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83" r:id="rId4"/>
    <p:sldId id="296" r:id="rId5"/>
    <p:sldId id="298" r:id="rId6"/>
    <p:sldId id="297" r:id="rId7"/>
    <p:sldId id="299" r:id="rId8"/>
    <p:sldId id="292" r:id="rId9"/>
    <p:sldId id="278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0381"/>
    <a:srgbClr val="3A902C"/>
    <a:srgbClr val="0072CE"/>
    <a:srgbClr val="DBF3F9"/>
    <a:srgbClr val="B6E7F4"/>
    <a:srgbClr val="58C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0B495-F243-4AA5-8404-70EE6D87C96F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1B66-8311-4D7F-98FA-C701D37DF78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182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4602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7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912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641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457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15282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06777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74654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010074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5278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797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44781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675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7336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6133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42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0530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5745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4842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9022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9079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7508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0DC7-9868-4423-B2C3-2E0098E3D00C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566F9-598C-457D-8863-B7782254C01C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743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4520E-14C4-4F8E-A75D-612785B47028}" type="datetimeFigureOut">
              <a:rPr lang="es-SV" smtClean="0"/>
              <a:t>21/1/2019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E882-ACD8-419B-B46E-578A498917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87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46" r="25761" b="57545"/>
          <a:stretch/>
        </p:blipFill>
        <p:spPr>
          <a:xfrm rot="5400000" flipV="1">
            <a:off x="6504507" y="1131838"/>
            <a:ext cx="6780662" cy="4594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ángulo 3"/>
          <p:cNvSpPr/>
          <p:nvPr/>
        </p:nvSpPr>
        <p:spPr>
          <a:xfrm>
            <a:off x="1123405" y="1071155"/>
            <a:ext cx="89219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dirty="0" smtClean="0">
                <a:solidFill>
                  <a:schemeClr val="accent5"/>
                </a:solidFill>
                <a:latin typeface="Veneer" panose="02000806000000000000" pitchFamily="50" charset="0"/>
              </a:rPr>
              <a:t>Transferencia de insumos   </a:t>
            </a:r>
            <a:r>
              <a:rPr lang="es-CO" sz="4400" b="1" dirty="0" smtClean="0">
                <a:solidFill>
                  <a:schemeClr val="bg1"/>
                </a:solidFill>
                <a:latin typeface="Veneer" panose="02000806000000000000" pitchFamily="50" charset="0"/>
              </a:rPr>
              <a:t>de la  </a:t>
            </a:r>
            <a:r>
              <a:rPr lang="es-CO" sz="4400" b="1" dirty="0">
                <a:solidFill>
                  <a:schemeClr val="accent5"/>
                </a:solidFill>
                <a:latin typeface="Veneer" panose="02000806000000000000" pitchFamily="50" charset="0"/>
              </a:rPr>
              <a:t>Subvención SLV-H-Plan</a:t>
            </a:r>
            <a:endParaRPr lang="es-SV" sz="4400" dirty="0">
              <a:solidFill>
                <a:schemeClr val="accent5"/>
              </a:solidFill>
              <a:latin typeface="Veneer" panose="02000806000000000000" pitchFamily="50" charset="0"/>
            </a:endParaRPr>
          </a:p>
          <a:p>
            <a:pPr algn="ctr"/>
            <a:r>
              <a:rPr lang="es-CO" sz="4400" b="1" dirty="0" smtClean="0">
                <a:solidFill>
                  <a:schemeClr val="accent5"/>
                </a:solidFill>
                <a:latin typeface="Veneer" panose="02000806000000000000" pitchFamily="50" charset="0"/>
              </a:rPr>
              <a:t>  2017-2018 a la Subvención      S</a:t>
            </a:r>
            <a:r>
              <a:rPr lang="es-CO" sz="4400" b="1" dirty="0" smtClean="0">
                <a:solidFill>
                  <a:schemeClr val="bg1"/>
                </a:solidFill>
                <a:latin typeface="Veneer" panose="02000806000000000000" pitchFamily="50" charset="0"/>
              </a:rPr>
              <a:t>LV-H-MOH</a:t>
            </a:r>
            <a:endParaRPr lang="es-SV" sz="4400" dirty="0">
              <a:solidFill>
                <a:schemeClr val="bg1"/>
              </a:solidFill>
              <a:latin typeface="Veneer" panose="02000806000000000000" pitchFamily="50" charset="0"/>
            </a:endParaRPr>
          </a:p>
          <a:p>
            <a:pPr algn="ctr"/>
            <a:r>
              <a:rPr lang="es-SV" sz="4400" b="1" dirty="0" smtClean="0">
                <a:solidFill>
                  <a:schemeClr val="accent5"/>
                </a:solidFill>
                <a:latin typeface="Veneer" panose="02000806000000000000" pitchFamily="50" charset="0"/>
              </a:rPr>
              <a:t>2019-2021</a:t>
            </a:r>
            <a:endParaRPr lang="es-CO" sz="4400" b="1" dirty="0" smtClean="0">
              <a:solidFill>
                <a:schemeClr val="accent5"/>
              </a:solidFill>
              <a:latin typeface="Veneer" panose="02000806000000000000" pitchFamily="50" charset="0"/>
            </a:endParaRPr>
          </a:p>
        </p:txBody>
      </p:sp>
      <p:pic>
        <p:nvPicPr>
          <p:cNvPr id="10" name="Imagen 9" descr="D:\Ligia Carmona\Personales\Plan Emprendimiento\logo mcp plan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90" t="36899" r="7640" b="37974"/>
          <a:stretch/>
        </p:blipFill>
        <p:spPr bwMode="auto">
          <a:xfrm>
            <a:off x="4066015" y="5603175"/>
            <a:ext cx="3221831" cy="7929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1637212" y="4376130"/>
            <a:ext cx="6409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dirty="0" smtClean="0"/>
              <a:t>Proyecto “Innovando </a:t>
            </a:r>
            <a:r>
              <a:rPr lang="es-SV" dirty="0"/>
              <a:t>servicios, reduciendo riesgos y renovando vidas en El Salvador”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3443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rgbClr val="0070C0"/>
                </a:solidFill>
                <a:latin typeface="Veneer" panose="02000806000000000000" pitchFamily="50" charset="0"/>
              </a:rPr>
              <a:t>Existencia de insumos</a:t>
            </a:r>
            <a:endParaRPr lang="es-SV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28465"/>
              </p:ext>
            </p:extLst>
          </p:nvPr>
        </p:nvGraphicFramePr>
        <p:xfrm>
          <a:off x="2126369" y="1528354"/>
          <a:ext cx="7274486" cy="4180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Hoja de cálculo" r:id="rId3" imgW="3829236" imgH="2200480" progId="Excel.Sheet.12">
                  <p:embed/>
                </p:oleObj>
              </mc:Choice>
              <mc:Fallback>
                <p:oleObj name="Hoja de cálculo" r:id="rId3" imgW="3829236" imgH="2200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6369" y="1528354"/>
                        <a:ext cx="7274486" cy="4180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59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>
                <a:solidFill>
                  <a:srgbClr val="0070C0"/>
                </a:solidFill>
                <a:latin typeface="Veneer" panose="02000806000000000000" pitchFamily="50" charset="0"/>
              </a:rPr>
              <a:t>Solicitud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Transferencia de insumos en almacén central </a:t>
            </a:r>
            <a:r>
              <a:rPr lang="es-MX" dirty="0" smtClean="0"/>
              <a:t>de Plan </a:t>
            </a:r>
            <a:r>
              <a:rPr lang="es-MX" dirty="0" smtClean="0"/>
              <a:t>para las actividades correspondientes a la subvención  </a:t>
            </a:r>
            <a:r>
              <a:rPr lang="es-MX" dirty="0" smtClean="0"/>
              <a:t>SLV-H-MOH 2019-2021 </a:t>
            </a:r>
            <a:r>
              <a:rPr lang="es-MX" dirty="0" smtClean="0"/>
              <a:t>según detalle para los siguientes productos siendo los únicos necesarios en función de las </a:t>
            </a:r>
            <a:r>
              <a:rPr lang="es-MX" dirty="0" smtClean="0"/>
              <a:t>variables </a:t>
            </a:r>
            <a:r>
              <a:rPr lang="es-MX" dirty="0" smtClean="0"/>
              <a:t>de los indicadores.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SV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41326"/>
              </p:ext>
            </p:extLst>
          </p:nvPr>
        </p:nvGraphicFramePr>
        <p:xfrm>
          <a:off x="670153" y="3669755"/>
          <a:ext cx="10683647" cy="236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Hoja de cálculo" r:id="rId3" imgW="3829236" imgH="847802" progId="Excel.Sheet.12">
                  <p:embed/>
                </p:oleObj>
              </mc:Choice>
              <mc:Fallback>
                <p:oleObj name="Hoja de cálculo" r:id="rId3" imgW="3829236" imgH="8478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0153" y="3669755"/>
                        <a:ext cx="10683647" cy="2365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495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>
                <a:solidFill>
                  <a:srgbClr val="0070C0"/>
                </a:solidFill>
                <a:latin typeface="Veneer" panose="02000806000000000000" pitchFamily="50" charset="0"/>
              </a:rPr>
              <a:t>Solicitud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dirty="0" smtClean="0"/>
              <a:t>Donación de  insumos a organizaciones de sociedad civil que lo soliciten para actividades</a:t>
            </a:r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SV" b="1" dirty="0" smtClean="0"/>
              <a:t>Nota: </a:t>
            </a:r>
            <a:r>
              <a:rPr lang="es-SV" dirty="0" smtClean="0"/>
              <a:t>Las organizaciones interesadas tienen hasta el  29 de Marzo del 2019 para presentar sus </a:t>
            </a:r>
            <a:r>
              <a:rPr lang="es-SV" dirty="0" smtClean="0"/>
              <a:t>solicitudes a Plan.</a:t>
            </a:r>
            <a:endParaRPr lang="es-SV" dirty="0" smtClean="0"/>
          </a:p>
          <a:p>
            <a:pPr marL="0" indent="0">
              <a:buNone/>
            </a:pPr>
            <a:r>
              <a:rPr lang="es-SV" dirty="0" smtClean="0"/>
              <a:t>La donación  es única y se limita a los dos productos indicados.</a:t>
            </a:r>
          </a:p>
          <a:p>
            <a:pPr marL="0" indent="0">
              <a:buNone/>
            </a:pPr>
            <a:r>
              <a:rPr lang="es-SV" dirty="0" smtClean="0"/>
              <a:t>Los productos no podrán se vendidos, son exclusivamente para actividades demostrativas y/o distribución gratuita.</a:t>
            </a:r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139" y="2141129"/>
            <a:ext cx="8909815" cy="167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9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>
                <a:solidFill>
                  <a:srgbClr val="0070C0"/>
                </a:solidFill>
                <a:latin typeface="Veneer" panose="02000806000000000000" pitchFamily="50" charset="0"/>
              </a:rPr>
              <a:t>Solicitud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362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s-MX" sz="2400" dirty="0" smtClean="0"/>
              <a:t>Donación de  insumos en resguardo de bodegas de los actuales Sub Receptores para el uso de actividades educativas propias de la organización.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SV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978837"/>
              </p:ext>
            </p:extLst>
          </p:nvPr>
        </p:nvGraphicFramePr>
        <p:xfrm>
          <a:off x="2697156" y="2178362"/>
          <a:ext cx="6392403" cy="4452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Hoja de cálculo" r:id="rId3" imgW="3609857" imgH="2514653" progId="Excel.Sheet.12">
                  <p:embed/>
                </p:oleObj>
              </mc:Choice>
              <mc:Fallback>
                <p:oleObj name="Hoja de cálculo" r:id="rId3" imgW="3609857" imgH="25146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97156" y="2178362"/>
                        <a:ext cx="6392403" cy="4452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496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736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MX" sz="3200" b="1" dirty="0" smtClean="0"/>
              <a:t>Nota: </a:t>
            </a:r>
            <a:r>
              <a:rPr lang="es-MX" sz="3200" dirty="0" smtClean="0"/>
              <a:t>La donación de los productos es única en las cantidades y productos especificados en la tabla anterior.</a:t>
            </a:r>
          </a:p>
          <a:p>
            <a:pPr marL="0" indent="0" algn="just">
              <a:buNone/>
            </a:pPr>
            <a:endParaRPr lang="es-MX" sz="3200" dirty="0" smtClean="0"/>
          </a:p>
          <a:p>
            <a:pPr marL="0" indent="0">
              <a:buNone/>
            </a:pPr>
            <a:r>
              <a:rPr lang="es-SV" sz="3200" dirty="0" smtClean="0"/>
              <a:t>Los </a:t>
            </a:r>
            <a:r>
              <a:rPr lang="es-SV" sz="3200" dirty="0"/>
              <a:t>productos no podrán se vendidos, son exclusivamente para actividades demostrativas y/o distribución gratuita</a:t>
            </a:r>
            <a:r>
              <a:rPr lang="es-SV" sz="3200" dirty="0" smtClean="0"/>
              <a:t>.</a:t>
            </a:r>
          </a:p>
          <a:p>
            <a:pPr marL="0" indent="0">
              <a:buNone/>
            </a:pPr>
            <a:endParaRPr lang="es-SV" sz="3200" dirty="0"/>
          </a:p>
          <a:p>
            <a:pPr marL="0" indent="0">
              <a:buNone/>
            </a:pPr>
            <a:endParaRPr lang="es-SV" sz="3200" dirty="0"/>
          </a:p>
          <a:p>
            <a:pPr marL="0" indent="0" algn="just">
              <a:buNone/>
            </a:pPr>
            <a:endParaRPr lang="es-MX" sz="3200" dirty="0" smtClean="0"/>
          </a:p>
          <a:p>
            <a:pPr marL="0" indent="0" algn="just">
              <a:buNone/>
            </a:pPr>
            <a:endParaRPr lang="es-MX" sz="3200" b="1" dirty="0"/>
          </a:p>
          <a:p>
            <a:pPr marL="0" indent="0" algn="just">
              <a:buNone/>
            </a:pPr>
            <a:endParaRPr lang="es-MX" sz="3200" b="1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1476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1263" y="283400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9600" dirty="0" smtClean="0">
                <a:solidFill>
                  <a:srgbClr val="0070C0"/>
                </a:solidFill>
                <a:latin typeface="Veneer" panose="02000806000000000000" pitchFamily="50" charset="0"/>
              </a:rPr>
              <a:t>Preguntas</a:t>
            </a:r>
            <a:r>
              <a:rPr lang="es-MX" dirty="0" smtClean="0">
                <a:solidFill>
                  <a:srgbClr val="0070C0"/>
                </a:solidFill>
                <a:latin typeface="Veneer" panose="02000806000000000000" pitchFamily="50" charset="0"/>
              </a:rPr>
              <a:t>??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02442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 txBox="1">
            <a:spLocks/>
          </p:cNvSpPr>
          <p:nvPr/>
        </p:nvSpPr>
        <p:spPr>
          <a:xfrm>
            <a:off x="1994647" y="941787"/>
            <a:ext cx="8511990" cy="273095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7" rtl="0" eaLnBrk="1" latinLnBrk="0" hangingPunct="1">
              <a:lnSpc>
                <a:spcPct val="80000"/>
              </a:lnSpc>
              <a:spcBef>
                <a:spcPts val="0"/>
              </a:spcBef>
              <a:buFontTx/>
              <a:buNone/>
              <a:defRPr sz="12600" kern="1200" spc="-300">
                <a:solidFill>
                  <a:schemeClr val="accent1"/>
                </a:solidFill>
                <a:latin typeface="Veneer" panose="02000806000000000000" pitchFamily="50" charset="0"/>
                <a:ea typeface="+mn-ea"/>
                <a:cs typeface="+mn-cs"/>
              </a:defRPr>
            </a:lvl1pPr>
            <a:lvl2pPr marL="250819" indent="-250819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―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23852" indent="-163509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8311" indent="-153984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2295" indent="-153984" algn="l" defTabSz="914377" rtl="0" eaLnBrk="1" latinLnBrk="0" hangingPunct="1">
              <a:lnSpc>
                <a:spcPct val="105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7200" dirty="0" err="1">
                <a:solidFill>
                  <a:srgbClr val="004EB6"/>
                </a:solidFill>
              </a:rPr>
              <a:t>Muchas</a:t>
            </a:r>
            <a:r>
              <a:rPr lang="en-GB" sz="7200" dirty="0">
                <a:solidFill>
                  <a:srgbClr val="004EB6"/>
                </a:solidFill>
              </a:rPr>
              <a:t> </a:t>
            </a:r>
            <a:r>
              <a:rPr lang="en-GB" sz="7200" dirty="0" err="1">
                <a:solidFill>
                  <a:srgbClr val="004EB6"/>
                </a:solidFill>
              </a:rPr>
              <a:t>gracias</a:t>
            </a:r>
            <a:endParaRPr lang="en-GB" sz="7200" dirty="0">
              <a:solidFill>
                <a:srgbClr val="004E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832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195</Words>
  <Application>Microsoft Office PowerPoint</Application>
  <PresentationFormat>Panorámica</PresentationFormat>
  <Paragraphs>33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Veneer</vt:lpstr>
      <vt:lpstr>Tema de Office</vt:lpstr>
      <vt:lpstr>1_Tema de Office</vt:lpstr>
      <vt:lpstr>Hoja de cálculo</vt:lpstr>
      <vt:lpstr>Presentación de PowerPoint</vt:lpstr>
      <vt:lpstr>Existencia de insumos</vt:lpstr>
      <vt:lpstr>Solicitud</vt:lpstr>
      <vt:lpstr>Solicitud</vt:lpstr>
      <vt:lpstr>Solicitud</vt:lpstr>
      <vt:lpstr>Presentación de PowerPoint</vt:lpstr>
      <vt:lpstr>Preguntas??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Morales</dc:creator>
  <cp:lastModifiedBy>Margarita Rivas Cuellar</cp:lastModifiedBy>
  <cp:revision>69</cp:revision>
  <dcterms:created xsi:type="dcterms:W3CDTF">2018-07-13T15:20:15Z</dcterms:created>
  <dcterms:modified xsi:type="dcterms:W3CDTF">2019-01-21T20:56:49Z</dcterms:modified>
</cp:coreProperties>
</file>