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B2E1E-036B-40B9-9A8B-5C1B7F544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0DD73D-9795-48E5-9D1A-59BCFBDBA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354F3F-0FCD-4115-9EA5-F78E33DE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F3991D-4529-49BE-B507-270366AB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13EFB-402A-4274-9BDA-14223B00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3465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C4EC5-AC31-4156-BDD5-0D7F4AE2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143745-E753-4FFD-A7FE-FE3E7F9CF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19C90C-2DE5-43D3-9DDB-DEEBE886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C74F3-8B33-450B-8DDC-6E2E2A23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D09942-059C-4C89-9B07-B65E24BE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319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DBBD08-8AE2-4183-AEFF-2B2B8DAA6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C2444F-46AD-45A3-A47A-C0EFC188E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C0D4F0-77BC-465E-98CF-CDBB1624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96F1E-46D3-414B-A89C-142B0DD3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D0E052-3604-49CB-82F7-86FDE0D6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905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B7E14-6AA5-43C9-B09B-8386D29C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EA5D85-0DC3-40C0-9BEB-F08B50EAE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0E975-9110-41C5-99FE-67EACB37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F5BC1-E8D0-44F3-BF5E-4666E333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A53FA0-4ACD-4895-A646-A91F49E4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8703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7B31A-4761-4539-B0A8-4EF9F804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35C476-B122-4875-814C-AD2E89E47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B088B3-47FA-4D6C-BA1A-FEBCC619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D28CF6-AA1C-41AC-8E34-11572FFD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3B1637-627F-4101-BD0F-DBF23C9A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901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0A313-2ACD-4EE1-BC96-4D95E2FC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B7ED1B-45A7-464C-A6C1-0BE799D37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E46F2B-2F3B-4086-8A53-E49A9A42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519AC8-7A7D-47A6-9546-8733ADD5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5292F-6D9D-49CA-AC3D-27F41A00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DEF9E-73A9-4C67-B6CD-6847E093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570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96CBD-EAB9-40B5-9B8B-717C15A2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6C24EC-D5D2-47A8-9542-2A6AA6ED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1EB3BC-72FF-4B51-985D-668295F4B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6F3946-6D3F-4B2B-BC08-862EBECD8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EB674F-2D7C-48C6-B89C-D87963A86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2561D9-AB04-4B83-9F70-C3ACDB28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6D074D-0683-482C-90E1-E93AE746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4ED76A-55F4-439A-86B5-733854C8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0039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751B9-738A-47E2-9E3D-C0AC9CAC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F6855D-6544-4E5F-B4D8-F31E77AB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1CF071-D7C2-48E0-A4EA-DEB1D01E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41D06F-91E3-4170-BD65-437A1AD7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195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2F84BC-C9E4-4276-B4FE-43BD2BF8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4ABAC3-51B4-4F55-8EB1-D52DDA5C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EDCC9F-17D8-46D1-8F19-C04B162C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1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9087C-47A8-4F3B-8F46-0217A241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A1884-CFBD-4F8B-A488-65584EF17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F3E152-860E-4AF7-BF1F-E87376DED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6031E1-FF91-431F-818C-58E74D26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CDB926-240E-4AD6-B5EE-A231F061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D4DE25-DD74-4B50-BC83-F2E95A2D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94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A487E-D554-4633-965E-53BF818E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E07500-EF03-4BD0-85BA-8832C47BE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634C5-4E3F-4A71-853E-D776FC82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B3C3BE-328C-4E7A-B501-5607BCA1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242DBD-47A8-45A7-A7B7-1B933D13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E058F6-A07A-40B7-BD1C-A4EABB07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078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265594-C85E-4CC4-B572-693D1C7D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4A383F-D1D5-4698-AA52-BBC1F4859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195393-77D1-46F2-8D19-BDCD4792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C7454-7F3C-4518-A089-1298D720DC65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E0CEB-0F87-4090-ADE7-81FAE68F5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130553-FAA2-4F56-B8A8-0686A94F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A2E8-36B7-4974-9AC4-AB038E1A61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004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21DC74-C9BA-40AE-8536-1DE1AFB4D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45" y="468977"/>
            <a:ext cx="10333031" cy="3539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8FE770-05FF-4766-9333-CCE2DADBD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s-MX" sz="4000">
                <a:solidFill>
                  <a:srgbClr val="404040"/>
                </a:solidFill>
              </a:rPr>
              <a:t>Activación del </a:t>
            </a:r>
            <a:br>
              <a:rPr lang="es-MX" sz="4000">
                <a:solidFill>
                  <a:srgbClr val="404040"/>
                </a:solidFill>
              </a:rPr>
            </a:br>
            <a:r>
              <a:rPr lang="es-MX" sz="4000">
                <a:solidFill>
                  <a:srgbClr val="404040"/>
                </a:solidFill>
              </a:rPr>
              <a:t>Comité de Ética del MCP-ES</a:t>
            </a:r>
            <a:endParaRPr lang="es-SV" sz="4000">
              <a:solidFill>
                <a:srgbClr val="40404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74CE16-8FB1-4D88-A893-D1A87A884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700488"/>
          </a:xfrm>
        </p:spPr>
        <p:txBody>
          <a:bodyPr>
            <a:normAutofit/>
          </a:bodyPr>
          <a:lstStyle/>
          <a:p>
            <a:r>
              <a:rPr lang="es-MX" sz="1400" dirty="0">
                <a:solidFill>
                  <a:srgbClr val="FFFFFF"/>
                </a:solidFill>
              </a:rPr>
              <a:t>Lcda. Marta Alicia de Magaña</a:t>
            </a:r>
          </a:p>
          <a:p>
            <a:r>
              <a:rPr lang="es-MX" sz="1400" dirty="0">
                <a:solidFill>
                  <a:srgbClr val="FFFFFF"/>
                </a:solidFill>
              </a:rPr>
              <a:t>Directora Ejecutiva del MCP-ES</a:t>
            </a:r>
            <a:endParaRPr lang="es-SV" sz="1400" dirty="0">
              <a:solidFill>
                <a:srgbClr val="FFFFF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EDDCFF-0A83-4B4B-872B-4A0C7E4C4938}"/>
              </a:ext>
            </a:extLst>
          </p:cNvPr>
          <p:cNvSpPr txBox="1"/>
          <p:nvPr/>
        </p:nvSpPr>
        <p:spPr>
          <a:xfrm>
            <a:off x="10591800" y="625984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Abril 2019</a:t>
            </a:r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1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5C17A-5864-45AA-ABE9-E8BB93F3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739" y="165780"/>
            <a:ext cx="6309360" cy="1626055"/>
          </a:xfrm>
        </p:spPr>
        <p:txBody>
          <a:bodyPr anchor="b">
            <a:normAutofit fontScale="90000"/>
          </a:bodyPr>
          <a:lstStyle/>
          <a:p>
            <a:r>
              <a:rPr lang="es-ES" sz="4000" b="1" dirty="0">
                <a:solidFill>
                  <a:srgbClr val="C00000"/>
                </a:solidFill>
              </a:rPr>
              <a:t>De la responsabilidad administrativa y financiera </a:t>
            </a:r>
            <a:br>
              <a:rPr lang="es-SV" sz="4000" dirty="0">
                <a:solidFill>
                  <a:srgbClr val="C00000"/>
                </a:solidFill>
              </a:rPr>
            </a:br>
            <a:endParaRPr lang="es-SV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06A9806E-5544-485F-BCA2-EF127C3FC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5B6764-DD51-4CF0-9AD5-6EB1EFA54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ES" dirty="0"/>
              <a:t>Art. 8.- Todos los receptores principales y subreceptores en el manejo de los fondos tienen el deber ético de asegurar que se desarrollen los controles contables, financieros y administrativos adecuados en la ejecución de los fondos que tengan asignados. </a:t>
            </a:r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4227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376741-0C10-4340-8CA9-72908EFE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De la responsabilidad administrativa y financiera </a:t>
            </a:r>
            <a:br>
              <a:rPr lang="es-SV" dirty="0">
                <a:solidFill>
                  <a:srgbClr val="C00000"/>
                </a:solidFill>
              </a:rPr>
            </a:br>
            <a:endParaRPr lang="es-SV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2C4DF-9898-4549-BFAD-48C00D3F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911" cy="4351338"/>
          </a:xfrm>
        </p:spPr>
        <p:txBody>
          <a:bodyPr>
            <a:normAutofit/>
          </a:bodyPr>
          <a:lstStyle/>
          <a:p>
            <a:r>
              <a:rPr lang="es-ES" sz="3200" dirty="0"/>
              <a:t>Este deber incluye la obligación de informar inmediatamente al Comité Ejecutivo y a la Asamblea en caso de que estos controles no se desarrollen en forma apropiada o cuando existan riesgos para el adecuado manejo de los fondos.</a:t>
            </a:r>
            <a:endParaRPr lang="es-SV" sz="3200" dirty="0"/>
          </a:p>
          <a:p>
            <a:endParaRPr lang="es-SV" sz="3200" dirty="0"/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FFDF8844-5F59-4E09-A36D-3087AC35D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" r="1" b="275"/>
          <a:stretch/>
        </p:blipFill>
        <p:spPr bwMode="auto">
          <a:xfrm>
            <a:off x="8037576" y="1904281"/>
            <a:ext cx="337481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5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462D4-21E5-4A2B-B911-B9450D2E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Composición y período </a:t>
            </a:r>
            <a:br>
              <a:rPr lang="es-SV" dirty="0">
                <a:solidFill>
                  <a:schemeClr val="accent2">
                    <a:lumMod val="75000"/>
                  </a:schemeClr>
                </a:solidFill>
              </a:rPr>
            </a:br>
            <a:endParaRPr lang="es-SV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A09711-78CE-4AC1-9BC3-66C9A84F2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628" y="2492858"/>
            <a:ext cx="5106781" cy="3363932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/>
              <a:t>Art. 20.- El Comité de Ética estará compuesto por 5 miembros, 2 de los cuales serán personas representantes en el MCP- ES, y los tres restantes, externos al MCP- ES, quienes serán electos por la Asamblea. Ninguno de los miembros del Comité Ejecutivo del MCP-ES podrá formar parte del Comité de Ética. Uno de los 5 miembros deberá provenir del sector de personas afectadas por las enfermedades VIH y TB </a:t>
            </a:r>
            <a:endParaRPr lang="es-SV" sz="2400" dirty="0"/>
          </a:p>
          <a:p>
            <a:endParaRPr lang="es-SV" sz="240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63848A-B798-46AF-A53F-6F282F7FF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066" y="1997003"/>
            <a:ext cx="3175345" cy="31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1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C73B6FE-4D43-4165-B690-193B396D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49" y="368258"/>
            <a:ext cx="3667039" cy="1676603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y período </a:t>
            </a:r>
            <a:br>
              <a:rPr lang="es-SV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SV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26CF9B-AB2E-4206-9800-89A69AD3E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044861"/>
            <a:ext cx="3667037" cy="4610582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Los miembros del Comité de Ética deberán ser capacitados en conocimientos sobre el Código de Ética, y sobre manejos de conflictos de interés, que le permita ser capaces de tomar decisiones de manera objetiva e independiente. </a:t>
            </a:r>
          </a:p>
          <a:p>
            <a:r>
              <a:rPr lang="es-ES" sz="2400" dirty="0"/>
              <a:t>El mandato de los miembros será de tres años, pudiendo renovarse en el cargo solo por una segunda vez. </a:t>
            </a:r>
            <a:endParaRPr lang="es-SV" sz="2400" dirty="0"/>
          </a:p>
          <a:p>
            <a:pPr marL="0" indent="0">
              <a:buNone/>
            </a:pPr>
            <a:endParaRPr lang="es-SV" sz="2400" dirty="0"/>
          </a:p>
          <a:p>
            <a:pPr marL="0" indent="0">
              <a:buNone/>
            </a:pP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F32566-8AA5-47F7-8764-89FBFCEB1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3" r="15378" b="-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091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12F70AF-14A4-4498-8944-967BEB31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s-ES" sz="4100" b="1" dirty="0">
                <a:solidFill>
                  <a:schemeClr val="accent5">
                    <a:lumMod val="75000"/>
                  </a:schemeClr>
                </a:solidFill>
              </a:rPr>
              <a:t>Composición y período </a:t>
            </a:r>
            <a:br>
              <a:rPr lang="es-SV" sz="4100" dirty="0">
                <a:solidFill>
                  <a:schemeClr val="accent5">
                    <a:lumMod val="75000"/>
                  </a:schemeClr>
                </a:solidFill>
              </a:rPr>
            </a:br>
            <a:endParaRPr lang="es-SV" sz="4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306C6D-11FF-4D14-9936-79C941227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s-ES" sz="2600"/>
              <a:t>Los miembros del Comité externos al MCP-ES deberán ser propuestos por una institución, los sectores o miembros del MCP-ES pudiendo ser funcionario o persona independiente y tendrán igualmente un mandato de tres años. Uno de los miembros externos coordinará el Comité de Ética.</a:t>
            </a:r>
            <a:endParaRPr lang="es-SV" sz="2600"/>
          </a:p>
          <a:p>
            <a:endParaRPr lang="es-SV" sz="26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31837B-EF7B-4F98-8D6E-2C20C3CD3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83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884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237E3-9C9A-4C2C-958D-D748BFCC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Propuesta:</a:t>
            </a:r>
            <a:endParaRPr lang="es-SV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BAF75C-A1D7-4639-812F-52D17900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92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Char char="-"/>
            </a:pPr>
            <a:r>
              <a:rPr lang="es-MX" dirty="0"/>
              <a:t>Miembros del MCP (2)</a:t>
            </a:r>
          </a:p>
          <a:p>
            <a:pPr>
              <a:buFontTx/>
              <a:buChar char="-"/>
            </a:pPr>
            <a:r>
              <a:rPr lang="es-MX" dirty="0"/>
              <a:t>Mayor Josué Córdova (OK)</a:t>
            </a:r>
          </a:p>
          <a:p>
            <a:pPr>
              <a:buFontTx/>
              <a:buChar char="-"/>
            </a:pPr>
            <a:r>
              <a:rPr lang="es-MX" dirty="0"/>
              <a:t>Dra. Nadia Menjívar</a:t>
            </a:r>
          </a:p>
          <a:p>
            <a:pPr>
              <a:buFontTx/>
              <a:buChar char="-"/>
            </a:pPr>
            <a:r>
              <a:rPr lang="es-MX" dirty="0"/>
              <a:t>Dra. Celina de Miranda (OK)</a:t>
            </a:r>
          </a:p>
          <a:p>
            <a:pPr>
              <a:buFontTx/>
              <a:buChar char="-"/>
            </a:pPr>
            <a:endParaRPr lang="es-MX" dirty="0"/>
          </a:p>
          <a:p>
            <a:pPr>
              <a:buFontTx/>
              <a:buChar char="-"/>
            </a:pPr>
            <a:r>
              <a:rPr lang="es-MX" dirty="0"/>
              <a:t>Miembros externos (3)</a:t>
            </a:r>
          </a:p>
          <a:p>
            <a:pPr>
              <a:buFontTx/>
              <a:buChar char="-"/>
            </a:pPr>
            <a:r>
              <a:rPr lang="es-MX" dirty="0">
                <a:highlight>
                  <a:srgbClr val="FFFF00"/>
                </a:highlight>
              </a:rPr>
              <a:t>Larissa Ventura (PDDH) 7 votos</a:t>
            </a:r>
          </a:p>
          <a:p>
            <a:pPr>
              <a:buFontTx/>
              <a:buChar char="-"/>
            </a:pPr>
            <a:r>
              <a:rPr lang="es-MX" dirty="0">
                <a:highlight>
                  <a:srgbClr val="FFFF00"/>
                </a:highlight>
              </a:rPr>
              <a:t>Berenice Rivera 7 votos</a:t>
            </a:r>
          </a:p>
          <a:p>
            <a:pPr>
              <a:buFontTx/>
              <a:buChar char="-"/>
            </a:pPr>
            <a:r>
              <a:rPr lang="es-MX" dirty="0">
                <a:highlight>
                  <a:srgbClr val="FFFF00"/>
                </a:highlight>
              </a:rPr>
              <a:t>Luis López (Min Trabajo) 6 votos</a:t>
            </a:r>
          </a:p>
          <a:p>
            <a:pPr>
              <a:buFontTx/>
              <a:buChar char="-"/>
            </a:pPr>
            <a:r>
              <a:rPr lang="es-MX" dirty="0">
                <a:highlight>
                  <a:srgbClr val="FFFF00"/>
                </a:highlight>
              </a:rPr>
              <a:t>Maripaz Callejas (PVS)  5 votos</a:t>
            </a:r>
          </a:p>
          <a:p>
            <a:pPr>
              <a:buFontTx/>
              <a:buChar char="-"/>
            </a:pPr>
            <a:r>
              <a:rPr lang="es-MX" dirty="0"/>
              <a:t>Rvdo. Luis Guzmán (OBF) 3 votos</a:t>
            </a:r>
          </a:p>
          <a:p>
            <a:pPr>
              <a:buFontTx/>
              <a:buChar char="-"/>
            </a:pPr>
            <a:r>
              <a:rPr lang="es-MX" dirty="0"/>
              <a:t>Ámbar Alfaro (PC) 2 votos</a:t>
            </a:r>
          </a:p>
          <a:p>
            <a:pPr>
              <a:buFontTx/>
              <a:buChar char="-"/>
            </a:pPr>
            <a:r>
              <a:rPr lang="es-MX" dirty="0"/>
              <a:t>Jacqueline Rocío Serrano (MTS y VIH)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*Miembros (OK) confirmados durante la reunión. </a:t>
            </a:r>
          </a:p>
          <a:p>
            <a:pPr marL="0" indent="0">
              <a:buNone/>
            </a:pPr>
            <a:r>
              <a:rPr lang="es-MX" dirty="0"/>
              <a:t>*Miembros marcados en amarillo pendientes de confirmar </a:t>
            </a:r>
            <a:r>
              <a:rPr lang="es-MX"/>
              <a:t>su aceptación.</a:t>
            </a:r>
          </a:p>
          <a:p>
            <a:endParaRPr lang="es-MX" dirty="0"/>
          </a:p>
          <a:p>
            <a:pPr>
              <a:buFontTx/>
              <a:buChar char="-"/>
            </a:pPr>
            <a:endParaRPr lang="es-MX" dirty="0"/>
          </a:p>
          <a:p>
            <a:pPr>
              <a:buFontTx/>
              <a:buChar char="-"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090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35B2D9-7C28-4D23-ADBD-A697AE70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Contribuyendo a la sostenibilidad de la respuesta nacional del VIH, Tuberculosis y Malaria.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0EE6A8-B537-4A6A-B0E0-9C624708A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2051721"/>
            <a:ext cx="4047843" cy="13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6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418</Words>
  <Application>Microsoft Office PowerPoint</Application>
  <PresentationFormat>Panorámica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Activación del  Comité de Ética del MCP-ES</vt:lpstr>
      <vt:lpstr>De la responsabilidad administrativa y financiera  </vt:lpstr>
      <vt:lpstr>De la responsabilidad administrativa y financiera  </vt:lpstr>
      <vt:lpstr>Composición y período  </vt:lpstr>
      <vt:lpstr>Composición y período  </vt:lpstr>
      <vt:lpstr>Composición y período  </vt:lpstr>
      <vt:lpstr>Propuesta:</vt:lpstr>
      <vt:lpstr>Contribuyendo a la sostenibilidad de la respuesta nacional del VIH, Tuberculosis y Malaria.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Activación del  Comité de Ética del MCP-ES</dc:title>
  <dc:creator>Karla Eugenia Rivera Arévalo</dc:creator>
  <cp:lastModifiedBy>Karla Eugenia Rivera Arévalo</cp:lastModifiedBy>
  <cp:revision>12</cp:revision>
  <dcterms:created xsi:type="dcterms:W3CDTF">2019-04-24T22:02:43Z</dcterms:created>
  <dcterms:modified xsi:type="dcterms:W3CDTF">2019-04-29T23:45:57Z</dcterms:modified>
</cp:coreProperties>
</file>