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charts/chart4.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7.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8.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9.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handoutMasterIdLst>
    <p:handoutMasterId r:id="rId29"/>
  </p:handoutMasterIdLst>
  <p:sldIdLst>
    <p:sldId id="256" r:id="rId3"/>
    <p:sldId id="278" r:id="rId4"/>
    <p:sldId id="309" r:id="rId5"/>
    <p:sldId id="279" r:id="rId6"/>
    <p:sldId id="318" r:id="rId7"/>
    <p:sldId id="291" r:id="rId8"/>
    <p:sldId id="310" r:id="rId9"/>
    <p:sldId id="280" r:id="rId10"/>
    <p:sldId id="277" r:id="rId11"/>
    <p:sldId id="314" r:id="rId12"/>
    <p:sldId id="319" r:id="rId13"/>
    <p:sldId id="288" r:id="rId14"/>
    <p:sldId id="320" r:id="rId15"/>
    <p:sldId id="285" r:id="rId16"/>
    <p:sldId id="321" r:id="rId17"/>
    <p:sldId id="322" r:id="rId18"/>
    <p:sldId id="323" r:id="rId19"/>
    <p:sldId id="312" r:id="rId20"/>
    <p:sldId id="325" r:id="rId21"/>
    <p:sldId id="324" r:id="rId22"/>
    <p:sldId id="326" r:id="rId23"/>
    <p:sldId id="315" r:id="rId24"/>
    <p:sldId id="316" r:id="rId25"/>
    <p:sldId id="317" r:id="rId26"/>
    <p:sldId id="258" r:id="rId27"/>
  </p:sldIdLst>
  <p:sldSz cx="9144000" cy="6858000" type="screen4x3"/>
  <p:notesSz cx="7010400" cy="9296400"/>
  <p:defaultTextStyle>
    <a:defPPr>
      <a:defRPr lang="es-SV"/>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93" autoAdjust="0"/>
    <p:restoredTop sz="94672" autoAdjust="0"/>
  </p:normalViewPr>
  <p:slideViewPr>
    <p:cSldViewPr>
      <p:cViewPr>
        <p:scale>
          <a:sx n="130" d="100"/>
          <a:sy n="130" d="100"/>
        </p:scale>
        <p:origin x="72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7" d="100"/>
          <a:sy n="67" d="100"/>
        </p:scale>
        <p:origin x="-3276" y="-96"/>
      </p:cViewPr>
      <p:guideLst>
        <p:guide orient="horz" pos="2928"/>
        <p:guide pos="220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cramirez\AppData\Local\Microsoft\Windows\INetCache\Content.Outlook\5UA4KX0S\Tablero%20Mando%20TB%20%20enero%20-%20diciembre%202018%20%20%20120419.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jcramirez\AppData\Local\Microsoft\Windows\INetCache\Content.Outlook\5UA4KX0S\Tablero%20Mando%20TB%20%20enero%20-%20diciembre%202018%20%20%20120419.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jcramirez\AppData\Local\Microsoft\Windows\INetCache\Content.Outlook\5UA4KX0S\Tablero%20Mando%20TB%20%20enero%20-%20diciembre%202018%20%20%20120419.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jcramirez\AppData\Local\Microsoft\Windows\INetCache\Content.Outlook\5UA4KX0S\Tablero%20Mando%20TB%20%20enero%20-%20diciembre%202018%20%20%20120419.xlsx" TargetMode="Externa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16013842246351"/>
          <c:y val="0.10764532340434189"/>
          <c:w val="0.85214981613704088"/>
          <c:h val="0.70676675459832639"/>
        </c:manualLayout>
      </c:layout>
      <c:barChart>
        <c:barDir val="col"/>
        <c:grouping val="clustered"/>
        <c:varyColors val="0"/>
        <c:ser>
          <c:idx val="0"/>
          <c:order val="0"/>
          <c:tx>
            <c:v>PRESUPUESTO</c:v>
          </c:tx>
          <c:spPr>
            <a:solidFill>
              <a:srgbClr val="993366"/>
            </a:solidFill>
            <a:ln w="12700">
              <a:solidFill>
                <a:srgbClr val="000000"/>
              </a:solidFill>
              <a:prstDash val="solid"/>
            </a:ln>
          </c:spPr>
          <c:invertIfNegative val="0"/>
          <c:dLbls>
            <c:dLbl>
              <c:idx val="0"/>
              <c:layout>
                <c:manualLayout>
                  <c:x val="-2.189811850527857E-2"/>
                  <c:y val="1.0304931395770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42E-4DD3-BF93-F96E1D046293}"/>
                </c:ext>
              </c:extLst>
            </c:dLbl>
            <c:dLbl>
              <c:idx val="1"/>
              <c:layout>
                <c:manualLayout>
                  <c:x val="-2.9122969635502517E-2"/>
                  <c:y val="-1.13752854063973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E-4DD3-BF93-F96E1D046293}"/>
                </c:ext>
              </c:extLst>
            </c:dLbl>
            <c:numFmt formatCode="_(\$* #,##0.00_);_(\$* \(#,##0.00\);_(\$* \-??_);_(@_)" sourceLinked="0"/>
            <c:spPr>
              <a:noFill/>
              <a:ln w="25400">
                <a:noFill/>
              </a:ln>
            </c:spPr>
            <c:txPr>
              <a:bodyPr/>
              <a:lstStyle/>
              <a:p>
                <a:pPr>
                  <a:defRPr>
                    <a:solidFill>
                      <a:srgbClr val="002060"/>
                    </a:solidFill>
                    <a:effectLst>
                      <a:outerShdw blurRad="38100" dist="38100" dir="2700000" algn="tl">
                        <a:srgbClr val="000000">
                          <a:alpha val="43137"/>
                        </a:srgbClr>
                      </a:outerShdw>
                    </a:effectLst>
                  </a:defRPr>
                </a:pPr>
                <a:endParaRPr lang="es-S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'Introducción de datos'!$C$33:$N$33</c:f>
              <c:numCache>
                <c:formatCode>_([$$-440A]* #,##0.00_);_([$$-440A]* \(#,##0.00\);_([$$-440A]* \-??_);_(@_)</c:formatCode>
                <c:ptCount val="12"/>
                <c:pt idx="0" formatCode="#.##0">
                  <c:v>4383064.1091099996</c:v>
                </c:pt>
                <c:pt idx="1">
                  <c:v>7436732.1100000003</c:v>
                </c:pt>
                <c:pt idx="2">
                  <c:v>9950916.1099999994</c:v>
                </c:pt>
              </c:numCache>
            </c:numRef>
          </c:val>
          <c:extLst>
            <c:ext xmlns:c16="http://schemas.microsoft.com/office/drawing/2014/chart" uri="{C3380CC4-5D6E-409C-BE32-E72D297353CC}">
              <c16:uniqueId val="{00000002-542E-4DD3-BF93-F96E1D046293}"/>
            </c:ext>
          </c:extLst>
        </c:ser>
        <c:ser>
          <c:idx val="1"/>
          <c:order val="1"/>
          <c:tx>
            <c:v>DESEMBOLSO</c:v>
          </c:tx>
          <c:spPr>
            <a:solidFill>
              <a:srgbClr val="0070C0"/>
            </a:solidFill>
            <a:ln w="12700">
              <a:solidFill>
                <a:srgbClr val="000000"/>
              </a:solidFill>
              <a:prstDash val="solid"/>
            </a:ln>
          </c:spPr>
          <c:invertIfNegative val="0"/>
          <c:val>
            <c:numRef>
              <c:f>'Introducción de datos'!$C$34:$N$34</c:f>
              <c:numCache>
                <c:formatCode>_([$$-440A]* #,##0.00_);_([$$-440A]* \(#,##0.00\);_([$$-440A]* \-??_);_(@_)</c:formatCode>
                <c:ptCount val="12"/>
                <c:pt idx="0" formatCode="#.##0">
                  <c:v>4383064.1100000003</c:v>
                </c:pt>
                <c:pt idx="1">
                  <c:v>7436732.1100000003</c:v>
                </c:pt>
                <c:pt idx="2">
                  <c:v>9950916.1099999994</c:v>
                </c:pt>
              </c:numCache>
            </c:numRef>
          </c:val>
          <c:extLst>
            <c:ext xmlns:c16="http://schemas.microsoft.com/office/drawing/2014/chart" uri="{C3380CC4-5D6E-409C-BE32-E72D297353CC}">
              <c16:uniqueId val="{00000003-542E-4DD3-BF93-F96E1D046293}"/>
            </c:ext>
          </c:extLst>
        </c:ser>
        <c:dLbls>
          <c:showLegendKey val="0"/>
          <c:showVal val="0"/>
          <c:showCatName val="0"/>
          <c:showSerName val="0"/>
          <c:showPercent val="0"/>
          <c:showBubbleSize val="0"/>
        </c:dLbls>
        <c:gapWidth val="70"/>
        <c:axId val="192562112"/>
        <c:axId val="1"/>
      </c:barChart>
      <c:catAx>
        <c:axId val="192562112"/>
        <c:scaling>
          <c:orientation val="minMax"/>
        </c:scaling>
        <c:delete val="0"/>
        <c:axPos val="b"/>
        <c:numFmt formatCode="General" sourceLinked="1"/>
        <c:majorTickMark val="out"/>
        <c:minorTickMark val="none"/>
        <c:tickLblPos val="nextTo"/>
        <c:spPr>
          <a:ln w="12700">
            <a:solidFill>
              <a:srgbClr val="000000"/>
            </a:solidFill>
            <a:prstDash val="solid"/>
          </a:ln>
        </c:spPr>
        <c:txPr>
          <a:bodyPr rot="-2700000" vert="horz"/>
          <a:lstStyle/>
          <a:p>
            <a:pPr>
              <a:defRPr/>
            </a:pPr>
            <a:endParaRPr lang="es-SV"/>
          </a:p>
        </c:txPr>
        <c:crossAx val="1"/>
        <c:crosses val="autoZero"/>
        <c:auto val="1"/>
        <c:lblAlgn val="ctr"/>
        <c:lblOffset val="100"/>
        <c:tickLblSkip val="1"/>
        <c:tickMarkSkip val="1"/>
        <c:noMultiLvlLbl val="0"/>
      </c:catAx>
      <c:valAx>
        <c:axId val="1"/>
        <c:scaling>
          <c:orientation val="minMax"/>
        </c:scaling>
        <c:delete val="0"/>
        <c:axPos val="l"/>
        <c:numFmt formatCode="#.##0" sourceLinked="0"/>
        <c:majorTickMark val="out"/>
        <c:minorTickMark val="none"/>
        <c:tickLblPos val="nextTo"/>
        <c:spPr>
          <a:ln w="12700">
            <a:solidFill>
              <a:srgbClr val="000000"/>
            </a:solidFill>
            <a:prstDash val="solid"/>
          </a:ln>
        </c:spPr>
        <c:txPr>
          <a:bodyPr rot="0" vert="horz"/>
          <a:lstStyle/>
          <a:p>
            <a:pPr>
              <a:defRPr sz="800"/>
            </a:pPr>
            <a:endParaRPr lang="es-SV"/>
          </a:p>
        </c:txPr>
        <c:crossAx val="192562112"/>
        <c:crossesAt val="1"/>
        <c:crossBetween val="between"/>
      </c:valAx>
      <c:spPr>
        <a:noFill/>
        <a:ln w="25400">
          <a:noFill/>
        </a:ln>
      </c:spPr>
    </c:plotArea>
    <c:legend>
      <c:legendPos val="b"/>
      <c:overlay val="0"/>
    </c:legend>
    <c:plotVisOnly val="1"/>
    <c:dispBlanksAs val="gap"/>
    <c:showDLblsOverMax val="0"/>
  </c:chart>
  <c:spPr>
    <a:noFill/>
    <a:ln w="6350">
      <a:noFill/>
    </a:ln>
  </c:spPr>
  <c:txPr>
    <a:bodyPr/>
    <a:lstStyle/>
    <a:p>
      <a:pPr>
        <a:defRPr sz="1100" b="0" i="0" u="none" strike="noStrike" baseline="0">
          <a:solidFill>
            <a:srgbClr val="000000"/>
          </a:solidFill>
          <a:latin typeface="Tw Cen MT" panose="020B0602020104020603" pitchFamily="34" charset="0"/>
          <a:ea typeface="Calibri"/>
          <a:cs typeface="Calibri"/>
        </a:defRPr>
      </a:pPr>
      <a:endParaRPr lang="es-SV"/>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9087988295248"/>
          <c:y val="4.2393307765141441E-2"/>
          <c:w val="0.84668995006986547"/>
          <c:h val="0.78851253231486096"/>
        </c:manualLayout>
      </c:layout>
      <c:barChart>
        <c:barDir val="col"/>
        <c:grouping val="clustered"/>
        <c:varyColors val="0"/>
        <c:ser>
          <c:idx val="0"/>
          <c:order val="0"/>
          <c:tx>
            <c:strRef>
              <c:f>'Introducción de datos'!$C$38</c:f>
              <c:strCache>
                <c:ptCount val="1"/>
                <c:pt idx="0">
                  <c:v>Presupuesto acumulado (en $)</c:v>
                </c:pt>
              </c:strCache>
            </c:strRef>
          </c:tx>
          <c:spPr>
            <a:solidFill>
              <a:srgbClr val="00B0F0"/>
            </a:solidFill>
            <a:ln w="25400">
              <a:noFill/>
            </a:ln>
          </c:spPr>
          <c:invertIfNegative val="0"/>
          <c:cat>
            <c:strRef>
              <c:f>'Introducción de datos'!$B$39:$B$47</c:f>
              <c:strCache>
                <c:ptCount val="9"/>
                <c:pt idx="0">
                  <c:v> 1: Detección precoz de casos de tuberculosis </c:v>
                </c:pt>
                <c:pt idx="1">
                  <c:v> 2: Tratamiento de casos TB de todas las formas </c:v>
                </c:pt>
                <c:pt idx="2">
                  <c:v> 3: Detección de casos TB/MDR </c:v>
                </c:pt>
                <c:pt idx="3">
                  <c:v> 4: Tratamiento de casos TB/MDR </c:v>
                </c:pt>
                <c:pt idx="4">
                  <c:v> 5: Disminución de la mortalidad por TB/VIH </c:v>
                </c:pt>
                <c:pt idx="5">
                  <c:v> 6: Atención integral a grupos de más alto riesgo </c:v>
                </c:pt>
                <c:pt idx="6">
                  <c:v>7: Fortalecimiento al Sistema de Salud</c:v>
                </c:pt>
                <c:pt idx="7">
                  <c:v>Monitoreo y Evaluación</c:v>
                </c:pt>
                <c:pt idx="8">
                  <c:v>Planificación, Coordinación y Gerencia</c:v>
                </c:pt>
              </c:strCache>
            </c:strRef>
          </c:cat>
          <c:val>
            <c:numRef>
              <c:f>'Introducción de datos'!$C$39:$C$47</c:f>
              <c:numCache>
                <c:formatCode>_ [$$-240A]\ * #,##0.00_ ;_ [$$-240A]\ * \-#,##0.00_ ;_ [$$-240A]\ * \-??_ ;_ @_ </c:formatCode>
                <c:ptCount val="9"/>
                <c:pt idx="0">
                  <c:v>4815986.13</c:v>
                </c:pt>
                <c:pt idx="1">
                  <c:v>506129</c:v>
                </c:pt>
                <c:pt idx="2">
                  <c:v>145000</c:v>
                </c:pt>
                <c:pt idx="3">
                  <c:v>16000</c:v>
                </c:pt>
                <c:pt idx="4">
                  <c:v>72625.899999999994</c:v>
                </c:pt>
                <c:pt idx="5">
                  <c:v>1001208</c:v>
                </c:pt>
                <c:pt idx="6">
                  <c:v>2039803.94</c:v>
                </c:pt>
                <c:pt idx="7">
                  <c:v>604942.97</c:v>
                </c:pt>
                <c:pt idx="8">
                  <c:v>749220.17228000006</c:v>
                </c:pt>
              </c:numCache>
            </c:numRef>
          </c:val>
          <c:extLst>
            <c:ext xmlns:c16="http://schemas.microsoft.com/office/drawing/2014/chart" uri="{C3380CC4-5D6E-409C-BE32-E72D297353CC}">
              <c16:uniqueId val="{00000000-792E-4BD5-AFFF-99F2555F9E77}"/>
            </c:ext>
          </c:extLst>
        </c:ser>
        <c:ser>
          <c:idx val="1"/>
          <c:order val="1"/>
          <c:tx>
            <c:strRef>
              <c:f>'Introducción de datos'!$D$38</c:f>
              <c:strCache>
                <c:ptCount val="1"/>
                <c:pt idx="0">
                  <c:v>Gastos acumulados (en $)</c:v>
                </c:pt>
              </c:strCache>
            </c:strRef>
          </c:tx>
          <c:spPr>
            <a:solidFill>
              <a:srgbClr val="FF3300"/>
            </a:solidFill>
            <a:ln w="25400">
              <a:noFill/>
            </a:ln>
          </c:spPr>
          <c:invertIfNegative val="0"/>
          <c:cat>
            <c:strRef>
              <c:f>'Introducción de datos'!$B$39:$B$47</c:f>
              <c:strCache>
                <c:ptCount val="9"/>
                <c:pt idx="0">
                  <c:v> 1: Detección precoz de casos de tuberculosis </c:v>
                </c:pt>
                <c:pt idx="1">
                  <c:v> 2: Tratamiento de casos TB de todas las formas </c:v>
                </c:pt>
                <c:pt idx="2">
                  <c:v> 3: Detección de casos TB/MDR </c:v>
                </c:pt>
                <c:pt idx="3">
                  <c:v> 4: Tratamiento de casos TB/MDR </c:v>
                </c:pt>
                <c:pt idx="4">
                  <c:v> 5: Disminución de la mortalidad por TB/VIH </c:v>
                </c:pt>
                <c:pt idx="5">
                  <c:v> 6: Atención integral a grupos de más alto riesgo </c:v>
                </c:pt>
                <c:pt idx="6">
                  <c:v>7: Fortalecimiento al Sistema de Salud</c:v>
                </c:pt>
                <c:pt idx="7">
                  <c:v>Monitoreo y Evaluación</c:v>
                </c:pt>
                <c:pt idx="8">
                  <c:v>Planificación, Coordinación y Gerencia</c:v>
                </c:pt>
              </c:strCache>
            </c:strRef>
          </c:cat>
          <c:val>
            <c:numRef>
              <c:f>'Introducción de datos'!$D$39:$D$47</c:f>
              <c:numCache>
                <c:formatCode>_ [$$-240A]\ * #,##0.00_ ;_ [$$-240A]\ * \-#,##0.00_ ;_ [$$-240A]\ * \-??_ ;_ @_ </c:formatCode>
                <c:ptCount val="9"/>
                <c:pt idx="0">
                  <c:v>3808606.0300000003</c:v>
                </c:pt>
                <c:pt idx="1">
                  <c:v>433206.03</c:v>
                </c:pt>
                <c:pt idx="2">
                  <c:v>248440</c:v>
                </c:pt>
                <c:pt idx="3">
                  <c:v>111917.09</c:v>
                </c:pt>
                <c:pt idx="4">
                  <c:v>163734.84</c:v>
                </c:pt>
                <c:pt idx="5" formatCode="_([$$-440A]* #,##0.00_);_([$$-440A]* \(#,##0.00\);_([$$-440A]* \-??_);_(@_)">
                  <c:v>961421.44</c:v>
                </c:pt>
                <c:pt idx="6" formatCode="_([$$-440A]* #,##0.00_);_([$$-440A]* \(#,##0.00\);_([$$-440A]* \-??_);_(@_)">
                  <c:v>1470080.4</c:v>
                </c:pt>
                <c:pt idx="7" formatCode="_([$$-440A]* #,##0.00_);_([$$-440A]* \(#,##0.00\);_([$$-440A]* \-??_);_(@_)">
                  <c:v>407030.69</c:v>
                </c:pt>
                <c:pt idx="8" formatCode="_([$$-440A]* #,##0.00_);_([$$-440A]* \(#,##0.00\);_([$$-440A]* \-??_);_(@_)">
                  <c:v>684179.27</c:v>
                </c:pt>
              </c:numCache>
            </c:numRef>
          </c:val>
          <c:extLst>
            <c:ext xmlns:c16="http://schemas.microsoft.com/office/drawing/2014/chart" uri="{C3380CC4-5D6E-409C-BE32-E72D297353CC}">
              <c16:uniqueId val="{00000001-792E-4BD5-AFFF-99F2555F9E77}"/>
            </c:ext>
          </c:extLst>
        </c:ser>
        <c:dLbls>
          <c:showLegendKey val="0"/>
          <c:showVal val="0"/>
          <c:showCatName val="0"/>
          <c:showSerName val="0"/>
          <c:showPercent val="0"/>
          <c:showBubbleSize val="0"/>
        </c:dLbls>
        <c:gapWidth val="219"/>
        <c:overlap val="-27"/>
        <c:axId val="526270872"/>
        <c:axId val="1"/>
      </c:barChart>
      <c:catAx>
        <c:axId val="526270872"/>
        <c:scaling>
          <c:orientation val="minMax"/>
        </c:scaling>
        <c:delete val="0"/>
        <c:axPos val="b"/>
        <c:numFmt formatCode="General" sourceLinked="1"/>
        <c:majorTickMark val="none"/>
        <c:minorTickMark val="none"/>
        <c:tickLblPos val="nextTo"/>
        <c:spPr>
          <a:ln w="12700">
            <a:solidFill>
              <a:srgbClr val="D9D9D9"/>
            </a:solidFill>
            <a:prstDash val="solid"/>
          </a:ln>
        </c:spPr>
        <c:txPr>
          <a:bodyPr rot="0" vert="horz"/>
          <a:lstStyle/>
          <a:p>
            <a:pPr>
              <a:defRPr sz="1000" b="0" i="0" u="none" strike="noStrike" baseline="0">
                <a:solidFill>
                  <a:srgbClr val="595959"/>
                </a:solidFill>
                <a:latin typeface="Tw Cen MT" panose="020B0602020104020603" pitchFamily="34" charset="0"/>
                <a:ea typeface="Calibri"/>
                <a:cs typeface="Calibri"/>
              </a:defRPr>
            </a:pPr>
            <a:endParaRPr lang="es-SV"/>
          </a:p>
        </c:txPr>
        <c:crossAx val="1"/>
        <c:crosses val="autoZero"/>
        <c:auto val="1"/>
        <c:lblAlgn val="ctr"/>
        <c:lblOffset val="100"/>
        <c:tickLblSkip val="2"/>
        <c:tickMarkSkip val="1"/>
        <c:noMultiLvlLbl val="0"/>
      </c:catAx>
      <c:valAx>
        <c:axId val="1"/>
        <c:scaling>
          <c:orientation val="minMax"/>
        </c:scaling>
        <c:delete val="0"/>
        <c:axPos val="l"/>
        <c:numFmt formatCode="_ [$$-240A]\ * #,##0.00_ ;_ [$$-240A]\ * \-#,##0.00_ ;_ [$$-240A]\ * \-??_ ;_ @_ " sourceLinked="0"/>
        <c:majorTickMark val="none"/>
        <c:minorTickMark val="none"/>
        <c:tickLblPos val="nextTo"/>
        <c:spPr>
          <a:ln w="6350">
            <a:noFill/>
          </a:ln>
        </c:spPr>
        <c:txPr>
          <a:bodyPr rot="0" vert="horz"/>
          <a:lstStyle/>
          <a:p>
            <a:pPr>
              <a:defRPr sz="800" b="0" i="0" u="none" strike="noStrike" baseline="0">
                <a:solidFill>
                  <a:srgbClr val="595959"/>
                </a:solidFill>
                <a:latin typeface="Calibri"/>
                <a:ea typeface="Calibri"/>
                <a:cs typeface="Calibri"/>
              </a:defRPr>
            </a:pPr>
            <a:endParaRPr lang="es-SV"/>
          </a:p>
        </c:txPr>
        <c:crossAx val="526270872"/>
        <c:crosses val="autoZero"/>
        <c:crossBetween val="between"/>
      </c:valAx>
      <c:spPr>
        <a:noFill/>
        <a:ln w="25400">
          <a:noFill/>
        </a:ln>
      </c:spPr>
    </c:plotArea>
    <c:plotVisOnly val="1"/>
    <c:dispBlanksAs val="gap"/>
    <c:showDLblsOverMax val="0"/>
  </c:chart>
  <c:spPr>
    <a:noFill/>
    <a:ln w="12700">
      <a:noFill/>
      <a:prstDash val="solid"/>
    </a:ln>
  </c:spPr>
  <c:txPr>
    <a:bodyPr/>
    <a:lstStyle/>
    <a:p>
      <a:pPr>
        <a:defRPr sz="1100" b="0" i="0" u="none" strike="noStrike" baseline="0">
          <a:solidFill>
            <a:srgbClr val="000000"/>
          </a:solidFill>
          <a:latin typeface="Calibri"/>
          <a:ea typeface="Calibri"/>
          <a:cs typeface="Calibri"/>
        </a:defRPr>
      </a:pPr>
      <a:endParaRPr lang="es-SV"/>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039149311943504E-2"/>
          <c:y val="7.2398190045248875E-2"/>
          <c:w val="0.88618404591949373"/>
          <c:h val="0.67383743102938265"/>
        </c:manualLayout>
      </c:layout>
      <c:barChart>
        <c:barDir val="col"/>
        <c:grouping val="clustered"/>
        <c:varyColors val="0"/>
        <c:ser>
          <c:idx val="0"/>
          <c:order val="0"/>
          <c:spPr>
            <a:solidFill>
              <a:srgbClr val="93CDDD"/>
            </a:solidFill>
            <a:ln w="12700">
              <a:solidFill>
                <a:srgbClr val="000000"/>
              </a:solidFill>
              <a:prstDash val="solid"/>
            </a:ln>
          </c:spPr>
          <c:invertIfNegative val="0"/>
          <c:dLbls>
            <c:dLbl>
              <c:idx val="0"/>
              <c:numFmt formatCode="_ [$$-240A]\ * #,##0.00_ ;_ [$$-240A]\ * \-#,##0.00_ ;_ [$$-240A]\ * \-??_ ;_ @_ " sourceLinked="0"/>
              <c:spPr>
                <a:noFill/>
                <a:ln w="25400">
                  <a:noFill/>
                </a:ln>
              </c:spPr>
              <c:txPr>
                <a:bodyPr/>
                <a:lstStyle/>
                <a:p>
                  <a:pPr>
                    <a:defRPr sz="1000" b="0" i="0" u="none" strike="noStrike" baseline="0">
                      <a:solidFill>
                        <a:srgbClr val="000099"/>
                      </a:solidFill>
                      <a:effectLst>
                        <a:outerShdw blurRad="38100" dist="38100" dir="2700000" algn="tl">
                          <a:srgbClr val="000000">
                            <a:alpha val="43137"/>
                          </a:srgbClr>
                        </a:outerShdw>
                      </a:effectLst>
                      <a:latin typeface="+mn-lt"/>
                      <a:ea typeface="Calibri"/>
                      <a:cs typeface="Calibri"/>
                    </a:defRPr>
                  </a:pPr>
                  <a:endParaRPr lang="es-SV"/>
                </a:p>
              </c:txPr>
              <c:showLegendKey val="0"/>
              <c:showVal val="1"/>
              <c:showCatName val="0"/>
              <c:showSerName val="0"/>
              <c:showPercent val="0"/>
              <c:showBubbleSize val="0"/>
              <c:extLst>
                <c:ext xmlns:c16="http://schemas.microsoft.com/office/drawing/2014/chart" uri="{C3380CC4-5D6E-409C-BE32-E72D297353CC}">
                  <c16:uniqueId val="{00000000-6D98-4880-BF0E-293B2B76FB13}"/>
                </c:ext>
              </c:extLst>
            </c:dLbl>
            <c:numFmt formatCode="_ [$$-240A]\ * #,##0.00_ ;_ [$$-240A]\ * \-#,##0.00_ ;_ [$$-240A]\ * \-??_ ;_ @_ " sourceLinked="0"/>
            <c:spPr>
              <a:noFill/>
              <a:ln w="25400">
                <a:noFill/>
              </a:ln>
            </c:spPr>
            <c:txPr>
              <a:bodyPr wrap="square" lIns="38100" tIns="19050" rIns="38100" bIns="19050" anchor="ctr">
                <a:spAutoFit/>
              </a:bodyPr>
              <a:lstStyle/>
              <a:p>
                <a:pPr>
                  <a:defRPr sz="1000" b="0" i="0" u="none" strike="noStrike" baseline="0">
                    <a:solidFill>
                      <a:srgbClr val="000099"/>
                    </a:solidFill>
                    <a:effectLst>
                      <a:outerShdw blurRad="38100" dist="38100" dir="2700000" algn="tl">
                        <a:srgbClr val="000000">
                          <a:alpha val="43137"/>
                        </a:srgbClr>
                      </a:outerShdw>
                    </a:effectLst>
                    <a:latin typeface="+mn-lt"/>
                    <a:ea typeface="Calibri"/>
                    <a:cs typeface="Calibri"/>
                  </a:defRPr>
                </a:pPr>
                <a:endParaRPr lang="es-S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'Introducción de datos'!$B$54:$B$58</c:f>
              <c:strCache>
                <c:ptCount val="5"/>
                <c:pt idx="0">
                  <c:v> Desembolsado por el FM al RP </c:v>
                </c:pt>
                <c:pt idx="1">
                  <c:v> Intereses percibidos en cuenta de ahorro 2017-2019 </c:v>
                </c:pt>
                <c:pt idx="2">
                  <c:v> Gasto*  </c:v>
                </c:pt>
                <c:pt idx="3">
                  <c:v> Compromisos al 31 de Diciembre </c:v>
                </c:pt>
                <c:pt idx="4">
                  <c:v> Saldo en caja </c:v>
                </c:pt>
              </c:strCache>
            </c:strRef>
          </c:cat>
          <c:val>
            <c:numRef>
              <c:f>'Introducción de datos'!$E$54:$E$58</c:f>
              <c:numCache>
                <c:formatCode>_ [$$-240A]\ * #,##0.00_ ;_ [$$-240A]\ * \-#,##0.00_ ;_ [$$-240A]\ * \-??_ ;_ @_ </c:formatCode>
                <c:ptCount val="5"/>
                <c:pt idx="0">
                  <c:v>9950916.1099999994</c:v>
                </c:pt>
                <c:pt idx="1">
                  <c:v>64431.08</c:v>
                </c:pt>
                <c:pt idx="2">
                  <c:v>8288615.79</c:v>
                </c:pt>
                <c:pt idx="3">
                  <c:v>726647.01</c:v>
                </c:pt>
                <c:pt idx="4">
                  <c:v>1000084.3899999994</c:v>
                </c:pt>
              </c:numCache>
            </c:numRef>
          </c:val>
          <c:extLst>
            <c:ext xmlns:c16="http://schemas.microsoft.com/office/drawing/2014/chart" uri="{C3380CC4-5D6E-409C-BE32-E72D297353CC}">
              <c16:uniqueId val="{00000001-6D98-4880-BF0E-293B2B76FB13}"/>
            </c:ext>
          </c:extLst>
        </c:ser>
        <c:dLbls>
          <c:showLegendKey val="0"/>
          <c:showVal val="0"/>
          <c:showCatName val="0"/>
          <c:showSerName val="0"/>
          <c:showPercent val="0"/>
          <c:showBubbleSize val="0"/>
        </c:dLbls>
        <c:gapWidth val="150"/>
        <c:axId val="526268576"/>
        <c:axId val="1"/>
      </c:barChart>
      <c:catAx>
        <c:axId val="526268576"/>
        <c:scaling>
          <c:orientation val="minMax"/>
        </c:scaling>
        <c:delete val="0"/>
        <c:axPos val="b"/>
        <c:numFmt formatCode="General" sourceLinked="1"/>
        <c:majorTickMark val="out"/>
        <c:minorTickMark val="none"/>
        <c:tickLblPos val="nextTo"/>
        <c:spPr>
          <a:ln w="12700">
            <a:solidFill>
              <a:srgbClr val="808080"/>
            </a:solidFill>
            <a:prstDash val="solid"/>
          </a:ln>
        </c:spPr>
        <c:txPr>
          <a:bodyPr rot="0" vert="horz"/>
          <a:lstStyle/>
          <a:p>
            <a:pPr>
              <a:defRPr sz="1000" b="0" i="0" u="none" strike="noStrike" baseline="0">
                <a:solidFill>
                  <a:srgbClr val="000000"/>
                </a:solidFill>
                <a:effectLst/>
                <a:latin typeface="Tw Cen MT" panose="020B0602020104020603" pitchFamily="34" charset="0"/>
                <a:ea typeface="Calibri"/>
                <a:cs typeface="Calibri"/>
              </a:defRPr>
            </a:pPr>
            <a:endParaRPr lang="es-SV"/>
          </a:p>
        </c:txPr>
        <c:crossAx val="1"/>
        <c:crosses val="autoZero"/>
        <c:auto val="1"/>
        <c:lblAlgn val="ctr"/>
        <c:lblOffset val="100"/>
        <c:tickLblSkip val="1"/>
        <c:tickMarkSkip val="1"/>
        <c:noMultiLvlLbl val="0"/>
      </c:catAx>
      <c:valAx>
        <c:axId val="1"/>
        <c:scaling>
          <c:orientation val="minMax"/>
        </c:scaling>
        <c:delete val="0"/>
        <c:axPos val="l"/>
        <c:majorGridlines>
          <c:spPr>
            <a:ln w="12700">
              <a:solidFill>
                <a:srgbClr val="808080"/>
              </a:solidFill>
              <a:prstDash val="solid"/>
            </a:ln>
          </c:spPr>
        </c:majorGridlines>
        <c:numFmt formatCode="[$$-340A]\ #,##0.00" sourceLinked="0"/>
        <c:majorTickMark val="out"/>
        <c:minorTickMark val="none"/>
        <c:tickLblPos val="nextTo"/>
        <c:spPr>
          <a:ln w="12700">
            <a:solidFill>
              <a:srgbClr val="808080"/>
            </a:solidFill>
            <a:prstDash val="solid"/>
          </a:ln>
        </c:spPr>
        <c:txPr>
          <a:bodyPr rot="0" vert="horz"/>
          <a:lstStyle/>
          <a:p>
            <a:pPr>
              <a:defRPr sz="700" b="0" i="0" u="none" strike="noStrike" baseline="0">
                <a:solidFill>
                  <a:srgbClr val="000000"/>
                </a:solidFill>
                <a:latin typeface="Calibri"/>
                <a:ea typeface="Calibri"/>
                <a:cs typeface="Calibri"/>
              </a:defRPr>
            </a:pPr>
            <a:endParaRPr lang="es-SV"/>
          </a:p>
        </c:txPr>
        <c:crossAx val="526268576"/>
        <c:crossesAt val="1"/>
        <c:crossBetween val="between"/>
      </c:valAx>
      <c:spPr>
        <a:noFill/>
        <a:ln w="25400">
          <a:noFill/>
        </a:ln>
      </c:spPr>
    </c:plotArea>
    <c:plotVisOnly val="1"/>
    <c:dispBlanksAs val="gap"/>
    <c:showDLblsOverMax val="0"/>
  </c:chart>
  <c:spPr>
    <a:noFill/>
    <a:ln w="6350">
      <a:noFill/>
    </a:ln>
  </c:spPr>
  <c:txPr>
    <a:bodyPr/>
    <a:lstStyle/>
    <a:p>
      <a:pPr>
        <a:defRPr sz="1100" b="0" i="0" u="none" strike="noStrike" baseline="0">
          <a:solidFill>
            <a:srgbClr val="000000"/>
          </a:solidFill>
          <a:latin typeface="Calibri"/>
          <a:ea typeface="Calibri"/>
          <a:cs typeface="Calibri"/>
        </a:defRPr>
      </a:pPr>
      <a:endParaRPr lang="es-SV"/>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69944546405382"/>
          <c:y val="0.10491803278688525"/>
          <c:w val="0.85106227721773031"/>
          <c:h val="0.77689230662185382"/>
        </c:manualLayout>
      </c:layout>
      <c:barChart>
        <c:barDir val="col"/>
        <c:grouping val="clustered"/>
        <c:varyColors val="0"/>
        <c:ser>
          <c:idx val="0"/>
          <c:order val="0"/>
          <c:spPr>
            <a:solidFill>
              <a:srgbClr val="ED7D31"/>
            </a:solidFill>
            <a:ln w="25400">
              <a:noFill/>
            </a:ln>
          </c:spPr>
          <c:invertIfNegative val="0"/>
          <c:dLbls>
            <c:dLbl>
              <c:idx val="3"/>
              <c:layout>
                <c:manualLayout>
                  <c:x val="-2.5062656641604928E-3"/>
                  <c:y val="-2.16583250849791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AB2-41B9-A6C9-DCC838DEE36B}"/>
                </c:ext>
              </c:extLst>
            </c:dLbl>
            <c:numFmt formatCode="_ [$$-240A]\ * #,##0.00_ ;_ [$$-240A]\ * \-#,##0.00_ ;_ [$$-240A]\ * \-??_ ;_ @_ " sourceLinked="0"/>
            <c:spPr>
              <a:noFill/>
              <a:ln w="25400">
                <a:noFill/>
              </a:ln>
            </c:spPr>
            <c:txPr>
              <a:bodyPr/>
              <a:lstStyle/>
              <a:p>
                <a:pPr>
                  <a:defRPr>
                    <a:solidFill>
                      <a:srgbClr val="000099"/>
                    </a:solidFill>
                  </a:defRPr>
                </a:pPr>
                <a:endParaRPr lang="es-S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'Introducción de datos'!$B$60:$B$66</c:f>
              <c:strCache>
                <c:ptCount val="7"/>
                <c:pt idx="0">
                  <c:v>Desembolsado compras  PNUD</c:v>
                </c:pt>
                <c:pt idx="1">
                  <c:v>Desembolsado a los Agentes de compra PLAN</c:v>
                </c:pt>
                <c:pt idx="2">
                  <c:v>Desembolsado compras OPS</c:v>
                </c:pt>
                <c:pt idx="3">
                  <c:v>Gasto de RP MINSAL</c:v>
                </c:pt>
                <c:pt idx="4">
                  <c:v>Gastos de los Agentes de Compra PNUD</c:v>
                </c:pt>
                <c:pt idx="5">
                  <c:v>Gastos de los Agentes de Compra  PLAN </c:v>
                </c:pt>
                <c:pt idx="6">
                  <c:v>Gastos de los Agentes de Compra OPS</c:v>
                </c:pt>
              </c:strCache>
            </c:strRef>
          </c:cat>
          <c:val>
            <c:numRef>
              <c:f>'Introducción de datos'!$E$60:$E$66</c:f>
              <c:numCache>
                <c:formatCode>_ [$$-240A]\ * #,##0.00_ ;_ [$$-240A]\ * \-#,##0.00_ ;_ [$$-240A]\ * \-??_ ;_ @_ </c:formatCode>
                <c:ptCount val="7"/>
                <c:pt idx="0">
                  <c:v>6064519.5600000005</c:v>
                </c:pt>
                <c:pt idx="1">
                  <c:v>160869.32</c:v>
                </c:pt>
                <c:pt idx="2">
                  <c:v>1085088.54</c:v>
                </c:pt>
                <c:pt idx="3">
                  <c:v>1795527.7</c:v>
                </c:pt>
                <c:pt idx="4">
                  <c:v>5247129.01</c:v>
                </c:pt>
                <c:pt idx="5">
                  <c:v>160869.32</c:v>
                </c:pt>
                <c:pt idx="6">
                  <c:v>1085088.54</c:v>
                </c:pt>
              </c:numCache>
            </c:numRef>
          </c:val>
          <c:extLst>
            <c:ext xmlns:c16="http://schemas.microsoft.com/office/drawing/2014/chart" uri="{C3380CC4-5D6E-409C-BE32-E72D297353CC}">
              <c16:uniqueId val="{00000001-6AB2-41B9-A6C9-DCC838DEE36B}"/>
            </c:ext>
          </c:extLst>
        </c:ser>
        <c:dLbls>
          <c:showLegendKey val="0"/>
          <c:showVal val="0"/>
          <c:showCatName val="0"/>
          <c:showSerName val="0"/>
          <c:showPercent val="0"/>
          <c:showBubbleSize val="0"/>
        </c:dLbls>
        <c:gapWidth val="219"/>
        <c:overlap val="-27"/>
        <c:axId val="526269560"/>
        <c:axId val="1"/>
      </c:barChart>
      <c:catAx>
        <c:axId val="526269560"/>
        <c:scaling>
          <c:orientation val="minMax"/>
        </c:scaling>
        <c:delete val="0"/>
        <c:axPos val="b"/>
        <c:numFmt formatCode="General" sourceLinked="1"/>
        <c:majorTickMark val="none"/>
        <c:minorTickMark val="none"/>
        <c:tickLblPos val="nextTo"/>
        <c:spPr>
          <a:ln w="12700">
            <a:solidFill>
              <a:srgbClr val="D9D9D9"/>
            </a:solidFill>
            <a:prstDash val="solid"/>
          </a:ln>
        </c:spPr>
        <c:txPr>
          <a:bodyPr rot="0" vert="horz"/>
          <a:lstStyle/>
          <a:p>
            <a:pPr>
              <a:defRPr sz="800">
                <a:latin typeface="Tw Cen MT" panose="020B0602020104020603" pitchFamily="34" charset="0"/>
              </a:defRPr>
            </a:pPr>
            <a:endParaRPr lang="es-SV"/>
          </a:p>
        </c:txPr>
        <c:crossAx val="1"/>
        <c:crosses val="autoZero"/>
        <c:auto val="1"/>
        <c:lblAlgn val="ctr"/>
        <c:lblOffset val="100"/>
        <c:tickLblSkip val="1"/>
        <c:tickMarkSkip val="1"/>
        <c:noMultiLvlLbl val="0"/>
      </c:catAx>
      <c:valAx>
        <c:axId val="1"/>
        <c:scaling>
          <c:orientation val="minMax"/>
        </c:scaling>
        <c:delete val="0"/>
        <c:axPos val="l"/>
        <c:numFmt formatCode="_ [$$-240A]\ * #,##0.00_ ;_ [$$-240A]\ * \-#,##0.00_ ;_ [$$-240A]\ * \-??_ ;_ @_ " sourceLinked="0"/>
        <c:majorTickMark val="none"/>
        <c:minorTickMark val="none"/>
        <c:tickLblPos val="nextTo"/>
        <c:spPr>
          <a:ln w="6350">
            <a:noFill/>
          </a:ln>
        </c:spPr>
        <c:txPr>
          <a:bodyPr rot="0" vert="horz"/>
          <a:lstStyle/>
          <a:p>
            <a:pPr>
              <a:defRPr sz="700"/>
            </a:pPr>
            <a:endParaRPr lang="es-SV"/>
          </a:p>
        </c:txPr>
        <c:crossAx val="526269560"/>
        <c:crossesAt val="1"/>
        <c:crossBetween val="between"/>
      </c:valAx>
      <c:spPr>
        <a:noFill/>
        <a:ln w="25400">
          <a:noFill/>
        </a:ln>
      </c:spPr>
    </c:plotArea>
    <c:plotVisOnly val="1"/>
    <c:dispBlanksAs val="gap"/>
    <c:showDLblsOverMax val="0"/>
  </c:chart>
  <c:spPr>
    <a:noFill/>
    <a:ln w="12700">
      <a:solidFill>
        <a:srgbClr val="D9D9D9"/>
      </a:solidFill>
      <a:prstDash val="solid"/>
    </a:ln>
  </c:spPr>
  <c:txPr>
    <a:bodyPr/>
    <a:lstStyle/>
    <a:p>
      <a:pPr>
        <a:defRPr sz="1100" b="0" i="0" u="none" strike="noStrike" baseline="0">
          <a:solidFill>
            <a:srgbClr val="000000"/>
          </a:solidFill>
          <a:latin typeface="+mn-lt"/>
          <a:ea typeface="Calibri"/>
          <a:cs typeface="Calibri"/>
        </a:defRPr>
      </a:pPr>
      <a:endParaRPr lang="es-SV"/>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6974789915966388"/>
          <c:y val="0.13793149896113605"/>
          <c:w val="0.50630252100840334"/>
          <c:h val="0.44138079667563535"/>
        </c:manualLayout>
      </c:layout>
      <c:barChart>
        <c:barDir val="bar"/>
        <c:grouping val="percentStacked"/>
        <c:varyColors val="0"/>
        <c:ser>
          <c:idx val="0"/>
          <c:order val="0"/>
          <c:tx>
            <c:v>Para el periodo</c:v>
          </c:tx>
          <c:spPr>
            <a:solidFill>
              <a:srgbClr val="99CC00"/>
            </a:solidFill>
            <a:ln w="25400">
              <a:noFill/>
            </a:ln>
          </c:spPr>
          <c:invertIfNegative val="0"/>
          <c:dLbls>
            <c:numFmt formatCode="0" sourceLinked="0"/>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'Introducción de datos'!$B$83:$B$84</c:f>
              <c:strCache>
                <c:ptCount val="2"/>
                <c:pt idx="0">
                  <c:v> Condiciones precedentes </c:v>
                </c:pt>
                <c:pt idx="1">
                  <c:v> Acciones con fecha límite* </c:v>
                </c:pt>
              </c:strCache>
            </c:strRef>
          </c:cat>
          <c:val>
            <c:numRef>
              <c:f>'Introducción de datos'!$D$83:$D$84</c:f>
              <c:numCache>
                <c:formatCode>0</c:formatCode>
                <c:ptCount val="2"/>
                <c:pt idx="0">
                  <c:v>0</c:v>
                </c:pt>
                <c:pt idx="1">
                  <c:v>0</c:v>
                </c:pt>
              </c:numCache>
            </c:numRef>
          </c:val>
          <c:extLst>
            <c:ext xmlns:c16="http://schemas.microsoft.com/office/drawing/2014/chart" uri="{C3380CC4-5D6E-409C-BE32-E72D297353CC}">
              <c16:uniqueId val="{00000000-26C7-4C2B-9ADB-9ADAD240693F}"/>
            </c:ext>
          </c:extLst>
        </c:ser>
        <c:ser>
          <c:idx val="1"/>
          <c:order val="1"/>
          <c:tx>
            <c:v>Cumplidas</c:v>
          </c:tx>
          <c:spPr>
            <a:solidFill>
              <a:srgbClr val="FFFF99"/>
            </a:solidFill>
            <a:ln w="25400">
              <a:noFill/>
            </a:ln>
          </c:spPr>
          <c:invertIfNegative val="0"/>
          <c:dLbls>
            <c:numFmt formatCode="0" sourceLinked="0"/>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'Introducción de datos'!$B$83:$B$84</c:f>
              <c:strCache>
                <c:ptCount val="2"/>
                <c:pt idx="0">
                  <c:v> Condiciones precedentes </c:v>
                </c:pt>
                <c:pt idx="1">
                  <c:v> Acciones con fecha límite* </c:v>
                </c:pt>
              </c:strCache>
            </c:strRef>
          </c:cat>
          <c:val>
            <c:numRef>
              <c:f>'Introducción de datos'!$E$83:$E$84</c:f>
              <c:numCache>
                <c:formatCode>0</c:formatCode>
                <c:ptCount val="2"/>
                <c:pt idx="0">
                  <c:v>0</c:v>
                </c:pt>
                <c:pt idx="1">
                  <c:v>0</c:v>
                </c:pt>
              </c:numCache>
            </c:numRef>
          </c:val>
          <c:extLst>
            <c:ext xmlns:c16="http://schemas.microsoft.com/office/drawing/2014/chart" uri="{C3380CC4-5D6E-409C-BE32-E72D297353CC}">
              <c16:uniqueId val="{00000001-26C7-4C2B-9ADB-9ADAD240693F}"/>
            </c:ext>
          </c:extLst>
        </c:ser>
        <c:ser>
          <c:idx val="2"/>
          <c:order val="2"/>
          <c:tx>
            <c:v>No cumplidas, aunque dentro de plazo</c:v>
          </c:tx>
          <c:spPr>
            <a:solidFill>
              <a:srgbClr val="FF5050"/>
            </a:solidFill>
            <a:ln w="25400">
              <a:noFill/>
            </a:ln>
          </c:spPr>
          <c:invertIfNegative val="0"/>
          <c:dLbls>
            <c:numFmt formatCode="0" sourceLinked="0"/>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'Introducción de datos'!$B$83:$B$84</c:f>
              <c:strCache>
                <c:ptCount val="2"/>
                <c:pt idx="0">
                  <c:v> Condiciones precedentes </c:v>
                </c:pt>
                <c:pt idx="1">
                  <c:v> Acciones con fecha límite* </c:v>
                </c:pt>
              </c:strCache>
            </c:strRef>
          </c:cat>
          <c:val>
            <c:numRef>
              <c:f>'Introducción de datos'!$F$83:$F$84</c:f>
              <c:numCache>
                <c:formatCode>0</c:formatCode>
                <c:ptCount val="2"/>
                <c:pt idx="0">
                  <c:v>0</c:v>
                </c:pt>
                <c:pt idx="1">
                  <c:v>0</c:v>
                </c:pt>
              </c:numCache>
            </c:numRef>
          </c:val>
          <c:extLst>
            <c:ext xmlns:c16="http://schemas.microsoft.com/office/drawing/2014/chart" uri="{C3380CC4-5D6E-409C-BE32-E72D297353CC}">
              <c16:uniqueId val="{00000002-26C7-4C2B-9ADB-9ADAD240693F}"/>
            </c:ext>
          </c:extLst>
        </c:ser>
        <c:dLbls>
          <c:showLegendKey val="0"/>
          <c:showVal val="0"/>
          <c:showCatName val="0"/>
          <c:showSerName val="0"/>
          <c:showPercent val="0"/>
          <c:showBubbleSize val="0"/>
        </c:dLbls>
        <c:gapWidth val="70"/>
        <c:overlap val="100"/>
        <c:axId val="612630592"/>
        <c:axId val="1"/>
      </c:barChart>
      <c:catAx>
        <c:axId val="612630592"/>
        <c:scaling>
          <c:orientation val="minMax"/>
        </c:scaling>
        <c:delete val="0"/>
        <c:axPos val="l"/>
        <c:numFmt formatCode="General" sourceLinked="1"/>
        <c:majorTickMark val="out"/>
        <c:minorTickMark val="none"/>
        <c:tickLblPos val="nextTo"/>
        <c:spPr>
          <a:ln w="12700">
            <a:solidFill>
              <a:srgbClr val="000000"/>
            </a:solidFill>
            <a:prstDash val="solid"/>
          </a:ln>
        </c:spPr>
        <c:txPr>
          <a:bodyPr rot="0" vert="horz"/>
          <a:lstStyle/>
          <a:p>
            <a:pPr>
              <a:defRPr/>
            </a:pPr>
            <a:endParaRPr lang="es-SV"/>
          </a:p>
        </c:txPr>
        <c:crossAx val="1"/>
        <c:crosses val="autoZero"/>
        <c:auto val="1"/>
        <c:lblAlgn val="ctr"/>
        <c:lblOffset val="100"/>
        <c:tickLblSkip val="1"/>
        <c:tickMarkSkip val="1"/>
        <c:noMultiLvlLbl val="0"/>
      </c:catAx>
      <c:valAx>
        <c:axId val="1"/>
        <c:scaling>
          <c:orientation val="minMax"/>
        </c:scaling>
        <c:delete val="0"/>
        <c:axPos val="b"/>
        <c:majorGridlines>
          <c:spPr>
            <a:ln w="12700">
              <a:solidFill>
                <a:srgbClr val="000000"/>
              </a:solidFill>
              <a:prstDash val="solid"/>
            </a:ln>
          </c:spPr>
        </c:majorGridlines>
        <c:numFmt formatCode="0%" sourceLinked="0"/>
        <c:majorTickMark val="out"/>
        <c:minorTickMark val="none"/>
        <c:tickLblPos val="nextTo"/>
        <c:spPr>
          <a:ln w="12700">
            <a:solidFill>
              <a:srgbClr val="000000"/>
            </a:solidFill>
            <a:prstDash val="solid"/>
          </a:ln>
        </c:spPr>
        <c:txPr>
          <a:bodyPr rot="0" vert="horz"/>
          <a:lstStyle/>
          <a:p>
            <a:pPr>
              <a:defRPr/>
            </a:pPr>
            <a:endParaRPr lang="es-SV"/>
          </a:p>
        </c:txPr>
        <c:crossAx val="612630592"/>
        <c:crossesAt val="1"/>
        <c:crossBetween val="between"/>
      </c:valAx>
      <c:spPr>
        <a:noFill/>
        <a:ln w="25400">
          <a:noFill/>
        </a:ln>
      </c:spPr>
    </c:plotArea>
    <c:legend>
      <c:legendPos val="r"/>
      <c:layout>
        <c:manualLayout>
          <c:xMode val="edge"/>
          <c:yMode val="edge"/>
          <c:x val="1.050420168067227E-2"/>
          <c:y val="0.75632401122273518"/>
          <c:w val="0.98949579831932777"/>
          <c:h val="0.17241437370142007"/>
        </c:manualLayout>
      </c:layout>
      <c:overlay val="0"/>
      <c:spPr>
        <a:noFill/>
        <a:ln w="25400">
          <a:noFill/>
        </a:ln>
      </c:spPr>
    </c:legend>
    <c:plotVisOnly val="1"/>
    <c:dispBlanksAs val="gap"/>
    <c:showDLblsOverMax val="0"/>
  </c:chart>
  <c:spPr>
    <a:noFill/>
    <a:ln w="6350">
      <a:noFill/>
    </a:ln>
  </c:spPr>
  <c:txPr>
    <a:bodyPr/>
    <a:lstStyle/>
    <a:p>
      <a:pPr>
        <a:defRPr sz="1100" b="0" i="0" u="none" strike="noStrike" baseline="0">
          <a:solidFill>
            <a:srgbClr val="000000"/>
          </a:solidFill>
          <a:latin typeface="+mn-lt"/>
          <a:ea typeface="Calibri"/>
          <a:cs typeface="Calibri"/>
        </a:defRPr>
      </a:pPr>
      <a:endParaRPr lang="es-SV"/>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750102179502415E-2"/>
          <c:y val="1.3804529469086821E-2"/>
          <c:w val="0.8459830649055099"/>
          <c:h val="0.72171171739705919"/>
        </c:manualLayout>
      </c:layout>
      <c:barChart>
        <c:barDir val="col"/>
        <c:grouping val="clustered"/>
        <c:varyColors val="0"/>
        <c:ser>
          <c:idx val="0"/>
          <c:order val="0"/>
          <c:tx>
            <c:v>Meta </c:v>
          </c:tx>
          <c:spPr>
            <a:solidFill>
              <a:schemeClr val="accent5">
                <a:lumMod val="60000"/>
                <a:lumOff val="40000"/>
              </a:schemeClr>
            </a:solidFill>
            <a:ln w="25400">
              <a:noFill/>
            </a:ln>
          </c:spPr>
          <c:invertIfNegative val="0"/>
          <c:dLbls>
            <c:numFmt formatCode="#,##0" sourceLinked="0"/>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extLst>
                <c:ext xmlns:c15="http://schemas.microsoft.com/office/drawing/2012/chart" uri="{02D57815-91ED-43cb-92C2-25804820EDAC}">
                  <c15:fullRef>
                    <c15:sqref>'Introducción de datos'!$H$129:$Q$129</c15:sqref>
                  </c15:fullRef>
                </c:ext>
              </c:extLst>
              <c:f>'Introducción de datos'!$H$129:$J$129</c:f>
              <c:numCache>
                <c:formatCode>General</c:formatCode>
                <c:ptCount val="3"/>
                <c:pt idx="0">
                  <c:v>2016</c:v>
                </c:pt>
                <c:pt idx="1">
                  <c:v>2017</c:v>
                </c:pt>
                <c:pt idx="2">
                  <c:v>2018</c:v>
                </c:pt>
              </c:numCache>
            </c:numRef>
          </c:cat>
          <c:val>
            <c:numRef>
              <c:extLst>
                <c:ext xmlns:c15="http://schemas.microsoft.com/office/drawing/2012/chart" uri="{02D57815-91ED-43cb-92C2-25804820EDAC}">
                  <c15:fullRef>
                    <c15:sqref>'Introducción de datos'!$H$131:$Q$131</c15:sqref>
                  </c15:fullRef>
                </c:ext>
              </c:extLst>
              <c:f>'Introducción de datos'!$H$131:$J$131</c:f>
              <c:numCache>
                <c:formatCode>#.##0</c:formatCode>
                <c:ptCount val="3"/>
                <c:pt idx="0">
                  <c:v>2322</c:v>
                </c:pt>
                <c:pt idx="1">
                  <c:v>2516</c:v>
                </c:pt>
                <c:pt idx="2">
                  <c:v>2686</c:v>
                </c:pt>
              </c:numCache>
            </c:numRef>
          </c:val>
          <c:extLst>
            <c:ext xmlns:c16="http://schemas.microsoft.com/office/drawing/2014/chart" uri="{C3380CC4-5D6E-409C-BE32-E72D297353CC}">
              <c16:uniqueId val="{00000000-86F0-4763-848C-94355D1080C2}"/>
            </c:ext>
          </c:extLst>
        </c:ser>
        <c:ser>
          <c:idx val="1"/>
          <c:order val="1"/>
          <c:tx>
            <c:v>Logro</c:v>
          </c:tx>
          <c:spPr>
            <a:solidFill>
              <a:schemeClr val="accent3">
                <a:lumMod val="60000"/>
                <a:lumOff val="40000"/>
              </a:schemeClr>
            </a:solidFill>
            <a:ln w="12700">
              <a:solidFill>
                <a:srgbClr val="000000"/>
              </a:solidFill>
              <a:prstDash val="solid"/>
            </a:ln>
          </c:spPr>
          <c:invertIfNegative val="0"/>
          <c:dLbls>
            <c:dLbl>
              <c:idx val="1"/>
              <c:layout>
                <c:manualLayout>
                  <c:x val="1.1173361689970341E-3"/>
                  <c:y val="1.47091433987053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F0-4763-848C-94355D1080C2}"/>
                </c:ext>
              </c:extLst>
            </c:dLbl>
            <c:numFmt formatCode="#,##0" sourceLinked="0"/>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extLst>
                <c:ext xmlns:c15="http://schemas.microsoft.com/office/drawing/2012/chart" uri="{02D57815-91ED-43cb-92C2-25804820EDAC}">
                  <c15:fullRef>
                    <c15:sqref>'Introducción de datos'!$H$129:$Q$129</c15:sqref>
                  </c15:fullRef>
                </c:ext>
              </c:extLst>
              <c:f>'Introducción de datos'!$H$129:$J$129</c:f>
              <c:numCache>
                <c:formatCode>General</c:formatCode>
                <c:ptCount val="3"/>
                <c:pt idx="0">
                  <c:v>2016</c:v>
                </c:pt>
                <c:pt idx="1">
                  <c:v>2017</c:v>
                </c:pt>
                <c:pt idx="2">
                  <c:v>2018</c:v>
                </c:pt>
              </c:numCache>
            </c:numRef>
          </c:cat>
          <c:val>
            <c:numRef>
              <c:extLst>
                <c:ext xmlns:c15="http://schemas.microsoft.com/office/drawing/2012/chart" uri="{02D57815-91ED-43cb-92C2-25804820EDAC}">
                  <c15:fullRef>
                    <c15:sqref>'Introducción de datos'!$H$132:$Q$132</c15:sqref>
                  </c15:fullRef>
                </c:ext>
              </c:extLst>
              <c:f>'Introducción de datos'!$H$132:$J$132</c:f>
              <c:numCache>
                <c:formatCode>#.##0</c:formatCode>
                <c:ptCount val="3"/>
                <c:pt idx="0">
                  <c:v>3030</c:v>
                </c:pt>
                <c:pt idx="1">
                  <c:v>3671</c:v>
                </c:pt>
                <c:pt idx="2">
                  <c:v>3615</c:v>
                </c:pt>
              </c:numCache>
            </c:numRef>
          </c:val>
          <c:extLst>
            <c:ext xmlns:c16="http://schemas.microsoft.com/office/drawing/2014/chart" uri="{C3380CC4-5D6E-409C-BE32-E72D297353CC}">
              <c16:uniqueId val="{00000002-86F0-4763-848C-94355D1080C2}"/>
            </c:ext>
          </c:extLst>
        </c:ser>
        <c:dLbls>
          <c:showLegendKey val="0"/>
          <c:showVal val="0"/>
          <c:showCatName val="0"/>
          <c:showSerName val="0"/>
          <c:showPercent val="0"/>
          <c:showBubbleSize val="0"/>
        </c:dLbls>
        <c:gapWidth val="35"/>
        <c:axId val="568487976"/>
        <c:axId val="1"/>
      </c:barChart>
      <c:catAx>
        <c:axId val="568487976"/>
        <c:scaling>
          <c:orientation val="minMax"/>
        </c:scaling>
        <c:delete val="0"/>
        <c:axPos val="b"/>
        <c:numFmt formatCode="General" sourceLinked="1"/>
        <c:majorTickMark val="out"/>
        <c:minorTickMark val="none"/>
        <c:tickLblPos val="nextTo"/>
        <c:spPr>
          <a:ln w="12700">
            <a:solidFill>
              <a:srgbClr val="000000"/>
            </a:solidFill>
            <a:prstDash val="solid"/>
          </a:ln>
        </c:spPr>
        <c:txPr>
          <a:bodyPr rot="-2700000" vert="horz"/>
          <a:lstStyle/>
          <a:p>
            <a:pPr>
              <a:defRPr/>
            </a:pPr>
            <a:endParaRPr lang="es-SV"/>
          </a:p>
        </c:txPr>
        <c:crossAx val="1"/>
        <c:crosses val="autoZero"/>
        <c:auto val="1"/>
        <c:lblAlgn val="ctr"/>
        <c:lblOffset val="100"/>
        <c:tickLblSkip val="1"/>
        <c:tickMarkSkip val="1"/>
        <c:noMultiLvlLbl val="0"/>
      </c:catAx>
      <c:valAx>
        <c:axId val="1"/>
        <c:scaling>
          <c:orientation val="minMax"/>
        </c:scaling>
        <c:delete val="0"/>
        <c:axPos val="l"/>
        <c:numFmt formatCode="#.##0" sourceLinked="0"/>
        <c:majorTickMark val="out"/>
        <c:minorTickMark val="none"/>
        <c:tickLblPos val="nextTo"/>
        <c:spPr>
          <a:ln w="12700">
            <a:solidFill>
              <a:srgbClr val="000000"/>
            </a:solidFill>
            <a:prstDash val="solid"/>
          </a:ln>
        </c:spPr>
        <c:txPr>
          <a:bodyPr rot="0" vert="horz"/>
          <a:lstStyle/>
          <a:p>
            <a:pPr>
              <a:defRPr/>
            </a:pPr>
            <a:endParaRPr lang="es-SV"/>
          </a:p>
        </c:txPr>
        <c:crossAx val="568487976"/>
        <c:crossesAt val="1"/>
        <c:crossBetween val="between"/>
      </c:valAx>
      <c:spPr>
        <a:noFill/>
        <a:ln w="25400">
          <a:noFill/>
        </a:ln>
      </c:spPr>
    </c:plotArea>
    <c:legend>
      <c:legendPos val="r"/>
      <c:layout>
        <c:manualLayout>
          <c:xMode val="edge"/>
          <c:yMode val="edge"/>
          <c:x val="0.37342290778524345"/>
          <c:y val="0.88851897596011731"/>
          <c:w val="0.25334528496437947"/>
          <c:h val="0.1022587221919615"/>
        </c:manualLayout>
      </c:layout>
      <c:overlay val="0"/>
      <c:spPr>
        <a:solidFill>
          <a:srgbClr val="FFFFFF"/>
        </a:solidFill>
        <a:ln w="25400">
          <a:noFill/>
        </a:ln>
      </c:spPr>
    </c:legend>
    <c:plotVisOnly val="1"/>
    <c:dispBlanksAs val="gap"/>
    <c:showDLblsOverMax val="0"/>
  </c:chart>
  <c:spPr>
    <a:noFill/>
    <a:ln w="6350">
      <a:noFill/>
    </a:ln>
  </c:spPr>
  <c:txPr>
    <a:bodyPr/>
    <a:lstStyle/>
    <a:p>
      <a:pPr>
        <a:defRPr sz="1200" b="0" i="0" u="none" strike="noStrike" baseline="0">
          <a:solidFill>
            <a:srgbClr val="000000"/>
          </a:solidFill>
          <a:latin typeface="Calibri"/>
          <a:ea typeface="Calibri"/>
          <a:cs typeface="Calibri"/>
        </a:defRPr>
      </a:pPr>
      <a:endParaRPr lang="es-SV"/>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16702819956617"/>
          <c:y val="0.16489361702127658"/>
          <c:w val="0.7852494577006508"/>
          <c:h val="0.51063829787234039"/>
        </c:manualLayout>
      </c:layout>
      <c:barChart>
        <c:barDir val="col"/>
        <c:grouping val="clustered"/>
        <c:varyColors val="0"/>
        <c:ser>
          <c:idx val="0"/>
          <c:order val="0"/>
          <c:tx>
            <c:v>Meta</c:v>
          </c:tx>
          <c:spPr>
            <a:solidFill>
              <a:srgbClr val="0066CC"/>
            </a:solidFill>
            <a:ln w="25400">
              <a:noFill/>
            </a:ln>
          </c:spPr>
          <c:invertIfNegative val="0"/>
          <c:dLbls>
            <c:dLbl>
              <c:idx val="1"/>
              <c:numFmt formatCode="0%" sourceLinked="0"/>
              <c:spPr>
                <a:noFill/>
                <a:ln w="25400">
                  <a:noFill/>
                </a:ln>
              </c:spPr>
              <c:txPr>
                <a:bodyPr/>
                <a:lstStyle/>
                <a:p>
                  <a:pPr>
                    <a:defRPr sz="800" b="1" i="0" u="none" strike="noStrike" baseline="0">
                      <a:solidFill>
                        <a:srgbClr val="000000"/>
                      </a:solidFill>
                      <a:latin typeface="Calibri"/>
                      <a:ea typeface="Calibri"/>
                      <a:cs typeface="Calibri"/>
                    </a:defRPr>
                  </a:pPr>
                  <a:endParaRPr lang="es-SV"/>
                </a:p>
              </c:txPr>
              <c:showLegendKey val="0"/>
              <c:showVal val="1"/>
              <c:showCatName val="0"/>
              <c:showSerName val="0"/>
              <c:showPercent val="0"/>
              <c:showBubbleSize val="0"/>
              <c:extLst>
                <c:ext xmlns:c16="http://schemas.microsoft.com/office/drawing/2014/chart" uri="{C3380CC4-5D6E-409C-BE32-E72D297353CC}">
                  <c16:uniqueId val="{00000000-BE8C-4EAE-8B6D-6633D5A83AB5}"/>
                </c:ext>
              </c:extLst>
            </c:dLbl>
            <c:numFmt formatCode="0%" sourceLinked="0"/>
            <c:spPr>
              <a:noFill/>
              <a:ln w="25400">
                <a:noFill/>
              </a:ln>
            </c:spPr>
            <c:txPr>
              <a:bodyPr wrap="square" lIns="38100" tIns="19050" rIns="38100" bIns="19050" anchor="ctr">
                <a:spAutoFit/>
              </a:bodyPr>
              <a:lstStyle/>
              <a:p>
                <a:pPr>
                  <a:defRPr sz="800" b="1" i="0" u="none" strike="noStrike" baseline="0">
                    <a:solidFill>
                      <a:srgbClr val="000000"/>
                    </a:solidFill>
                    <a:latin typeface="Calibri"/>
                    <a:ea typeface="Calibri"/>
                    <a:cs typeface="Calibri"/>
                  </a:defRPr>
                </a:pPr>
                <a:endParaRPr lang="es-S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extLst>
                <c:ext xmlns:c15="http://schemas.microsoft.com/office/drawing/2012/chart" uri="{02D57815-91ED-43cb-92C2-25804820EDAC}">
                  <c15:fullRef>
                    <c15:sqref>'Introducción de datos'!$H$129:$Q$129</c15:sqref>
                  </c15:fullRef>
                </c:ext>
              </c:extLst>
              <c:f>'Introducción de datos'!$H$129:$J$129</c:f>
              <c:numCache>
                <c:formatCode>General</c:formatCode>
                <c:ptCount val="3"/>
                <c:pt idx="0">
                  <c:v>2016</c:v>
                </c:pt>
                <c:pt idx="1">
                  <c:v>2017</c:v>
                </c:pt>
                <c:pt idx="2">
                  <c:v>2018</c:v>
                </c:pt>
              </c:numCache>
            </c:numRef>
          </c:cat>
          <c:val>
            <c:numRef>
              <c:extLst>
                <c:ext xmlns:c15="http://schemas.microsoft.com/office/drawing/2012/chart" uri="{02D57815-91ED-43cb-92C2-25804820EDAC}">
                  <c15:fullRef>
                    <c15:sqref>'Introducción de datos'!$H$133:$Q$133</c15:sqref>
                  </c15:fullRef>
                </c:ext>
              </c:extLst>
              <c:f>'Introducción de datos'!$H$133:$J$133</c:f>
              <c:numCache>
                <c:formatCode>0%</c:formatCode>
                <c:ptCount val="3"/>
                <c:pt idx="0">
                  <c:v>0.9</c:v>
                </c:pt>
                <c:pt idx="1">
                  <c:v>0.9</c:v>
                </c:pt>
                <c:pt idx="2">
                  <c:v>0.9</c:v>
                </c:pt>
              </c:numCache>
            </c:numRef>
          </c:val>
          <c:extLst>
            <c:ext xmlns:c16="http://schemas.microsoft.com/office/drawing/2014/chart" uri="{C3380CC4-5D6E-409C-BE32-E72D297353CC}">
              <c16:uniqueId val="{00000001-BE8C-4EAE-8B6D-6633D5A83AB5}"/>
            </c:ext>
          </c:extLst>
        </c:ser>
        <c:ser>
          <c:idx val="1"/>
          <c:order val="1"/>
          <c:tx>
            <c:v>Logro</c:v>
          </c:tx>
          <c:spPr>
            <a:solidFill>
              <a:srgbClr val="00CCFF"/>
            </a:solidFill>
            <a:ln w="12700">
              <a:solidFill>
                <a:srgbClr val="000000"/>
              </a:solidFill>
              <a:prstDash val="solid"/>
            </a:ln>
          </c:spPr>
          <c:invertIfNegative val="0"/>
          <c:dLbls>
            <c:dLbl>
              <c:idx val="0"/>
              <c:layout>
                <c:manualLayout>
                  <c:x val="7.9246761366342164E-3"/>
                  <c:y val="8.86337629152316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E8C-4EAE-8B6D-6633D5A83AB5}"/>
                </c:ext>
              </c:extLst>
            </c:dLbl>
            <c:dLbl>
              <c:idx val="1"/>
              <c:layout>
                <c:manualLayout>
                  <c:x val="-3.7068108691827762E-3"/>
                  <c:y val="8.51063770692145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8C-4EAE-8B6D-6633D5A83AB5}"/>
                </c:ext>
              </c:extLst>
            </c:dLbl>
            <c:dLbl>
              <c:idx val="2"/>
              <c:layout>
                <c:manualLayout>
                  <c:x val="1.7636931679387245E-3"/>
                  <c:y val="8.11298744583934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E8C-4EAE-8B6D-6633D5A83AB5}"/>
                </c:ext>
              </c:extLst>
            </c:dLbl>
            <c:numFmt formatCode="0.00%" sourceLinked="0"/>
            <c:spPr>
              <a:noFill/>
              <a:ln w="25400">
                <a:noFill/>
              </a:ln>
            </c:spPr>
            <c:txPr>
              <a:bodyPr wrap="square" lIns="38100" tIns="19050" rIns="38100" bIns="19050" anchor="ctr">
                <a:spAutoFit/>
              </a:bodyPr>
              <a:lstStyle/>
              <a:p>
                <a:pPr>
                  <a:defRPr sz="800" b="1" i="0" u="none" strike="noStrike" baseline="0">
                    <a:solidFill>
                      <a:srgbClr val="000000"/>
                    </a:solidFill>
                    <a:latin typeface="Calibri"/>
                    <a:ea typeface="Calibri"/>
                    <a:cs typeface="Calibri"/>
                  </a:defRPr>
                </a:pPr>
                <a:endParaRPr lang="es-S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extLst>
                <c:ext xmlns:c15="http://schemas.microsoft.com/office/drawing/2012/chart" uri="{02D57815-91ED-43cb-92C2-25804820EDAC}">
                  <c15:fullRef>
                    <c15:sqref>'Introducción de datos'!$H$129:$Q$129</c15:sqref>
                  </c15:fullRef>
                </c:ext>
              </c:extLst>
              <c:f>'Introducción de datos'!$H$129:$J$129</c:f>
              <c:numCache>
                <c:formatCode>General</c:formatCode>
                <c:ptCount val="3"/>
                <c:pt idx="0">
                  <c:v>2016</c:v>
                </c:pt>
                <c:pt idx="1">
                  <c:v>2017</c:v>
                </c:pt>
                <c:pt idx="2">
                  <c:v>2018</c:v>
                </c:pt>
              </c:numCache>
            </c:numRef>
          </c:cat>
          <c:val>
            <c:numRef>
              <c:extLst>
                <c:ext xmlns:c15="http://schemas.microsoft.com/office/drawing/2012/chart" uri="{02D57815-91ED-43cb-92C2-25804820EDAC}">
                  <c15:fullRef>
                    <c15:sqref>'Introducción de datos'!$H$134:$Q$134</c15:sqref>
                  </c15:fullRef>
                </c:ext>
              </c:extLst>
              <c:f>'Introducción de datos'!$H$134:$J$134</c:f>
              <c:numCache>
                <c:formatCode>0.00%</c:formatCode>
                <c:ptCount val="3"/>
                <c:pt idx="0" formatCode="0%">
                  <c:v>0.94</c:v>
                </c:pt>
                <c:pt idx="1">
                  <c:v>0.91680000000000006</c:v>
                </c:pt>
                <c:pt idx="2">
                  <c:v>0.91049999999999998</c:v>
                </c:pt>
              </c:numCache>
            </c:numRef>
          </c:val>
          <c:extLst>
            <c:ext xmlns:c16="http://schemas.microsoft.com/office/drawing/2014/chart" uri="{C3380CC4-5D6E-409C-BE32-E72D297353CC}">
              <c16:uniqueId val="{00000004-BE8C-4EAE-8B6D-6633D5A83AB5}"/>
            </c:ext>
          </c:extLst>
        </c:ser>
        <c:dLbls>
          <c:showLegendKey val="0"/>
          <c:showVal val="0"/>
          <c:showCatName val="0"/>
          <c:showSerName val="0"/>
          <c:showPercent val="0"/>
          <c:showBubbleSize val="0"/>
        </c:dLbls>
        <c:gapWidth val="35"/>
        <c:axId val="617045248"/>
        <c:axId val="1"/>
      </c:barChart>
      <c:catAx>
        <c:axId val="617045248"/>
        <c:scaling>
          <c:orientation val="minMax"/>
        </c:scaling>
        <c:delete val="0"/>
        <c:axPos val="b"/>
        <c:numFmt formatCode="General" sourceLinked="1"/>
        <c:majorTickMark val="out"/>
        <c:minorTickMark val="none"/>
        <c:tickLblPos val="nextTo"/>
        <c:spPr>
          <a:ln w="12700">
            <a:solidFill>
              <a:srgbClr val="000000"/>
            </a:solidFill>
            <a:prstDash val="solid"/>
          </a:ln>
        </c:spPr>
        <c:txPr>
          <a:bodyPr rot="-2700000" vert="horz"/>
          <a:lstStyle/>
          <a:p>
            <a:pPr>
              <a:defRPr sz="800" b="1" i="0" u="none" strike="noStrike" baseline="0">
                <a:solidFill>
                  <a:srgbClr val="000000"/>
                </a:solidFill>
                <a:latin typeface="Arial"/>
                <a:ea typeface="Arial"/>
                <a:cs typeface="Arial"/>
              </a:defRPr>
            </a:pPr>
            <a:endParaRPr lang="es-SV"/>
          </a:p>
        </c:txPr>
        <c:crossAx val="1"/>
        <c:crosses val="autoZero"/>
        <c:auto val="1"/>
        <c:lblAlgn val="ctr"/>
        <c:lblOffset val="100"/>
        <c:tickLblSkip val="1"/>
        <c:tickMarkSkip val="1"/>
        <c:noMultiLvlLbl val="0"/>
      </c:catAx>
      <c:valAx>
        <c:axId val="1"/>
        <c:scaling>
          <c:orientation val="minMax"/>
        </c:scaling>
        <c:delete val="0"/>
        <c:axPos val="l"/>
        <c:numFmt formatCode="0%" sourceLinked="0"/>
        <c:majorTickMark val="out"/>
        <c:minorTickMark val="none"/>
        <c:tickLblPos val="nextTo"/>
        <c:spPr>
          <a:ln w="12700">
            <a:solidFill>
              <a:srgbClr val="000000"/>
            </a:solidFill>
            <a:prstDash val="solid"/>
          </a:ln>
        </c:spPr>
        <c:txPr>
          <a:bodyPr rot="0" vert="horz"/>
          <a:lstStyle/>
          <a:p>
            <a:pPr>
              <a:defRPr sz="600" b="0" i="0" u="none" strike="noStrike" baseline="0">
                <a:solidFill>
                  <a:srgbClr val="000000"/>
                </a:solidFill>
                <a:latin typeface="Arial"/>
                <a:ea typeface="Arial"/>
                <a:cs typeface="Arial"/>
              </a:defRPr>
            </a:pPr>
            <a:endParaRPr lang="es-SV"/>
          </a:p>
        </c:txPr>
        <c:crossAx val="617045248"/>
        <c:crossesAt val="1"/>
        <c:crossBetween val="between"/>
      </c:valAx>
      <c:spPr>
        <a:noFill/>
        <a:ln w="25400">
          <a:noFill/>
        </a:ln>
      </c:spPr>
    </c:plotArea>
    <c:legend>
      <c:legendPos val="r"/>
      <c:layout>
        <c:manualLayout>
          <c:xMode val="edge"/>
          <c:yMode val="edge"/>
          <c:x val="0.34660028699592926"/>
          <c:y val="0.81164503898746898"/>
          <c:w val="0.28455541158620989"/>
          <c:h val="0.1702127659574468"/>
        </c:manualLayout>
      </c:layout>
      <c:overlay val="0"/>
      <c:spPr>
        <a:solidFill>
          <a:srgbClr val="FFFFFF"/>
        </a:solidFill>
        <a:ln w="25400">
          <a:noFill/>
        </a:ln>
      </c:spPr>
      <c:txPr>
        <a:bodyPr/>
        <a:lstStyle/>
        <a:p>
          <a:pPr>
            <a:defRPr sz="800" b="0" i="0" u="none" strike="noStrike" baseline="0">
              <a:solidFill>
                <a:srgbClr val="000000"/>
              </a:solidFill>
              <a:latin typeface="Arial"/>
              <a:ea typeface="Arial"/>
              <a:cs typeface="Arial"/>
            </a:defRPr>
          </a:pPr>
          <a:endParaRPr lang="es-SV"/>
        </a:p>
      </c:txPr>
    </c:legend>
    <c:plotVisOnly val="1"/>
    <c:dispBlanksAs val="gap"/>
    <c:showDLblsOverMax val="0"/>
  </c:chart>
  <c:spPr>
    <a:noFill/>
    <a:ln w="6350">
      <a:noFill/>
    </a:ln>
  </c:spPr>
  <c:txPr>
    <a:bodyPr/>
    <a:lstStyle/>
    <a:p>
      <a:pPr>
        <a:defRPr sz="1100" b="0" i="0" u="none" strike="noStrike" baseline="0">
          <a:solidFill>
            <a:srgbClr val="000000"/>
          </a:solidFill>
          <a:latin typeface="Calibri"/>
          <a:ea typeface="Calibri"/>
          <a:cs typeface="Calibri"/>
        </a:defRPr>
      </a:pPr>
      <a:endParaRPr lang="es-SV"/>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505302336020355E-2"/>
          <c:y val="9.722331583552056E-2"/>
          <c:w val="0.87284044363813196"/>
          <c:h val="0.67708606736657917"/>
        </c:manualLayout>
      </c:layout>
      <c:barChart>
        <c:barDir val="col"/>
        <c:grouping val="clustered"/>
        <c:varyColors val="0"/>
        <c:ser>
          <c:idx val="0"/>
          <c:order val="0"/>
          <c:tx>
            <c:v>Meta</c:v>
          </c:tx>
          <c:spPr>
            <a:solidFill>
              <a:srgbClr val="0066CC"/>
            </a:solidFill>
            <a:ln w="25400">
              <a:no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extLst>
                <c:ext xmlns:c15="http://schemas.microsoft.com/office/drawing/2012/chart" uri="{02D57815-91ED-43cb-92C2-25804820EDAC}">
                  <c15:fullRef>
                    <c15:sqref>'Introducción de datos'!$H$129:$Q$129</c15:sqref>
                  </c15:fullRef>
                </c:ext>
              </c:extLst>
              <c:f>'Introducción de datos'!$H$129:$J$129</c:f>
              <c:numCache>
                <c:formatCode>General</c:formatCode>
                <c:ptCount val="3"/>
                <c:pt idx="0">
                  <c:v>2016</c:v>
                </c:pt>
                <c:pt idx="1">
                  <c:v>2017</c:v>
                </c:pt>
                <c:pt idx="2">
                  <c:v>2018</c:v>
                </c:pt>
              </c:numCache>
            </c:numRef>
          </c:cat>
          <c:val>
            <c:numRef>
              <c:extLst>
                <c:ext xmlns:c15="http://schemas.microsoft.com/office/drawing/2012/chart" uri="{02D57815-91ED-43cb-92C2-25804820EDAC}">
                  <c15:fullRef>
                    <c15:sqref>'Introducción de datos'!$H$135:$Q$135</c15:sqref>
                  </c15:fullRef>
                </c:ext>
              </c:extLst>
              <c:f>'Introducción de datos'!$H$135:$J$135</c:f>
              <c:numCache>
                <c:formatCode>0%</c:formatCode>
                <c:ptCount val="3"/>
                <c:pt idx="0">
                  <c:v>0.7</c:v>
                </c:pt>
                <c:pt idx="1">
                  <c:v>0.8</c:v>
                </c:pt>
                <c:pt idx="2">
                  <c:v>0.9</c:v>
                </c:pt>
              </c:numCache>
            </c:numRef>
          </c:val>
          <c:extLst>
            <c:ext xmlns:c16="http://schemas.microsoft.com/office/drawing/2014/chart" uri="{C3380CC4-5D6E-409C-BE32-E72D297353CC}">
              <c16:uniqueId val="{00000000-79EF-4FDE-926A-2F9C0BC2E882}"/>
            </c:ext>
          </c:extLst>
        </c:ser>
        <c:ser>
          <c:idx val="1"/>
          <c:order val="1"/>
          <c:tx>
            <c:v>Logro</c:v>
          </c:tx>
          <c:spPr>
            <a:solidFill>
              <a:srgbClr val="00CCFF"/>
            </a:solidFill>
            <a:ln w="25400">
              <a:noFill/>
            </a:ln>
          </c:spPr>
          <c:invertIfNegative val="0"/>
          <c:dLbls>
            <c:dLbl>
              <c:idx val="0"/>
              <c:layout>
                <c:manualLayout>
                  <c:x val="1.763571446028636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9EF-4FDE-926A-2F9C0BC2E882}"/>
                </c:ext>
              </c:extLst>
            </c:dLbl>
            <c:dLbl>
              <c:idx val="1"/>
              <c:layout>
                <c:manualLayout>
                  <c:x val="1.3998035909091919E-2"/>
                  <c:y val="9.72221204564641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9EF-4FDE-926A-2F9C0BC2E882}"/>
                </c:ext>
              </c:extLst>
            </c:dLbl>
            <c:dLbl>
              <c:idx val="2"/>
              <c:layout>
                <c:manualLayout>
                  <c:x val="3.527142892057078E-3"/>
                  <c:y val="0.117179878168748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9EF-4FDE-926A-2F9C0BC2E882}"/>
                </c:ext>
              </c:extLst>
            </c:dLbl>
            <c:spPr>
              <a:noFill/>
              <a:ln>
                <a:noFill/>
              </a:ln>
              <a:effectLst/>
            </c:spPr>
            <c:txPr>
              <a:bodyPr anchorCtr="0"/>
              <a:lstStyle/>
              <a:p>
                <a:pPr algn="r">
                  <a:defRPr/>
                </a:pPr>
                <a:endParaRPr lang="es-SV"/>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extLst>
                <c:ext xmlns:c15="http://schemas.microsoft.com/office/drawing/2012/chart" uri="{02D57815-91ED-43cb-92C2-25804820EDAC}">
                  <c15:fullRef>
                    <c15:sqref>'Introducción de datos'!$H$129:$Q$129</c15:sqref>
                  </c15:fullRef>
                </c:ext>
              </c:extLst>
              <c:f>'Introducción de datos'!$H$129:$J$129</c:f>
              <c:numCache>
                <c:formatCode>General</c:formatCode>
                <c:ptCount val="3"/>
                <c:pt idx="0">
                  <c:v>2016</c:v>
                </c:pt>
                <c:pt idx="1">
                  <c:v>2017</c:v>
                </c:pt>
                <c:pt idx="2">
                  <c:v>2018</c:v>
                </c:pt>
              </c:numCache>
            </c:numRef>
          </c:cat>
          <c:val>
            <c:numRef>
              <c:extLst>
                <c:ext xmlns:c15="http://schemas.microsoft.com/office/drawing/2012/chart" uri="{02D57815-91ED-43cb-92C2-25804820EDAC}">
                  <c15:fullRef>
                    <c15:sqref>'Introducción de datos'!$H$136:$Q$136</c15:sqref>
                  </c15:fullRef>
                </c:ext>
              </c:extLst>
              <c:f>'Introducción de datos'!$H$136:$J$136</c:f>
              <c:numCache>
                <c:formatCode>0.00%</c:formatCode>
                <c:ptCount val="3"/>
                <c:pt idx="0" formatCode="0%">
                  <c:v>0.23300000000000001</c:v>
                </c:pt>
                <c:pt idx="1">
                  <c:v>0.75815999999999995</c:v>
                </c:pt>
                <c:pt idx="2">
                  <c:v>0.97219999999999995</c:v>
                </c:pt>
              </c:numCache>
            </c:numRef>
          </c:val>
          <c:extLst>
            <c:ext xmlns:c16="http://schemas.microsoft.com/office/drawing/2014/chart" uri="{C3380CC4-5D6E-409C-BE32-E72D297353CC}">
              <c16:uniqueId val="{00000002-79EF-4FDE-926A-2F9C0BC2E882}"/>
            </c:ext>
          </c:extLst>
        </c:ser>
        <c:dLbls>
          <c:showLegendKey val="0"/>
          <c:showVal val="0"/>
          <c:showCatName val="0"/>
          <c:showSerName val="0"/>
          <c:showPercent val="0"/>
          <c:showBubbleSize val="0"/>
        </c:dLbls>
        <c:gapWidth val="27"/>
        <c:overlap val="-4"/>
        <c:axId val="617045576"/>
        <c:axId val="1"/>
      </c:barChart>
      <c:catAx>
        <c:axId val="617045576"/>
        <c:scaling>
          <c:orientation val="minMax"/>
        </c:scaling>
        <c:delete val="0"/>
        <c:axPos val="b"/>
        <c:numFmt formatCode="General" sourceLinked="1"/>
        <c:majorTickMark val="out"/>
        <c:minorTickMark val="none"/>
        <c:tickLblPos val="nextTo"/>
        <c:spPr>
          <a:ln w="12700">
            <a:solidFill>
              <a:srgbClr val="000000"/>
            </a:solidFill>
            <a:prstDash val="solid"/>
          </a:ln>
        </c:spPr>
        <c:txPr>
          <a:bodyPr rot="-2700000" vert="horz"/>
          <a:lstStyle/>
          <a:p>
            <a:pPr>
              <a:defRPr/>
            </a:pPr>
            <a:endParaRPr lang="es-SV"/>
          </a:p>
        </c:txPr>
        <c:crossAx val="1"/>
        <c:crosses val="autoZero"/>
        <c:auto val="1"/>
        <c:lblAlgn val="ctr"/>
        <c:lblOffset val="100"/>
        <c:tickLblSkip val="1"/>
        <c:tickMarkSkip val="1"/>
        <c:noMultiLvlLbl val="0"/>
      </c:catAx>
      <c:valAx>
        <c:axId val="1"/>
        <c:scaling>
          <c:orientation val="minMax"/>
        </c:scaling>
        <c:delete val="0"/>
        <c:axPos val="l"/>
        <c:numFmt formatCode="0%" sourceLinked="0"/>
        <c:majorTickMark val="out"/>
        <c:minorTickMark val="none"/>
        <c:tickLblPos val="nextTo"/>
        <c:spPr>
          <a:ln w="12700">
            <a:solidFill>
              <a:srgbClr val="000000"/>
            </a:solidFill>
            <a:prstDash val="solid"/>
          </a:ln>
        </c:spPr>
        <c:txPr>
          <a:bodyPr rot="0" vert="horz"/>
          <a:lstStyle/>
          <a:p>
            <a:pPr>
              <a:defRPr/>
            </a:pPr>
            <a:endParaRPr lang="es-SV"/>
          </a:p>
        </c:txPr>
        <c:crossAx val="617045576"/>
        <c:crossesAt val="1"/>
        <c:crossBetween val="between"/>
      </c:valAx>
      <c:spPr>
        <a:noFill/>
        <a:ln w="25400">
          <a:noFill/>
        </a:ln>
      </c:spPr>
    </c:plotArea>
    <c:legend>
      <c:legendPos val="r"/>
      <c:layout>
        <c:manualLayout>
          <c:xMode val="edge"/>
          <c:yMode val="edge"/>
          <c:x val="0.33899550858623223"/>
          <c:y val="0.92344826893731857"/>
          <c:w val="0.33996023856858848"/>
          <c:h val="6.2964238427130156E-2"/>
        </c:manualLayout>
      </c:layout>
      <c:overlay val="0"/>
      <c:spPr>
        <a:solidFill>
          <a:srgbClr val="FFFFFF"/>
        </a:solidFill>
        <a:ln w="25400">
          <a:noFill/>
        </a:ln>
      </c:spPr>
    </c:legend>
    <c:plotVisOnly val="1"/>
    <c:dispBlanksAs val="gap"/>
    <c:showDLblsOverMax val="0"/>
  </c:chart>
  <c:spPr>
    <a:noFill/>
    <a:ln w="6350">
      <a:noFill/>
    </a:ln>
  </c:spPr>
  <c:txPr>
    <a:bodyPr/>
    <a:lstStyle/>
    <a:p>
      <a:pPr>
        <a:defRPr sz="1200" b="0" i="0" u="none" strike="noStrike" baseline="0">
          <a:solidFill>
            <a:srgbClr val="000000"/>
          </a:solidFill>
          <a:latin typeface="Calibri"/>
          <a:ea typeface="Calibri"/>
          <a:cs typeface="Calibri"/>
        </a:defRPr>
      </a:pPr>
      <a:endParaRPr lang="es-SV"/>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SV" sz="1000"/>
              <a:t>MDR TB-other2: Número y porcentaje de casos de TB resistentes a los medicamentos (TB-RR y / o MDR-TB) confirmados durante el último año calendario que están en tratamiento de segunda línea</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SV"/>
        </a:p>
      </c:txPr>
    </c:title>
    <c:autoTitleDeleted val="0"/>
    <c:plotArea>
      <c:layout/>
      <c:barChart>
        <c:barDir val="col"/>
        <c:grouping val="clustered"/>
        <c:varyColors val="0"/>
        <c:ser>
          <c:idx val="0"/>
          <c:order val="0"/>
          <c:tx>
            <c:strRef>
              <c:f>Hoja1!$F$13</c:f>
              <c:strCache>
                <c:ptCount val="1"/>
                <c:pt idx="0">
                  <c:v>Meta</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S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Hoja1!$G$12:$I$12</c:f>
              <c:numCache>
                <c:formatCode>General</c:formatCode>
                <c:ptCount val="3"/>
                <c:pt idx="0">
                  <c:v>2016</c:v>
                </c:pt>
                <c:pt idx="1">
                  <c:v>2017</c:v>
                </c:pt>
                <c:pt idx="2">
                  <c:v>2018</c:v>
                </c:pt>
              </c:numCache>
            </c:numRef>
          </c:cat>
          <c:val>
            <c:numRef>
              <c:f>Hoja1!$G$13:$I$13</c:f>
              <c:numCache>
                <c:formatCode>0</c:formatCode>
                <c:ptCount val="3"/>
                <c:pt idx="0" formatCode="_(* #,##0_);_(* \(#,##0\);_(* \-??_);_(@_)">
                  <c:v>7</c:v>
                </c:pt>
                <c:pt idx="1">
                  <c:v>16</c:v>
                </c:pt>
                <c:pt idx="2" formatCode="#.#">
                  <c:v>7</c:v>
                </c:pt>
              </c:numCache>
            </c:numRef>
          </c:val>
          <c:extLst>
            <c:ext xmlns:c16="http://schemas.microsoft.com/office/drawing/2014/chart" uri="{C3380CC4-5D6E-409C-BE32-E72D297353CC}">
              <c16:uniqueId val="{00000000-B415-455C-94C8-59D90BBDC00F}"/>
            </c:ext>
          </c:extLst>
        </c:ser>
        <c:ser>
          <c:idx val="1"/>
          <c:order val="1"/>
          <c:tx>
            <c:strRef>
              <c:f>Hoja1!$F$14</c:f>
              <c:strCache>
                <c:ptCount val="1"/>
                <c:pt idx="0">
                  <c:v>Logro</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S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Hoja1!$G$12:$I$12</c:f>
              <c:numCache>
                <c:formatCode>General</c:formatCode>
                <c:ptCount val="3"/>
                <c:pt idx="0">
                  <c:v>2016</c:v>
                </c:pt>
                <c:pt idx="1">
                  <c:v>2017</c:v>
                </c:pt>
                <c:pt idx="2">
                  <c:v>2018</c:v>
                </c:pt>
              </c:numCache>
            </c:numRef>
          </c:cat>
          <c:val>
            <c:numRef>
              <c:f>Hoja1!$G$14:$I$14</c:f>
              <c:numCache>
                <c:formatCode>0</c:formatCode>
                <c:ptCount val="3"/>
                <c:pt idx="0" formatCode="_(* #,##0_);_(* \(#,##0\);_(* \-??_);_(@_)">
                  <c:v>5</c:v>
                </c:pt>
                <c:pt idx="1">
                  <c:v>16</c:v>
                </c:pt>
                <c:pt idx="2" formatCode="#.#">
                  <c:v>7</c:v>
                </c:pt>
              </c:numCache>
            </c:numRef>
          </c:val>
          <c:extLst>
            <c:ext xmlns:c16="http://schemas.microsoft.com/office/drawing/2014/chart" uri="{C3380CC4-5D6E-409C-BE32-E72D297353CC}">
              <c16:uniqueId val="{00000001-B415-455C-94C8-59D90BBDC00F}"/>
            </c:ext>
          </c:extLst>
        </c:ser>
        <c:dLbls>
          <c:dLblPos val="inEnd"/>
          <c:showLegendKey val="0"/>
          <c:showVal val="1"/>
          <c:showCatName val="0"/>
          <c:showSerName val="0"/>
          <c:showPercent val="0"/>
          <c:showBubbleSize val="0"/>
        </c:dLbls>
        <c:gapWidth val="100"/>
        <c:overlap val="-24"/>
        <c:axId val="526697976"/>
        <c:axId val="526696664"/>
      </c:barChart>
      <c:catAx>
        <c:axId val="52669797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SV"/>
          </a:p>
        </c:txPr>
        <c:crossAx val="526696664"/>
        <c:crosses val="autoZero"/>
        <c:auto val="1"/>
        <c:lblAlgn val="ctr"/>
        <c:lblOffset val="100"/>
        <c:noMultiLvlLbl val="0"/>
      </c:catAx>
      <c:valAx>
        <c:axId val="526696664"/>
        <c:scaling>
          <c:orientation val="minMax"/>
        </c:scaling>
        <c:delete val="0"/>
        <c:axPos val="l"/>
        <c:majorGridlines>
          <c:spPr>
            <a:ln w="9525" cap="flat" cmpd="sng" algn="ctr">
              <a:solidFill>
                <a:schemeClr val="tx1">
                  <a:lumMod val="15000"/>
                  <a:lumOff val="85000"/>
                </a:schemeClr>
              </a:solidFill>
              <a:round/>
            </a:ln>
            <a:effectLst/>
          </c:spPr>
        </c:majorGridlines>
        <c:numFmt formatCode="_(* #,##0_);_(* \(#,##0\);_(* \-??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SV"/>
          </a:p>
        </c:txPr>
        <c:crossAx val="526697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S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SV"/>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a:extLst>
              <a:ext uri="{FF2B5EF4-FFF2-40B4-BE49-F238E27FC236}">
                <a16:creationId xmlns:a16="http://schemas.microsoft.com/office/drawing/2014/main" id="{5CE24079-330B-4BB1-AB58-7F12DC010BEC}"/>
              </a:ext>
            </a:extLst>
          </p:cNvPr>
          <p:cNvSpPr>
            <a:spLocks noGrp="1"/>
          </p:cNvSpPr>
          <p:nvPr>
            <p:ph type="hdr" sz="quarter"/>
          </p:nvPr>
        </p:nvSpPr>
        <p:spPr>
          <a:xfrm>
            <a:off x="0" y="0"/>
            <a:ext cx="3036888" cy="465138"/>
          </a:xfrm>
          <a:prstGeom prst="rect">
            <a:avLst/>
          </a:prstGeom>
        </p:spPr>
        <p:txBody>
          <a:bodyPr vert="horz" lIns="92930" tIns="46465" rIns="92930" bIns="46465" rtlCol="0"/>
          <a:lstStyle>
            <a:lvl1pPr algn="l" eaLnBrk="1" hangingPunct="1">
              <a:defRPr sz="1200">
                <a:latin typeface="Arial" pitchFamily="34" charset="0"/>
                <a:cs typeface="Arial" pitchFamily="34" charset="0"/>
              </a:defRPr>
            </a:lvl1pPr>
          </a:lstStyle>
          <a:p>
            <a:pPr>
              <a:defRPr/>
            </a:pPr>
            <a:endParaRPr lang="es-SV"/>
          </a:p>
        </p:txBody>
      </p:sp>
      <p:sp>
        <p:nvSpPr>
          <p:cNvPr id="3" name="2 Marcador de fecha">
            <a:extLst>
              <a:ext uri="{FF2B5EF4-FFF2-40B4-BE49-F238E27FC236}">
                <a16:creationId xmlns:a16="http://schemas.microsoft.com/office/drawing/2014/main" id="{FD317D0D-21CA-41AA-9377-25C3443701D1}"/>
              </a:ext>
            </a:extLst>
          </p:cNvPr>
          <p:cNvSpPr>
            <a:spLocks noGrp="1"/>
          </p:cNvSpPr>
          <p:nvPr>
            <p:ph type="dt" sz="quarter" idx="1"/>
          </p:nvPr>
        </p:nvSpPr>
        <p:spPr>
          <a:xfrm>
            <a:off x="3971925" y="0"/>
            <a:ext cx="3036888" cy="465138"/>
          </a:xfrm>
          <a:prstGeom prst="rect">
            <a:avLst/>
          </a:prstGeom>
        </p:spPr>
        <p:txBody>
          <a:bodyPr vert="horz" lIns="92930" tIns="46465" rIns="92930" bIns="46465" rtlCol="0"/>
          <a:lstStyle>
            <a:lvl1pPr algn="r" eaLnBrk="1" hangingPunct="1">
              <a:defRPr sz="1200">
                <a:latin typeface="Arial" pitchFamily="34" charset="0"/>
                <a:cs typeface="Arial" pitchFamily="34" charset="0"/>
              </a:defRPr>
            </a:lvl1pPr>
          </a:lstStyle>
          <a:p>
            <a:pPr>
              <a:defRPr/>
            </a:pPr>
            <a:fld id="{D1EF2A41-D4A7-4129-8675-B07156805E15}" type="datetimeFigureOut">
              <a:rPr lang="es-SV"/>
              <a:pPr>
                <a:defRPr/>
              </a:pPr>
              <a:t>24/4/2019</a:t>
            </a:fld>
            <a:endParaRPr lang="es-SV"/>
          </a:p>
        </p:txBody>
      </p:sp>
      <p:sp>
        <p:nvSpPr>
          <p:cNvPr id="4" name="3 Marcador de pie de página">
            <a:extLst>
              <a:ext uri="{FF2B5EF4-FFF2-40B4-BE49-F238E27FC236}">
                <a16:creationId xmlns:a16="http://schemas.microsoft.com/office/drawing/2014/main" id="{4D0DA27D-C016-41D1-A6AA-5694AF6D1034}"/>
              </a:ext>
            </a:extLst>
          </p:cNvPr>
          <p:cNvSpPr>
            <a:spLocks noGrp="1"/>
          </p:cNvSpPr>
          <p:nvPr>
            <p:ph type="ftr" sz="quarter" idx="2"/>
          </p:nvPr>
        </p:nvSpPr>
        <p:spPr>
          <a:xfrm>
            <a:off x="0" y="8829675"/>
            <a:ext cx="3036888" cy="465138"/>
          </a:xfrm>
          <a:prstGeom prst="rect">
            <a:avLst/>
          </a:prstGeom>
        </p:spPr>
        <p:txBody>
          <a:bodyPr vert="horz" lIns="92930" tIns="46465" rIns="92930" bIns="46465" rtlCol="0" anchor="b"/>
          <a:lstStyle>
            <a:lvl1pPr algn="l" eaLnBrk="1" hangingPunct="1">
              <a:defRPr sz="1200">
                <a:latin typeface="Arial" pitchFamily="34" charset="0"/>
                <a:cs typeface="Arial" pitchFamily="34" charset="0"/>
              </a:defRPr>
            </a:lvl1pPr>
          </a:lstStyle>
          <a:p>
            <a:pPr>
              <a:defRPr/>
            </a:pPr>
            <a:endParaRPr lang="es-SV"/>
          </a:p>
        </p:txBody>
      </p:sp>
      <p:sp>
        <p:nvSpPr>
          <p:cNvPr id="5" name="4 Marcador de número de diapositiva">
            <a:extLst>
              <a:ext uri="{FF2B5EF4-FFF2-40B4-BE49-F238E27FC236}">
                <a16:creationId xmlns:a16="http://schemas.microsoft.com/office/drawing/2014/main" id="{3AE84910-BBBB-48AD-ADE2-07B10ADE564A}"/>
              </a:ext>
            </a:extLst>
          </p:cNvPr>
          <p:cNvSpPr>
            <a:spLocks noGrp="1"/>
          </p:cNvSpPr>
          <p:nvPr>
            <p:ph type="sldNum" sz="quarter" idx="3"/>
          </p:nvPr>
        </p:nvSpPr>
        <p:spPr>
          <a:xfrm>
            <a:off x="3971925" y="8829675"/>
            <a:ext cx="3036888" cy="465138"/>
          </a:xfrm>
          <a:prstGeom prst="rect">
            <a:avLst/>
          </a:prstGeom>
        </p:spPr>
        <p:txBody>
          <a:bodyPr vert="horz" wrap="square" lIns="92930" tIns="46465" rIns="92930" bIns="46465" numCol="1" anchor="b" anchorCtr="0" compatLnSpc="1">
            <a:prstTxWarp prst="textNoShape">
              <a:avLst/>
            </a:prstTxWarp>
          </a:bodyPr>
          <a:lstStyle>
            <a:lvl1pPr algn="r" eaLnBrk="1" hangingPunct="1">
              <a:defRPr sz="1200"/>
            </a:lvl1pPr>
          </a:lstStyle>
          <a:p>
            <a:pPr>
              <a:defRPr/>
            </a:pPr>
            <a:fld id="{5254E4F0-1E24-4DB6-91F7-09911D2AEB14}" type="slidenum">
              <a:rPr lang="es-SV" altLang="es-SV"/>
              <a:pPr>
                <a:defRPr/>
              </a:pPr>
              <a:t>‹Nº›</a:t>
            </a:fld>
            <a:endParaRPr lang="es-SV" altLang="es-SV"/>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a:extLst>
              <a:ext uri="{FF2B5EF4-FFF2-40B4-BE49-F238E27FC236}">
                <a16:creationId xmlns:a16="http://schemas.microsoft.com/office/drawing/2014/main" id="{62B623B7-D299-496C-BB5B-77C4116E378D}"/>
              </a:ext>
            </a:extLst>
          </p:cNvPr>
          <p:cNvSpPr>
            <a:spLocks noGrp="1"/>
          </p:cNvSpPr>
          <p:nvPr>
            <p:ph type="hdr" sz="quarter"/>
          </p:nvPr>
        </p:nvSpPr>
        <p:spPr>
          <a:xfrm>
            <a:off x="0" y="0"/>
            <a:ext cx="3036888" cy="465138"/>
          </a:xfrm>
          <a:prstGeom prst="rect">
            <a:avLst/>
          </a:prstGeom>
        </p:spPr>
        <p:txBody>
          <a:bodyPr vert="horz" lIns="92930" tIns="46465" rIns="92930" bIns="46465" rtlCol="0"/>
          <a:lstStyle>
            <a:lvl1pPr algn="l" eaLnBrk="1" hangingPunct="1">
              <a:defRPr sz="1200">
                <a:latin typeface="Arial" charset="0"/>
                <a:cs typeface="Arial" charset="0"/>
              </a:defRPr>
            </a:lvl1pPr>
          </a:lstStyle>
          <a:p>
            <a:pPr>
              <a:defRPr/>
            </a:pPr>
            <a:endParaRPr lang="es-SV"/>
          </a:p>
        </p:txBody>
      </p:sp>
      <p:sp>
        <p:nvSpPr>
          <p:cNvPr id="3" name="2 Marcador de fecha">
            <a:extLst>
              <a:ext uri="{FF2B5EF4-FFF2-40B4-BE49-F238E27FC236}">
                <a16:creationId xmlns:a16="http://schemas.microsoft.com/office/drawing/2014/main" id="{EBD1D5E1-18B4-4801-8FEC-1B05C604FCBF}"/>
              </a:ext>
            </a:extLst>
          </p:cNvPr>
          <p:cNvSpPr>
            <a:spLocks noGrp="1"/>
          </p:cNvSpPr>
          <p:nvPr>
            <p:ph type="dt" idx="1"/>
          </p:nvPr>
        </p:nvSpPr>
        <p:spPr>
          <a:xfrm>
            <a:off x="3971925" y="0"/>
            <a:ext cx="3036888" cy="465138"/>
          </a:xfrm>
          <a:prstGeom prst="rect">
            <a:avLst/>
          </a:prstGeom>
        </p:spPr>
        <p:txBody>
          <a:bodyPr vert="horz" lIns="92930" tIns="46465" rIns="92930" bIns="46465" rtlCol="0"/>
          <a:lstStyle>
            <a:lvl1pPr algn="r" eaLnBrk="1" hangingPunct="1">
              <a:defRPr sz="1200">
                <a:latin typeface="Arial" charset="0"/>
                <a:cs typeface="Arial" charset="0"/>
              </a:defRPr>
            </a:lvl1pPr>
          </a:lstStyle>
          <a:p>
            <a:pPr>
              <a:defRPr/>
            </a:pPr>
            <a:fld id="{8390D982-6960-4124-81B1-855B29281368}" type="datetimeFigureOut">
              <a:rPr lang="es-SV"/>
              <a:pPr>
                <a:defRPr/>
              </a:pPr>
              <a:t>24/4/2019</a:t>
            </a:fld>
            <a:endParaRPr lang="es-SV" dirty="0"/>
          </a:p>
        </p:txBody>
      </p:sp>
      <p:sp>
        <p:nvSpPr>
          <p:cNvPr id="4" name="3 Marcador de imagen de diapositiva">
            <a:extLst>
              <a:ext uri="{FF2B5EF4-FFF2-40B4-BE49-F238E27FC236}">
                <a16:creationId xmlns:a16="http://schemas.microsoft.com/office/drawing/2014/main" id="{C954E8D9-2BCC-4B64-8C05-DC1B670AC9E9}"/>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930" tIns="46465" rIns="92930" bIns="46465" rtlCol="0" anchor="ctr"/>
          <a:lstStyle/>
          <a:p>
            <a:pPr lvl="0"/>
            <a:endParaRPr lang="es-SV" noProof="0" dirty="0"/>
          </a:p>
        </p:txBody>
      </p:sp>
      <p:sp>
        <p:nvSpPr>
          <p:cNvPr id="5" name="4 Marcador de notas">
            <a:extLst>
              <a:ext uri="{FF2B5EF4-FFF2-40B4-BE49-F238E27FC236}">
                <a16:creationId xmlns:a16="http://schemas.microsoft.com/office/drawing/2014/main" id="{B1225455-171F-4B71-A336-A7465CEC66C2}"/>
              </a:ext>
            </a:extLst>
          </p:cNvPr>
          <p:cNvSpPr>
            <a:spLocks noGrp="1"/>
          </p:cNvSpPr>
          <p:nvPr>
            <p:ph type="body" sz="quarter" idx="3"/>
          </p:nvPr>
        </p:nvSpPr>
        <p:spPr>
          <a:xfrm>
            <a:off x="700088" y="4414838"/>
            <a:ext cx="5610225" cy="4184650"/>
          </a:xfrm>
          <a:prstGeom prst="rect">
            <a:avLst/>
          </a:prstGeom>
        </p:spPr>
        <p:txBody>
          <a:bodyPr vert="horz" lIns="92930" tIns="46465" rIns="92930" bIns="46465" rtlCol="0"/>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SV" noProof="0"/>
          </a:p>
        </p:txBody>
      </p:sp>
      <p:sp>
        <p:nvSpPr>
          <p:cNvPr id="6" name="5 Marcador de pie de página">
            <a:extLst>
              <a:ext uri="{FF2B5EF4-FFF2-40B4-BE49-F238E27FC236}">
                <a16:creationId xmlns:a16="http://schemas.microsoft.com/office/drawing/2014/main" id="{C78D3276-874E-4FE0-AC6F-CDF6B28D95F6}"/>
              </a:ext>
            </a:extLst>
          </p:cNvPr>
          <p:cNvSpPr>
            <a:spLocks noGrp="1"/>
          </p:cNvSpPr>
          <p:nvPr>
            <p:ph type="ftr" sz="quarter" idx="4"/>
          </p:nvPr>
        </p:nvSpPr>
        <p:spPr>
          <a:xfrm>
            <a:off x="0" y="8829675"/>
            <a:ext cx="3036888" cy="465138"/>
          </a:xfrm>
          <a:prstGeom prst="rect">
            <a:avLst/>
          </a:prstGeom>
        </p:spPr>
        <p:txBody>
          <a:bodyPr vert="horz" lIns="92930" tIns="46465" rIns="92930" bIns="46465" rtlCol="0" anchor="b"/>
          <a:lstStyle>
            <a:lvl1pPr algn="l" eaLnBrk="1" hangingPunct="1">
              <a:defRPr sz="1200">
                <a:latin typeface="Arial" charset="0"/>
                <a:cs typeface="Arial" charset="0"/>
              </a:defRPr>
            </a:lvl1pPr>
          </a:lstStyle>
          <a:p>
            <a:pPr>
              <a:defRPr/>
            </a:pPr>
            <a:endParaRPr lang="es-SV"/>
          </a:p>
        </p:txBody>
      </p:sp>
      <p:sp>
        <p:nvSpPr>
          <p:cNvPr id="7" name="6 Marcador de número de diapositiva">
            <a:extLst>
              <a:ext uri="{FF2B5EF4-FFF2-40B4-BE49-F238E27FC236}">
                <a16:creationId xmlns:a16="http://schemas.microsoft.com/office/drawing/2014/main" id="{7D170AD5-02EE-4284-B55F-D166EAF65668}"/>
              </a:ext>
            </a:extLst>
          </p:cNvPr>
          <p:cNvSpPr>
            <a:spLocks noGrp="1"/>
          </p:cNvSpPr>
          <p:nvPr>
            <p:ph type="sldNum" sz="quarter" idx="5"/>
          </p:nvPr>
        </p:nvSpPr>
        <p:spPr>
          <a:xfrm>
            <a:off x="3971925" y="8829675"/>
            <a:ext cx="3036888" cy="465138"/>
          </a:xfrm>
          <a:prstGeom prst="rect">
            <a:avLst/>
          </a:prstGeom>
        </p:spPr>
        <p:txBody>
          <a:bodyPr vert="horz" wrap="square" lIns="92930" tIns="46465" rIns="92930" bIns="46465" numCol="1" anchor="b" anchorCtr="0" compatLnSpc="1">
            <a:prstTxWarp prst="textNoShape">
              <a:avLst/>
            </a:prstTxWarp>
          </a:bodyPr>
          <a:lstStyle>
            <a:lvl1pPr algn="r" eaLnBrk="1" hangingPunct="1">
              <a:defRPr sz="1200"/>
            </a:lvl1pPr>
          </a:lstStyle>
          <a:p>
            <a:pPr>
              <a:defRPr/>
            </a:pPr>
            <a:fld id="{C10F1DED-6EF9-494E-9A3C-DF921C1FD73C}" type="slidenum">
              <a:rPr lang="es-SV" altLang="es-SV"/>
              <a:pPr>
                <a:defRPr/>
              </a:pPr>
              <a:t>‹Nº›</a:t>
            </a:fld>
            <a:endParaRPr lang="es-SV" altLang="es-SV"/>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Marcador de imagen de diapositiva 1">
            <a:extLst>
              <a:ext uri="{FF2B5EF4-FFF2-40B4-BE49-F238E27FC236}">
                <a16:creationId xmlns:a16="http://schemas.microsoft.com/office/drawing/2014/main" id="{D41D75A4-D65A-471D-9330-5231FAB13C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Marcador de notas 2">
            <a:extLst>
              <a:ext uri="{FF2B5EF4-FFF2-40B4-BE49-F238E27FC236}">
                <a16:creationId xmlns:a16="http://schemas.microsoft.com/office/drawing/2014/main" id="{510949A3-2CCC-4929-9393-3B1C8D87CF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7172" name="Marcador de número de diapositiva 3">
            <a:extLst>
              <a:ext uri="{FF2B5EF4-FFF2-40B4-BE49-F238E27FC236}">
                <a16:creationId xmlns:a16="http://schemas.microsoft.com/office/drawing/2014/main" id="{A48BAD3B-B465-449C-92BC-CAAD2B81E6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45DA4D5-9358-4E25-8E69-6E303E82C7BA}" type="slidenum">
              <a:rPr lang="es-SV" altLang="es-SV" smtClean="0"/>
              <a:pPr/>
              <a:t>2</a:t>
            </a:fld>
            <a:endParaRPr lang="es-SV" altLang="es-SV"/>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imagen de diapositiva 1">
            <a:extLst>
              <a:ext uri="{FF2B5EF4-FFF2-40B4-BE49-F238E27FC236}">
                <a16:creationId xmlns:a16="http://schemas.microsoft.com/office/drawing/2014/main" id="{0A4EA240-3916-44AC-A45F-8757F0B5FD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Marcador de notas 2">
            <a:extLst>
              <a:ext uri="{FF2B5EF4-FFF2-40B4-BE49-F238E27FC236}">
                <a16:creationId xmlns:a16="http://schemas.microsoft.com/office/drawing/2014/main" id="{059C3E58-4B00-4DEA-B9B6-EA9624D320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2532" name="Marcador de número de diapositiva 3">
            <a:extLst>
              <a:ext uri="{FF2B5EF4-FFF2-40B4-BE49-F238E27FC236}">
                <a16:creationId xmlns:a16="http://schemas.microsoft.com/office/drawing/2014/main" id="{466C7B2C-B535-4216-B67C-D07CFF9E31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7E9CA70-2A46-4FE5-A9C2-60C6C9BBF506}" type="slidenum">
              <a:rPr lang="es-SV" altLang="es-SV" smtClean="0"/>
              <a:pPr/>
              <a:t>12</a:t>
            </a:fld>
            <a:endParaRPr lang="es-SV" altLang="es-SV"/>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a:extLst>
              <a:ext uri="{FF2B5EF4-FFF2-40B4-BE49-F238E27FC236}">
                <a16:creationId xmlns:a16="http://schemas.microsoft.com/office/drawing/2014/main" id="{692AC9BA-2F99-4C8E-8F23-FA38DCE9E0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a:extLst>
              <a:ext uri="{FF2B5EF4-FFF2-40B4-BE49-F238E27FC236}">
                <a16:creationId xmlns:a16="http://schemas.microsoft.com/office/drawing/2014/main" id="{F05AF49B-5E37-4C74-AD70-6EE2DF7B0F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0484" name="Marcador de número de diapositiva 3">
            <a:extLst>
              <a:ext uri="{FF2B5EF4-FFF2-40B4-BE49-F238E27FC236}">
                <a16:creationId xmlns:a16="http://schemas.microsoft.com/office/drawing/2014/main" id="{1B37C15E-4614-4676-B654-AFCAC891A4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C8EAB3-4CA4-433A-A63F-794DDC526B32}" type="slidenum">
              <a:rPr lang="es-SV" altLang="es-SV" smtClean="0"/>
              <a:pPr/>
              <a:t>13</a:t>
            </a:fld>
            <a:endParaRPr lang="es-SV" altLang="es-SV"/>
          </a:p>
        </p:txBody>
      </p:sp>
    </p:spTree>
    <p:extLst>
      <p:ext uri="{BB962C8B-B14F-4D97-AF65-F5344CB8AC3E}">
        <p14:creationId xmlns:p14="http://schemas.microsoft.com/office/powerpoint/2010/main" val="4046098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Marcador de imagen de diapositiva 1">
            <a:extLst>
              <a:ext uri="{FF2B5EF4-FFF2-40B4-BE49-F238E27FC236}">
                <a16:creationId xmlns:a16="http://schemas.microsoft.com/office/drawing/2014/main" id="{29A173B5-9DC6-4567-9443-F6755FD32B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Marcador de notas 2">
            <a:extLst>
              <a:ext uri="{FF2B5EF4-FFF2-40B4-BE49-F238E27FC236}">
                <a16:creationId xmlns:a16="http://schemas.microsoft.com/office/drawing/2014/main" id="{3B28C7D6-F4D6-4C92-81FD-348460BF02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4580" name="Marcador de número de diapositiva 3">
            <a:extLst>
              <a:ext uri="{FF2B5EF4-FFF2-40B4-BE49-F238E27FC236}">
                <a16:creationId xmlns:a16="http://schemas.microsoft.com/office/drawing/2014/main" id="{C10A06C1-B78B-47D4-8F6A-DF59E512C8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A296C48-8E27-4D15-AC81-01D61B312209}" type="slidenum">
              <a:rPr lang="es-SV" altLang="es-SV" smtClean="0"/>
              <a:pPr/>
              <a:t>14</a:t>
            </a:fld>
            <a:endParaRPr lang="es-SV" altLang="es-SV"/>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Marcador de imagen de diapositiva 1">
            <a:extLst>
              <a:ext uri="{FF2B5EF4-FFF2-40B4-BE49-F238E27FC236}">
                <a16:creationId xmlns:a16="http://schemas.microsoft.com/office/drawing/2014/main" id="{29A173B5-9DC6-4567-9443-F6755FD32B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Marcador de notas 2">
            <a:extLst>
              <a:ext uri="{FF2B5EF4-FFF2-40B4-BE49-F238E27FC236}">
                <a16:creationId xmlns:a16="http://schemas.microsoft.com/office/drawing/2014/main" id="{3B28C7D6-F4D6-4C92-81FD-348460BF02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4580" name="Marcador de número de diapositiva 3">
            <a:extLst>
              <a:ext uri="{FF2B5EF4-FFF2-40B4-BE49-F238E27FC236}">
                <a16:creationId xmlns:a16="http://schemas.microsoft.com/office/drawing/2014/main" id="{C10A06C1-B78B-47D4-8F6A-DF59E512C8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A296C48-8E27-4D15-AC81-01D61B312209}" type="slidenum">
              <a:rPr lang="es-SV" altLang="es-SV" smtClean="0"/>
              <a:pPr/>
              <a:t>15</a:t>
            </a:fld>
            <a:endParaRPr lang="es-SV" altLang="es-SV"/>
          </a:p>
        </p:txBody>
      </p:sp>
    </p:spTree>
    <p:extLst>
      <p:ext uri="{BB962C8B-B14F-4D97-AF65-F5344CB8AC3E}">
        <p14:creationId xmlns:p14="http://schemas.microsoft.com/office/powerpoint/2010/main" val="2142183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Marcador de imagen de diapositiva 1">
            <a:extLst>
              <a:ext uri="{FF2B5EF4-FFF2-40B4-BE49-F238E27FC236}">
                <a16:creationId xmlns:a16="http://schemas.microsoft.com/office/drawing/2014/main" id="{29A173B5-9DC6-4567-9443-F6755FD32B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Marcador de notas 2">
            <a:extLst>
              <a:ext uri="{FF2B5EF4-FFF2-40B4-BE49-F238E27FC236}">
                <a16:creationId xmlns:a16="http://schemas.microsoft.com/office/drawing/2014/main" id="{3B28C7D6-F4D6-4C92-81FD-348460BF02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4580" name="Marcador de número de diapositiva 3">
            <a:extLst>
              <a:ext uri="{FF2B5EF4-FFF2-40B4-BE49-F238E27FC236}">
                <a16:creationId xmlns:a16="http://schemas.microsoft.com/office/drawing/2014/main" id="{C10A06C1-B78B-47D4-8F6A-DF59E512C8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A296C48-8E27-4D15-AC81-01D61B312209}" type="slidenum">
              <a:rPr lang="es-SV" altLang="es-SV" smtClean="0"/>
              <a:pPr/>
              <a:t>16</a:t>
            </a:fld>
            <a:endParaRPr lang="es-SV" altLang="es-SV"/>
          </a:p>
        </p:txBody>
      </p:sp>
    </p:spTree>
    <p:extLst>
      <p:ext uri="{BB962C8B-B14F-4D97-AF65-F5344CB8AC3E}">
        <p14:creationId xmlns:p14="http://schemas.microsoft.com/office/powerpoint/2010/main" val="2260156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Marcador de imagen de diapositiva 1">
            <a:extLst>
              <a:ext uri="{FF2B5EF4-FFF2-40B4-BE49-F238E27FC236}">
                <a16:creationId xmlns:a16="http://schemas.microsoft.com/office/drawing/2014/main" id="{29A173B5-9DC6-4567-9443-F6755FD32B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Marcador de notas 2">
            <a:extLst>
              <a:ext uri="{FF2B5EF4-FFF2-40B4-BE49-F238E27FC236}">
                <a16:creationId xmlns:a16="http://schemas.microsoft.com/office/drawing/2014/main" id="{3B28C7D6-F4D6-4C92-81FD-348460BF02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4580" name="Marcador de número de diapositiva 3">
            <a:extLst>
              <a:ext uri="{FF2B5EF4-FFF2-40B4-BE49-F238E27FC236}">
                <a16:creationId xmlns:a16="http://schemas.microsoft.com/office/drawing/2014/main" id="{C10A06C1-B78B-47D4-8F6A-DF59E512C8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A296C48-8E27-4D15-AC81-01D61B312209}" type="slidenum">
              <a:rPr lang="es-SV" altLang="es-SV" smtClean="0"/>
              <a:pPr/>
              <a:t>17</a:t>
            </a:fld>
            <a:endParaRPr lang="es-SV" altLang="es-SV"/>
          </a:p>
        </p:txBody>
      </p:sp>
    </p:spTree>
    <p:extLst>
      <p:ext uri="{BB962C8B-B14F-4D97-AF65-F5344CB8AC3E}">
        <p14:creationId xmlns:p14="http://schemas.microsoft.com/office/powerpoint/2010/main" val="17863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a:extLst>
              <a:ext uri="{FF2B5EF4-FFF2-40B4-BE49-F238E27FC236}">
                <a16:creationId xmlns:a16="http://schemas.microsoft.com/office/drawing/2014/main" id="{CBE8BF19-3B57-4175-965A-072965D628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a:extLst>
              <a:ext uri="{FF2B5EF4-FFF2-40B4-BE49-F238E27FC236}">
                <a16:creationId xmlns:a16="http://schemas.microsoft.com/office/drawing/2014/main" id="{4D9D27E1-3801-41AA-83FD-1D88E7FEF7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6628" name="Marcador de número de diapositiva 3">
            <a:extLst>
              <a:ext uri="{FF2B5EF4-FFF2-40B4-BE49-F238E27FC236}">
                <a16:creationId xmlns:a16="http://schemas.microsoft.com/office/drawing/2014/main" id="{B9A1AD83-BFFD-46B1-8D06-B97A7972D6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17F386-EEAB-4D02-B81D-D30A42068B26}" type="slidenum">
              <a:rPr lang="es-SV" altLang="es-SV" smtClean="0"/>
              <a:pPr/>
              <a:t>18</a:t>
            </a:fld>
            <a:endParaRPr lang="es-SV" altLang="es-SV"/>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a:extLst>
              <a:ext uri="{FF2B5EF4-FFF2-40B4-BE49-F238E27FC236}">
                <a16:creationId xmlns:a16="http://schemas.microsoft.com/office/drawing/2014/main" id="{CBE8BF19-3B57-4175-965A-072965D628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a:extLst>
              <a:ext uri="{FF2B5EF4-FFF2-40B4-BE49-F238E27FC236}">
                <a16:creationId xmlns:a16="http://schemas.microsoft.com/office/drawing/2014/main" id="{4D9D27E1-3801-41AA-83FD-1D88E7FEF7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6628" name="Marcador de número de diapositiva 3">
            <a:extLst>
              <a:ext uri="{FF2B5EF4-FFF2-40B4-BE49-F238E27FC236}">
                <a16:creationId xmlns:a16="http://schemas.microsoft.com/office/drawing/2014/main" id="{B9A1AD83-BFFD-46B1-8D06-B97A7972D6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17F386-EEAB-4D02-B81D-D30A42068B26}" type="slidenum">
              <a:rPr lang="es-SV" altLang="es-SV" smtClean="0"/>
              <a:pPr/>
              <a:t>19</a:t>
            </a:fld>
            <a:endParaRPr lang="es-SV" altLang="es-SV"/>
          </a:p>
        </p:txBody>
      </p:sp>
    </p:spTree>
    <p:extLst>
      <p:ext uri="{BB962C8B-B14F-4D97-AF65-F5344CB8AC3E}">
        <p14:creationId xmlns:p14="http://schemas.microsoft.com/office/powerpoint/2010/main" val="702482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a:extLst>
              <a:ext uri="{FF2B5EF4-FFF2-40B4-BE49-F238E27FC236}">
                <a16:creationId xmlns:a16="http://schemas.microsoft.com/office/drawing/2014/main" id="{CBE8BF19-3B57-4175-965A-072965D628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a:extLst>
              <a:ext uri="{FF2B5EF4-FFF2-40B4-BE49-F238E27FC236}">
                <a16:creationId xmlns:a16="http://schemas.microsoft.com/office/drawing/2014/main" id="{4D9D27E1-3801-41AA-83FD-1D88E7FEF7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6628" name="Marcador de número de diapositiva 3">
            <a:extLst>
              <a:ext uri="{FF2B5EF4-FFF2-40B4-BE49-F238E27FC236}">
                <a16:creationId xmlns:a16="http://schemas.microsoft.com/office/drawing/2014/main" id="{B9A1AD83-BFFD-46B1-8D06-B97A7972D6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17F386-EEAB-4D02-B81D-D30A42068B26}" type="slidenum">
              <a:rPr lang="es-SV" altLang="es-SV" smtClean="0"/>
              <a:pPr/>
              <a:t>20</a:t>
            </a:fld>
            <a:endParaRPr lang="es-SV" altLang="es-SV"/>
          </a:p>
        </p:txBody>
      </p:sp>
    </p:spTree>
    <p:extLst>
      <p:ext uri="{BB962C8B-B14F-4D97-AF65-F5344CB8AC3E}">
        <p14:creationId xmlns:p14="http://schemas.microsoft.com/office/powerpoint/2010/main" val="3050553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a:extLst>
              <a:ext uri="{FF2B5EF4-FFF2-40B4-BE49-F238E27FC236}">
                <a16:creationId xmlns:a16="http://schemas.microsoft.com/office/drawing/2014/main" id="{CBE8BF19-3B57-4175-965A-072965D628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a:extLst>
              <a:ext uri="{FF2B5EF4-FFF2-40B4-BE49-F238E27FC236}">
                <a16:creationId xmlns:a16="http://schemas.microsoft.com/office/drawing/2014/main" id="{4D9D27E1-3801-41AA-83FD-1D88E7FEF7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6628" name="Marcador de número de diapositiva 3">
            <a:extLst>
              <a:ext uri="{FF2B5EF4-FFF2-40B4-BE49-F238E27FC236}">
                <a16:creationId xmlns:a16="http://schemas.microsoft.com/office/drawing/2014/main" id="{B9A1AD83-BFFD-46B1-8D06-B97A7972D6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17F386-EEAB-4D02-B81D-D30A42068B26}" type="slidenum">
              <a:rPr lang="es-SV" altLang="es-SV" smtClean="0"/>
              <a:pPr/>
              <a:t>21</a:t>
            </a:fld>
            <a:endParaRPr lang="es-SV" altLang="es-SV"/>
          </a:p>
        </p:txBody>
      </p:sp>
    </p:spTree>
    <p:extLst>
      <p:ext uri="{BB962C8B-B14F-4D97-AF65-F5344CB8AC3E}">
        <p14:creationId xmlns:p14="http://schemas.microsoft.com/office/powerpoint/2010/main" val="2520102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a:extLst>
              <a:ext uri="{FF2B5EF4-FFF2-40B4-BE49-F238E27FC236}">
                <a16:creationId xmlns:a16="http://schemas.microsoft.com/office/drawing/2014/main" id="{10176792-93CA-44D4-8EEA-E99A5F0109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a:extLst>
              <a:ext uri="{FF2B5EF4-FFF2-40B4-BE49-F238E27FC236}">
                <a16:creationId xmlns:a16="http://schemas.microsoft.com/office/drawing/2014/main" id="{3FFCA155-DE57-4722-9123-5FB2492B11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9220" name="Marcador de número de diapositiva 3">
            <a:extLst>
              <a:ext uri="{FF2B5EF4-FFF2-40B4-BE49-F238E27FC236}">
                <a16:creationId xmlns:a16="http://schemas.microsoft.com/office/drawing/2014/main" id="{4BF0E273-18B6-4C1B-BD76-28B7B79EF8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B3B1208-76D6-42D0-92DF-02A50FD15F02}" type="slidenum">
              <a:rPr lang="es-SV" altLang="es-SV" smtClean="0"/>
              <a:pPr/>
              <a:t>3</a:t>
            </a:fld>
            <a:endParaRPr lang="es-SV" altLang="es-SV"/>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Marcador de imagen de diapositiva 1">
            <a:extLst>
              <a:ext uri="{FF2B5EF4-FFF2-40B4-BE49-F238E27FC236}">
                <a16:creationId xmlns:a16="http://schemas.microsoft.com/office/drawing/2014/main" id="{75B641BC-94BE-4922-912C-F915959C2A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Marcador de notas 2">
            <a:extLst>
              <a:ext uri="{FF2B5EF4-FFF2-40B4-BE49-F238E27FC236}">
                <a16:creationId xmlns:a16="http://schemas.microsoft.com/office/drawing/2014/main" id="{5489B2DD-0791-4595-8E8D-01CCEECBED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11268" name="Marcador de número de diapositiva 3">
            <a:extLst>
              <a:ext uri="{FF2B5EF4-FFF2-40B4-BE49-F238E27FC236}">
                <a16:creationId xmlns:a16="http://schemas.microsoft.com/office/drawing/2014/main" id="{6F5B9B3F-98F1-49B9-A824-20B2E9D246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F824159-0CD0-455C-9A83-1361BCB8B3B3}" type="slidenum">
              <a:rPr lang="es-SV" altLang="es-SV" smtClean="0"/>
              <a:pPr/>
              <a:t>4</a:t>
            </a:fld>
            <a:endParaRPr lang="es-SV" altLang="es-SV"/>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Marcador de imagen de diapositiva 1">
            <a:extLst>
              <a:ext uri="{FF2B5EF4-FFF2-40B4-BE49-F238E27FC236}">
                <a16:creationId xmlns:a16="http://schemas.microsoft.com/office/drawing/2014/main" id="{75B641BC-94BE-4922-912C-F915959C2A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Marcador de notas 2">
            <a:extLst>
              <a:ext uri="{FF2B5EF4-FFF2-40B4-BE49-F238E27FC236}">
                <a16:creationId xmlns:a16="http://schemas.microsoft.com/office/drawing/2014/main" id="{5489B2DD-0791-4595-8E8D-01CCEECBED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11268" name="Marcador de número de diapositiva 3">
            <a:extLst>
              <a:ext uri="{FF2B5EF4-FFF2-40B4-BE49-F238E27FC236}">
                <a16:creationId xmlns:a16="http://schemas.microsoft.com/office/drawing/2014/main" id="{6F5B9B3F-98F1-49B9-A824-20B2E9D246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F824159-0CD0-455C-9A83-1361BCB8B3B3}" type="slidenum">
              <a:rPr lang="es-SV" altLang="es-SV" smtClean="0"/>
              <a:pPr/>
              <a:t>5</a:t>
            </a:fld>
            <a:endParaRPr lang="es-SV" altLang="es-SV"/>
          </a:p>
        </p:txBody>
      </p:sp>
    </p:spTree>
    <p:extLst>
      <p:ext uri="{BB962C8B-B14F-4D97-AF65-F5344CB8AC3E}">
        <p14:creationId xmlns:p14="http://schemas.microsoft.com/office/powerpoint/2010/main" val="4279810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a:extLst>
              <a:ext uri="{FF2B5EF4-FFF2-40B4-BE49-F238E27FC236}">
                <a16:creationId xmlns:a16="http://schemas.microsoft.com/office/drawing/2014/main" id="{E774E954-9B4A-471D-AB14-B98447B887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arcador de notas 2">
            <a:extLst>
              <a:ext uri="{FF2B5EF4-FFF2-40B4-BE49-F238E27FC236}">
                <a16:creationId xmlns:a16="http://schemas.microsoft.com/office/drawing/2014/main" id="{2E893E5A-D362-4052-84A7-3663D695A0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13316" name="Marcador de número de diapositiva 3">
            <a:extLst>
              <a:ext uri="{FF2B5EF4-FFF2-40B4-BE49-F238E27FC236}">
                <a16:creationId xmlns:a16="http://schemas.microsoft.com/office/drawing/2014/main" id="{6A6A934F-74FA-4B50-A7FC-F5A7A8E961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74FAA85-9150-42BD-95BB-F89F7F5F9554}" type="slidenum">
              <a:rPr lang="es-SV" altLang="es-SV" smtClean="0"/>
              <a:pPr/>
              <a:t>6</a:t>
            </a:fld>
            <a:endParaRPr lang="es-SV" altLang="es-SV"/>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Marcador de imagen de diapositiva 1">
            <a:extLst>
              <a:ext uri="{FF2B5EF4-FFF2-40B4-BE49-F238E27FC236}">
                <a16:creationId xmlns:a16="http://schemas.microsoft.com/office/drawing/2014/main" id="{5C9809DF-C0F3-4FBC-ACC8-8BD502C93C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Marcador de notas 2">
            <a:extLst>
              <a:ext uri="{FF2B5EF4-FFF2-40B4-BE49-F238E27FC236}">
                <a16:creationId xmlns:a16="http://schemas.microsoft.com/office/drawing/2014/main" id="{8FC3249F-5795-4A52-98AB-6E9618028D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15364" name="Marcador de número de diapositiva 3">
            <a:extLst>
              <a:ext uri="{FF2B5EF4-FFF2-40B4-BE49-F238E27FC236}">
                <a16:creationId xmlns:a16="http://schemas.microsoft.com/office/drawing/2014/main" id="{6C945F7D-01BA-480B-A087-9EE8DF9895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15FFF22-DC34-4C74-9210-0929E95BCA31}" type="slidenum">
              <a:rPr lang="es-SV" altLang="es-SV" smtClean="0"/>
              <a:pPr/>
              <a:t>7</a:t>
            </a:fld>
            <a:endParaRPr lang="es-SV" altLang="es-SV"/>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Marcador de imagen de diapositiva 1">
            <a:extLst>
              <a:ext uri="{FF2B5EF4-FFF2-40B4-BE49-F238E27FC236}">
                <a16:creationId xmlns:a16="http://schemas.microsoft.com/office/drawing/2014/main" id="{EE4926E1-0141-40C8-B963-3C37C2D98C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Marcador de notas 2">
            <a:extLst>
              <a:ext uri="{FF2B5EF4-FFF2-40B4-BE49-F238E27FC236}">
                <a16:creationId xmlns:a16="http://schemas.microsoft.com/office/drawing/2014/main" id="{EFD0143A-9534-481D-98B8-5F2659BAE7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17412" name="Marcador de número de diapositiva 3">
            <a:extLst>
              <a:ext uri="{FF2B5EF4-FFF2-40B4-BE49-F238E27FC236}">
                <a16:creationId xmlns:a16="http://schemas.microsoft.com/office/drawing/2014/main" id="{0BA8C867-7EDC-4FCE-8B78-28374CB4F3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B44B83-3744-4100-9904-DDF2E029E18C}" type="slidenum">
              <a:rPr lang="es-SV" altLang="es-SV" smtClean="0"/>
              <a:pPr/>
              <a:t>8</a:t>
            </a:fld>
            <a:endParaRPr lang="es-SV" altLang="es-SV"/>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a:extLst>
              <a:ext uri="{FF2B5EF4-FFF2-40B4-BE49-F238E27FC236}">
                <a16:creationId xmlns:a16="http://schemas.microsoft.com/office/drawing/2014/main" id="{692AC9BA-2F99-4C8E-8F23-FA38DCE9E0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a:extLst>
              <a:ext uri="{FF2B5EF4-FFF2-40B4-BE49-F238E27FC236}">
                <a16:creationId xmlns:a16="http://schemas.microsoft.com/office/drawing/2014/main" id="{F05AF49B-5E37-4C74-AD70-6EE2DF7B0F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0484" name="Marcador de número de diapositiva 3">
            <a:extLst>
              <a:ext uri="{FF2B5EF4-FFF2-40B4-BE49-F238E27FC236}">
                <a16:creationId xmlns:a16="http://schemas.microsoft.com/office/drawing/2014/main" id="{1B37C15E-4614-4676-B654-AFCAC891A4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C8EAB3-4CA4-433A-A63F-794DDC526B32}" type="slidenum">
              <a:rPr lang="es-SV" altLang="es-SV" smtClean="0"/>
              <a:pPr/>
              <a:t>10</a:t>
            </a:fld>
            <a:endParaRPr lang="es-SV" altLang="es-SV"/>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a:extLst>
              <a:ext uri="{FF2B5EF4-FFF2-40B4-BE49-F238E27FC236}">
                <a16:creationId xmlns:a16="http://schemas.microsoft.com/office/drawing/2014/main" id="{692AC9BA-2F99-4C8E-8F23-FA38DCE9E0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a:extLst>
              <a:ext uri="{FF2B5EF4-FFF2-40B4-BE49-F238E27FC236}">
                <a16:creationId xmlns:a16="http://schemas.microsoft.com/office/drawing/2014/main" id="{F05AF49B-5E37-4C74-AD70-6EE2DF7B0F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0484" name="Marcador de número de diapositiva 3">
            <a:extLst>
              <a:ext uri="{FF2B5EF4-FFF2-40B4-BE49-F238E27FC236}">
                <a16:creationId xmlns:a16="http://schemas.microsoft.com/office/drawing/2014/main" id="{1B37C15E-4614-4676-B654-AFCAC891A4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C8EAB3-4CA4-433A-A63F-794DDC526B32}" type="slidenum">
              <a:rPr lang="es-SV" altLang="es-SV" smtClean="0"/>
              <a:pPr/>
              <a:t>11</a:t>
            </a:fld>
            <a:endParaRPr lang="es-SV" altLang="es-SV"/>
          </a:p>
        </p:txBody>
      </p:sp>
    </p:spTree>
    <p:extLst>
      <p:ext uri="{BB962C8B-B14F-4D97-AF65-F5344CB8AC3E}">
        <p14:creationId xmlns:p14="http://schemas.microsoft.com/office/powerpoint/2010/main" val="3004561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SV"/>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SV"/>
          </a:p>
        </p:txBody>
      </p:sp>
      <p:sp>
        <p:nvSpPr>
          <p:cNvPr id="4" name="3 Marcador de fecha">
            <a:extLst>
              <a:ext uri="{FF2B5EF4-FFF2-40B4-BE49-F238E27FC236}">
                <a16:creationId xmlns:a16="http://schemas.microsoft.com/office/drawing/2014/main" id="{F404A645-EB40-4110-9957-6987ECF0B403}"/>
              </a:ext>
            </a:extLst>
          </p:cNvPr>
          <p:cNvSpPr>
            <a:spLocks noGrp="1"/>
          </p:cNvSpPr>
          <p:nvPr>
            <p:ph type="dt" sz="half" idx="10"/>
          </p:nvPr>
        </p:nvSpPr>
        <p:spPr/>
        <p:txBody>
          <a:bodyPr/>
          <a:lstStyle>
            <a:lvl1pPr>
              <a:defRPr/>
            </a:lvl1pPr>
          </a:lstStyle>
          <a:p>
            <a:pPr>
              <a:defRPr/>
            </a:pPr>
            <a:fld id="{9D969285-8DAA-435E-A3E8-F3716E951B94}" type="datetimeFigureOut">
              <a:rPr lang="es-SV"/>
              <a:pPr>
                <a:defRPr/>
              </a:pPr>
              <a:t>24/4/2019</a:t>
            </a:fld>
            <a:endParaRPr lang="es-SV" dirty="0"/>
          </a:p>
        </p:txBody>
      </p:sp>
      <p:sp>
        <p:nvSpPr>
          <p:cNvPr id="5" name="4 Marcador de pie de página">
            <a:extLst>
              <a:ext uri="{FF2B5EF4-FFF2-40B4-BE49-F238E27FC236}">
                <a16:creationId xmlns:a16="http://schemas.microsoft.com/office/drawing/2014/main" id="{B93F93B1-2A81-42AC-A6B0-20B1923D52FF}"/>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6D5F9F40-2992-4696-B180-C2024ACB0DF7}"/>
              </a:ext>
            </a:extLst>
          </p:cNvPr>
          <p:cNvSpPr>
            <a:spLocks noGrp="1"/>
          </p:cNvSpPr>
          <p:nvPr>
            <p:ph type="sldNum" sz="quarter" idx="12"/>
          </p:nvPr>
        </p:nvSpPr>
        <p:spPr/>
        <p:txBody>
          <a:bodyPr/>
          <a:lstStyle>
            <a:lvl1pPr>
              <a:defRPr/>
            </a:lvl1pPr>
          </a:lstStyle>
          <a:p>
            <a:pPr>
              <a:defRPr/>
            </a:pPr>
            <a:fld id="{1B527F10-4E9E-4596-8E9F-BB2E8BD9F209}" type="slidenum">
              <a:rPr lang="es-SV" altLang="es-SV"/>
              <a:pPr>
                <a:defRPr/>
              </a:pPr>
              <a:t>‹Nº›</a:t>
            </a:fld>
            <a:endParaRPr lang="es-SV" altLang="es-SV"/>
          </a:p>
        </p:txBody>
      </p:sp>
    </p:spTree>
    <p:extLst>
      <p:ext uri="{BB962C8B-B14F-4D97-AF65-F5344CB8AC3E}">
        <p14:creationId xmlns:p14="http://schemas.microsoft.com/office/powerpoint/2010/main" val="414410294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fecha">
            <a:extLst>
              <a:ext uri="{FF2B5EF4-FFF2-40B4-BE49-F238E27FC236}">
                <a16:creationId xmlns:a16="http://schemas.microsoft.com/office/drawing/2014/main" id="{22B65316-FD13-4926-86A9-AECEB4A1D1CE}"/>
              </a:ext>
            </a:extLst>
          </p:cNvPr>
          <p:cNvSpPr>
            <a:spLocks noGrp="1"/>
          </p:cNvSpPr>
          <p:nvPr>
            <p:ph type="dt" sz="half" idx="10"/>
          </p:nvPr>
        </p:nvSpPr>
        <p:spPr/>
        <p:txBody>
          <a:bodyPr/>
          <a:lstStyle>
            <a:lvl1pPr>
              <a:defRPr/>
            </a:lvl1pPr>
          </a:lstStyle>
          <a:p>
            <a:pPr>
              <a:defRPr/>
            </a:pPr>
            <a:fld id="{F39187BE-88A5-45D9-8A4B-7391DA3E90AC}" type="datetimeFigureOut">
              <a:rPr lang="es-SV"/>
              <a:pPr>
                <a:defRPr/>
              </a:pPr>
              <a:t>24/4/2019</a:t>
            </a:fld>
            <a:endParaRPr lang="es-SV" dirty="0"/>
          </a:p>
        </p:txBody>
      </p:sp>
      <p:sp>
        <p:nvSpPr>
          <p:cNvPr id="5" name="4 Marcador de pie de página">
            <a:extLst>
              <a:ext uri="{FF2B5EF4-FFF2-40B4-BE49-F238E27FC236}">
                <a16:creationId xmlns:a16="http://schemas.microsoft.com/office/drawing/2014/main" id="{F62C8278-D8B1-4B04-814E-3B5D35C07323}"/>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A2DACD1F-32D3-4D87-8B57-3B5BA5DE2D99}"/>
              </a:ext>
            </a:extLst>
          </p:cNvPr>
          <p:cNvSpPr>
            <a:spLocks noGrp="1"/>
          </p:cNvSpPr>
          <p:nvPr>
            <p:ph type="sldNum" sz="quarter" idx="12"/>
          </p:nvPr>
        </p:nvSpPr>
        <p:spPr/>
        <p:txBody>
          <a:bodyPr/>
          <a:lstStyle>
            <a:lvl1pPr>
              <a:defRPr/>
            </a:lvl1pPr>
          </a:lstStyle>
          <a:p>
            <a:pPr>
              <a:defRPr/>
            </a:pPr>
            <a:fld id="{90B20FC6-D2D9-4CE6-859B-467E5BA595D2}" type="slidenum">
              <a:rPr lang="es-SV" altLang="es-SV"/>
              <a:pPr>
                <a:defRPr/>
              </a:pPr>
              <a:t>‹Nº›</a:t>
            </a:fld>
            <a:endParaRPr lang="es-SV" altLang="es-SV"/>
          </a:p>
        </p:txBody>
      </p:sp>
    </p:spTree>
    <p:extLst>
      <p:ext uri="{BB962C8B-B14F-4D97-AF65-F5344CB8AC3E}">
        <p14:creationId xmlns:p14="http://schemas.microsoft.com/office/powerpoint/2010/main" val="108740501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SV"/>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fecha">
            <a:extLst>
              <a:ext uri="{FF2B5EF4-FFF2-40B4-BE49-F238E27FC236}">
                <a16:creationId xmlns:a16="http://schemas.microsoft.com/office/drawing/2014/main" id="{F56C2402-7CBD-433B-AFC0-48CAC0BABC46}"/>
              </a:ext>
            </a:extLst>
          </p:cNvPr>
          <p:cNvSpPr>
            <a:spLocks noGrp="1"/>
          </p:cNvSpPr>
          <p:nvPr>
            <p:ph type="dt" sz="half" idx="10"/>
          </p:nvPr>
        </p:nvSpPr>
        <p:spPr/>
        <p:txBody>
          <a:bodyPr/>
          <a:lstStyle>
            <a:lvl1pPr>
              <a:defRPr/>
            </a:lvl1pPr>
          </a:lstStyle>
          <a:p>
            <a:pPr>
              <a:defRPr/>
            </a:pPr>
            <a:fld id="{F472A781-BB70-4212-BEF7-5A6A5E97C3BA}" type="datetimeFigureOut">
              <a:rPr lang="es-SV"/>
              <a:pPr>
                <a:defRPr/>
              </a:pPr>
              <a:t>24/4/2019</a:t>
            </a:fld>
            <a:endParaRPr lang="es-SV" dirty="0"/>
          </a:p>
        </p:txBody>
      </p:sp>
      <p:sp>
        <p:nvSpPr>
          <p:cNvPr id="5" name="4 Marcador de pie de página">
            <a:extLst>
              <a:ext uri="{FF2B5EF4-FFF2-40B4-BE49-F238E27FC236}">
                <a16:creationId xmlns:a16="http://schemas.microsoft.com/office/drawing/2014/main" id="{160BDC2C-4397-403E-A580-22DC9B2D2E9A}"/>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FC22647D-BB47-4AD5-A66D-B590CD5BC409}"/>
              </a:ext>
            </a:extLst>
          </p:cNvPr>
          <p:cNvSpPr>
            <a:spLocks noGrp="1"/>
          </p:cNvSpPr>
          <p:nvPr>
            <p:ph type="sldNum" sz="quarter" idx="12"/>
          </p:nvPr>
        </p:nvSpPr>
        <p:spPr/>
        <p:txBody>
          <a:bodyPr/>
          <a:lstStyle>
            <a:lvl1pPr>
              <a:defRPr/>
            </a:lvl1pPr>
          </a:lstStyle>
          <a:p>
            <a:pPr>
              <a:defRPr/>
            </a:pPr>
            <a:fld id="{0872A963-D1FD-4461-A946-2AA342DF0E92}" type="slidenum">
              <a:rPr lang="es-SV" altLang="es-SV"/>
              <a:pPr>
                <a:defRPr/>
              </a:pPr>
              <a:t>‹Nº›</a:t>
            </a:fld>
            <a:endParaRPr lang="es-SV" altLang="es-SV"/>
          </a:p>
        </p:txBody>
      </p:sp>
    </p:spTree>
    <p:extLst>
      <p:ext uri="{BB962C8B-B14F-4D97-AF65-F5344CB8AC3E}">
        <p14:creationId xmlns:p14="http://schemas.microsoft.com/office/powerpoint/2010/main" val="359622255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SV"/>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SV"/>
          </a:p>
        </p:txBody>
      </p:sp>
      <p:sp>
        <p:nvSpPr>
          <p:cNvPr id="4" name="3 Marcador de fecha">
            <a:extLst>
              <a:ext uri="{FF2B5EF4-FFF2-40B4-BE49-F238E27FC236}">
                <a16:creationId xmlns:a16="http://schemas.microsoft.com/office/drawing/2014/main" id="{7081464E-3B47-4B29-9471-5092F7A406C8}"/>
              </a:ext>
            </a:extLst>
          </p:cNvPr>
          <p:cNvSpPr>
            <a:spLocks noGrp="1"/>
          </p:cNvSpPr>
          <p:nvPr>
            <p:ph type="dt" sz="half" idx="10"/>
          </p:nvPr>
        </p:nvSpPr>
        <p:spPr/>
        <p:txBody>
          <a:bodyPr/>
          <a:lstStyle>
            <a:lvl1pPr>
              <a:defRPr/>
            </a:lvl1pPr>
          </a:lstStyle>
          <a:p>
            <a:pPr>
              <a:defRPr/>
            </a:pPr>
            <a:fld id="{78BAE8FF-97AA-4D8C-BB37-939597B39E3A}" type="datetimeFigureOut">
              <a:rPr lang="es-SV"/>
              <a:pPr>
                <a:defRPr/>
              </a:pPr>
              <a:t>24/4/2019</a:t>
            </a:fld>
            <a:endParaRPr lang="es-SV" dirty="0"/>
          </a:p>
        </p:txBody>
      </p:sp>
      <p:sp>
        <p:nvSpPr>
          <p:cNvPr id="5" name="4 Marcador de pie de página">
            <a:extLst>
              <a:ext uri="{FF2B5EF4-FFF2-40B4-BE49-F238E27FC236}">
                <a16:creationId xmlns:a16="http://schemas.microsoft.com/office/drawing/2014/main" id="{8B6D8CF4-8578-4673-858B-1744A89D682A}"/>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9367A66F-7CA4-490C-964A-5E5EC9C8222B}"/>
              </a:ext>
            </a:extLst>
          </p:cNvPr>
          <p:cNvSpPr>
            <a:spLocks noGrp="1"/>
          </p:cNvSpPr>
          <p:nvPr>
            <p:ph type="sldNum" sz="quarter" idx="12"/>
          </p:nvPr>
        </p:nvSpPr>
        <p:spPr/>
        <p:txBody>
          <a:bodyPr/>
          <a:lstStyle>
            <a:lvl1pPr>
              <a:defRPr/>
            </a:lvl1pPr>
          </a:lstStyle>
          <a:p>
            <a:pPr>
              <a:defRPr/>
            </a:pPr>
            <a:fld id="{34CBF5BD-4482-42DC-9E69-71BDDFD1C24B}" type="slidenum">
              <a:rPr lang="es-SV" altLang="es-SV"/>
              <a:pPr>
                <a:defRPr/>
              </a:pPr>
              <a:t>‹Nº›</a:t>
            </a:fld>
            <a:endParaRPr lang="es-SV" altLang="es-SV"/>
          </a:p>
        </p:txBody>
      </p:sp>
    </p:spTree>
    <p:extLst>
      <p:ext uri="{BB962C8B-B14F-4D97-AF65-F5344CB8AC3E}">
        <p14:creationId xmlns:p14="http://schemas.microsoft.com/office/powerpoint/2010/main" val="393104301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fecha">
            <a:extLst>
              <a:ext uri="{FF2B5EF4-FFF2-40B4-BE49-F238E27FC236}">
                <a16:creationId xmlns:a16="http://schemas.microsoft.com/office/drawing/2014/main" id="{24D6AE06-74F5-40F9-B999-CEFA23CFF0C7}"/>
              </a:ext>
            </a:extLst>
          </p:cNvPr>
          <p:cNvSpPr>
            <a:spLocks noGrp="1"/>
          </p:cNvSpPr>
          <p:nvPr>
            <p:ph type="dt" sz="half" idx="10"/>
          </p:nvPr>
        </p:nvSpPr>
        <p:spPr/>
        <p:txBody>
          <a:bodyPr/>
          <a:lstStyle>
            <a:lvl1pPr>
              <a:defRPr/>
            </a:lvl1pPr>
          </a:lstStyle>
          <a:p>
            <a:pPr>
              <a:defRPr/>
            </a:pPr>
            <a:fld id="{D1708763-B748-457F-887B-1D203435D543}" type="datetimeFigureOut">
              <a:rPr lang="es-SV"/>
              <a:pPr>
                <a:defRPr/>
              </a:pPr>
              <a:t>24/4/2019</a:t>
            </a:fld>
            <a:endParaRPr lang="es-SV" dirty="0"/>
          </a:p>
        </p:txBody>
      </p:sp>
      <p:sp>
        <p:nvSpPr>
          <p:cNvPr id="5" name="4 Marcador de pie de página">
            <a:extLst>
              <a:ext uri="{FF2B5EF4-FFF2-40B4-BE49-F238E27FC236}">
                <a16:creationId xmlns:a16="http://schemas.microsoft.com/office/drawing/2014/main" id="{FAA42F4B-C30E-4763-95AF-1F9E0FD0A734}"/>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59DD43CB-8699-4F3C-B9F9-2FE6E47A2E77}"/>
              </a:ext>
            </a:extLst>
          </p:cNvPr>
          <p:cNvSpPr>
            <a:spLocks noGrp="1"/>
          </p:cNvSpPr>
          <p:nvPr>
            <p:ph type="sldNum" sz="quarter" idx="12"/>
          </p:nvPr>
        </p:nvSpPr>
        <p:spPr/>
        <p:txBody>
          <a:bodyPr/>
          <a:lstStyle>
            <a:lvl1pPr>
              <a:defRPr/>
            </a:lvl1pPr>
          </a:lstStyle>
          <a:p>
            <a:pPr>
              <a:defRPr/>
            </a:pPr>
            <a:fld id="{67403365-4072-477F-AD1A-7A2061174304}" type="slidenum">
              <a:rPr lang="es-SV" altLang="es-SV"/>
              <a:pPr>
                <a:defRPr/>
              </a:pPr>
              <a:t>‹Nº›</a:t>
            </a:fld>
            <a:endParaRPr lang="es-SV" altLang="es-SV"/>
          </a:p>
        </p:txBody>
      </p:sp>
    </p:spTree>
    <p:extLst>
      <p:ext uri="{BB962C8B-B14F-4D97-AF65-F5344CB8AC3E}">
        <p14:creationId xmlns:p14="http://schemas.microsoft.com/office/powerpoint/2010/main" val="120365559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SV"/>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a:extLst>
              <a:ext uri="{FF2B5EF4-FFF2-40B4-BE49-F238E27FC236}">
                <a16:creationId xmlns:a16="http://schemas.microsoft.com/office/drawing/2014/main" id="{8910EAFF-ADAB-4211-B1AE-DC452E3C0B11}"/>
              </a:ext>
            </a:extLst>
          </p:cNvPr>
          <p:cNvSpPr>
            <a:spLocks noGrp="1"/>
          </p:cNvSpPr>
          <p:nvPr>
            <p:ph type="dt" sz="half" idx="10"/>
          </p:nvPr>
        </p:nvSpPr>
        <p:spPr/>
        <p:txBody>
          <a:bodyPr/>
          <a:lstStyle>
            <a:lvl1pPr>
              <a:defRPr/>
            </a:lvl1pPr>
          </a:lstStyle>
          <a:p>
            <a:pPr>
              <a:defRPr/>
            </a:pPr>
            <a:fld id="{D51ADED5-2C41-4A39-9B47-FEDC34AA3F33}" type="datetimeFigureOut">
              <a:rPr lang="es-SV"/>
              <a:pPr>
                <a:defRPr/>
              </a:pPr>
              <a:t>24/4/2019</a:t>
            </a:fld>
            <a:endParaRPr lang="es-SV" dirty="0"/>
          </a:p>
        </p:txBody>
      </p:sp>
      <p:sp>
        <p:nvSpPr>
          <p:cNvPr id="5" name="4 Marcador de pie de página">
            <a:extLst>
              <a:ext uri="{FF2B5EF4-FFF2-40B4-BE49-F238E27FC236}">
                <a16:creationId xmlns:a16="http://schemas.microsoft.com/office/drawing/2014/main" id="{CCD09D09-7318-439C-AEE2-9E6F24DF104A}"/>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42ACE58F-5BB9-4FA0-A362-6154CF8E7FF7}"/>
              </a:ext>
            </a:extLst>
          </p:cNvPr>
          <p:cNvSpPr>
            <a:spLocks noGrp="1"/>
          </p:cNvSpPr>
          <p:nvPr>
            <p:ph type="sldNum" sz="quarter" idx="12"/>
          </p:nvPr>
        </p:nvSpPr>
        <p:spPr/>
        <p:txBody>
          <a:bodyPr/>
          <a:lstStyle>
            <a:lvl1pPr>
              <a:defRPr/>
            </a:lvl1pPr>
          </a:lstStyle>
          <a:p>
            <a:pPr>
              <a:defRPr/>
            </a:pPr>
            <a:fld id="{2210D45C-B1AB-4D46-A2CD-FFE612DDB0F4}" type="slidenum">
              <a:rPr lang="es-SV" altLang="es-SV"/>
              <a:pPr>
                <a:defRPr/>
              </a:pPr>
              <a:t>‹Nº›</a:t>
            </a:fld>
            <a:endParaRPr lang="es-SV" altLang="es-SV"/>
          </a:p>
        </p:txBody>
      </p:sp>
    </p:spTree>
    <p:extLst>
      <p:ext uri="{BB962C8B-B14F-4D97-AF65-F5344CB8AC3E}">
        <p14:creationId xmlns:p14="http://schemas.microsoft.com/office/powerpoint/2010/main" val="124598816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3 Marcador de fecha">
            <a:extLst>
              <a:ext uri="{FF2B5EF4-FFF2-40B4-BE49-F238E27FC236}">
                <a16:creationId xmlns:a16="http://schemas.microsoft.com/office/drawing/2014/main" id="{E55362B9-BA88-4782-A8D9-995D13DEBE90}"/>
              </a:ext>
            </a:extLst>
          </p:cNvPr>
          <p:cNvSpPr>
            <a:spLocks noGrp="1"/>
          </p:cNvSpPr>
          <p:nvPr>
            <p:ph type="dt" sz="half" idx="10"/>
          </p:nvPr>
        </p:nvSpPr>
        <p:spPr/>
        <p:txBody>
          <a:bodyPr/>
          <a:lstStyle>
            <a:lvl1pPr>
              <a:defRPr/>
            </a:lvl1pPr>
          </a:lstStyle>
          <a:p>
            <a:pPr>
              <a:defRPr/>
            </a:pPr>
            <a:fld id="{9DA42E0D-3142-43E9-A498-56A30322023B}" type="datetimeFigureOut">
              <a:rPr lang="es-SV"/>
              <a:pPr>
                <a:defRPr/>
              </a:pPr>
              <a:t>24/4/2019</a:t>
            </a:fld>
            <a:endParaRPr lang="es-SV" dirty="0"/>
          </a:p>
        </p:txBody>
      </p:sp>
      <p:sp>
        <p:nvSpPr>
          <p:cNvPr id="6" name="4 Marcador de pie de página">
            <a:extLst>
              <a:ext uri="{FF2B5EF4-FFF2-40B4-BE49-F238E27FC236}">
                <a16:creationId xmlns:a16="http://schemas.microsoft.com/office/drawing/2014/main" id="{4B653B36-545E-4EB2-87B8-10C0162BFE74}"/>
              </a:ext>
            </a:extLst>
          </p:cNvPr>
          <p:cNvSpPr>
            <a:spLocks noGrp="1"/>
          </p:cNvSpPr>
          <p:nvPr>
            <p:ph type="ftr" sz="quarter" idx="11"/>
          </p:nvPr>
        </p:nvSpPr>
        <p:spPr/>
        <p:txBody>
          <a:bodyPr/>
          <a:lstStyle>
            <a:lvl1pPr>
              <a:defRPr/>
            </a:lvl1pPr>
          </a:lstStyle>
          <a:p>
            <a:pPr>
              <a:defRPr/>
            </a:pPr>
            <a:endParaRPr lang="es-SV"/>
          </a:p>
        </p:txBody>
      </p:sp>
      <p:sp>
        <p:nvSpPr>
          <p:cNvPr id="7" name="5 Marcador de número de diapositiva">
            <a:extLst>
              <a:ext uri="{FF2B5EF4-FFF2-40B4-BE49-F238E27FC236}">
                <a16:creationId xmlns:a16="http://schemas.microsoft.com/office/drawing/2014/main" id="{90DFCAD6-E5EB-4EC8-BD46-7BBE40BA1602}"/>
              </a:ext>
            </a:extLst>
          </p:cNvPr>
          <p:cNvSpPr>
            <a:spLocks noGrp="1"/>
          </p:cNvSpPr>
          <p:nvPr>
            <p:ph type="sldNum" sz="quarter" idx="12"/>
          </p:nvPr>
        </p:nvSpPr>
        <p:spPr/>
        <p:txBody>
          <a:bodyPr/>
          <a:lstStyle>
            <a:lvl1pPr>
              <a:defRPr/>
            </a:lvl1pPr>
          </a:lstStyle>
          <a:p>
            <a:pPr>
              <a:defRPr/>
            </a:pPr>
            <a:fld id="{FDA8F815-4AB1-4A77-BC2A-91DDDFB38574}" type="slidenum">
              <a:rPr lang="es-SV" altLang="es-SV"/>
              <a:pPr>
                <a:defRPr/>
              </a:pPr>
              <a:t>‹Nº›</a:t>
            </a:fld>
            <a:endParaRPr lang="es-SV" altLang="es-SV"/>
          </a:p>
        </p:txBody>
      </p:sp>
    </p:spTree>
    <p:extLst>
      <p:ext uri="{BB962C8B-B14F-4D97-AF65-F5344CB8AC3E}">
        <p14:creationId xmlns:p14="http://schemas.microsoft.com/office/powerpoint/2010/main" val="72680635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SV"/>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3 Marcador de fecha">
            <a:extLst>
              <a:ext uri="{FF2B5EF4-FFF2-40B4-BE49-F238E27FC236}">
                <a16:creationId xmlns:a16="http://schemas.microsoft.com/office/drawing/2014/main" id="{1E45A77F-AC56-43DE-AF97-9380339A803A}"/>
              </a:ext>
            </a:extLst>
          </p:cNvPr>
          <p:cNvSpPr>
            <a:spLocks noGrp="1"/>
          </p:cNvSpPr>
          <p:nvPr>
            <p:ph type="dt" sz="half" idx="10"/>
          </p:nvPr>
        </p:nvSpPr>
        <p:spPr/>
        <p:txBody>
          <a:bodyPr/>
          <a:lstStyle>
            <a:lvl1pPr>
              <a:defRPr/>
            </a:lvl1pPr>
          </a:lstStyle>
          <a:p>
            <a:pPr>
              <a:defRPr/>
            </a:pPr>
            <a:fld id="{12A60A52-E490-4077-A72F-180B4AFF100B}" type="datetimeFigureOut">
              <a:rPr lang="es-SV"/>
              <a:pPr>
                <a:defRPr/>
              </a:pPr>
              <a:t>24/4/2019</a:t>
            </a:fld>
            <a:endParaRPr lang="es-SV" dirty="0"/>
          </a:p>
        </p:txBody>
      </p:sp>
      <p:sp>
        <p:nvSpPr>
          <p:cNvPr id="8" name="4 Marcador de pie de página">
            <a:extLst>
              <a:ext uri="{FF2B5EF4-FFF2-40B4-BE49-F238E27FC236}">
                <a16:creationId xmlns:a16="http://schemas.microsoft.com/office/drawing/2014/main" id="{F10E7238-8C54-41FF-99C2-9762F9C82EDA}"/>
              </a:ext>
            </a:extLst>
          </p:cNvPr>
          <p:cNvSpPr>
            <a:spLocks noGrp="1"/>
          </p:cNvSpPr>
          <p:nvPr>
            <p:ph type="ftr" sz="quarter" idx="11"/>
          </p:nvPr>
        </p:nvSpPr>
        <p:spPr/>
        <p:txBody>
          <a:bodyPr/>
          <a:lstStyle>
            <a:lvl1pPr>
              <a:defRPr/>
            </a:lvl1pPr>
          </a:lstStyle>
          <a:p>
            <a:pPr>
              <a:defRPr/>
            </a:pPr>
            <a:endParaRPr lang="es-SV"/>
          </a:p>
        </p:txBody>
      </p:sp>
      <p:sp>
        <p:nvSpPr>
          <p:cNvPr id="9" name="5 Marcador de número de diapositiva">
            <a:extLst>
              <a:ext uri="{FF2B5EF4-FFF2-40B4-BE49-F238E27FC236}">
                <a16:creationId xmlns:a16="http://schemas.microsoft.com/office/drawing/2014/main" id="{1CA5CC3A-2E64-442D-8826-0A1DB066E6C0}"/>
              </a:ext>
            </a:extLst>
          </p:cNvPr>
          <p:cNvSpPr>
            <a:spLocks noGrp="1"/>
          </p:cNvSpPr>
          <p:nvPr>
            <p:ph type="sldNum" sz="quarter" idx="12"/>
          </p:nvPr>
        </p:nvSpPr>
        <p:spPr/>
        <p:txBody>
          <a:bodyPr/>
          <a:lstStyle>
            <a:lvl1pPr>
              <a:defRPr/>
            </a:lvl1pPr>
          </a:lstStyle>
          <a:p>
            <a:pPr>
              <a:defRPr/>
            </a:pPr>
            <a:fld id="{77040F61-28AE-4605-B090-A64D2D95562B}" type="slidenum">
              <a:rPr lang="es-SV" altLang="es-SV"/>
              <a:pPr>
                <a:defRPr/>
              </a:pPr>
              <a:t>‹Nº›</a:t>
            </a:fld>
            <a:endParaRPr lang="es-SV" altLang="es-SV"/>
          </a:p>
        </p:txBody>
      </p:sp>
    </p:spTree>
    <p:extLst>
      <p:ext uri="{BB962C8B-B14F-4D97-AF65-F5344CB8AC3E}">
        <p14:creationId xmlns:p14="http://schemas.microsoft.com/office/powerpoint/2010/main" val="255487648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3 Marcador de fecha">
            <a:extLst>
              <a:ext uri="{FF2B5EF4-FFF2-40B4-BE49-F238E27FC236}">
                <a16:creationId xmlns:a16="http://schemas.microsoft.com/office/drawing/2014/main" id="{ADF013FF-7797-4F2E-B950-F2A2593441B0}"/>
              </a:ext>
            </a:extLst>
          </p:cNvPr>
          <p:cNvSpPr>
            <a:spLocks noGrp="1"/>
          </p:cNvSpPr>
          <p:nvPr>
            <p:ph type="dt" sz="half" idx="10"/>
          </p:nvPr>
        </p:nvSpPr>
        <p:spPr/>
        <p:txBody>
          <a:bodyPr/>
          <a:lstStyle>
            <a:lvl1pPr>
              <a:defRPr/>
            </a:lvl1pPr>
          </a:lstStyle>
          <a:p>
            <a:pPr>
              <a:defRPr/>
            </a:pPr>
            <a:fld id="{D92B8BC3-663D-4D0A-9BC6-FD6D1D6CA79F}" type="datetimeFigureOut">
              <a:rPr lang="es-SV"/>
              <a:pPr>
                <a:defRPr/>
              </a:pPr>
              <a:t>24/4/2019</a:t>
            </a:fld>
            <a:endParaRPr lang="es-SV" dirty="0"/>
          </a:p>
        </p:txBody>
      </p:sp>
      <p:sp>
        <p:nvSpPr>
          <p:cNvPr id="4" name="4 Marcador de pie de página">
            <a:extLst>
              <a:ext uri="{FF2B5EF4-FFF2-40B4-BE49-F238E27FC236}">
                <a16:creationId xmlns:a16="http://schemas.microsoft.com/office/drawing/2014/main" id="{89B61DB2-EB7A-4135-9192-DCBC25353682}"/>
              </a:ext>
            </a:extLst>
          </p:cNvPr>
          <p:cNvSpPr>
            <a:spLocks noGrp="1"/>
          </p:cNvSpPr>
          <p:nvPr>
            <p:ph type="ftr" sz="quarter" idx="11"/>
          </p:nvPr>
        </p:nvSpPr>
        <p:spPr/>
        <p:txBody>
          <a:bodyPr/>
          <a:lstStyle>
            <a:lvl1pPr>
              <a:defRPr/>
            </a:lvl1pPr>
          </a:lstStyle>
          <a:p>
            <a:pPr>
              <a:defRPr/>
            </a:pPr>
            <a:endParaRPr lang="es-SV"/>
          </a:p>
        </p:txBody>
      </p:sp>
      <p:sp>
        <p:nvSpPr>
          <p:cNvPr id="5" name="5 Marcador de número de diapositiva">
            <a:extLst>
              <a:ext uri="{FF2B5EF4-FFF2-40B4-BE49-F238E27FC236}">
                <a16:creationId xmlns:a16="http://schemas.microsoft.com/office/drawing/2014/main" id="{52B7C70D-832A-4E5A-8A10-8E37D1F02250}"/>
              </a:ext>
            </a:extLst>
          </p:cNvPr>
          <p:cNvSpPr>
            <a:spLocks noGrp="1"/>
          </p:cNvSpPr>
          <p:nvPr>
            <p:ph type="sldNum" sz="quarter" idx="12"/>
          </p:nvPr>
        </p:nvSpPr>
        <p:spPr/>
        <p:txBody>
          <a:bodyPr/>
          <a:lstStyle>
            <a:lvl1pPr>
              <a:defRPr/>
            </a:lvl1pPr>
          </a:lstStyle>
          <a:p>
            <a:pPr>
              <a:defRPr/>
            </a:pPr>
            <a:fld id="{214007A9-EA64-4672-AF34-3A4A59D34AAB}" type="slidenum">
              <a:rPr lang="es-SV" altLang="es-SV"/>
              <a:pPr>
                <a:defRPr/>
              </a:pPr>
              <a:t>‹Nº›</a:t>
            </a:fld>
            <a:endParaRPr lang="es-SV" altLang="es-SV"/>
          </a:p>
        </p:txBody>
      </p:sp>
    </p:spTree>
    <p:extLst>
      <p:ext uri="{BB962C8B-B14F-4D97-AF65-F5344CB8AC3E}">
        <p14:creationId xmlns:p14="http://schemas.microsoft.com/office/powerpoint/2010/main" val="141965034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a:extLst>
              <a:ext uri="{FF2B5EF4-FFF2-40B4-BE49-F238E27FC236}">
                <a16:creationId xmlns:a16="http://schemas.microsoft.com/office/drawing/2014/main" id="{242D61BC-B39B-4E88-A922-2F83BA0ED229}"/>
              </a:ext>
            </a:extLst>
          </p:cNvPr>
          <p:cNvSpPr>
            <a:spLocks noGrp="1"/>
          </p:cNvSpPr>
          <p:nvPr>
            <p:ph type="dt" sz="half" idx="10"/>
          </p:nvPr>
        </p:nvSpPr>
        <p:spPr/>
        <p:txBody>
          <a:bodyPr/>
          <a:lstStyle>
            <a:lvl1pPr>
              <a:defRPr/>
            </a:lvl1pPr>
          </a:lstStyle>
          <a:p>
            <a:pPr>
              <a:defRPr/>
            </a:pPr>
            <a:fld id="{E41F877C-F9E9-4C50-BBF7-87D59D63B6D8}" type="datetimeFigureOut">
              <a:rPr lang="es-SV"/>
              <a:pPr>
                <a:defRPr/>
              </a:pPr>
              <a:t>24/4/2019</a:t>
            </a:fld>
            <a:endParaRPr lang="es-SV" dirty="0"/>
          </a:p>
        </p:txBody>
      </p:sp>
      <p:sp>
        <p:nvSpPr>
          <p:cNvPr id="3" name="4 Marcador de pie de página">
            <a:extLst>
              <a:ext uri="{FF2B5EF4-FFF2-40B4-BE49-F238E27FC236}">
                <a16:creationId xmlns:a16="http://schemas.microsoft.com/office/drawing/2014/main" id="{87E15A89-B399-4380-B4EB-EEA190CFD720}"/>
              </a:ext>
            </a:extLst>
          </p:cNvPr>
          <p:cNvSpPr>
            <a:spLocks noGrp="1"/>
          </p:cNvSpPr>
          <p:nvPr>
            <p:ph type="ftr" sz="quarter" idx="11"/>
          </p:nvPr>
        </p:nvSpPr>
        <p:spPr/>
        <p:txBody>
          <a:bodyPr/>
          <a:lstStyle>
            <a:lvl1pPr>
              <a:defRPr/>
            </a:lvl1pPr>
          </a:lstStyle>
          <a:p>
            <a:pPr>
              <a:defRPr/>
            </a:pPr>
            <a:endParaRPr lang="es-SV"/>
          </a:p>
        </p:txBody>
      </p:sp>
      <p:sp>
        <p:nvSpPr>
          <p:cNvPr id="4" name="5 Marcador de número de diapositiva">
            <a:extLst>
              <a:ext uri="{FF2B5EF4-FFF2-40B4-BE49-F238E27FC236}">
                <a16:creationId xmlns:a16="http://schemas.microsoft.com/office/drawing/2014/main" id="{72EB1567-B6E9-4C44-BFE1-5BA845C8B1B2}"/>
              </a:ext>
            </a:extLst>
          </p:cNvPr>
          <p:cNvSpPr>
            <a:spLocks noGrp="1"/>
          </p:cNvSpPr>
          <p:nvPr>
            <p:ph type="sldNum" sz="quarter" idx="12"/>
          </p:nvPr>
        </p:nvSpPr>
        <p:spPr/>
        <p:txBody>
          <a:bodyPr/>
          <a:lstStyle>
            <a:lvl1pPr>
              <a:defRPr/>
            </a:lvl1pPr>
          </a:lstStyle>
          <a:p>
            <a:pPr>
              <a:defRPr/>
            </a:pPr>
            <a:fld id="{5DC4254E-D7D1-4AF9-BEA0-9459F9358789}" type="slidenum">
              <a:rPr lang="es-SV" altLang="es-SV"/>
              <a:pPr>
                <a:defRPr/>
              </a:pPr>
              <a:t>‹Nº›</a:t>
            </a:fld>
            <a:endParaRPr lang="es-SV" altLang="es-SV"/>
          </a:p>
        </p:txBody>
      </p:sp>
    </p:spTree>
    <p:extLst>
      <p:ext uri="{BB962C8B-B14F-4D97-AF65-F5344CB8AC3E}">
        <p14:creationId xmlns:p14="http://schemas.microsoft.com/office/powerpoint/2010/main" val="357992247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SV"/>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623EC02C-8494-44F7-9011-3A2244B2958C}"/>
              </a:ext>
            </a:extLst>
          </p:cNvPr>
          <p:cNvSpPr>
            <a:spLocks noGrp="1"/>
          </p:cNvSpPr>
          <p:nvPr>
            <p:ph type="dt" sz="half" idx="10"/>
          </p:nvPr>
        </p:nvSpPr>
        <p:spPr/>
        <p:txBody>
          <a:bodyPr/>
          <a:lstStyle>
            <a:lvl1pPr>
              <a:defRPr/>
            </a:lvl1pPr>
          </a:lstStyle>
          <a:p>
            <a:pPr>
              <a:defRPr/>
            </a:pPr>
            <a:fld id="{BB5916AE-BBA2-4C8F-AA72-523128F77390}" type="datetimeFigureOut">
              <a:rPr lang="es-SV"/>
              <a:pPr>
                <a:defRPr/>
              </a:pPr>
              <a:t>24/4/2019</a:t>
            </a:fld>
            <a:endParaRPr lang="es-SV" dirty="0"/>
          </a:p>
        </p:txBody>
      </p:sp>
      <p:sp>
        <p:nvSpPr>
          <p:cNvPr id="6" name="4 Marcador de pie de página">
            <a:extLst>
              <a:ext uri="{FF2B5EF4-FFF2-40B4-BE49-F238E27FC236}">
                <a16:creationId xmlns:a16="http://schemas.microsoft.com/office/drawing/2014/main" id="{EBA5AAD7-3CD7-4655-A481-AF7161880153}"/>
              </a:ext>
            </a:extLst>
          </p:cNvPr>
          <p:cNvSpPr>
            <a:spLocks noGrp="1"/>
          </p:cNvSpPr>
          <p:nvPr>
            <p:ph type="ftr" sz="quarter" idx="11"/>
          </p:nvPr>
        </p:nvSpPr>
        <p:spPr/>
        <p:txBody>
          <a:bodyPr/>
          <a:lstStyle>
            <a:lvl1pPr>
              <a:defRPr/>
            </a:lvl1pPr>
          </a:lstStyle>
          <a:p>
            <a:pPr>
              <a:defRPr/>
            </a:pPr>
            <a:endParaRPr lang="es-SV"/>
          </a:p>
        </p:txBody>
      </p:sp>
      <p:sp>
        <p:nvSpPr>
          <p:cNvPr id="7" name="5 Marcador de número de diapositiva">
            <a:extLst>
              <a:ext uri="{FF2B5EF4-FFF2-40B4-BE49-F238E27FC236}">
                <a16:creationId xmlns:a16="http://schemas.microsoft.com/office/drawing/2014/main" id="{D43C3035-F6A3-434F-8E95-DAED68C2A2E4}"/>
              </a:ext>
            </a:extLst>
          </p:cNvPr>
          <p:cNvSpPr>
            <a:spLocks noGrp="1"/>
          </p:cNvSpPr>
          <p:nvPr>
            <p:ph type="sldNum" sz="quarter" idx="12"/>
          </p:nvPr>
        </p:nvSpPr>
        <p:spPr/>
        <p:txBody>
          <a:bodyPr/>
          <a:lstStyle>
            <a:lvl1pPr>
              <a:defRPr/>
            </a:lvl1pPr>
          </a:lstStyle>
          <a:p>
            <a:pPr>
              <a:defRPr/>
            </a:pPr>
            <a:fld id="{29A57047-45F9-4E37-9A6C-33D5A6440975}" type="slidenum">
              <a:rPr lang="es-SV" altLang="es-SV"/>
              <a:pPr>
                <a:defRPr/>
              </a:pPr>
              <a:t>‹Nº›</a:t>
            </a:fld>
            <a:endParaRPr lang="es-SV" altLang="es-SV"/>
          </a:p>
        </p:txBody>
      </p:sp>
    </p:spTree>
    <p:extLst>
      <p:ext uri="{BB962C8B-B14F-4D97-AF65-F5344CB8AC3E}">
        <p14:creationId xmlns:p14="http://schemas.microsoft.com/office/powerpoint/2010/main" val="113816594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fecha">
            <a:extLst>
              <a:ext uri="{FF2B5EF4-FFF2-40B4-BE49-F238E27FC236}">
                <a16:creationId xmlns:a16="http://schemas.microsoft.com/office/drawing/2014/main" id="{C1E58646-FFB9-4D2F-A7BA-68CBF994AA71}"/>
              </a:ext>
            </a:extLst>
          </p:cNvPr>
          <p:cNvSpPr>
            <a:spLocks noGrp="1"/>
          </p:cNvSpPr>
          <p:nvPr>
            <p:ph type="dt" sz="half" idx="10"/>
          </p:nvPr>
        </p:nvSpPr>
        <p:spPr/>
        <p:txBody>
          <a:bodyPr/>
          <a:lstStyle>
            <a:lvl1pPr>
              <a:defRPr/>
            </a:lvl1pPr>
          </a:lstStyle>
          <a:p>
            <a:pPr>
              <a:defRPr/>
            </a:pPr>
            <a:fld id="{2E64DE6C-054F-4D72-B137-9DA17C1BA84B}" type="datetimeFigureOut">
              <a:rPr lang="es-SV"/>
              <a:pPr>
                <a:defRPr/>
              </a:pPr>
              <a:t>24/4/2019</a:t>
            </a:fld>
            <a:endParaRPr lang="es-SV" dirty="0"/>
          </a:p>
        </p:txBody>
      </p:sp>
      <p:sp>
        <p:nvSpPr>
          <p:cNvPr id="5" name="4 Marcador de pie de página">
            <a:extLst>
              <a:ext uri="{FF2B5EF4-FFF2-40B4-BE49-F238E27FC236}">
                <a16:creationId xmlns:a16="http://schemas.microsoft.com/office/drawing/2014/main" id="{1B97AE31-5E45-4553-BAC7-F9B60A6A3D72}"/>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5B4A10E6-D349-4A2D-8773-E33AE2A168C8}"/>
              </a:ext>
            </a:extLst>
          </p:cNvPr>
          <p:cNvSpPr>
            <a:spLocks noGrp="1"/>
          </p:cNvSpPr>
          <p:nvPr>
            <p:ph type="sldNum" sz="quarter" idx="12"/>
          </p:nvPr>
        </p:nvSpPr>
        <p:spPr/>
        <p:txBody>
          <a:bodyPr/>
          <a:lstStyle>
            <a:lvl1pPr>
              <a:defRPr/>
            </a:lvl1pPr>
          </a:lstStyle>
          <a:p>
            <a:pPr>
              <a:defRPr/>
            </a:pPr>
            <a:fld id="{47D7A232-E4AE-4374-90B4-30325D67C4A9}" type="slidenum">
              <a:rPr lang="es-SV" altLang="es-SV"/>
              <a:pPr>
                <a:defRPr/>
              </a:pPr>
              <a:t>‹Nº›</a:t>
            </a:fld>
            <a:endParaRPr lang="es-SV" altLang="es-SV"/>
          </a:p>
        </p:txBody>
      </p:sp>
    </p:spTree>
    <p:extLst>
      <p:ext uri="{BB962C8B-B14F-4D97-AF65-F5344CB8AC3E}">
        <p14:creationId xmlns:p14="http://schemas.microsoft.com/office/powerpoint/2010/main" val="224848306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SV"/>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SV" noProof="0"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8CBF951A-5949-42DA-9A57-F15850383B3E}"/>
              </a:ext>
            </a:extLst>
          </p:cNvPr>
          <p:cNvSpPr>
            <a:spLocks noGrp="1"/>
          </p:cNvSpPr>
          <p:nvPr>
            <p:ph type="dt" sz="half" idx="10"/>
          </p:nvPr>
        </p:nvSpPr>
        <p:spPr/>
        <p:txBody>
          <a:bodyPr/>
          <a:lstStyle>
            <a:lvl1pPr>
              <a:defRPr/>
            </a:lvl1pPr>
          </a:lstStyle>
          <a:p>
            <a:pPr>
              <a:defRPr/>
            </a:pPr>
            <a:fld id="{9C860164-2731-4597-B5BD-945ECFABC9FC}" type="datetimeFigureOut">
              <a:rPr lang="es-SV"/>
              <a:pPr>
                <a:defRPr/>
              </a:pPr>
              <a:t>24/4/2019</a:t>
            </a:fld>
            <a:endParaRPr lang="es-SV" dirty="0"/>
          </a:p>
        </p:txBody>
      </p:sp>
      <p:sp>
        <p:nvSpPr>
          <p:cNvPr id="6" name="4 Marcador de pie de página">
            <a:extLst>
              <a:ext uri="{FF2B5EF4-FFF2-40B4-BE49-F238E27FC236}">
                <a16:creationId xmlns:a16="http://schemas.microsoft.com/office/drawing/2014/main" id="{30B82C92-29A3-4540-9E65-674376F7F538}"/>
              </a:ext>
            </a:extLst>
          </p:cNvPr>
          <p:cNvSpPr>
            <a:spLocks noGrp="1"/>
          </p:cNvSpPr>
          <p:nvPr>
            <p:ph type="ftr" sz="quarter" idx="11"/>
          </p:nvPr>
        </p:nvSpPr>
        <p:spPr/>
        <p:txBody>
          <a:bodyPr/>
          <a:lstStyle>
            <a:lvl1pPr>
              <a:defRPr/>
            </a:lvl1pPr>
          </a:lstStyle>
          <a:p>
            <a:pPr>
              <a:defRPr/>
            </a:pPr>
            <a:endParaRPr lang="es-SV"/>
          </a:p>
        </p:txBody>
      </p:sp>
      <p:sp>
        <p:nvSpPr>
          <p:cNvPr id="7" name="5 Marcador de número de diapositiva">
            <a:extLst>
              <a:ext uri="{FF2B5EF4-FFF2-40B4-BE49-F238E27FC236}">
                <a16:creationId xmlns:a16="http://schemas.microsoft.com/office/drawing/2014/main" id="{74FB7287-DA6B-424B-BBE2-1AA359DB753F}"/>
              </a:ext>
            </a:extLst>
          </p:cNvPr>
          <p:cNvSpPr>
            <a:spLocks noGrp="1"/>
          </p:cNvSpPr>
          <p:nvPr>
            <p:ph type="sldNum" sz="quarter" idx="12"/>
          </p:nvPr>
        </p:nvSpPr>
        <p:spPr/>
        <p:txBody>
          <a:bodyPr/>
          <a:lstStyle>
            <a:lvl1pPr>
              <a:defRPr/>
            </a:lvl1pPr>
          </a:lstStyle>
          <a:p>
            <a:pPr>
              <a:defRPr/>
            </a:pPr>
            <a:fld id="{238B983A-09AA-4FC9-8423-95B12FC84FD0}" type="slidenum">
              <a:rPr lang="es-SV" altLang="es-SV"/>
              <a:pPr>
                <a:defRPr/>
              </a:pPr>
              <a:t>‹Nº›</a:t>
            </a:fld>
            <a:endParaRPr lang="es-SV" altLang="es-SV"/>
          </a:p>
        </p:txBody>
      </p:sp>
    </p:spTree>
    <p:extLst>
      <p:ext uri="{BB962C8B-B14F-4D97-AF65-F5344CB8AC3E}">
        <p14:creationId xmlns:p14="http://schemas.microsoft.com/office/powerpoint/2010/main" val="424975496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fecha">
            <a:extLst>
              <a:ext uri="{FF2B5EF4-FFF2-40B4-BE49-F238E27FC236}">
                <a16:creationId xmlns:a16="http://schemas.microsoft.com/office/drawing/2014/main" id="{6B0D5F61-18DA-41A8-BAD7-403889E23605}"/>
              </a:ext>
            </a:extLst>
          </p:cNvPr>
          <p:cNvSpPr>
            <a:spLocks noGrp="1"/>
          </p:cNvSpPr>
          <p:nvPr>
            <p:ph type="dt" sz="half" idx="10"/>
          </p:nvPr>
        </p:nvSpPr>
        <p:spPr/>
        <p:txBody>
          <a:bodyPr/>
          <a:lstStyle>
            <a:lvl1pPr>
              <a:defRPr/>
            </a:lvl1pPr>
          </a:lstStyle>
          <a:p>
            <a:pPr>
              <a:defRPr/>
            </a:pPr>
            <a:fld id="{707129C1-3F4D-4703-9CC3-64035A90F527}" type="datetimeFigureOut">
              <a:rPr lang="es-SV"/>
              <a:pPr>
                <a:defRPr/>
              </a:pPr>
              <a:t>24/4/2019</a:t>
            </a:fld>
            <a:endParaRPr lang="es-SV" dirty="0"/>
          </a:p>
        </p:txBody>
      </p:sp>
      <p:sp>
        <p:nvSpPr>
          <p:cNvPr id="5" name="4 Marcador de pie de página">
            <a:extLst>
              <a:ext uri="{FF2B5EF4-FFF2-40B4-BE49-F238E27FC236}">
                <a16:creationId xmlns:a16="http://schemas.microsoft.com/office/drawing/2014/main" id="{FA96255F-9A6A-43A3-862F-B31996D984C1}"/>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AC8A99AC-FAD2-4EE0-BE4C-E312F5695991}"/>
              </a:ext>
            </a:extLst>
          </p:cNvPr>
          <p:cNvSpPr>
            <a:spLocks noGrp="1"/>
          </p:cNvSpPr>
          <p:nvPr>
            <p:ph type="sldNum" sz="quarter" idx="12"/>
          </p:nvPr>
        </p:nvSpPr>
        <p:spPr/>
        <p:txBody>
          <a:bodyPr/>
          <a:lstStyle>
            <a:lvl1pPr>
              <a:defRPr/>
            </a:lvl1pPr>
          </a:lstStyle>
          <a:p>
            <a:pPr>
              <a:defRPr/>
            </a:pPr>
            <a:fld id="{9ADE07E5-6D97-4B2D-8546-A7CA3EA6D812}" type="slidenum">
              <a:rPr lang="es-SV" altLang="es-SV"/>
              <a:pPr>
                <a:defRPr/>
              </a:pPr>
              <a:t>‹Nº›</a:t>
            </a:fld>
            <a:endParaRPr lang="es-SV" altLang="es-SV"/>
          </a:p>
        </p:txBody>
      </p:sp>
    </p:spTree>
    <p:extLst>
      <p:ext uri="{BB962C8B-B14F-4D97-AF65-F5344CB8AC3E}">
        <p14:creationId xmlns:p14="http://schemas.microsoft.com/office/powerpoint/2010/main" val="373385799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SV"/>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fecha">
            <a:extLst>
              <a:ext uri="{FF2B5EF4-FFF2-40B4-BE49-F238E27FC236}">
                <a16:creationId xmlns:a16="http://schemas.microsoft.com/office/drawing/2014/main" id="{CF3350C8-506B-4B99-B74A-680FA38E6DB8}"/>
              </a:ext>
            </a:extLst>
          </p:cNvPr>
          <p:cNvSpPr>
            <a:spLocks noGrp="1"/>
          </p:cNvSpPr>
          <p:nvPr>
            <p:ph type="dt" sz="half" idx="10"/>
          </p:nvPr>
        </p:nvSpPr>
        <p:spPr/>
        <p:txBody>
          <a:bodyPr/>
          <a:lstStyle>
            <a:lvl1pPr>
              <a:defRPr/>
            </a:lvl1pPr>
          </a:lstStyle>
          <a:p>
            <a:pPr>
              <a:defRPr/>
            </a:pPr>
            <a:fld id="{A3003103-5833-4031-A5C5-F4D6FDBBB42D}" type="datetimeFigureOut">
              <a:rPr lang="es-SV"/>
              <a:pPr>
                <a:defRPr/>
              </a:pPr>
              <a:t>24/4/2019</a:t>
            </a:fld>
            <a:endParaRPr lang="es-SV" dirty="0"/>
          </a:p>
        </p:txBody>
      </p:sp>
      <p:sp>
        <p:nvSpPr>
          <p:cNvPr id="5" name="4 Marcador de pie de página">
            <a:extLst>
              <a:ext uri="{FF2B5EF4-FFF2-40B4-BE49-F238E27FC236}">
                <a16:creationId xmlns:a16="http://schemas.microsoft.com/office/drawing/2014/main" id="{FFA95909-E37E-4399-A98B-2C52D88370D8}"/>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B46F96E6-089B-46CC-BF2D-1C5B1B19FE08}"/>
              </a:ext>
            </a:extLst>
          </p:cNvPr>
          <p:cNvSpPr>
            <a:spLocks noGrp="1"/>
          </p:cNvSpPr>
          <p:nvPr>
            <p:ph type="sldNum" sz="quarter" idx="12"/>
          </p:nvPr>
        </p:nvSpPr>
        <p:spPr/>
        <p:txBody>
          <a:bodyPr/>
          <a:lstStyle>
            <a:lvl1pPr>
              <a:defRPr/>
            </a:lvl1pPr>
          </a:lstStyle>
          <a:p>
            <a:pPr>
              <a:defRPr/>
            </a:pPr>
            <a:fld id="{253FB8D2-466D-4DC9-B2B8-17E54CAFCCE3}" type="slidenum">
              <a:rPr lang="es-SV" altLang="es-SV"/>
              <a:pPr>
                <a:defRPr/>
              </a:pPr>
              <a:t>‹Nº›</a:t>
            </a:fld>
            <a:endParaRPr lang="es-SV" altLang="es-SV"/>
          </a:p>
        </p:txBody>
      </p:sp>
    </p:spTree>
    <p:extLst>
      <p:ext uri="{BB962C8B-B14F-4D97-AF65-F5344CB8AC3E}">
        <p14:creationId xmlns:p14="http://schemas.microsoft.com/office/powerpoint/2010/main" val="238093507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SV"/>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a:extLst>
              <a:ext uri="{FF2B5EF4-FFF2-40B4-BE49-F238E27FC236}">
                <a16:creationId xmlns:a16="http://schemas.microsoft.com/office/drawing/2014/main" id="{5D46F2D9-D6EE-4AC0-8BDA-DF58C20E259B}"/>
              </a:ext>
            </a:extLst>
          </p:cNvPr>
          <p:cNvSpPr>
            <a:spLocks noGrp="1"/>
          </p:cNvSpPr>
          <p:nvPr>
            <p:ph type="dt" sz="half" idx="10"/>
          </p:nvPr>
        </p:nvSpPr>
        <p:spPr/>
        <p:txBody>
          <a:bodyPr/>
          <a:lstStyle>
            <a:lvl1pPr>
              <a:defRPr/>
            </a:lvl1pPr>
          </a:lstStyle>
          <a:p>
            <a:pPr>
              <a:defRPr/>
            </a:pPr>
            <a:fld id="{DC469B5E-A3FE-483E-9EAD-3084B12880F4}" type="datetimeFigureOut">
              <a:rPr lang="es-SV"/>
              <a:pPr>
                <a:defRPr/>
              </a:pPr>
              <a:t>24/4/2019</a:t>
            </a:fld>
            <a:endParaRPr lang="es-SV" dirty="0"/>
          </a:p>
        </p:txBody>
      </p:sp>
      <p:sp>
        <p:nvSpPr>
          <p:cNvPr id="5" name="4 Marcador de pie de página">
            <a:extLst>
              <a:ext uri="{FF2B5EF4-FFF2-40B4-BE49-F238E27FC236}">
                <a16:creationId xmlns:a16="http://schemas.microsoft.com/office/drawing/2014/main" id="{709BBF0C-C0A2-4BA5-B8C6-3C9234ADCA0D}"/>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F9EC115E-F210-4365-8FAC-D8844D843D57}"/>
              </a:ext>
            </a:extLst>
          </p:cNvPr>
          <p:cNvSpPr>
            <a:spLocks noGrp="1"/>
          </p:cNvSpPr>
          <p:nvPr>
            <p:ph type="sldNum" sz="quarter" idx="12"/>
          </p:nvPr>
        </p:nvSpPr>
        <p:spPr/>
        <p:txBody>
          <a:bodyPr/>
          <a:lstStyle>
            <a:lvl1pPr>
              <a:defRPr/>
            </a:lvl1pPr>
          </a:lstStyle>
          <a:p>
            <a:pPr>
              <a:defRPr/>
            </a:pPr>
            <a:fld id="{A7B7D0DF-C9C7-4253-9B04-5B12A6EA4D68}" type="slidenum">
              <a:rPr lang="es-SV" altLang="es-SV"/>
              <a:pPr>
                <a:defRPr/>
              </a:pPr>
              <a:t>‹Nº›</a:t>
            </a:fld>
            <a:endParaRPr lang="es-SV" altLang="es-SV"/>
          </a:p>
        </p:txBody>
      </p:sp>
    </p:spTree>
    <p:extLst>
      <p:ext uri="{BB962C8B-B14F-4D97-AF65-F5344CB8AC3E}">
        <p14:creationId xmlns:p14="http://schemas.microsoft.com/office/powerpoint/2010/main" val="318665444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3 Marcador de fecha">
            <a:extLst>
              <a:ext uri="{FF2B5EF4-FFF2-40B4-BE49-F238E27FC236}">
                <a16:creationId xmlns:a16="http://schemas.microsoft.com/office/drawing/2014/main" id="{39CA8FF7-AAA0-4465-98F0-520911A00BB0}"/>
              </a:ext>
            </a:extLst>
          </p:cNvPr>
          <p:cNvSpPr>
            <a:spLocks noGrp="1"/>
          </p:cNvSpPr>
          <p:nvPr>
            <p:ph type="dt" sz="half" idx="10"/>
          </p:nvPr>
        </p:nvSpPr>
        <p:spPr/>
        <p:txBody>
          <a:bodyPr/>
          <a:lstStyle>
            <a:lvl1pPr>
              <a:defRPr/>
            </a:lvl1pPr>
          </a:lstStyle>
          <a:p>
            <a:pPr>
              <a:defRPr/>
            </a:pPr>
            <a:fld id="{A19A86F9-2133-4A4C-81F3-168AE66FB710}" type="datetimeFigureOut">
              <a:rPr lang="es-SV"/>
              <a:pPr>
                <a:defRPr/>
              </a:pPr>
              <a:t>24/4/2019</a:t>
            </a:fld>
            <a:endParaRPr lang="es-SV" dirty="0"/>
          </a:p>
        </p:txBody>
      </p:sp>
      <p:sp>
        <p:nvSpPr>
          <p:cNvPr id="6" name="4 Marcador de pie de página">
            <a:extLst>
              <a:ext uri="{FF2B5EF4-FFF2-40B4-BE49-F238E27FC236}">
                <a16:creationId xmlns:a16="http://schemas.microsoft.com/office/drawing/2014/main" id="{3D21599A-12D8-4D18-B0A2-854EE9FA1DFD}"/>
              </a:ext>
            </a:extLst>
          </p:cNvPr>
          <p:cNvSpPr>
            <a:spLocks noGrp="1"/>
          </p:cNvSpPr>
          <p:nvPr>
            <p:ph type="ftr" sz="quarter" idx="11"/>
          </p:nvPr>
        </p:nvSpPr>
        <p:spPr/>
        <p:txBody>
          <a:bodyPr/>
          <a:lstStyle>
            <a:lvl1pPr>
              <a:defRPr/>
            </a:lvl1pPr>
          </a:lstStyle>
          <a:p>
            <a:pPr>
              <a:defRPr/>
            </a:pPr>
            <a:endParaRPr lang="es-SV"/>
          </a:p>
        </p:txBody>
      </p:sp>
      <p:sp>
        <p:nvSpPr>
          <p:cNvPr id="7" name="5 Marcador de número de diapositiva">
            <a:extLst>
              <a:ext uri="{FF2B5EF4-FFF2-40B4-BE49-F238E27FC236}">
                <a16:creationId xmlns:a16="http://schemas.microsoft.com/office/drawing/2014/main" id="{15AB4BCA-58B6-45C7-868D-52F5C20F131A}"/>
              </a:ext>
            </a:extLst>
          </p:cNvPr>
          <p:cNvSpPr>
            <a:spLocks noGrp="1"/>
          </p:cNvSpPr>
          <p:nvPr>
            <p:ph type="sldNum" sz="quarter" idx="12"/>
          </p:nvPr>
        </p:nvSpPr>
        <p:spPr/>
        <p:txBody>
          <a:bodyPr/>
          <a:lstStyle>
            <a:lvl1pPr>
              <a:defRPr/>
            </a:lvl1pPr>
          </a:lstStyle>
          <a:p>
            <a:pPr>
              <a:defRPr/>
            </a:pPr>
            <a:fld id="{642A48D6-6CC2-47FA-B9F0-CE0392D9D4F6}" type="slidenum">
              <a:rPr lang="es-SV" altLang="es-SV"/>
              <a:pPr>
                <a:defRPr/>
              </a:pPr>
              <a:t>‹Nº›</a:t>
            </a:fld>
            <a:endParaRPr lang="es-SV" altLang="es-SV"/>
          </a:p>
        </p:txBody>
      </p:sp>
    </p:spTree>
    <p:extLst>
      <p:ext uri="{BB962C8B-B14F-4D97-AF65-F5344CB8AC3E}">
        <p14:creationId xmlns:p14="http://schemas.microsoft.com/office/powerpoint/2010/main" val="58038631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SV"/>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3 Marcador de fecha">
            <a:extLst>
              <a:ext uri="{FF2B5EF4-FFF2-40B4-BE49-F238E27FC236}">
                <a16:creationId xmlns:a16="http://schemas.microsoft.com/office/drawing/2014/main" id="{7EA8706E-30A9-4B69-8B86-9273BCF0B7F6}"/>
              </a:ext>
            </a:extLst>
          </p:cNvPr>
          <p:cNvSpPr>
            <a:spLocks noGrp="1"/>
          </p:cNvSpPr>
          <p:nvPr>
            <p:ph type="dt" sz="half" idx="10"/>
          </p:nvPr>
        </p:nvSpPr>
        <p:spPr/>
        <p:txBody>
          <a:bodyPr/>
          <a:lstStyle>
            <a:lvl1pPr>
              <a:defRPr/>
            </a:lvl1pPr>
          </a:lstStyle>
          <a:p>
            <a:pPr>
              <a:defRPr/>
            </a:pPr>
            <a:fld id="{798B03B8-763E-4813-B620-A759EDD873DD}" type="datetimeFigureOut">
              <a:rPr lang="es-SV"/>
              <a:pPr>
                <a:defRPr/>
              </a:pPr>
              <a:t>24/4/2019</a:t>
            </a:fld>
            <a:endParaRPr lang="es-SV" dirty="0"/>
          </a:p>
        </p:txBody>
      </p:sp>
      <p:sp>
        <p:nvSpPr>
          <p:cNvPr id="8" name="4 Marcador de pie de página">
            <a:extLst>
              <a:ext uri="{FF2B5EF4-FFF2-40B4-BE49-F238E27FC236}">
                <a16:creationId xmlns:a16="http://schemas.microsoft.com/office/drawing/2014/main" id="{788EE938-2C3A-4E59-9504-F82B7A07FE78}"/>
              </a:ext>
            </a:extLst>
          </p:cNvPr>
          <p:cNvSpPr>
            <a:spLocks noGrp="1"/>
          </p:cNvSpPr>
          <p:nvPr>
            <p:ph type="ftr" sz="quarter" idx="11"/>
          </p:nvPr>
        </p:nvSpPr>
        <p:spPr/>
        <p:txBody>
          <a:bodyPr/>
          <a:lstStyle>
            <a:lvl1pPr>
              <a:defRPr/>
            </a:lvl1pPr>
          </a:lstStyle>
          <a:p>
            <a:pPr>
              <a:defRPr/>
            </a:pPr>
            <a:endParaRPr lang="es-SV"/>
          </a:p>
        </p:txBody>
      </p:sp>
      <p:sp>
        <p:nvSpPr>
          <p:cNvPr id="9" name="5 Marcador de número de diapositiva">
            <a:extLst>
              <a:ext uri="{FF2B5EF4-FFF2-40B4-BE49-F238E27FC236}">
                <a16:creationId xmlns:a16="http://schemas.microsoft.com/office/drawing/2014/main" id="{D70ED651-C1AA-428B-A279-BB66A138FE3E}"/>
              </a:ext>
            </a:extLst>
          </p:cNvPr>
          <p:cNvSpPr>
            <a:spLocks noGrp="1"/>
          </p:cNvSpPr>
          <p:nvPr>
            <p:ph type="sldNum" sz="quarter" idx="12"/>
          </p:nvPr>
        </p:nvSpPr>
        <p:spPr/>
        <p:txBody>
          <a:bodyPr/>
          <a:lstStyle>
            <a:lvl1pPr>
              <a:defRPr/>
            </a:lvl1pPr>
          </a:lstStyle>
          <a:p>
            <a:pPr>
              <a:defRPr/>
            </a:pPr>
            <a:fld id="{3D7FF071-B895-4E3A-A3B1-1C6DB9F4EC9C}" type="slidenum">
              <a:rPr lang="es-SV" altLang="es-SV"/>
              <a:pPr>
                <a:defRPr/>
              </a:pPr>
              <a:t>‹Nº›</a:t>
            </a:fld>
            <a:endParaRPr lang="es-SV" altLang="es-SV"/>
          </a:p>
        </p:txBody>
      </p:sp>
    </p:spTree>
    <p:extLst>
      <p:ext uri="{BB962C8B-B14F-4D97-AF65-F5344CB8AC3E}">
        <p14:creationId xmlns:p14="http://schemas.microsoft.com/office/powerpoint/2010/main" val="422572078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3 Marcador de fecha">
            <a:extLst>
              <a:ext uri="{FF2B5EF4-FFF2-40B4-BE49-F238E27FC236}">
                <a16:creationId xmlns:a16="http://schemas.microsoft.com/office/drawing/2014/main" id="{08B509E7-34EF-4336-BD46-B13F06772D76}"/>
              </a:ext>
            </a:extLst>
          </p:cNvPr>
          <p:cNvSpPr>
            <a:spLocks noGrp="1"/>
          </p:cNvSpPr>
          <p:nvPr>
            <p:ph type="dt" sz="half" idx="10"/>
          </p:nvPr>
        </p:nvSpPr>
        <p:spPr/>
        <p:txBody>
          <a:bodyPr/>
          <a:lstStyle>
            <a:lvl1pPr>
              <a:defRPr/>
            </a:lvl1pPr>
          </a:lstStyle>
          <a:p>
            <a:pPr>
              <a:defRPr/>
            </a:pPr>
            <a:fld id="{C3E5FA79-DE59-4FEC-8D71-CE1E0C9FA336}" type="datetimeFigureOut">
              <a:rPr lang="es-SV"/>
              <a:pPr>
                <a:defRPr/>
              </a:pPr>
              <a:t>24/4/2019</a:t>
            </a:fld>
            <a:endParaRPr lang="es-SV" dirty="0"/>
          </a:p>
        </p:txBody>
      </p:sp>
      <p:sp>
        <p:nvSpPr>
          <p:cNvPr id="4" name="4 Marcador de pie de página">
            <a:extLst>
              <a:ext uri="{FF2B5EF4-FFF2-40B4-BE49-F238E27FC236}">
                <a16:creationId xmlns:a16="http://schemas.microsoft.com/office/drawing/2014/main" id="{59345FCC-CCFA-4E26-A196-95381EA7CB98}"/>
              </a:ext>
            </a:extLst>
          </p:cNvPr>
          <p:cNvSpPr>
            <a:spLocks noGrp="1"/>
          </p:cNvSpPr>
          <p:nvPr>
            <p:ph type="ftr" sz="quarter" idx="11"/>
          </p:nvPr>
        </p:nvSpPr>
        <p:spPr/>
        <p:txBody>
          <a:bodyPr/>
          <a:lstStyle>
            <a:lvl1pPr>
              <a:defRPr/>
            </a:lvl1pPr>
          </a:lstStyle>
          <a:p>
            <a:pPr>
              <a:defRPr/>
            </a:pPr>
            <a:endParaRPr lang="es-SV"/>
          </a:p>
        </p:txBody>
      </p:sp>
      <p:sp>
        <p:nvSpPr>
          <p:cNvPr id="5" name="5 Marcador de número de diapositiva">
            <a:extLst>
              <a:ext uri="{FF2B5EF4-FFF2-40B4-BE49-F238E27FC236}">
                <a16:creationId xmlns:a16="http://schemas.microsoft.com/office/drawing/2014/main" id="{939C42E0-4766-4979-842A-66E77B4418AC}"/>
              </a:ext>
            </a:extLst>
          </p:cNvPr>
          <p:cNvSpPr>
            <a:spLocks noGrp="1"/>
          </p:cNvSpPr>
          <p:nvPr>
            <p:ph type="sldNum" sz="quarter" idx="12"/>
          </p:nvPr>
        </p:nvSpPr>
        <p:spPr/>
        <p:txBody>
          <a:bodyPr/>
          <a:lstStyle>
            <a:lvl1pPr>
              <a:defRPr/>
            </a:lvl1pPr>
          </a:lstStyle>
          <a:p>
            <a:pPr>
              <a:defRPr/>
            </a:pPr>
            <a:fld id="{C3332CEB-E266-4871-BEF4-6F9002522379}" type="slidenum">
              <a:rPr lang="es-SV" altLang="es-SV"/>
              <a:pPr>
                <a:defRPr/>
              </a:pPr>
              <a:t>‹Nº›</a:t>
            </a:fld>
            <a:endParaRPr lang="es-SV" altLang="es-SV"/>
          </a:p>
        </p:txBody>
      </p:sp>
    </p:spTree>
    <p:extLst>
      <p:ext uri="{BB962C8B-B14F-4D97-AF65-F5344CB8AC3E}">
        <p14:creationId xmlns:p14="http://schemas.microsoft.com/office/powerpoint/2010/main" val="283713731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a:extLst>
              <a:ext uri="{FF2B5EF4-FFF2-40B4-BE49-F238E27FC236}">
                <a16:creationId xmlns:a16="http://schemas.microsoft.com/office/drawing/2014/main" id="{A535AE6F-66D1-41CF-BAFD-F128B8183146}"/>
              </a:ext>
            </a:extLst>
          </p:cNvPr>
          <p:cNvSpPr>
            <a:spLocks noGrp="1"/>
          </p:cNvSpPr>
          <p:nvPr>
            <p:ph type="dt" sz="half" idx="10"/>
          </p:nvPr>
        </p:nvSpPr>
        <p:spPr/>
        <p:txBody>
          <a:bodyPr/>
          <a:lstStyle>
            <a:lvl1pPr>
              <a:defRPr/>
            </a:lvl1pPr>
          </a:lstStyle>
          <a:p>
            <a:pPr>
              <a:defRPr/>
            </a:pPr>
            <a:fld id="{CC76A032-7CA9-4C5C-95A4-2B3DC654803E}" type="datetimeFigureOut">
              <a:rPr lang="es-SV"/>
              <a:pPr>
                <a:defRPr/>
              </a:pPr>
              <a:t>24/4/2019</a:t>
            </a:fld>
            <a:endParaRPr lang="es-SV" dirty="0"/>
          </a:p>
        </p:txBody>
      </p:sp>
      <p:sp>
        <p:nvSpPr>
          <p:cNvPr id="3" name="4 Marcador de pie de página">
            <a:extLst>
              <a:ext uri="{FF2B5EF4-FFF2-40B4-BE49-F238E27FC236}">
                <a16:creationId xmlns:a16="http://schemas.microsoft.com/office/drawing/2014/main" id="{479EC2D6-973F-4006-AC01-FE742780048B}"/>
              </a:ext>
            </a:extLst>
          </p:cNvPr>
          <p:cNvSpPr>
            <a:spLocks noGrp="1"/>
          </p:cNvSpPr>
          <p:nvPr>
            <p:ph type="ftr" sz="quarter" idx="11"/>
          </p:nvPr>
        </p:nvSpPr>
        <p:spPr/>
        <p:txBody>
          <a:bodyPr/>
          <a:lstStyle>
            <a:lvl1pPr>
              <a:defRPr/>
            </a:lvl1pPr>
          </a:lstStyle>
          <a:p>
            <a:pPr>
              <a:defRPr/>
            </a:pPr>
            <a:endParaRPr lang="es-SV"/>
          </a:p>
        </p:txBody>
      </p:sp>
      <p:sp>
        <p:nvSpPr>
          <p:cNvPr id="4" name="5 Marcador de número de diapositiva">
            <a:extLst>
              <a:ext uri="{FF2B5EF4-FFF2-40B4-BE49-F238E27FC236}">
                <a16:creationId xmlns:a16="http://schemas.microsoft.com/office/drawing/2014/main" id="{27CF5AA8-2988-4224-B728-E08BE827D492}"/>
              </a:ext>
            </a:extLst>
          </p:cNvPr>
          <p:cNvSpPr>
            <a:spLocks noGrp="1"/>
          </p:cNvSpPr>
          <p:nvPr>
            <p:ph type="sldNum" sz="quarter" idx="12"/>
          </p:nvPr>
        </p:nvSpPr>
        <p:spPr/>
        <p:txBody>
          <a:bodyPr/>
          <a:lstStyle>
            <a:lvl1pPr>
              <a:defRPr/>
            </a:lvl1pPr>
          </a:lstStyle>
          <a:p>
            <a:pPr>
              <a:defRPr/>
            </a:pPr>
            <a:fld id="{67B11A8E-3FCC-4044-A3C0-DE7006AE208B}" type="slidenum">
              <a:rPr lang="es-SV" altLang="es-SV"/>
              <a:pPr>
                <a:defRPr/>
              </a:pPr>
              <a:t>‹Nº›</a:t>
            </a:fld>
            <a:endParaRPr lang="es-SV" altLang="es-SV"/>
          </a:p>
        </p:txBody>
      </p:sp>
    </p:spTree>
    <p:extLst>
      <p:ext uri="{BB962C8B-B14F-4D97-AF65-F5344CB8AC3E}">
        <p14:creationId xmlns:p14="http://schemas.microsoft.com/office/powerpoint/2010/main" val="107061065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SV"/>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FD6A6233-6A9C-423D-9C40-EF6CA44A6911}"/>
              </a:ext>
            </a:extLst>
          </p:cNvPr>
          <p:cNvSpPr>
            <a:spLocks noGrp="1"/>
          </p:cNvSpPr>
          <p:nvPr>
            <p:ph type="dt" sz="half" idx="10"/>
          </p:nvPr>
        </p:nvSpPr>
        <p:spPr/>
        <p:txBody>
          <a:bodyPr/>
          <a:lstStyle>
            <a:lvl1pPr>
              <a:defRPr/>
            </a:lvl1pPr>
          </a:lstStyle>
          <a:p>
            <a:pPr>
              <a:defRPr/>
            </a:pPr>
            <a:fld id="{F6559C4B-92C2-4DDF-933C-D70B870A6688}" type="datetimeFigureOut">
              <a:rPr lang="es-SV"/>
              <a:pPr>
                <a:defRPr/>
              </a:pPr>
              <a:t>24/4/2019</a:t>
            </a:fld>
            <a:endParaRPr lang="es-SV" dirty="0"/>
          </a:p>
        </p:txBody>
      </p:sp>
      <p:sp>
        <p:nvSpPr>
          <p:cNvPr id="6" name="4 Marcador de pie de página">
            <a:extLst>
              <a:ext uri="{FF2B5EF4-FFF2-40B4-BE49-F238E27FC236}">
                <a16:creationId xmlns:a16="http://schemas.microsoft.com/office/drawing/2014/main" id="{9272A772-0AF4-4C79-AAC0-BA93F3B19A1C}"/>
              </a:ext>
            </a:extLst>
          </p:cNvPr>
          <p:cNvSpPr>
            <a:spLocks noGrp="1"/>
          </p:cNvSpPr>
          <p:nvPr>
            <p:ph type="ftr" sz="quarter" idx="11"/>
          </p:nvPr>
        </p:nvSpPr>
        <p:spPr/>
        <p:txBody>
          <a:bodyPr/>
          <a:lstStyle>
            <a:lvl1pPr>
              <a:defRPr/>
            </a:lvl1pPr>
          </a:lstStyle>
          <a:p>
            <a:pPr>
              <a:defRPr/>
            </a:pPr>
            <a:endParaRPr lang="es-SV"/>
          </a:p>
        </p:txBody>
      </p:sp>
      <p:sp>
        <p:nvSpPr>
          <p:cNvPr id="7" name="5 Marcador de número de diapositiva">
            <a:extLst>
              <a:ext uri="{FF2B5EF4-FFF2-40B4-BE49-F238E27FC236}">
                <a16:creationId xmlns:a16="http://schemas.microsoft.com/office/drawing/2014/main" id="{89EFF02F-663F-41A0-AAE0-1214F0154A73}"/>
              </a:ext>
            </a:extLst>
          </p:cNvPr>
          <p:cNvSpPr>
            <a:spLocks noGrp="1"/>
          </p:cNvSpPr>
          <p:nvPr>
            <p:ph type="sldNum" sz="quarter" idx="12"/>
          </p:nvPr>
        </p:nvSpPr>
        <p:spPr/>
        <p:txBody>
          <a:bodyPr/>
          <a:lstStyle>
            <a:lvl1pPr>
              <a:defRPr/>
            </a:lvl1pPr>
          </a:lstStyle>
          <a:p>
            <a:pPr>
              <a:defRPr/>
            </a:pPr>
            <a:fld id="{67A4B28A-053E-4811-B14E-4520A3C629D8}" type="slidenum">
              <a:rPr lang="es-SV" altLang="es-SV"/>
              <a:pPr>
                <a:defRPr/>
              </a:pPr>
              <a:t>‹Nº›</a:t>
            </a:fld>
            <a:endParaRPr lang="es-SV" altLang="es-SV"/>
          </a:p>
        </p:txBody>
      </p:sp>
    </p:spTree>
    <p:extLst>
      <p:ext uri="{BB962C8B-B14F-4D97-AF65-F5344CB8AC3E}">
        <p14:creationId xmlns:p14="http://schemas.microsoft.com/office/powerpoint/2010/main" val="123487984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SV"/>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SV" noProof="0"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C3114AF6-E6C5-424C-9C36-FEC80C05B083}"/>
              </a:ext>
            </a:extLst>
          </p:cNvPr>
          <p:cNvSpPr>
            <a:spLocks noGrp="1"/>
          </p:cNvSpPr>
          <p:nvPr>
            <p:ph type="dt" sz="half" idx="10"/>
          </p:nvPr>
        </p:nvSpPr>
        <p:spPr/>
        <p:txBody>
          <a:bodyPr/>
          <a:lstStyle>
            <a:lvl1pPr>
              <a:defRPr/>
            </a:lvl1pPr>
          </a:lstStyle>
          <a:p>
            <a:pPr>
              <a:defRPr/>
            </a:pPr>
            <a:fld id="{4E6912A1-8DC7-4CB9-8E36-F77B040D6B3F}" type="datetimeFigureOut">
              <a:rPr lang="es-SV"/>
              <a:pPr>
                <a:defRPr/>
              </a:pPr>
              <a:t>24/4/2019</a:t>
            </a:fld>
            <a:endParaRPr lang="es-SV" dirty="0"/>
          </a:p>
        </p:txBody>
      </p:sp>
      <p:sp>
        <p:nvSpPr>
          <p:cNvPr id="6" name="4 Marcador de pie de página">
            <a:extLst>
              <a:ext uri="{FF2B5EF4-FFF2-40B4-BE49-F238E27FC236}">
                <a16:creationId xmlns:a16="http://schemas.microsoft.com/office/drawing/2014/main" id="{A55125F0-AC19-4C6D-AAD5-90041DD9599A}"/>
              </a:ext>
            </a:extLst>
          </p:cNvPr>
          <p:cNvSpPr>
            <a:spLocks noGrp="1"/>
          </p:cNvSpPr>
          <p:nvPr>
            <p:ph type="ftr" sz="quarter" idx="11"/>
          </p:nvPr>
        </p:nvSpPr>
        <p:spPr/>
        <p:txBody>
          <a:bodyPr/>
          <a:lstStyle>
            <a:lvl1pPr>
              <a:defRPr/>
            </a:lvl1pPr>
          </a:lstStyle>
          <a:p>
            <a:pPr>
              <a:defRPr/>
            </a:pPr>
            <a:endParaRPr lang="es-SV"/>
          </a:p>
        </p:txBody>
      </p:sp>
      <p:sp>
        <p:nvSpPr>
          <p:cNvPr id="7" name="5 Marcador de número de diapositiva">
            <a:extLst>
              <a:ext uri="{FF2B5EF4-FFF2-40B4-BE49-F238E27FC236}">
                <a16:creationId xmlns:a16="http://schemas.microsoft.com/office/drawing/2014/main" id="{6D5F72AD-BFBE-49EB-98BB-C59169DEDE1B}"/>
              </a:ext>
            </a:extLst>
          </p:cNvPr>
          <p:cNvSpPr>
            <a:spLocks noGrp="1"/>
          </p:cNvSpPr>
          <p:nvPr>
            <p:ph type="sldNum" sz="quarter" idx="12"/>
          </p:nvPr>
        </p:nvSpPr>
        <p:spPr/>
        <p:txBody>
          <a:bodyPr/>
          <a:lstStyle>
            <a:lvl1pPr>
              <a:defRPr/>
            </a:lvl1pPr>
          </a:lstStyle>
          <a:p>
            <a:pPr>
              <a:defRPr/>
            </a:pPr>
            <a:fld id="{8C4D8625-4A49-4874-86B1-6D667D8C57A2}" type="slidenum">
              <a:rPr lang="es-SV" altLang="es-SV"/>
              <a:pPr>
                <a:defRPr/>
              </a:pPr>
              <a:t>‹Nº›</a:t>
            </a:fld>
            <a:endParaRPr lang="es-SV" altLang="es-SV"/>
          </a:p>
        </p:txBody>
      </p:sp>
    </p:spTree>
    <p:extLst>
      <p:ext uri="{BB962C8B-B14F-4D97-AF65-F5344CB8AC3E}">
        <p14:creationId xmlns:p14="http://schemas.microsoft.com/office/powerpoint/2010/main" val="168116539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a:extLst>
              <a:ext uri="{FF2B5EF4-FFF2-40B4-BE49-F238E27FC236}">
                <a16:creationId xmlns:a16="http://schemas.microsoft.com/office/drawing/2014/main" id="{B7066785-D05C-49B4-9A58-4D0C201AB44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SV"/>
              <a:t>Haga clic para modificar el estilo de título del patrón</a:t>
            </a:r>
            <a:endParaRPr lang="es-SV" altLang="es-SV"/>
          </a:p>
        </p:txBody>
      </p:sp>
      <p:sp>
        <p:nvSpPr>
          <p:cNvPr id="1027" name="2 Marcador de texto">
            <a:extLst>
              <a:ext uri="{FF2B5EF4-FFF2-40B4-BE49-F238E27FC236}">
                <a16:creationId xmlns:a16="http://schemas.microsoft.com/office/drawing/2014/main" id="{D405E72C-D5F2-4232-8E74-02F2FA7AA5B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SV"/>
              <a:t>Haga clic para modificar el estilo de texto del patrón</a:t>
            </a:r>
          </a:p>
          <a:p>
            <a:pPr lvl="1"/>
            <a:r>
              <a:rPr lang="es-ES" altLang="es-SV"/>
              <a:t>Segundo nivel</a:t>
            </a:r>
          </a:p>
          <a:p>
            <a:pPr lvl="2"/>
            <a:r>
              <a:rPr lang="es-ES" altLang="es-SV"/>
              <a:t>Tercer nivel</a:t>
            </a:r>
          </a:p>
          <a:p>
            <a:pPr lvl="3"/>
            <a:r>
              <a:rPr lang="es-ES" altLang="es-SV"/>
              <a:t>Cuarto nivel</a:t>
            </a:r>
          </a:p>
          <a:p>
            <a:pPr lvl="4"/>
            <a:r>
              <a:rPr lang="es-ES" altLang="es-SV"/>
              <a:t>Quinto nivel</a:t>
            </a:r>
            <a:endParaRPr lang="es-SV" altLang="es-SV"/>
          </a:p>
        </p:txBody>
      </p:sp>
      <p:sp>
        <p:nvSpPr>
          <p:cNvPr id="4" name="3 Marcador de fecha">
            <a:extLst>
              <a:ext uri="{FF2B5EF4-FFF2-40B4-BE49-F238E27FC236}">
                <a16:creationId xmlns:a16="http://schemas.microsoft.com/office/drawing/2014/main" id="{FC9A75F6-16C8-4A65-873C-E82A8370900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6C5C29C-2B5A-4731-8C9E-D60FBED2DB0C}" type="datetimeFigureOut">
              <a:rPr lang="es-SV"/>
              <a:pPr>
                <a:defRPr/>
              </a:pPr>
              <a:t>24/4/2019</a:t>
            </a:fld>
            <a:endParaRPr lang="es-SV" dirty="0"/>
          </a:p>
        </p:txBody>
      </p:sp>
      <p:sp>
        <p:nvSpPr>
          <p:cNvPr id="5" name="4 Marcador de pie de página">
            <a:extLst>
              <a:ext uri="{FF2B5EF4-FFF2-40B4-BE49-F238E27FC236}">
                <a16:creationId xmlns:a16="http://schemas.microsoft.com/office/drawing/2014/main" id="{AF54CDA2-82A4-4C8F-917A-E2456CB98CD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s-SV"/>
          </a:p>
        </p:txBody>
      </p:sp>
      <p:sp>
        <p:nvSpPr>
          <p:cNvPr id="6" name="5 Marcador de número de diapositiva">
            <a:extLst>
              <a:ext uri="{FF2B5EF4-FFF2-40B4-BE49-F238E27FC236}">
                <a16:creationId xmlns:a16="http://schemas.microsoft.com/office/drawing/2014/main" id="{1D063A72-6C44-4C5D-9A73-BCD46664146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1425CF7-7740-4DF2-8268-C8FC8EE00C9B}" type="slidenum">
              <a:rPr lang="es-SV" altLang="es-SV"/>
              <a:pPr>
                <a:defRPr/>
              </a:pPr>
              <a:t>‹Nº›</a:t>
            </a:fld>
            <a:endParaRPr lang="es-SV" altLang="es-SV"/>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1 Marcador de título">
            <a:extLst>
              <a:ext uri="{FF2B5EF4-FFF2-40B4-BE49-F238E27FC236}">
                <a16:creationId xmlns:a16="http://schemas.microsoft.com/office/drawing/2014/main" id="{14BA0543-6675-460C-A877-0E0C8BAE266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SV"/>
              <a:t>Haga clic para modificar el estilo de título del patrón</a:t>
            </a:r>
            <a:endParaRPr lang="es-SV" altLang="es-SV"/>
          </a:p>
        </p:txBody>
      </p:sp>
      <p:sp>
        <p:nvSpPr>
          <p:cNvPr id="2051" name="2 Marcador de texto">
            <a:extLst>
              <a:ext uri="{FF2B5EF4-FFF2-40B4-BE49-F238E27FC236}">
                <a16:creationId xmlns:a16="http://schemas.microsoft.com/office/drawing/2014/main" id="{FC90F7B2-41AE-42F6-B288-9A30A069664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SV"/>
              <a:t>Haga clic para modificar el estilo de texto del patrón</a:t>
            </a:r>
          </a:p>
          <a:p>
            <a:pPr lvl="1"/>
            <a:r>
              <a:rPr lang="es-ES" altLang="es-SV"/>
              <a:t>Segundo nivel</a:t>
            </a:r>
          </a:p>
          <a:p>
            <a:pPr lvl="2"/>
            <a:r>
              <a:rPr lang="es-ES" altLang="es-SV"/>
              <a:t>Tercer nivel</a:t>
            </a:r>
          </a:p>
          <a:p>
            <a:pPr lvl="3"/>
            <a:r>
              <a:rPr lang="es-ES" altLang="es-SV"/>
              <a:t>Cuarto nivel</a:t>
            </a:r>
          </a:p>
          <a:p>
            <a:pPr lvl="4"/>
            <a:r>
              <a:rPr lang="es-ES" altLang="es-SV"/>
              <a:t>Quinto nivel</a:t>
            </a:r>
            <a:endParaRPr lang="es-SV" altLang="es-SV"/>
          </a:p>
        </p:txBody>
      </p:sp>
      <p:sp>
        <p:nvSpPr>
          <p:cNvPr id="4" name="3 Marcador de fecha">
            <a:extLst>
              <a:ext uri="{FF2B5EF4-FFF2-40B4-BE49-F238E27FC236}">
                <a16:creationId xmlns:a16="http://schemas.microsoft.com/office/drawing/2014/main" id="{C36BABC0-AE1E-49AA-9DE7-4C3C4ECF508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77D91E25-4742-4225-AE35-42C5A613A6F6}" type="datetimeFigureOut">
              <a:rPr lang="es-SV"/>
              <a:pPr>
                <a:defRPr/>
              </a:pPr>
              <a:t>24/4/2019</a:t>
            </a:fld>
            <a:endParaRPr lang="es-SV" dirty="0"/>
          </a:p>
        </p:txBody>
      </p:sp>
      <p:sp>
        <p:nvSpPr>
          <p:cNvPr id="5" name="4 Marcador de pie de página">
            <a:extLst>
              <a:ext uri="{FF2B5EF4-FFF2-40B4-BE49-F238E27FC236}">
                <a16:creationId xmlns:a16="http://schemas.microsoft.com/office/drawing/2014/main" id="{2209A3D5-CA0C-460B-86F9-98CBBF37A7A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s-SV"/>
          </a:p>
        </p:txBody>
      </p:sp>
      <p:sp>
        <p:nvSpPr>
          <p:cNvPr id="6" name="5 Marcador de número de diapositiva">
            <a:extLst>
              <a:ext uri="{FF2B5EF4-FFF2-40B4-BE49-F238E27FC236}">
                <a16:creationId xmlns:a16="http://schemas.microsoft.com/office/drawing/2014/main" id="{71FE16A2-17B7-4B30-AA62-4431BEE507D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8D006121-8C09-4D08-A867-63A625D249EA}" type="slidenum">
              <a:rPr lang="es-SV" altLang="es-SV"/>
              <a:pPr>
                <a:defRPr/>
              </a:pPr>
              <a:t>‹Nº›</a:t>
            </a:fld>
            <a:endParaRPr lang="es-SV" altLang="es-SV"/>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3" Type="http://schemas.openxmlformats.org/officeDocument/2006/relationships/hyperlink" Target="http://www.mcpelsalvador.com.org/" TargetMode="External"/><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hyperlink" Target="http://www.facebook.com/MCPES200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1 CuadroTexto">
            <a:extLst>
              <a:ext uri="{FF2B5EF4-FFF2-40B4-BE49-F238E27FC236}">
                <a16:creationId xmlns:a16="http://schemas.microsoft.com/office/drawing/2014/main" id="{09525EAC-E17F-4D4D-82DF-4D9B190A78C1}"/>
              </a:ext>
            </a:extLst>
          </p:cNvPr>
          <p:cNvSpPr txBox="1">
            <a:spLocks noChangeArrowheads="1"/>
          </p:cNvSpPr>
          <p:nvPr/>
        </p:nvSpPr>
        <p:spPr bwMode="auto">
          <a:xfrm>
            <a:off x="323850" y="922338"/>
            <a:ext cx="6335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Arial" panose="020B0604020202020204" pitchFamily="34" charset="0"/>
              <a:buNone/>
            </a:pPr>
            <a:r>
              <a:rPr lang="es-ES" altLang="es-SV" sz="2800" b="1" dirty="0">
                <a:solidFill>
                  <a:srgbClr val="000099"/>
                </a:solidFill>
                <a:latin typeface="Tw Cen MT" panose="020B0602020104020603" pitchFamily="34" charset="0"/>
              </a:rPr>
              <a:t>Subvención </a:t>
            </a:r>
            <a:r>
              <a:rPr lang="es-SV" altLang="es-SV" sz="2800" b="1" dirty="0">
                <a:solidFill>
                  <a:srgbClr val="000099"/>
                </a:solidFill>
                <a:latin typeface="Tw Cen MT" panose="020B0602020104020603" pitchFamily="34" charset="0"/>
              </a:rPr>
              <a:t> SLV-T-MOH</a:t>
            </a:r>
            <a:endParaRPr lang="es-ES" altLang="es-SV" sz="4000" dirty="0">
              <a:solidFill>
                <a:srgbClr val="000099"/>
              </a:solidFill>
              <a:latin typeface="Tw Cen MT" panose="020B0602020104020603" pitchFamily="34" charset="0"/>
            </a:endParaRPr>
          </a:p>
        </p:txBody>
      </p:sp>
      <p:sp>
        <p:nvSpPr>
          <p:cNvPr id="5123" name="CuadroTexto 3">
            <a:extLst>
              <a:ext uri="{FF2B5EF4-FFF2-40B4-BE49-F238E27FC236}">
                <a16:creationId xmlns:a16="http://schemas.microsoft.com/office/drawing/2014/main" id="{DB439369-3BB5-444C-B540-9D88096C3CF7}"/>
              </a:ext>
            </a:extLst>
          </p:cNvPr>
          <p:cNvSpPr txBox="1">
            <a:spLocks noChangeArrowheads="1"/>
          </p:cNvSpPr>
          <p:nvPr/>
        </p:nvSpPr>
        <p:spPr bwMode="auto">
          <a:xfrm>
            <a:off x="5973763" y="4437063"/>
            <a:ext cx="249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SV" altLang="es-SV" sz="1800">
                <a:latin typeface="Arial" panose="020B0604020202020204" pitchFamily="34" charset="0"/>
              </a:rPr>
              <a:t> </a:t>
            </a:r>
          </a:p>
        </p:txBody>
      </p:sp>
      <p:sp>
        <p:nvSpPr>
          <p:cNvPr id="5124" name="4 Rectángulo">
            <a:extLst>
              <a:ext uri="{FF2B5EF4-FFF2-40B4-BE49-F238E27FC236}">
                <a16:creationId xmlns:a16="http://schemas.microsoft.com/office/drawing/2014/main" id="{5F3D813F-372C-4065-A83F-90BE84CB48A5}"/>
              </a:ext>
            </a:extLst>
          </p:cNvPr>
          <p:cNvSpPr>
            <a:spLocks noChangeArrowheads="1"/>
          </p:cNvSpPr>
          <p:nvPr/>
        </p:nvSpPr>
        <p:spPr bwMode="auto">
          <a:xfrm>
            <a:off x="900113" y="2260029"/>
            <a:ext cx="72723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SV" altLang="es-SV" sz="2800" b="1" dirty="0">
                <a:solidFill>
                  <a:srgbClr val="000099"/>
                </a:solidFill>
                <a:latin typeface="Tw Cen MT" panose="020B0602020104020603" pitchFamily="34" charset="0"/>
              </a:rPr>
              <a:t>TABLERO DE MANDO </a:t>
            </a:r>
          </a:p>
          <a:p>
            <a:pPr algn="ctr">
              <a:spcBef>
                <a:spcPct val="0"/>
              </a:spcBef>
              <a:buFontTx/>
              <a:buNone/>
            </a:pPr>
            <a:r>
              <a:rPr lang="es-SV" altLang="es-SV" sz="2800" b="1" dirty="0">
                <a:solidFill>
                  <a:srgbClr val="000099"/>
                </a:solidFill>
                <a:latin typeface="Tw Cen MT" panose="020B0602020104020603" pitchFamily="34" charset="0"/>
              </a:rPr>
              <a:t>SUBVENCIÓN TB</a:t>
            </a:r>
          </a:p>
          <a:p>
            <a:pPr algn="ctr">
              <a:spcBef>
                <a:spcPct val="0"/>
              </a:spcBef>
              <a:buFontTx/>
              <a:buNone/>
            </a:pPr>
            <a:r>
              <a:rPr lang="es-SV" altLang="es-SV" sz="2800" b="1" dirty="0">
                <a:solidFill>
                  <a:srgbClr val="000099"/>
                </a:solidFill>
                <a:latin typeface="Tw Cen MT" panose="020B0602020104020603" pitchFamily="34" charset="0"/>
              </a:rPr>
              <a:t>EJECUCION ENERO A DICIEMBRE 2018 </a:t>
            </a:r>
            <a:endParaRPr lang="es-ES" altLang="es-SV" sz="2800" b="1" dirty="0">
              <a:solidFill>
                <a:srgbClr val="000099"/>
              </a:solidFill>
              <a:latin typeface="Tw Cen MT" panose="020B0602020104020603" pitchFamily="34" charset="0"/>
            </a:endParaRPr>
          </a:p>
        </p:txBody>
      </p:sp>
      <p:sp>
        <p:nvSpPr>
          <p:cNvPr id="5125" name="6 Rectángulo">
            <a:extLst>
              <a:ext uri="{FF2B5EF4-FFF2-40B4-BE49-F238E27FC236}">
                <a16:creationId xmlns:a16="http://schemas.microsoft.com/office/drawing/2014/main" id="{DB52A301-5470-483D-8B3F-0B33711606C6}"/>
              </a:ext>
            </a:extLst>
          </p:cNvPr>
          <p:cNvSpPr>
            <a:spLocks noChangeArrowheads="1"/>
          </p:cNvSpPr>
          <p:nvPr/>
        </p:nvSpPr>
        <p:spPr bwMode="auto">
          <a:xfrm>
            <a:off x="4067175" y="4806950"/>
            <a:ext cx="48974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altLang="es-SV" sz="2000" b="1" dirty="0">
                <a:solidFill>
                  <a:srgbClr val="000099"/>
                </a:solidFill>
                <a:latin typeface="Tw Cen MT" panose="020B0602020104020603" pitchFamily="34" charset="0"/>
              </a:rPr>
              <a:t>Receptor Principal  PNTYER/ MINSAL</a:t>
            </a:r>
          </a:p>
          <a:p>
            <a:pPr algn="ctr">
              <a:spcBef>
                <a:spcPct val="0"/>
              </a:spcBef>
              <a:buFontTx/>
              <a:buNone/>
            </a:pPr>
            <a:r>
              <a:rPr lang="es-ES" altLang="es-SV" sz="2000" b="1" dirty="0">
                <a:solidFill>
                  <a:srgbClr val="000099"/>
                </a:solidFill>
                <a:latin typeface="Tw Cen MT" panose="020B0602020104020603" pitchFamily="34" charset="0"/>
              </a:rPr>
              <a:t>25 de abril de 2019</a:t>
            </a:r>
            <a:endParaRPr lang="es-ES" altLang="es-SV" sz="1800" b="1" dirty="0">
              <a:solidFill>
                <a:srgbClr val="000099"/>
              </a:solidFill>
              <a:latin typeface="Tw Cen MT" panose="020B06020201040206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1 Rectángulo">
            <a:extLst>
              <a:ext uri="{FF2B5EF4-FFF2-40B4-BE49-F238E27FC236}">
                <a16:creationId xmlns:a16="http://schemas.microsoft.com/office/drawing/2014/main" id="{EE0A96B5-DBCB-4924-B70B-31A2FD425FEC}"/>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7" name="1 Título">
            <a:extLst>
              <a:ext uri="{FF2B5EF4-FFF2-40B4-BE49-F238E27FC236}">
                <a16:creationId xmlns:a16="http://schemas.microsoft.com/office/drawing/2014/main" id="{F36662EE-6D73-43ED-B99B-EBD4EF27FC08}"/>
              </a:ext>
            </a:extLst>
          </p:cNvPr>
          <p:cNvSpPr>
            <a:spLocks noGrp="1"/>
          </p:cNvSpPr>
          <p:nvPr>
            <p:ph type="title"/>
          </p:nvPr>
        </p:nvSpPr>
        <p:spPr>
          <a:xfrm>
            <a:off x="612775" y="2366392"/>
            <a:ext cx="8153400" cy="990600"/>
          </a:xfrm>
        </p:spPr>
        <p:txBody>
          <a:bodyPr/>
          <a:lstStyle/>
          <a:p>
            <a:pPr>
              <a:defRPr/>
            </a:pPr>
            <a:r>
              <a:rPr lang="es-SV" sz="3600" i="1" dirty="0">
                <a:solidFill>
                  <a:srgbClr val="C00000"/>
                </a:solidFill>
                <a:effectLst>
                  <a:outerShdw blurRad="38100" dist="38100" dir="2700000" algn="tl">
                    <a:srgbClr val="000000">
                      <a:alpha val="43137"/>
                    </a:srgbClr>
                  </a:outerShdw>
                </a:effectLst>
                <a:latin typeface="+mn-lt"/>
              </a:rPr>
              <a:t>Indicadores de Gestión</a:t>
            </a:r>
            <a:endParaRPr lang="es-ES" sz="3600" dirty="0">
              <a:solidFill>
                <a:srgbClr val="C00000"/>
              </a:solidFill>
              <a:effectLst>
                <a:outerShdw blurRad="38100" dist="38100" dir="2700000" algn="tl">
                  <a:srgbClr val="000000">
                    <a:alpha val="43137"/>
                  </a:srgbClr>
                </a:outerShdw>
              </a:effectLst>
              <a:latin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1 Rectángulo">
            <a:extLst>
              <a:ext uri="{FF2B5EF4-FFF2-40B4-BE49-F238E27FC236}">
                <a16:creationId xmlns:a16="http://schemas.microsoft.com/office/drawing/2014/main" id="{EE0A96B5-DBCB-4924-B70B-31A2FD425FEC}"/>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7" name="1 Título">
            <a:extLst>
              <a:ext uri="{FF2B5EF4-FFF2-40B4-BE49-F238E27FC236}">
                <a16:creationId xmlns:a16="http://schemas.microsoft.com/office/drawing/2014/main" id="{F36662EE-6D73-43ED-B99B-EBD4EF27FC08}"/>
              </a:ext>
            </a:extLst>
          </p:cNvPr>
          <p:cNvSpPr>
            <a:spLocks noGrp="1"/>
          </p:cNvSpPr>
          <p:nvPr>
            <p:ph type="title"/>
          </p:nvPr>
        </p:nvSpPr>
        <p:spPr>
          <a:xfrm>
            <a:off x="612775" y="228600"/>
            <a:ext cx="8153400" cy="990600"/>
          </a:xfrm>
        </p:spPr>
        <p:txBody>
          <a:bodyPr/>
          <a:lstStyle/>
          <a:p>
            <a:pPr>
              <a:defRPr/>
            </a:pPr>
            <a:r>
              <a:rPr lang="es-SV" sz="3600" i="1" dirty="0">
                <a:solidFill>
                  <a:srgbClr val="C00000"/>
                </a:solidFill>
                <a:effectLst>
                  <a:outerShdw blurRad="38100" dist="38100" dir="2700000" algn="tl">
                    <a:srgbClr val="000000">
                      <a:alpha val="43137"/>
                    </a:srgbClr>
                  </a:outerShdw>
                </a:effectLst>
                <a:latin typeface="+mn-lt"/>
              </a:rPr>
              <a:t>Indicadores de Gestión</a:t>
            </a:r>
            <a:endParaRPr lang="es-ES" sz="3600" dirty="0">
              <a:solidFill>
                <a:srgbClr val="C00000"/>
              </a:solidFill>
              <a:effectLst>
                <a:outerShdw blurRad="38100" dist="38100" dir="2700000" algn="tl">
                  <a:srgbClr val="000000">
                    <a:alpha val="43137"/>
                  </a:srgbClr>
                </a:outerShdw>
              </a:effectLst>
              <a:latin typeface="+mn-lt"/>
            </a:endParaRPr>
          </a:p>
        </p:txBody>
      </p:sp>
      <p:graphicFrame>
        <p:nvGraphicFramePr>
          <p:cNvPr id="8" name="8 Tabla">
            <a:extLst>
              <a:ext uri="{FF2B5EF4-FFF2-40B4-BE49-F238E27FC236}">
                <a16:creationId xmlns:a16="http://schemas.microsoft.com/office/drawing/2014/main" id="{9F31AA58-5EBC-404A-9F71-03E89E25FADD}"/>
              </a:ext>
            </a:extLst>
          </p:cNvPr>
          <p:cNvGraphicFramePr>
            <a:graphicFrameLocks noGrp="1"/>
          </p:cNvGraphicFramePr>
          <p:nvPr>
            <p:extLst>
              <p:ext uri="{D42A27DB-BD31-4B8C-83A1-F6EECF244321}">
                <p14:modId xmlns:p14="http://schemas.microsoft.com/office/powerpoint/2010/main" val="869221557"/>
              </p:ext>
            </p:extLst>
          </p:nvPr>
        </p:nvGraphicFramePr>
        <p:xfrm>
          <a:off x="774700" y="1412875"/>
          <a:ext cx="7829550" cy="817568"/>
        </p:xfrm>
        <a:graphic>
          <a:graphicData uri="http://schemas.openxmlformats.org/drawingml/2006/table">
            <a:tbl>
              <a:tblPr/>
              <a:tblGrid>
                <a:gridCol w="1785066">
                  <a:extLst>
                    <a:ext uri="{9D8B030D-6E8A-4147-A177-3AD203B41FA5}">
                      <a16:colId xmlns:a16="http://schemas.microsoft.com/office/drawing/2014/main" val="20000"/>
                    </a:ext>
                  </a:extLst>
                </a:gridCol>
                <a:gridCol w="6044484">
                  <a:extLst>
                    <a:ext uri="{9D8B030D-6E8A-4147-A177-3AD203B41FA5}">
                      <a16:colId xmlns:a16="http://schemas.microsoft.com/office/drawing/2014/main" val="20001"/>
                    </a:ext>
                  </a:extLst>
                </a:gridCol>
              </a:tblGrid>
              <a:tr h="451808">
                <a:tc gridSpan="2">
                  <a:txBody>
                    <a:bodyPr/>
                    <a:lstStyle/>
                    <a:p>
                      <a:pPr algn="ctr" fontAlgn="b"/>
                      <a:r>
                        <a:rPr lang="es-SV" sz="1100" b="1" i="0" u="none" strike="noStrike" dirty="0">
                          <a:solidFill>
                            <a:srgbClr val="000000"/>
                          </a:solidFill>
                          <a:latin typeface="Tw Cen MT" panose="020B0602020104020603" pitchFamily="34" charset="0"/>
                        </a:rPr>
                        <a:t> </a:t>
                      </a:r>
                      <a:r>
                        <a:rPr lang="es-SV" sz="1100" b="1" i="0" u="none" strike="noStrike" dirty="0">
                          <a:solidFill>
                            <a:schemeClr val="bg2">
                              <a:lumMod val="25000"/>
                            </a:schemeClr>
                          </a:solidFill>
                          <a:latin typeface="Tw Cen MT" panose="020B0602020104020603" pitchFamily="34" charset="0"/>
                        </a:rPr>
                        <a:t>M1: Estado de las condiciones Especiales y acciones con fecha límite     Periodo: P3 </a:t>
                      </a:r>
                    </a:p>
                  </a:txBody>
                  <a:tcPr marL="0" marR="0" marT="0" marB="0" anchor="ctr">
                    <a:lnL>
                      <a:noFill/>
                    </a:lnL>
                    <a:lnR>
                      <a:noFill/>
                    </a:lnR>
                    <a:lnT>
                      <a:noFill/>
                    </a:lnT>
                    <a:lnB>
                      <a:noFill/>
                    </a:lnB>
                  </a:tcPr>
                </a:tc>
                <a:tc hMerge="1">
                  <a:txBody>
                    <a:bodyPr/>
                    <a:lstStyle/>
                    <a:p>
                      <a:endParaRPr lang="es-ES"/>
                    </a:p>
                  </a:txBody>
                  <a:tcPr/>
                </a:tc>
                <a:extLst>
                  <a:ext uri="{0D108BD9-81ED-4DB2-BD59-A6C34878D82A}">
                    <a16:rowId xmlns:a16="http://schemas.microsoft.com/office/drawing/2014/main" val="10000"/>
                  </a:ext>
                </a:extLst>
              </a:tr>
              <a:tr h="365755">
                <a:tc>
                  <a:txBody>
                    <a:bodyPr/>
                    <a:lstStyle/>
                    <a:p>
                      <a:pPr algn="ctr" fontAlgn="ctr"/>
                      <a:r>
                        <a:rPr lang="es-SV" sz="1100" b="1" i="0" u="none" strike="noStrike" dirty="0">
                          <a:solidFill>
                            <a:srgbClr val="000000"/>
                          </a:solidFill>
                          <a:latin typeface="Tw Cen MT" panose="020B0602020104020603" pitchFamily="34" charset="0"/>
                        </a:rPr>
                        <a:t>Comentarios:</a:t>
                      </a:r>
                    </a:p>
                  </a:txBody>
                  <a:tcPr marL="0" marR="0" marT="0" marB="0" anchor="ctr">
                    <a:lnL>
                      <a:noFill/>
                    </a:lnL>
                    <a:lnR w="6350" cap="flat" cmpd="sng" algn="ctr">
                      <a:solidFill>
                        <a:srgbClr val="003300"/>
                      </a:solidFill>
                      <a:prstDash val="solid"/>
                      <a:round/>
                      <a:headEnd type="none" w="med" len="med"/>
                      <a:tailEnd type="none" w="med" len="med"/>
                    </a:lnR>
                    <a:lnT>
                      <a:noFill/>
                    </a:lnT>
                    <a:lnB>
                      <a:noFill/>
                    </a:lnB>
                    <a:solidFill>
                      <a:srgbClr val="FFFF99"/>
                    </a:solidFill>
                  </a:tcPr>
                </a:tc>
                <a:tc>
                  <a:txBody>
                    <a:bodyPr/>
                    <a:lstStyle/>
                    <a:p>
                      <a:pPr algn="l" fontAlgn="b"/>
                      <a:r>
                        <a:rPr lang="es-SV" sz="1200" b="0" i="0" u="none" strike="noStrike" dirty="0">
                          <a:solidFill>
                            <a:srgbClr val="000000"/>
                          </a:solidFill>
                          <a:latin typeface="Tw Cen MT" panose="020B0602020104020603" pitchFamily="34" charset="0"/>
                        </a:rPr>
                        <a:t>Para el periodo no se reportan condiciones especiales,  ya que estas fueron cumplidas y aceptadas en el anterior periodo.</a:t>
                      </a:r>
                    </a:p>
                  </a:txBody>
                  <a:tcPr marL="0" marR="0" marT="0" marB="0" anchor="ctr">
                    <a:lnL w="6350" cap="flat" cmpd="sng" algn="ctr">
                      <a:solidFill>
                        <a:srgbClr val="003300"/>
                      </a:solidFill>
                      <a:prstDash val="solid"/>
                      <a:round/>
                      <a:headEnd type="none" w="med" len="med"/>
                      <a:tailEnd type="none" w="med" len="med"/>
                    </a:lnL>
                    <a:lnR w="6350" cap="flat" cmpd="sng" algn="ctr">
                      <a:solidFill>
                        <a:srgbClr val="003300"/>
                      </a:solidFill>
                      <a:prstDash val="solid"/>
                      <a:round/>
                      <a:headEnd type="none" w="med" len="med"/>
                      <a:tailEnd type="none" w="med" len="med"/>
                    </a:lnR>
                    <a:lnT w="6350" cap="flat" cmpd="sng" algn="ctr">
                      <a:solidFill>
                        <a:srgbClr val="003300"/>
                      </a:solidFill>
                      <a:prstDash val="solid"/>
                      <a:round/>
                      <a:headEnd type="none" w="med" len="med"/>
                      <a:tailEnd type="none" w="med" len="med"/>
                    </a:lnT>
                    <a:lnB w="6350" cap="flat" cmpd="sng" algn="ctr">
                      <a:solidFill>
                        <a:srgbClr val="0033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bl>
          </a:graphicData>
        </a:graphic>
      </p:graphicFrame>
      <p:graphicFrame>
        <p:nvGraphicFramePr>
          <p:cNvPr id="9" name="Gráfico 8">
            <a:extLst>
              <a:ext uri="{FF2B5EF4-FFF2-40B4-BE49-F238E27FC236}">
                <a16:creationId xmlns:a16="http://schemas.microsoft.com/office/drawing/2014/main" id="{45600C24-2A1F-49D3-8D0E-C03DF0DF95D2}"/>
              </a:ext>
            </a:extLst>
          </p:cNvPr>
          <p:cNvGraphicFramePr>
            <a:graphicFrameLocks/>
          </p:cNvGraphicFramePr>
          <p:nvPr/>
        </p:nvGraphicFramePr>
        <p:xfrm>
          <a:off x="612648" y="2354595"/>
          <a:ext cx="7991800" cy="17224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2614006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6" name="1 Rectángulo">
            <a:extLst>
              <a:ext uri="{FF2B5EF4-FFF2-40B4-BE49-F238E27FC236}">
                <a16:creationId xmlns:a16="http://schemas.microsoft.com/office/drawing/2014/main" id="{5419A136-7FD6-4716-9472-2E4EDE9E8E99}"/>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graphicFrame>
        <p:nvGraphicFramePr>
          <p:cNvPr id="6" name="Tabla 5">
            <a:extLst>
              <a:ext uri="{FF2B5EF4-FFF2-40B4-BE49-F238E27FC236}">
                <a16:creationId xmlns:a16="http://schemas.microsoft.com/office/drawing/2014/main" id="{F46240D1-FC0D-4CAC-8FC2-0686CF2CDBA9}"/>
              </a:ext>
            </a:extLst>
          </p:cNvPr>
          <p:cNvGraphicFramePr>
            <a:graphicFrameLocks noGrp="1"/>
          </p:cNvGraphicFramePr>
          <p:nvPr/>
        </p:nvGraphicFramePr>
        <p:xfrm>
          <a:off x="612775" y="1628775"/>
          <a:ext cx="7847013" cy="2089215"/>
        </p:xfrm>
        <a:graphic>
          <a:graphicData uri="http://schemas.openxmlformats.org/drawingml/2006/table">
            <a:tbl>
              <a:tblPr/>
              <a:tblGrid>
                <a:gridCol w="1244734">
                  <a:extLst>
                    <a:ext uri="{9D8B030D-6E8A-4147-A177-3AD203B41FA5}">
                      <a16:colId xmlns:a16="http://schemas.microsoft.com/office/drawing/2014/main" val="772802240"/>
                    </a:ext>
                  </a:extLst>
                </a:gridCol>
                <a:gridCol w="4901143">
                  <a:extLst>
                    <a:ext uri="{9D8B030D-6E8A-4147-A177-3AD203B41FA5}">
                      <a16:colId xmlns:a16="http://schemas.microsoft.com/office/drawing/2014/main" val="726470407"/>
                    </a:ext>
                  </a:extLst>
                </a:gridCol>
                <a:gridCol w="1701136">
                  <a:extLst>
                    <a:ext uri="{9D8B030D-6E8A-4147-A177-3AD203B41FA5}">
                      <a16:colId xmlns:a16="http://schemas.microsoft.com/office/drawing/2014/main" val="2188609691"/>
                    </a:ext>
                  </a:extLst>
                </a:gridCol>
              </a:tblGrid>
              <a:tr h="213295">
                <a:tc gridSpan="2">
                  <a:txBody>
                    <a:bodyPr/>
                    <a:lstStyle/>
                    <a:p>
                      <a:pPr algn="l" fontAlgn="b"/>
                      <a:r>
                        <a:rPr kumimoji="0" lang="es-SV" sz="1400" b="1" i="0" u="none" strike="noStrike" kern="1200" dirty="0">
                          <a:solidFill>
                            <a:schemeClr val="bg2">
                              <a:lumMod val="25000"/>
                            </a:schemeClr>
                          </a:solidFill>
                          <a:latin typeface="Tw Cen MT" panose="020B0602020104020603" pitchFamily="34" charset="0"/>
                          <a:ea typeface="+mn-ea"/>
                          <a:cs typeface="+mn-cs"/>
                        </a:rPr>
                        <a:t> M6: Diferencia entre existencias actuales y existencias de seguridad    Periodo:  P3 </a:t>
                      </a:r>
                    </a:p>
                  </a:txBody>
                  <a:tcPr marL="0" marR="0" marT="0" marB="0" anchor="b">
                    <a:lnL>
                      <a:noFill/>
                    </a:lnL>
                    <a:lnR>
                      <a:noFill/>
                    </a:lnR>
                    <a:lnT>
                      <a:noFill/>
                    </a:lnT>
                    <a:lnB>
                      <a:noFill/>
                    </a:lnB>
                  </a:tcPr>
                </a:tc>
                <a:tc hMerge="1">
                  <a:txBody>
                    <a:bodyPr/>
                    <a:lstStyle/>
                    <a:p>
                      <a:endParaRPr lang="es-SV"/>
                    </a:p>
                  </a:txBody>
                  <a:tcPr/>
                </a:tc>
                <a:tc>
                  <a:txBody>
                    <a:bodyPr/>
                    <a:lstStyle/>
                    <a:p>
                      <a:pPr algn="l" fontAlgn="b"/>
                      <a:endParaRPr lang="es-SV" sz="1100" b="0" i="0" u="none" strike="noStrike">
                        <a:solidFill>
                          <a:srgbClr val="000000"/>
                        </a:solidFill>
                        <a:effectLst/>
                        <a:latin typeface="Tw Cen MT" panose="020B0602020104020603" pitchFamily="34" charset="0"/>
                      </a:endParaRPr>
                    </a:p>
                  </a:txBody>
                  <a:tcPr marL="0" marR="0" marT="0" marB="0" anchor="b">
                    <a:lnL>
                      <a:noFill/>
                    </a:lnL>
                    <a:lnR>
                      <a:noFill/>
                    </a:lnR>
                    <a:lnT>
                      <a:noFill/>
                    </a:lnT>
                    <a:lnB w="6350" cap="flat" cmpd="sng" algn="ctr">
                      <a:solidFill>
                        <a:srgbClr val="131312"/>
                      </a:solidFill>
                      <a:prstDash val="solid"/>
                      <a:round/>
                      <a:headEnd type="none" w="med" len="med"/>
                      <a:tailEnd type="none" w="med" len="med"/>
                    </a:lnB>
                  </a:tcPr>
                </a:tc>
                <a:extLst>
                  <a:ext uri="{0D108BD9-81ED-4DB2-BD59-A6C34878D82A}">
                    <a16:rowId xmlns:a16="http://schemas.microsoft.com/office/drawing/2014/main" val="1510692466"/>
                  </a:ext>
                </a:extLst>
              </a:tr>
              <a:tr h="1875855">
                <a:tc>
                  <a:txBody>
                    <a:bodyPr/>
                    <a:lstStyle/>
                    <a:p>
                      <a:pPr algn="ctr" fontAlgn="ctr"/>
                      <a:r>
                        <a:rPr lang="es-SV" sz="1400" b="1" i="0" u="none" strike="noStrike" dirty="0">
                          <a:solidFill>
                            <a:srgbClr val="000000"/>
                          </a:solidFill>
                          <a:effectLst/>
                          <a:latin typeface="Tw Cen MT" panose="020B0602020104020603" pitchFamily="34" charset="0"/>
                        </a:rPr>
                        <a:t>Comentarios:</a:t>
                      </a:r>
                    </a:p>
                  </a:txBody>
                  <a:tcPr marL="0" marR="0" marT="0" marB="0" anchor="ctr">
                    <a:lnL>
                      <a:noFill/>
                    </a:lnL>
                    <a:lnR w="6350" cap="flat" cmpd="sng" algn="ctr">
                      <a:solidFill>
                        <a:srgbClr val="131312"/>
                      </a:solidFill>
                      <a:prstDash val="solid"/>
                      <a:round/>
                      <a:headEnd type="none" w="med" len="med"/>
                      <a:tailEnd type="none" w="med" len="med"/>
                    </a:lnR>
                    <a:lnT>
                      <a:noFill/>
                    </a:lnT>
                    <a:lnB>
                      <a:noFill/>
                    </a:lnB>
                    <a:solidFill>
                      <a:srgbClr val="FFFF99"/>
                    </a:solidFill>
                  </a:tcPr>
                </a:tc>
                <a:tc gridSpan="2">
                  <a:txBody>
                    <a:bodyPr/>
                    <a:lstStyle/>
                    <a:p>
                      <a:pPr algn="l" fontAlgn="ctr"/>
                      <a:r>
                        <a:rPr lang="es-SV" sz="1400" b="0" i="0" u="none" strike="noStrike" dirty="0">
                          <a:solidFill>
                            <a:srgbClr val="000000"/>
                          </a:solidFill>
                          <a:effectLst/>
                          <a:latin typeface="Tw Cen MT" panose="020B0602020104020603" pitchFamily="34" charset="0"/>
                        </a:rPr>
                        <a:t>Los productos enlistados son medicamentos antituberculosos de segunda línea, es importante hacer mención que estos son adquiridos con financiamiento del Estado como compromiso de contrapartida.</a:t>
                      </a:r>
                      <a:br>
                        <a:rPr lang="es-SV" sz="1400" b="0" i="0" u="none" strike="noStrike" dirty="0">
                          <a:solidFill>
                            <a:srgbClr val="000000"/>
                          </a:solidFill>
                          <a:effectLst/>
                          <a:latin typeface="Tw Cen MT" panose="020B0602020104020603" pitchFamily="34" charset="0"/>
                        </a:rPr>
                      </a:br>
                      <a:br>
                        <a:rPr lang="es-SV" sz="1400" b="0" i="0" u="none" strike="noStrike" dirty="0">
                          <a:solidFill>
                            <a:srgbClr val="000000"/>
                          </a:solidFill>
                          <a:effectLst/>
                          <a:latin typeface="Tw Cen MT" panose="020B0602020104020603" pitchFamily="34" charset="0"/>
                        </a:rPr>
                      </a:br>
                      <a:r>
                        <a:rPr lang="es-SV" sz="1400" b="0" i="0" u="none" strike="noStrike" dirty="0">
                          <a:solidFill>
                            <a:srgbClr val="000000"/>
                          </a:solidFill>
                          <a:effectLst/>
                          <a:latin typeface="Tw Cen MT" panose="020B0602020104020603" pitchFamily="34" charset="0"/>
                        </a:rPr>
                        <a:t>Otros productos son medicamentos para tratamiento de reacciones adversas a fármacos antituberculosos (RAFA) los cuales están en tramite de compra y de ingreso a bodega en próximas fechas.</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FF99"/>
                    </a:solidFill>
                  </a:tcPr>
                </a:tc>
                <a:tc hMerge="1">
                  <a:txBody>
                    <a:bodyPr/>
                    <a:lstStyle/>
                    <a:p>
                      <a:endParaRPr lang="es-SV"/>
                    </a:p>
                  </a:txBody>
                  <a:tcPr/>
                </a:tc>
                <a:extLst>
                  <a:ext uri="{0D108BD9-81ED-4DB2-BD59-A6C34878D82A}">
                    <a16:rowId xmlns:a16="http://schemas.microsoft.com/office/drawing/2014/main" val="2061116906"/>
                  </a:ext>
                </a:extLst>
              </a:tr>
            </a:tbl>
          </a:graphicData>
        </a:graphic>
      </p:graphicFrame>
      <p:graphicFrame>
        <p:nvGraphicFramePr>
          <p:cNvPr id="7" name="Tabla 6">
            <a:extLst>
              <a:ext uri="{FF2B5EF4-FFF2-40B4-BE49-F238E27FC236}">
                <a16:creationId xmlns:a16="http://schemas.microsoft.com/office/drawing/2014/main" id="{D776A627-4F99-485F-81B8-49D9FE5097DA}"/>
              </a:ext>
            </a:extLst>
          </p:cNvPr>
          <p:cNvGraphicFramePr>
            <a:graphicFrameLocks noGrp="1"/>
          </p:cNvGraphicFramePr>
          <p:nvPr/>
        </p:nvGraphicFramePr>
        <p:xfrm>
          <a:off x="612775" y="3860800"/>
          <a:ext cx="7847013" cy="2520949"/>
        </p:xfrm>
        <a:graphic>
          <a:graphicData uri="http://schemas.openxmlformats.org/drawingml/2006/table">
            <a:tbl>
              <a:tblPr/>
              <a:tblGrid>
                <a:gridCol w="1242271">
                  <a:extLst>
                    <a:ext uri="{9D8B030D-6E8A-4147-A177-3AD203B41FA5}">
                      <a16:colId xmlns:a16="http://schemas.microsoft.com/office/drawing/2014/main" val="628833370"/>
                    </a:ext>
                  </a:extLst>
                </a:gridCol>
                <a:gridCol w="1573543">
                  <a:extLst>
                    <a:ext uri="{9D8B030D-6E8A-4147-A177-3AD203B41FA5}">
                      <a16:colId xmlns:a16="http://schemas.microsoft.com/office/drawing/2014/main" val="1657210236"/>
                    </a:ext>
                  </a:extLst>
                </a:gridCol>
                <a:gridCol w="1656361">
                  <a:extLst>
                    <a:ext uri="{9D8B030D-6E8A-4147-A177-3AD203B41FA5}">
                      <a16:colId xmlns:a16="http://schemas.microsoft.com/office/drawing/2014/main" val="3357264545"/>
                    </a:ext>
                  </a:extLst>
                </a:gridCol>
                <a:gridCol w="1677067">
                  <a:extLst>
                    <a:ext uri="{9D8B030D-6E8A-4147-A177-3AD203B41FA5}">
                      <a16:colId xmlns:a16="http://schemas.microsoft.com/office/drawing/2014/main" val="3629721976"/>
                    </a:ext>
                  </a:extLst>
                </a:gridCol>
                <a:gridCol w="1697771">
                  <a:extLst>
                    <a:ext uri="{9D8B030D-6E8A-4147-A177-3AD203B41FA5}">
                      <a16:colId xmlns:a16="http://schemas.microsoft.com/office/drawing/2014/main" val="2710010542"/>
                    </a:ext>
                  </a:extLst>
                </a:gridCol>
              </a:tblGrid>
              <a:tr h="914296">
                <a:tc>
                  <a:txBody>
                    <a:bodyPr/>
                    <a:lstStyle/>
                    <a:p>
                      <a:pPr algn="ctr" fontAlgn="ctr"/>
                      <a:r>
                        <a:rPr lang="es-SV" sz="1000" b="0" i="0" u="none" strike="noStrike" dirty="0">
                          <a:solidFill>
                            <a:srgbClr val="000000"/>
                          </a:solidFill>
                          <a:effectLst/>
                          <a:latin typeface="+mj-lt"/>
                        </a:rPr>
                        <a:t>Componente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es-SV" sz="1000" b="0" i="0" u="none" strike="noStrike" dirty="0">
                          <a:solidFill>
                            <a:srgbClr val="000000"/>
                          </a:solidFill>
                          <a:effectLst/>
                          <a:latin typeface="+mj-lt"/>
                        </a:rPr>
                        <a:t>Productos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es-SV" sz="1000" b="0" i="0" u="none" strike="noStrike" dirty="0">
                          <a:solidFill>
                            <a:srgbClr val="000000"/>
                          </a:solidFill>
                          <a:effectLst/>
                          <a:latin typeface="+mj-lt"/>
                        </a:rPr>
                        <a:t>Nivel de existencias expresado en meses de tratamiento para todos los pacientes actuales.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es-SV" sz="1000" b="0" i="0" u="none" strike="noStrike" dirty="0">
                          <a:solidFill>
                            <a:srgbClr val="000000"/>
                          </a:solidFill>
                          <a:effectLst/>
                          <a:latin typeface="+mj-lt"/>
                        </a:rPr>
                        <a:t>Meses de existencias de seguridad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es-SV" sz="1000" b="0" i="0" u="none" strike="noStrike" dirty="0">
                          <a:solidFill>
                            <a:srgbClr val="000000"/>
                          </a:solidFill>
                          <a:effectLst/>
                          <a:latin typeface="+mj-lt"/>
                        </a:rPr>
                        <a:t>Diferencia entre existencias actuales y existencias de seguridad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651030173"/>
                  </a:ext>
                </a:extLst>
              </a:tr>
              <a:tr h="254145">
                <a:tc rowSpan="5">
                  <a:txBody>
                    <a:bodyPr/>
                    <a:lstStyle/>
                    <a:p>
                      <a:pPr algn="ctr" fontAlgn="ctr"/>
                      <a:r>
                        <a:rPr lang="es-SV" sz="1600" b="0" i="0" u="none" strike="noStrike" dirty="0">
                          <a:solidFill>
                            <a:srgbClr val="000000"/>
                          </a:solidFill>
                          <a:effectLst/>
                          <a:latin typeface="+mj-lt"/>
                        </a:rPr>
                        <a:t>TB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SV" sz="1100" b="0" i="0" u="none" strike="noStrike" dirty="0">
                          <a:solidFill>
                            <a:srgbClr val="000000"/>
                          </a:solidFill>
                          <a:effectLst/>
                          <a:latin typeface="+mn-lt"/>
                        </a:rPr>
                        <a:t>PASER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100" b="0" i="0" u="none" strike="noStrike">
                          <a:solidFill>
                            <a:srgbClr val="000000"/>
                          </a:solidFill>
                          <a:effectLst/>
                          <a:latin typeface="+mn-lt"/>
                        </a:rPr>
                        <a:t>24.0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100" b="0" i="0" u="none" strike="noStrike" dirty="0">
                          <a:solidFill>
                            <a:srgbClr val="000000"/>
                          </a:solidFill>
                          <a:effectLst/>
                          <a:latin typeface="+mn-lt"/>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SV" sz="1200" b="1" i="0" u="none" strike="noStrike" dirty="0">
                          <a:solidFill>
                            <a:srgbClr val="000099"/>
                          </a:solidFill>
                          <a:effectLst/>
                          <a:latin typeface="+mn-lt"/>
                        </a:rPr>
                        <a:t>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3048490332"/>
                  </a:ext>
                </a:extLst>
              </a:tr>
              <a:tr h="527637">
                <a:tc vMerge="1">
                  <a:txBody>
                    <a:bodyPr/>
                    <a:lstStyle/>
                    <a:p>
                      <a:endParaRPr lang="es-SV"/>
                    </a:p>
                  </a:txBody>
                  <a:tcPr/>
                </a:tc>
                <a:tc>
                  <a:txBody>
                    <a:bodyPr/>
                    <a:lstStyle/>
                    <a:p>
                      <a:pPr algn="l" fontAlgn="ctr"/>
                      <a:r>
                        <a:rPr lang="es-SV" sz="1100" b="0" i="0" u="none" strike="noStrike" dirty="0" err="1">
                          <a:solidFill>
                            <a:srgbClr val="000000"/>
                          </a:solidFill>
                          <a:effectLst/>
                          <a:latin typeface="+mn-lt"/>
                        </a:rPr>
                        <a:t>Cicloserina</a:t>
                      </a:r>
                      <a:r>
                        <a:rPr lang="es-SV" sz="1100" b="0" i="0" u="none" strike="noStrike" dirty="0">
                          <a:solidFill>
                            <a:srgbClr val="000000"/>
                          </a:solidFill>
                          <a:effectLst/>
                          <a:latin typeface="+mn-lt"/>
                        </a:rPr>
                        <a:t> 250mg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100" b="0" i="0" u="none" strike="noStrike" dirty="0">
                          <a:solidFill>
                            <a:srgbClr val="000000"/>
                          </a:solidFill>
                          <a:effectLst/>
                          <a:latin typeface="+mn-lt"/>
                        </a:rPr>
                        <a:t>36.9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100" b="0" i="0" u="none" strike="noStrike" dirty="0">
                          <a:solidFill>
                            <a:srgbClr val="000000"/>
                          </a:solidFill>
                          <a:effectLst/>
                          <a:latin typeface="+mn-lt"/>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SV" sz="1200" b="1" i="0" u="none" strike="noStrike" dirty="0">
                          <a:solidFill>
                            <a:srgbClr val="000099"/>
                          </a:solidFill>
                          <a:effectLst/>
                          <a:latin typeface="+mn-lt"/>
                        </a:rPr>
                        <a:t>18.9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673119342"/>
                  </a:ext>
                </a:extLst>
              </a:tr>
              <a:tr h="263818">
                <a:tc vMerge="1">
                  <a:txBody>
                    <a:bodyPr/>
                    <a:lstStyle/>
                    <a:p>
                      <a:endParaRPr lang="es-SV"/>
                    </a:p>
                  </a:txBody>
                  <a:tcPr/>
                </a:tc>
                <a:tc>
                  <a:txBody>
                    <a:bodyPr/>
                    <a:lstStyle/>
                    <a:p>
                      <a:pPr algn="l" fontAlgn="ctr"/>
                      <a:r>
                        <a:rPr lang="es-SV" sz="1100" b="0" i="0" u="none" strike="noStrike" dirty="0">
                          <a:solidFill>
                            <a:srgbClr val="000000"/>
                          </a:solidFill>
                          <a:effectLst/>
                          <a:latin typeface="+mn-lt"/>
                        </a:rPr>
                        <a:t>Kanamicina 1gr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100" b="0" i="0" u="none" strike="noStrike" dirty="0">
                          <a:solidFill>
                            <a:srgbClr val="000000"/>
                          </a:solidFill>
                          <a:effectLst/>
                          <a:latin typeface="+mn-lt"/>
                        </a:rPr>
                        <a:t>32.1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100" b="0" i="0" u="none" strike="noStrike" dirty="0">
                          <a:solidFill>
                            <a:srgbClr val="000000"/>
                          </a:solidFill>
                          <a:effectLst/>
                          <a:latin typeface="+mn-lt"/>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SV" sz="1200" b="1" i="0" u="none" strike="noStrike" dirty="0">
                          <a:solidFill>
                            <a:srgbClr val="000099"/>
                          </a:solidFill>
                          <a:effectLst/>
                          <a:latin typeface="+mn-lt"/>
                        </a:rPr>
                        <a:t>14.1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1425198594"/>
                  </a:ext>
                </a:extLst>
              </a:tr>
              <a:tr h="263818">
                <a:tc vMerge="1">
                  <a:txBody>
                    <a:bodyPr/>
                    <a:lstStyle/>
                    <a:p>
                      <a:endParaRPr lang="es-SV"/>
                    </a:p>
                  </a:txBody>
                  <a:tcPr/>
                </a:tc>
                <a:tc>
                  <a:txBody>
                    <a:bodyPr/>
                    <a:lstStyle/>
                    <a:p>
                      <a:pPr algn="l" fontAlgn="ctr"/>
                      <a:r>
                        <a:rPr lang="es-SV" sz="1100" b="0" i="0" u="none" strike="noStrike" dirty="0">
                          <a:solidFill>
                            <a:srgbClr val="000000"/>
                          </a:solidFill>
                          <a:effectLst/>
                          <a:latin typeface="+mn-lt"/>
                        </a:rPr>
                        <a:t>Etionamida 250mg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100" b="0" i="0" u="none" strike="noStrike" dirty="0">
                          <a:solidFill>
                            <a:srgbClr val="000000"/>
                          </a:solidFill>
                          <a:effectLst/>
                          <a:latin typeface="+mn-lt"/>
                        </a:rPr>
                        <a:t>33.9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100" b="0" i="0" u="none" strike="noStrike" dirty="0">
                          <a:solidFill>
                            <a:srgbClr val="000000"/>
                          </a:solidFill>
                          <a:effectLst/>
                          <a:latin typeface="+mn-lt"/>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SV" sz="1200" b="1" i="0" u="none" strike="noStrike" dirty="0">
                          <a:solidFill>
                            <a:srgbClr val="000099"/>
                          </a:solidFill>
                          <a:effectLst/>
                          <a:latin typeface="+mn-lt"/>
                        </a:rPr>
                        <a:t>15.9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1242239191"/>
                  </a:ext>
                </a:extLst>
              </a:tr>
              <a:tr h="297235">
                <a:tc vMerge="1">
                  <a:txBody>
                    <a:bodyPr/>
                    <a:lstStyle/>
                    <a:p>
                      <a:endParaRPr lang="es-SV"/>
                    </a:p>
                  </a:txBody>
                  <a:tcPr/>
                </a:tc>
                <a:tc>
                  <a:txBody>
                    <a:bodyPr/>
                    <a:lstStyle/>
                    <a:p>
                      <a:pPr algn="l" fontAlgn="ctr"/>
                      <a:r>
                        <a:rPr lang="es-SV" sz="1100" b="0" i="0" u="none" strike="noStrike" dirty="0">
                          <a:solidFill>
                            <a:srgbClr val="000000"/>
                          </a:solidFill>
                          <a:effectLst/>
                          <a:latin typeface="+mn-lt"/>
                        </a:rPr>
                        <a:t>Levofloxacina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100" b="0" i="0" u="none" strike="noStrike" dirty="0">
                          <a:solidFill>
                            <a:srgbClr val="000000"/>
                          </a:solidFill>
                          <a:effectLst/>
                          <a:latin typeface="+mn-lt"/>
                        </a:rPr>
                        <a:t>21.7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100" b="0" i="0" u="none" strike="noStrike" dirty="0">
                          <a:solidFill>
                            <a:srgbClr val="000000"/>
                          </a:solidFill>
                          <a:effectLst/>
                          <a:latin typeface="+mn-lt"/>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SV" sz="1200" b="1" i="0" u="none" strike="noStrike" dirty="0">
                          <a:solidFill>
                            <a:srgbClr val="000099"/>
                          </a:solidFill>
                          <a:effectLst/>
                          <a:latin typeface="+mn-lt"/>
                        </a:rPr>
                        <a:t>3.7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1978217296"/>
                  </a:ext>
                </a:extLst>
              </a:tr>
            </a:tbl>
          </a:graphicData>
        </a:graphic>
      </p:graphicFrame>
      <p:sp>
        <p:nvSpPr>
          <p:cNvPr id="10" name="1 Título">
            <a:extLst>
              <a:ext uri="{FF2B5EF4-FFF2-40B4-BE49-F238E27FC236}">
                <a16:creationId xmlns:a16="http://schemas.microsoft.com/office/drawing/2014/main" id="{AD0C03B5-C275-47EC-927D-A8E9DF8D398B}"/>
              </a:ext>
            </a:extLst>
          </p:cNvPr>
          <p:cNvSpPr>
            <a:spLocks noGrp="1"/>
          </p:cNvSpPr>
          <p:nvPr>
            <p:ph type="title"/>
          </p:nvPr>
        </p:nvSpPr>
        <p:spPr>
          <a:xfrm>
            <a:off x="522288" y="458788"/>
            <a:ext cx="8153400" cy="990600"/>
          </a:xfrm>
        </p:spPr>
        <p:txBody>
          <a:bodyPr/>
          <a:lstStyle/>
          <a:p>
            <a:pPr>
              <a:defRPr/>
            </a:pPr>
            <a:r>
              <a:rPr lang="es-SV" sz="3600" i="1" dirty="0">
                <a:solidFill>
                  <a:srgbClr val="0000FF"/>
                </a:solidFill>
                <a:effectLst>
                  <a:outerShdw blurRad="38100" dist="38100" dir="2700000" algn="tl">
                    <a:srgbClr val="000000">
                      <a:alpha val="43137"/>
                    </a:srgbClr>
                  </a:outerShdw>
                </a:effectLst>
              </a:rPr>
              <a:t>Fármacos de Segunda Línea TB.</a:t>
            </a:r>
            <a:endParaRPr lang="es-ES" sz="3600" dirty="0">
              <a:solidFill>
                <a:srgbClr val="0000FF"/>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1 Rectángulo">
            <a:extLst>
              <a:ext uri="{FF2B5EF4-FFF2-40B4-BE49-F238E27FC236}">
                <a16:creationId xmlns:a16="http://schemas.microsoft.com/office/drawing/2014/main" id="{EE0A96B5-DBCB-4924-B70B-31A2FD425FEC}"/>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7" name="1 Título">
            <a:extLst>
              <a:ext uri="{FF2B5EF4-FFF2-40B4-BE49-F238E27FC236}">
                <a16:creationId xmlns:a16="http://schemas.microsoft.com/office/drawing/2014/main" id="{F36662EE-6D73-43ED-B99B-EBD4EF27FC08}"/>
              </a:ext>
            </a:extLst>
          </p:cNvPr>
          <p:cNvSpPr>
            <a:spLocks noGrp="1"/>
          </p:cNvSpPr>
          <p:nvPr>
            <p:ph type="title"/>
          </p:nvPr>
        </p:nvSpPr>
        <p:spPr>
          <a:xfrm>
            <a:off x="612775" y="2366392"/>
            <a:ext cx="8153400" cy="990600"/>
          </a:xfrm>
        </p:spPr>
        <p:txBody>
          <a:bodyPr/>
          <a:lstStyle/>
          <a:p>
            <a:pPr>
              <a:defRPr/>
            </a:pPr>
            <a:r>
              <a:rPr lang="es-SV" sz="3600" i="1" dirty="0">
                <a:solidFill>
                  <a:srgbClr val="C00000"/>
                </a:solidFill>
                <a:effectLst>
                  <a:outerShdw blurRad="38100" dist="38100" dir="2700000" algn="tl">
                    <a:srgbClr val="000000">
                      <a:alpha val="43137"/>
                    </a:srgbClr>
                  </a:outerShdw>
                </a:effectLst>
                <a:latin typeface="+mn-lt"/>
              </a:rPr>
              <a:t>Indicadores Programáticos</a:t>
            </a:r>
            <a:endParaRPr lang="es-ES" sz="3600" dirty="0">
              <a:solidFill>
                <a:srgbClr val="C000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05007018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554" name="1 Rectángulo">
            <a:extLst>
              <a:ext uri="{FF2B5EF4-FFF2-40B4-BE49-F238E27FC236}">
                <a16:creationId xmlns:a16="http://schemas.microsoft.com/office/drawing/2014/main" id="{40627CA6-4AE9-41B2-9A21-665BB320380F}"/>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5" name="1 Título">
            <a:extLst>
              <a:ext uri="{FF2B5EF4-FFF2-40B4-BE49-F238E27FC236}">
                <a16:creationId xmlns:a16="http://schemas.microsoft.com/office/drawing/2014/main" id="{57099E4E-FFEE-45FC-B11A-17DC00F45D1A}"/>
              </a:ext>
            </a:extLst>
          </p:cNvPr>
          <p:cNvSpPr>
            <a:spLocks noGrp="1"/>
          </p:cNvSpPr>
          <p:nvPr>
            <p:ph type="title"/>
          </p:nvPr>
        </p:nvSpPr>
        <p:spPr>
          <a:xfrm>
            <a:off x="323850" y="549275"/>
            <a:ext cx="8153400" cy="719138"/>
          </a:xfrm>
        </p:spPr>
        <p:txBody>
          <a:bodyPr/>
          <a:lstStyle/>
          <a:p>
            <a:pPr eaLnBrk="1" hangingPunct="1">
              <a:defRPr/>
            </a:pPr>
            <a:r>
              <a:rPr lang="es-SV" sz="3600" i="1" dirty="0">
                <a:solidFill>
                  <a:schemeClr val="accent6">
                    <a:lumMod val="75000"/>
                  </a:schemeClr>
                </a:solidFill>
                <a:effectLst>
                  <a:outerShdw blurRad="38100" dist="38100" dir="2700000" algn="tl">
                    <a:srgbClr val="000000">
                      <a:alpha val="43137"/>
                    </a:srgbClr>
                  </a:outerShdw>
                </a:effectLst>
                <a:latin typeface="Tw Cen MT" panose="020B0602020104020603" pitchFamily="34" charset="0"/>
              </a:rPr>
              <a:t>Indicadores de Subvención Año 2018</a:t>
            </a:r>
          </a:p>
        </p:txBody>
      </p:sp>
      <p:graphicFrame>
        <p:nvGraphicFramePr>
          <p:cNvPr id="6" name="Tabla 5">
            <a:extLst>
              <a:ext uri="{FF2B5EF4-FFF2-40B4-BE49-F238E27FC236}">
                <a16:creationId xmlns:a16="http://schemas.microsoft.com/office/drawing/2014/main" id="{DDEA4891-C82D-4C95-AE19-096702415779}"/>
              </a:ext>
            </a:extLst>
          </p:cNvPr>
          <p:cNvGraphicFramePr>
            <a:graphicFrameLocks noGrp="1"/>
          </p:cNvGraphicFramePr>
          <p:nvPr>
            <p:extLst>
              <p:ext uri="{D42A27DB-BD31-4B8C-83A1-F6EECF244321}">
                <p14:modId xmlns:p14="http://schemas.microsoft.com/office/powerpoint/2010/main" val="3364417928"/>
              </p:ext>
            </p:extLst>
          </p:nvPr>
        </p:nvGraphicFramePr>
        <p:xfrm>
          <a:off x="179512" y="1268413"/>
          <a:ext cx="8821613" cy="4464843"/>
        </p:xfrm>
        <a:graphic>
          <a:graphicData uri="http://schemas.openxmlformats.org/drawingml/2006/table">
            <a:tbl>
              <a:tblPr/>
              <a:tblGrid>
                <a:gridCol w="1835838">
                  <a:extLst>
                    <a:ext uri="{9D8B030D-6E8A-4147-A177-3AD203B41FA5}">
                      <a16:colId xmlns:a16="http://schemas.microsoft.com/office/drawing/2014/main" val="2620551121"/>
                    </a:ext>
                  </a:extLst>
                </a:gridCol>
                <a:gridCol w="648165">
                  <a:extLst>
                    <a:ext uri="{9D8B030D-6E8A-4147-A177-3AD203B41FA5}">
                      <a16:colId xmlns:a16="http://schemas.microsoft.com/office/drawing/2014/main" val="1614583686"/>
                    </a:ext>
                  </a:extLst>
                </a:gridCol>
                <a:gridCol w="576146">
                  <a:extLst>
                    <a:ext uri="{9D8B030D-6E8A-4147-A177-3AD203B41FA5}">
                      <a16:colId xmlns:a16="http://schemas.microsoft.com/office/drawing/2014/main" val="3276959879"/>
                    </a:ext>
                  </a:extLst>
                </a:gridCol>
                <a:gridCol w="576146">
                  <a:extLst>
                    <a:ext uri="{9D8B030D-6E8A-4147-A177-3AD203B41FA5}">
                      <a16:colId xmlns:a16="http://schemas.microsoft.com/office/drawing/2014/main" val="3482275010"/>
                    </a:ext>
                  </a:extLst>
                </a:gridCol>
                <a:gridCol w="576146">
                  <a:extLst>
                    <a:ext uri="{9D8B030D-6E8A-4147-A177-3AD203B41FA5}">
                      <a16:colId xmlns:a16="http://schemas.microsoft.com/office/drawing/2014/main" val="736657610"/>
                    </a:ext>
                  </a:extLst>
                </a:gridCol>
                <a:gridCol w="504128">
                  <a:extLst>
                    <a:ext uri="{9D8B030D-6E8A-4147-A177-3AD203B41FA5}">
                      <a16:colId xmlns:a16="http://schemas.microsoft.com/office/drawing/2014/main" val="2268911766"/>
                    </a:ext>
                  </a:extLst>
                </a:gridCol>
                <a:gridCol w="4105044">
                  <a:extLst>
                    <a:ext uri="{9D8B030D-6E8A-4147-A177-3AD203B41FA5}">
                      <a16:colId xmlns:a16="http://schemas.microsoft.com/office/drawing/2014/main" val="4185789268"/>
                    </a:ext>
                  </a:extLst>
                </a:gridCol>
              </a:tblGrid>
              <a:tr h="281775">
                <a:tc>
                  <a:txBody>
                    <a:bodyPr/>
                    <a:lstStyle/>
                    <a:p>
                      <a:pPr algn="ctr" fontAlgn="ctr"/>
                      <a:r>
                        <a:rPr lang="es-SV" sz="900" b="0" i="0" u="none" strike="noStrike" dirty="0">
                          <a:solidFill>
                            <a:srgbClr val="000000"/>
                          </a:solidFill>
                          <a:effectLst/>
                          <a:latin typeface="Tw Cen MT" panose="020B0602020104020603" pitchFamily="34" charset="0"/>
                        </a:rPr>
                        <a:t>Indicadores</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chemeClr val="bg1">
                        <a:lumMod val="75000"/>
                      </a:schemeClr>
                    </a:solidFill>
                  </a:tcPr>
                </a:tc>
                <a:tc>
                  <a:txBody>
                    <a:bodyPr/>
                    <a:lstStyle/>
                    <a:p>
                      <a:pPr algn="ctr" fontAlgn="ctr"/>
                      <a:r>
                        <a:rPr lang="es-SV" sz="900" b="0" i="0" u="none" strike="noStrike" dirty="0">
                          <a:solidFill>
                            <a:srgbClr val="000000"/>
                          </a:solidFill>
                          <a:effectLst/>
                          <a:latin typeface="Tw Cen MT" panose="020B0602020104020603" pitchFamily="34" charset="0"/>
                        </a:rPr>
                        <a:t>Meta</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chemeClr val="bg1">
                        <a:lumMod val="75000"/>
                      </a:schemeClr>
                    </a:solidFill>
                  </a:tcPr>
                </a:tc>
                <a:tc>
                  <a:txBody>
                    <a:bodyPr/>
                    <a:lstStyle/>
                    <a:p>
                      <a:pPr algn="ctr" fontAlgn="ctr"/>
                      <a:r>
                        <a:rPr lang="es-SV" sz="900" b="0" i="0" u="none" strike="noStrike" dirty="0">
                          <a:solidFill>
                            <a:srgbClr val="000000"/>
                          </a:solidFill>
                          <a:effectLst/>
                          <a:latin typeface="Tw Cen MT" panose="020B0602020104020603" pitchFamily="34" charset="0"/>
                        </a:rPr>
                        <a:t>Lograda</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chemeClr val="bg1">
                        <a:lumMod val="75000"/>
                      </a:schemeClr>
                    </a:solidFill>
                  </a:tcPr>
                </a:tc>
                <a:tc>
                  <a:txBody>
                    <a:bodyPr/>
                    <a:lstStyle/>
                    <a:p>
                      <a:pPr algn="ctr" fontAlgn="ctr"/>
                      <a:r>
                        <a:rPr lang="es-SV" sz="700" b="1" i="0" u="none" strike="noStrike" dirty="0">
                          <a:solidFill>
                            <a:srgbClr val="000000"/>
                          </a:solidFill>
                          <a:effectLst/>
                          <a:latin typeface="Tw Cen MT" panose="020B0602020104020603" pitchFamily="34" charset="0"/>
                        </a:rPr>
                        <a:t>0% - 59%</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5050"/>
                    </a:solidFill>
                  </a:tcPr>
                </a:tc>
                <a:tc>
                  <a:txBody>
                    <a:bodyPr/>
                    <a:lstStyle/>
                    <a:p>
                      <a:pPr algn="ctr" fontAlgn="ctr"/>
                      <a:r>
                        <a:rPr lang="es-SV" sz="700" b="1" i="0" u="none" strike="noStrike" dirty="0">
                          <a:solidFill>
                            <a:srgbClr val="000000"/>
                          </a:solidFill>
                          <a:effectLst/>
                          <a:latin typeface="Tw Cen MT" panose="020B0602020104020603" pitchFamily="34" charset="0"/>
                        </a:rPr>
                        <a:t>60% - 89%</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FF00"/>
                    </a:solidFill>
                  </a:tcPr>
                </a:tc>
                <a:tc>
                  <a:txBody>
                    <a:bodyPr/>
                    <a:lstStyle/>
                    <a:p>
                      <a:pPr algn="ctr" fontAlgn="ctr"/>
                      <a:r>
                        <a:rPr lang="es-SV" sz="700" b="1" i="0" u="none" strike="noStrike" dirty="0">
                          <a:solidFill>
                            <a:srgbClr val="000000"/>
                          </a:solidFill>
                          <a:effectLst/>
                          <a:latin typeface="Tw Cen MT" panose="020B0602020104020603" pitchFamily="34" charset="0"/>
                        </a:rPr>
                        <a:t>&gt; 90%</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00FF00"/>
                    </a:solidFill>
                  </a:tcPr>
                </a:tc>
                <a:tc>
                  <a:txBody>
                    <a:bodyPr/>
                    <a:lstStyle/>
                    <a:p>
                      <a:pPr algn="ctr" fontAlgn="ctr"/>
                      <a:r>
                        <a:rPr lang="es-SV" sz="900" b="0" i="0" u="none" strike="noStrike" dirty="0">
                          <a:solidFill>
                            <a:srgbClr val="000000"/>
                          </a:solidFill>
                          <a:effectLst/>
                          <a:latin typeface="Tw Cen MT" panose="020B0602020104020603" pitchFamily="34" charset="0"/>
                        </a:rPr>
                        <a:t>Comentarios</a:t>
                      </a:r>
                    </a:p>
                  </a:txBody>
                  <a:tcPr marL="0" marR="0" marT="0" marB="0" anchor="ctr">
                    <a:lnL w="6350" cap="flat" cmpd="sng" algn="ctr">
                      <a:solidFill>
                        <a:srgbClr val="1F1C1B"/>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258624349"/>
                  </a:ext>
                </a:extLst>
              </a:tr>
              <a:tr h="4183068">
                <a:tc>
                  <a:txBody>
                    <a:bodyPr/>
                    <a:lstStyle/>
                    <a:p>
                      <a:pPr algn="l" fontAlgn="ctr"/>
                      <a:r>
                        <a:rPr lang="es-SV" sz="900" b="0" i="0" u="none" strike="noStrike" dirty="0">
                          <a:solidFill>
                            <a:srgbClr val="000000"/>
                          </a:solidFill>
                          <a:effectLst/>
                          <a:latin typeface="Tw Cen MT" panose="020B0602020104020603" pitchFamily="34" charset="0"/>
                        </a:rPr>
                        <a:t>TCP-1(M): Número de casos notificados de todas las formas de TB (i.e. confirmados bacteriológicamente y con diagnóstico clínico) incluye casos nuevos y recaídas</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900" b="0" i="0" u="none" strike="noStrike" dirty="0">
                          <a:solidFill>
                            <a:srgbClr val="000000"/>
                          </a:solidFill>
                          <a:effectLst/>
                          <a:latin typeface="Tw Cen MT" panose="020B0602020104020603" pitchFamily="34" charset="0"/>
                        </a:rPr>
                        <a:t>2686</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900" b="0" i="0" u="none" strike="noStrike" dirty="0">
                          <a:solidFill>
                            <a:srgbClr val="000000"/>
                          </a:solidFill>
                          <a:effectLst/>
                          <a:latin typeface="Tw Cen MT" panose="020B0602020104020603" pitchFamily="34" charset="0"/>
                        </a:rPr>
                        <a:t>3615</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gridSpan="3">
                  <a:txBody>
                    <a:bodyPr/>
                    <a:lstStyle/>
                    <a:p>
                      <a:pPr algn="ctr" fontAlgn="ctr"/>
                      <a:r>
                        <a:rPr lang="es-SV" sz="1000" b="1" i="0" u="none" strike="noStrike" dirty="0">
                          <a:solidFill>
                            <a:srgbClr val="000000"/>
                          </a:solidFill>
                          <a:effectLst/>
                          <a:latin typeface="Tw Cen MT" panose="020B0602020104020603" pitchFamily="34" charset="0"/>
                        </a:rPr>
                        <a:t>120.0%</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00FF00"/>
                    </a:solidFill>
                  </a:tcPr>
                </a:tc>
                <a:tc hMerge="1">
                  <a:txBody>
                    <a:bodyPr/>
                    <a:lstStyle/>
                    <a:p>
                      <a:endParaRPr lang="es-SV"/>
                    </a:p>
                  </a:txBody>
                  <a:tcPr/>
                </a:tc>
                <a:tc hMerge="1">
                  <a:txBody>
                    <a:bodyPr/>
                    <a:lstStyle/>
                    <a:p>
                      <a:endParaRPr lang="es-SV"/>
                    </a:p>
                  </a:txBody>
                  <a:tcPr/>
                </a:tc>
                <a:tc>
                  <a:txBody>
                    <a:bodyPr/>
                    <a:lstStyle/>
                    <a:p>
                      <a:pPr algn="just" fontAlgn="ctr"/>
                      <a:r>
                        <a:rPr lang="es-SV" sz="1000" b="0" i="0" u="none" strike="noStrike" dirty="0">
                          <a:solidFill>
                            <a:srgbClr val="000000"/>
                          </a:solidFill>
                          <a:effectLst/>
                          <a:latin typeface="+mn-lt"/>
                        </a:rPr>
                        <a:t>*  Meta lograda y superando la proyección. El PNTYER reporta para el período de Enero a Diciembre 2018 un total de </a:t>
                      </a:r>
                      <a:r>
                        <a:rPr lang="es-SV" sz="1000" b="1" i="0" u="none" strike="noStrike" dirty="0">
                          <a:solidFill>
                            <a:srgbClr val="FF0000"/>
                          </a:solidFill>
                          <a:effectLst/>
                          <a:latin typeface="+mn-lt"/>
                        </a:rPr>
                        <a:t>3,615 casos de tuberculosis de todas las formas registrados en la PCT - 5 a nivel nacional </a:t>
                      </a:r>
                      <a:r>
                        <a:rPr lang="es-SV" sz="1000" b="0" i="0" u="none" strike="noStrike" dirty="0">
                          <a:solidFill>
                            <a:srgbClr val="000000"/>
                          </a:solidFill>
                          <a:effectLst/>
                          <a:latin typeface="+mn-lt"/>
                        </a:rPr>
                        <a:t>(incluye casos nuevos y recaídas); con una tasa de 54.4  por 100,000 habitantes para una población estimada para el año 2018 de 6,643,359. Del total de casos de TB de todas las formas, </a:t>
                      </a:r>
                      <a:r>
                        <a:rPr lang="es-SV" sz="1000" b="1" i="0" u="none" strike="noStrike" dirty="0">
                          <a:solidFill>
                            <a:srgbClr val="FF0000"/>
                          </a:solidFill>
                          <a:effectLst/>
                          <a:latin typeface="+mn-lt"/>
                        </a:rPr>
                        <a:t>Centros Penales reporta para el periodo 2,006 casos</a:t>
                      </a:r>
                      <a:r>
                        <a:rPr lang="es-SV" sz="1000" b="0" i="0" u="none" strike="noStrike" dirty="0">
                          <a:solidFill>
                            <a:srgbClr val="000000"/>
                          </a:solidFill>
                          <a:effectLst/>
                          <a:latin typeface="+mn-lt"/>
                        </a:rPr>
                        <a:t>, el ISSS reporta 442 casos y MINSAL 1,167 casos.</a:t>
                      </a:r>
                      <a:br>
                        <a:rPr lang="es-SV" sz="1000" b="0" i="0" u="none" strike="noStrike" dirty="0">
                          <a:solidFill>
                            <a:srgbClr val="000000"/>
                          </a:solidFill>
                          <a:effectLst/>
                          <a:latin typeface="+mn-lt"/>
                        </a:rPr>
                      </a:br>
                      <a:br>
                        <a:rPr lang="es-SV" sz="1000" b="0" i="0" u="none" strike="noStrike" dirty="0">
                          <a:solidFill>
                            <a:srgbClr val="000000"/>
                          </a:solidFill>
                          <a:effectLst/>
                          <a:latin typeface="+mn-lt"/>
                        </a:rPr>
                      </a:br>
                      <a:r>
                        <a:rPr lang="es-SV" sz="1000" b="0" i="0" u="none" strike="noStrike" dirty="0">
                          <a:solidFill>
                            <a:srgbClr val="000000"/>
                          </a:solidFill>
                          <a:effectLst/>
                          <a:latin typeface="+mn-lt"/>
                        </a:rPr>
                        <a:t>* Este incremento es el resultado de la mayor participación del sector salud, el fortalecimiento de las estrategias, incorporación de nuevos métodos diagnósticos,  así como el apoyo del Fondo Mundial que ha incrementado  la capacidad instalada en el primer nivel de atención con el equipamiento de microscopios para la Red de laboratorios del MINSAL para facilitar el diagnóstico de tuberculosis, con acceso a cultivo,  microscopia y pruebas moleculares a población de alto riesgo, principalmente en áreas y municipios que concentran población de mayor riesgo y vulnerabilidad.</a:t>
                      </a:r>
                      <a:br>
                        <a:rPr lang="es-SV" sz="900" b="0" i="0" u="none" strike="noStrike" dirty="0">
                          <a:solidFill>
                            <a:srgbClr val="000000"/>
                          </a:solidFill>
                          <a:effectLst/>
                          <a:latin typeface="+mn-lt"/>
                        </a:rPr>
                      </a:br>
                      <a:br>
                        <a:rPr lang="es-SV" sz="900" b="0" i="0" u="none" strike="noStrike" dirty="0">
                          <a:solidFill>
                            <a:srgbClr val="000000"/>
                          </a:solidFill>
                          <a:effectLst/>
                          <a:latin typeface="+mn-lt"/>
                        </a:rPr>
                      </a:br>
                      <a:r>
                        <a:rPr lang="es-SV" sz="800" b="1" i="1" u="none" strike="noStrike" dirty="0">
                          <a:solidFill>
                            <a:srgbClr val="000000"/>
                          </a:solidFill>
                          <a:effectLst>
                            <a:outerShdw blurRad="38100" dist="38100" dir="2700000" algn="tl">
                              <a:srgbClr val="000000">
                                <a:alpha val="43137"/>
                              </a:srgbClr>
                            </a:outerShdw>
                          </a:effectLst>
                          <a:latin typeface="+mn-lt"/>
                        </a:rPr>
                        <a:t>* Fuente : PUDR_TB2018_El Salvador remitido a FM 19 Marzo 2019.</a:t>
                      </a:r>
                      <a:endParaRPr lang="es-SV" sz="900" b="1" i="1" u="none" strike="noStrike" dirty="0">
                        <a:solidFill>
                          <a:srgbClr val="000000"/>
                        </a:solidFill>
                        <a:effectLst>
                          <a:outerShdw blurRad="38100" dist="38100" dir="2700000" algn="tl">
                            <a:srgbClr val="000000">
                              <a:alpha val="43137"/>
                            </a:srgbClr>
                          </a:outerShdw>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301671339"/>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554" name="1 Rectángulo">
            <a:extLst>
              <a:ext uri="{FF2B5EF4-FFF2-40B4-BE49-F238E27FC236}">
                <a16:creationId xmlns:a16="http://schemas.microsoft.com/office/drawing/2014/main" id="{40627CA6-4AE9-41B2-9A21-665BB320380F}"/>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5" name="1 Título">
            <a:extLst>
              <a:ext uri="{FF2B5EF4-FFF2-40B4-BE49-F238E27FC236}">
                <a16:creationId xmlns:a16="http://schemas.microsoft.com/office/drawing/2014/main" id="{57099E4E-FFEE-45FC-B11A-17DC00F45D1A}"/>
              </a:ext>
            </a:extLst>
          </p:cNvPr>
          <p:cNvSpPr>
            <a:spLocks noGrp="1"/>
          </p:cNvSpPr>
          <p:nvPr>
            <p:ph type="title"/>
          </p:nvPr>
        </p:nvSpPr>
        <p:spPr>
          <a:xfrm>
            <a:off x="323850" y="621630"/>
            <a:ext cx="8153400" cy="719138"/>
          </a:xfrm>
        </p:spPr>
        <p:txBody>
          <a:bodyPr/>
          <a:lstStyle/>
          <a:p>
            <a:pPr eaLnBrk="1" hangingPunct="1">
              <a:defRPr/>
            </a:pPr>
            <a:r>
              <a:rPr lang="es-SV" sz="3200" i="1" dirty="0">
                <a:solidFill>
                  <a:schemeClr val="accent6">
                    <a:lumMod val="75000"/>
                  </a:schemeClr>
                </a:solidFill>
                <a:effectLst>
                  <a:outerShdw blurRad="38100" dist="38100" dir="2700000" algn="tl">
                    <a:srgbClr val="000000">
                      <a:alpha val="43137"/>
                    </a:srgbClr>
                  </a:outerShdw>
                </a:effectLst>
                <a:latin typeface="Tw Cen MT" panose="020B0602020104020603" pitchFamily="34" charset="0"/>
              </a:rPr>
              <a:t>Indicadores de Subvención 2016-2018.</a:t>
            </a:r>
          </a:p>
        </p:txBody>
      </p:sp>
      <p:graphicFrame>
        <p:nvGraphicFramePr>
          <p:cNvPr id="7" name="Gráfico 6">
            <a:extLst>
              <a:ext uri="{FF2B5EF4-FFF2-40B4-BE49-F238E27FC236}">
                <a16:creationId xmlns:a16="http://schemas.microsoft.com/office/drawing/2014/main" id="{CABE6820-645B-4F24-AF9B-7F25500B0315}"/>
              </a:ext>
            </a:extLst>
          </p:cNvPr>
          <p:cNvGraphicFramePr>
            <a:graphicFrameLocks/>
          </p:cNvGraphicFramePr>
          <p:nvPr>
            <p:extLst>
              <p:ext uri="{D42A27DB-BD31-4B8C-83A1-F6EECF244321}">
                <p14:modId xmlns:p14="http://schemas.microsoft.com/office/powerpoint/2010/main" val="155745549"/>
              </p:ext>
            </p:extLst>
          </p:nvPr>
        </p:nvGraphicFramePr>
        <p:xfrm>
          <a:off x="467544" y="2192339"/>
          <a:ext cx="8208144" cy="3684934"/>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ángulo 1">
            <a:extLst>
              <a:ext uri="{FF2B5EF4-FFF2-40B4-BE49-F238E27FC236}">
                <a16:creationId xmlns:a16="http://schemas.microsoft.com/office/drawing/2014/main" id="{E2315EC6-22DF-423A-89C2-F31C26DE85FE}"/>
              </a:ext>
            </a:extLst>
          </p:cNvPr>
          <p:cNvSpPr/>
          <p:nvPr/>
        </p:nvSpPr>
        <p:spPr>
          <a:xfrm>
            <a:off x="755576" y="1465620"/>
            <a:ext cx="7721674" cy="523220"/>
          </a:xfrm>
          <a:prstGeom prst="rect">
            <a:avLst/>
          </a:prstGeom>
        </p:spPr>
        <p:txBody>
          <a:bodyPr wrap="square">
            <a:spAutoFit/>
          </a:bodyPr>
          <a:lstStyle/>
          <a:p>
            <a:pPr fontAlgn="ctr"/>
            <a:r>
              <a:rPr lang="es-SV" sz="1400" dirty="0">
                <a:solidFill>
                  <a:srgbClr val="000000"/>
                </a:solidFill>
                <a:latin typeface="Tw Cen MT" panose="020B0602020104020603" pitchFamily="34" charset="0"/>
              </a:rPr>
              <a:t>TCP-1(M): Número de casos notificados de todas las formas de TB (i.e. confirmados bacteriológicamente y con diagnóstico clínico) incluye casos nuevos y recaídas</a:t>
            </a:r>
          </a:p>
        </p:txBody>
      </p:sp>
    </p:spTree>
    <p:extLst>
      <p:ext uri="{BB962C8B-B14F-4D97-AF65-F5344CB8AC3E}">
        <p14:creationId xmlns:p14="http://schemas.microsoft.com/office/powerpoint/2010/main" val="303428316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554" name="1 Rectángulo">
            <a:extLst>
              <a:ext uri="{FF2B5EF4-FFF2-40B4-BE49-F238E27FC236}">
                <a16:creationId xmlns:a16="http://schemas.microsoft.com/office/drawing/2014/main" id="{40627CA6-4AE9-41B2-9A21-665BB320380F}"/>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5" name="1 Título">
            <a:extLst>
              <a:ext uri="{FF2B5EF4-FFF2-40B4-BE49-F238E27FC236}">
                <a16:creationId xmlns:a16="http://schemas.microsoft.com/office/drawing/2014/main" id="{57099E4E-FFEE-45FC-B11A-17DC00F45D1A}"/>
              </a:ext>
            </a:extLst>
          </p:cNvPr>
          <p:cNvSpPr>
            <a:spLocks noGrp="1"/>
          </p:cNvSpPr>
          <p:nvPr>
            <p:ph type="title"/>
          </p:nvPr>
        </p:nvSpPr>
        <p:spPr>
          <a:xfrm>
            <a:off x="323850" y="549275"/>
            <a:ext cx="8153400" cy="719138"/>
          </a:xfrm>
        </p:spPr>
        <p:txBody>
          <a:bodyPr/>
          <a:lstStyle/>
          <a:p>
            <a:pPr eaLnBrk="1" hangingPunct="1">
              <a:defRPr/>
            </a:pPr>
            <a:r>
              <a:rPr lang="es-SV" sz="3200" i="1" dirty="0">
                <a:solidFill>
                  <a:schemeClr val="accent6">
                    <a:lumMod val="75000"/>
                  </a:schemeClr>
                </a:solidFill>
                <a:effectLst>
                  <a:outerShdw blurRad="38100" dist="38100" dir="2700000" algn="tl">
                    <a:srgbClr val="000000">
                      <a:alpha val="43137"/>
                    </a:srgbClr>
                  </a:outerShdw>
                </a:effectLst>
                <a:latin typeface="Tw Cen MT" panose="020B0602020104020603" pitchFamily="34" charset="0"/>
              </a:rPr>
              <a:t>Indicadores de Subvención Año 2018</a:t>
            </a:r>
          </a:p>
        </p:txBody>
      </p:sp>
      <p:graphicFrame>
        <p:nvGraphicFramePr>
          <p:cNvPr id="6" name="Tabla 5">
            <a:extLst>
              <a:ext uri="{FF2B5EF4-FFF2-40B4-BE49-F238E27FC236}">
                <a16:creationId xmlns:a16="http://schemas.microsoft.com/office/drawing/2014/main" id="{DDEA4891-C82D-4C95-AE19-096702415779}"/>
              </a:ext>
            </a:extLst>
          </p:cNvPr>
          <p:cNvGraphicFramePr>
            <a:graphicFrameLocks noGrp="1"/>
          </p:cNvGraphicFramePr>
          <p:nvPr>
            <p:extLst>
              <p:ext uri="{D42A27DB-BD31-4B8C-83A1-F6EECF244321}">
                <p14:modId xmlns:p14="http://schemas.microsoft.com/office/powerpoint/2010/main" val="118352901"/>
              </p:ext>
            </p:extLst>
          </p:nvPr>
        </p:nvGraphicFramePr>
        <p:xfrm>
          <a:off x="179512" y="1268412"/>
          <a:ext cx="8821613" cy="3816772"/>
        </p:xfrm>
        <a:graphic>
          <a:graphicData uri="http://schemas.openxmlformats.org/drawingml/2006/table">
            <a:tbl>
              <a:tblPr/>
              <a:tblGrid>
                <a:gridCol w="1835838">
                  <a:extLst>
                    <a:ext uri="{9D8B030D-6E8A-4147-A177-3AD203B41FA5}">
                      <a16:colId xmlns:a16="http://schemas.microsoft.com/office/drawing/2014/main" val="2620551121"/>
                    </a:ext>
                  </a:extLst>
                </a:gridCol>
                <a:gridCol w="648165">
                  <a:extLst>
                    <a:ext uri="{9D8B030D-6E8A-4147-A177-3AD203B41FA5}">
                      <a16:colId xmlns:a16="http://schemas.microsoft.com/office/drawing/2014/main" val="1614583686"/>
                    </a:ext>
                  </a:extLst>
                </a:gridCol>
                <a:gridCol w="576146">
                  <a:extLst>
                    <a:ext uri="{9D8B030D-6E8A-4147-A177-3AD203B41FA5}">
                      <a16:colId xmlns:a16="http://schemas.microsoft.com/office/drawing/2014/main" val="3276959879"/>
                    </a:ext>
                  </a:extLst>
                </a:gridCol>
                <a:gridCol w="576146">
                  <a:extLst>
                    <a:ext uri="{9D8B030D-6E8A-4147-A177-3AD203B41FA5}">
                      <a16:colId xmlns:a16="http://schemas.microsoft.com/office/drawing/2014/main" val="3482275010"/>
                    </a:ext>
                  </a:extLst>
                </a:gridCol>
                <a:gridCol w="576146">
                  <a:extLst>
                    <a:ext uri="{9D8B030D-6E8A-4147-A177-3AD203B41FA5}">
                      <a16:colId xmlns:a16="http://schemas.microsoft.com/office/drawing/2014/main" val="736657610"/>
                    </a:ext>
                  </a:extLst>
                </a:gridCol>
                <a:gridCol w="504128">
                  <a:extLst>
                    <a:ext uri="{9D8B030D-6E8A-4147-A177-3AD203B41FA5}">
                      <a16:colId xmlns:a16="http://schemas.microsoft.com/office/drawing/2014/main" val="2268911766"/>
                    </a:ext>
                  </a:extLst>
                </a:gridCol>
                <a:gridCol w="4105044">
                  <a:extLst>
                    <a:ext uri="{9D8B030D-6E8A-4147-A177-3AD203B41FA5}">
                      <a16:colId xmlns:a16="http://schemas.microsoft.com/office/drawing/2014/main" val="4185789268"/>
                    </a:ext>
                  </a:extLst>
                </a:gridCol>
              </a:tblGrid>
              <a:tr h="277629">
                <a:tc>
                  <a:txBody>
                    <a:bodyPr/>
                    <a:lstStyle/>
                    <a:p>
                      <a:pPr algn="ctr" fontAlgn="ctr"/>
                      <a:r>
                        <a:rPr lang="es-SV" sz="900" b="0" i="0" u="none" strike="noStrike" dirty="0">
                          <a:solidFill>
                            <a:srgbClr val="000000"/>
                          </a:solidFill>
                          <a:effectLst/>
                          <a:latin typeface="Tw Cen MT" panose="020B0602020104020603" pitchFamily="34" charset="0"/>
                        </a:rPr>
                        <a:t>Indicadores</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chemeClr val="bg1">
                        <a:lumMod val="75000"/>
                      </a:schemeClr>
                    </a:solidFill>
                  </a:tcPr>
                </a:tc>
                <a:tc>
                  <a:txBody>
                    <a:bodyPr/>
                    <a:lstStyle/>
                    <a:p>
                      <a:pPr algn="ctr" fontAlgn="ctr"/>
                      <a:r>
                        <a:rPr lang="es-SV" sz="900" b="0" i="0" u="none" strike="noStrike" dirty="0">
                          <a:solidFill>
                            <a:srgbClr val="000000"/>
                          </a:solidFill>
                          <a:effectLst/>
                          <a:latin typeface="Tw Cen MT" panose="020B0602020104020603" pitchFamily="34" charset="0"/>
                        </a:rPr>
                        <a:t>Meta</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chemeClr val="bg1">
                        <a:lumMod val="75000"/>
                      </a:schemeClr>
                    </a:solidFill>
                  </a:tcPr>
                </a:tc>
                <a:tc>
                  <a:txBody>
                    <a:bodyPr/>
                    <a:lstStyle/>
                    <a:p>
                      <a:pPr algn="ctr" fontAlgn="ctr"/>
                      <a:r>
                        <a:rPr lang="es-SV" sz="900" b="0" i="0" u="none" strike="noStrike" dirty="0">
                          <a:solidFill>
                            <a:srgbClr val="000000"/>
                          </a:solidFill>
                          <a:effectLst/>
                          <a:latin typeface="Tw Cen MT" panose="020B0602020104020603" pitchFamily="34" charset="0"/>
                        </a:rPr>
                        <a:t>Lograda</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chemeClr val="bg1">
                        <a:lumMod val="75000"/>
                      </a:schemeClr>
                    </a:solidFill>
                  </a:tcPr>
                </a:tc>
                <a:tc>
                  <a:txBody>
                    <a:bodyPr/>
                    <a:lstStyle/>
                    <a:p>
                      <a:pPr algn="ctr" fontAlgn="ctr"/>
                      <a:r>
                        <a:rPr lang="es-SV" sz="700" b="1" i="0" u="none" strike="noStrike" dirty="0">
                          <a:solidFill>
                            <a:srgbClr val="000000"/>
                          </a:solidFill>
                          <a:effectLst/>
                          <a:latin typeface="Tw Cen MT" panose="020B0602020104020603" pitchFamily="34" charset="0"/>
                        </a:rPr>
                        <a:t>0% - 59%</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5050"/>
                    </a:solidFill>
                  </a:tcPr>
                </a:tc>
                <a:tc>
                  <a:txBody>
                    <a:bodyPr/>
                    <a:lstStyle/>
                    <a:p>
                      <a:pPr algn="ctr" fontAlgn="ctr"/>
                      <a:r>
                        <a:rPr lang="es-SV" sz="700" b="1" i="0" u="none" strike="noStrike" dirty="0">
                          <a:solidFill>
                            <a:srgbClr val="000000"/>
                          </a:solidFill>
                          <a:effectLst/>
                          <a:latin typeface="Tw Cen MT" panose="020B0602020104020603" pitchFamily="34" charset="0"/>
                        </a:rPr>
                        <a:t>60% - 89%</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FF00"/>
                    </a:solidFill>
                  </a:tcPr>
                </a:tc>
                <a:tc>
                  <a:txBody>
                    <a:bodyPr/>
                    <a:lstStyle/>
                    <a:p>
                      <a:pPr algn="ctr" fontAlgn="ctr"/>
                      <a:r>
                        <a:rPr lang="es-SV" sz="700" b="1" i="0" u="none" strike="noStrike" dirty="0">
                          <a:solidFill>
                            <a:srgbClr val="000000"/>
                          </a:solidFill>
                          <a:effectLst/>
                          <a:latin typeface="Tw Cen MT" panose="020B0602020104020603" pitchFamily="34" charset="0"/>
                        </a:rPr>
                        <a:t>&gt; 90%</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00FF00"/>
                    </a:solidFill>
                  </a:tcPr>
                </a:tc>
                <a:tc>
                  <a:txBody>
                    <a:bodyPr/>
                    <a:lstStyle/>
                    <a:p>
                      <a:pPr algn="ctr" fontAlgn="ctr"/>
                      <a:r>
                        <a:rPr lang="es-SV" sz="900" b="0" i="0" u="none" strike="noStrike" dirty="0">
                          <a:solidFill>
                            <a:srgbClr val="000000"/>
                          </a:solidFill>
                          <a:effectLst/>
                          <a:latin typeface="Tw Cen MT" panose="020B0602020104020603" pitchFamily="34" charset="0"/>
                        </a:rPr>
                        <a:t>Comentarios</a:t>
                      </a:r>
                    </a:p>
                  </a:txBody>
                  <a:tcPr marL="0" marR="0" marT="0" marB="0" anchor="ctr">
                    <a:lnL w="6350" cap="flat" cmpd="sng" algn="ctr">
                      <a:solidFill>
                        <a:srgbClr val="1F1C1B"/>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258624349"/>
                  </a:ext>
                </a:extLst>
              </a:tr>
              <a:tr h="3539143">
                <a:tc>
                  <a:txBody>
                    <a:bodyPr/>
                    <a:lstStyle/>
                    <a:p>
                      <a:pPr algn="l" fontAlgn="ctr"/>
                      <a:r>
                        <a:rPr lang="es-SV" sz="900" b="0" i="0" u="none" strike="noStrike" dirty="0">
                          <a:solidFill>
                            <a:srgbClr val="000000"/>
                          </a:solidFill>
                          <a:effectLst/>
                          <a:latin typeface="Tw Cen MT" panose="020B0602020104020603" pitchFamily="34" charset="0"/>
                        </a:rPr>
                        <a:t>DOTS-2b: Porcentaje de casos de tuberculosis confirmados bacteriológicamente que se han tratado con éxito (curados y con tratamiento completo) entre los casos de tuberculosis confirmados bacteriológicamente y registrados durante un período especificado</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900" b="0" i="0" u="none" strike="noStrike" dirty="0">
                          <a:solidFill>
                            <a:srgbClr val="000000"/>
                          </a:solidFill>
                          <a:effectLst/>
                          <a:latin typeface="Tw Cen MT" panose="020B0602020104020603" pitchFamily="34" charset="0"/>
                        </a:rPr>
                        <a:t>90.0%</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900" b="0" i="0" u="none" strike="noStrike">
                          <a:solidFill>
                            <a:srgbClr val="000000"/>
                          </a:solidFill>
                          <a:effectLst/>
                          <a:latin typeface="Tw Cen MT" panose="020B0602020104020603" pitchFamily="34" charset="0"/>
                        </a:rPr>
                        <a:t>91.05%</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gridSpan="3">
                  <a:txBody>
                    <a:bodyPr/>
                    <a:lstStyle/>
                    <a:p>
                      <a:pPr algn="ctr" fontAlgn="ctr"/>
                      <a:r>
                        <a:rPr lang="es-SV" sz="900" b="1" i="0" u="none" strike="noStrike" dirty="0">
                          <a:solidFill>
                            <a:srgbClr val="000000"/>
                          </a:solidFill>
                          <a:effectLst/>
                          <a:latin typeface="Tw Cen MT" panose="020B0602020104020603" pitchFamily="34" charset="0"/>
                        </a:rPr>
                        <a:t>101.2%</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00FF00"/>
                    </a:solidFill>
                  </a:tcPr>
                </a:tc>
                <a:tc hMerge="1">
                  <a:txBody>
                    <a:bodyPr/>
                    <a:lstStyle/>
                    <a:p>
                      <a:endParaRPr lang="es-SV"/>
                    </a:p>
                  </a:txBody>
                  <a:tcPr/>
                </a:tc>
                <a:tc hMerge="1">
                  <a:txBody>
                    <a:bodyPr/>
                    <a:lstStyle/>
                    <a:p>
                      <a:endParaRPr lang="es-SV"/>
                    </a:p>
                  </a:txBody>
                  <a:tcPr/>
                </a:tc>
                <a:tc>
                  <a:txBody>
                    <a:bodyPr/>
                    <a:lstStyle/>
                    <a:p>
                      <a:pPr algn="l" fontAlgn="ctr"/>
                      <a:r>
                        <a:rPr lang="es-SV" sz="900" b="0" i="0" u="none" strike="noStrike" dirty="0">
                          <a:solidFill>
                            <a:srgbClr val="000000"/>
                          </a:solidFill>
                          <a:effectLst/>
                          <a:latin typeface="Tw Cen MT" panose="020B0602020104020603" pitchFamily="34" charset="0"/>
                        </a:rPr>
                        <a:t>* </a:t>
                      </a:r>
                      <a:r>
                        <a:rPr lang="es-SV" sz="1000" b="0" i="0" u="none" strike="noStrike" kern="1200" dirty="0">
                          <a:solidFill>
                            <a:srgbClr val="000000"/>
                          </a:solidFill>
                          <a:effectLst/>
                          <a:latin typeface="+mn-lt"/>
                          <a:ea typeface="+mn-ea"/>
                          <a:cs typeface="+mn-cs"/>
                        </a:rPr>
                        <a:t>En la cohorte de resultados de tratamiento de casos nuevos bacteriológicamente confirmados durante el año 2017 se obtuvo un éxito de tratamiento del 91.05% de todos aquellos casos que se curaron y completaron tratamiento.</a:t>
                      </a:r>
                      <a:br>
                        <a:rPr lang="es-SV" sz="1000" b="0" i="0" u="none" strike="noStrike" kern="1200" dirty="0">
                          <a:solidFill>
                            <a:srgbClr val="000000"/>
                          </a:solidFill>
                          <a:effectLst/>
                          <a:latin typeface="+mn-lt"/>
                          <a:ea typeface="+mn-ea"/>
                          <a:cs typeface="+mn-cs"/>
                        </a:rPr>
                      </a:br>
                      <a:br>
                        <a:rPr lang="es-SV" sz="1000" b="0" i="0" u="none" strike="noStrike" kern="1200" dirty="0">
                          <a:solidFill>
                            <a:srgbClr val="000000"/>
                          </a:solidFill>
                          <a:effectLst/>
                          <a:latin typeface="+mn-lt"/>
                          <a:ea typeface="+mn-ea"/>
                          <a:cs typeface="+mn-cs"/>
                        </a:rPr>
                      </a:br>
                      <a:r>
                        <a:rPr lang="es-SV" sz="1000" b="0" i="0" u="none" strike="noStrike" kern="1200" dirty="0">
                          <a:solidFill>
                            <a:srgbClr val="000000"/>
                          </a:solidFill>
                          <a:effectLst/>
                          <a:latin typeface="+mn-lt"/>
                          <a:ea typeface="+mn-ea"/>
                          <a:cs typeface="+mn-cs"/>
                        </a:rPr>
                        <a:t>* </a:t>
                      </a:r>
                      <a:r>
                        <a:rPr lang="es-SV" sz="1000" b="1" i="0" u="none" strike="noStrike" kern="1200" dirty="0">
                          <a:solidFill>
                            <a:srgbClr val="000000"/>
                          </a:solidFill>
                          <a:effectLst/>
                          <a:latin typeface="+mn-lt"/>
                          <a:ea typeface="+mn-ea"/>
                          <a:cs typeface="+mn-cs"/>
                        </a:rPr>
                        <a:t>Meta alcanzada y superada</a:t>
                      </a:r>
                      <a:r>
                        <a:rPr lang="es-SV" sz="1000" b="0" i="0" u="none" strike="noStrike" kern="1200" dirty="0">
                          <a:solidFill>
                            <a:srgbClr val="000000"/>
                          </a:solidFill>
                          <a:effectLst/>
                          <a:latin typeface="+mn-lt"/>
                          <a:ea typeface="+mn-ea"/>
                          <a:cs typeface="+mn-cs"/>
                        </a:rPr>
                        <a:t>; es de hacer mención del alto compromiso del personal de salud operativo de SIBASI, de las Regiones del MINSAL, así como del personal del ISSS y Centros Penales, los cuales brindan el seguimiento y administración estricto de los tratamientos antifimicos, siguiendo los lineamientos y normativas nacionales de tratamiento, así como el seguimiento y monitoreo al buen llenado de los instrumentos de recolección de datos. Es de importancia mencionar que existe compromiso gerencial de las autoridades del MINSAL para continuar priorizando el trabajo en prevención y control de la TB.</a:t>
                      </a:r>
                      <a:br>
                        <a:rPr lang="es-SV" sz="1000" b="0" i="0" u="none" strike="noStrike" kern="1200" dirty="0">
                          <a:solidFill>
                            <a:srgbClr val="000000"/>
                          </a:solidFill>
                          <a:effectLst/>
                          <a:latin typeface="+mn-lt"/>
                          <a:ea typeface="+mn-ea"/>
                          <a:cs typeface="+mn-cs"/>
                        </a:rPr>
                      </a:br>
                      <a:br>
                        <a:rPr lang="es-SV" sz="1000" b="0" i="0" u="none" strike="noStrike" kern="1200" dirty="0">
                          <a:solidFill>
                            <a:srgbClr val="000000"/>
                          </a:solidFill>
                          <a:effectLst/>
                          <a:latin typeface="+mn-lt"/>
                          <a:ea typeface="+mn-ea"/>
                          <a:cs typeface="+mn-cs"/>
                        </a:rPr>
                      </a:br>
                      <a:r>
                        <a:rPr lang="es-SV" sz="1000" b="0" i="0" u="none" strike="noStrike" kern="1200" dirty="0">
                          <a:solidFill>
                            <a:srgbClr val="000000"/>
                          </a:solidFill>
                          <a:effectLst/>
                          <a:latin typeface="+mn-lt"/>
                          <a:ea typeface="+mn-ea"/>
                          <a:cs typeface="+mn-cs"/>
                        </a:rPr>
                        <a:t>* </a:t>
                      </a:r>
                      <a:r>
                        <a:rPr lang="es-SV" sz="800" b="1" i="0" u="none" strike="noStrike" kern="1200" dirty="0">
                          <a:solidFill>
                            <a:srgbClr val="000000"/>
                          </a:solidFill>
                          <a:effectLst/>
                          <a:latin typeface="+mn-lt"/>
                          <a:ea typeface="+mn-ea"/>
                          <a:cs typeface="+mn-cs"/>
                        </a:rPr>
                        <a:t>Fuente : PUDR_TB2018_El Salvador remitido a FM 19 Marzo 2019.</a:t>
                      </a:r>
                      <a:endParaRPr lang="es-SV" sz="1000" b="1" i="0" u="none" strike="noStrike" kern="1200" dirty="0">
                        <a:solidFill>
                          <a:srgbClr val="000000"/>
                        </a:solidFill>
                        <a:effectLst/>
                        <a:latin typeface="+mn-lt"/>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97188116"/>
                  </a:ext>
                </a:extLst>
              </a:tr>
            </a:tbl>
          </a:graphicData>
        </a:graphic>
      </p:graphicFrame>
    </p:spTree>
    <p:extLst>
      <p:ext uri="{BB962C8B-B14F-4D97-AF65-F5344CB8AC3E}">
        <p14:creationId xmlns:p14="http://schemas.microsoft.com/office/powerpoint/2010/main" val="173861667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554" name="1 Rectángulo">
            <a:extLst>
              <a:ext uri="{FF2B5EF4-FFF2-40B4-BE49-F238E27FC236}">
                <a16:creationId xmlns:a16="http://schemas.microsoft.com/office/drawing/2014/main" id="{40627CA6-4AE9-41B2-9A21-665BB320380F}"/>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5" name="1 Título">
            <a:extLst>
              <a:ext uri="{FF2B5EF4-FFF2-40B4-BE49-F238E27FC236}">
                <a16:creationId xmlns:a16="http://schemas.microsoft.com/office/drawing/2014/main" id="{57099E4E-FFEE-45FC-B11A-17DC00F45D1A}"/>
              </a:ext>
            </a:extLst>
          </p:cNvPr>
          <p:cNvSpPr>
            <a:spLocks noGrp="1"/>
          </p:cNvSpPr>
          <p:nvPr>
            <p:ph type="title"/>
          </p:nvPr>
        </p:nvSpPr>
        <p:spPr>
          <a:xfrm>
            <a:off x="323850" y="549275"/>
            <a:ext cx="8153400" cy="719138"/>
          </a:xfrm>
        </p:spPr>
        <p:txBody>
          <a:bodyPr/>
          <a:lstStyle/>
          <a:p>
            <a:pPr eaLnBrk="1" hangingPunct="1">
              <a:defRPr/>
            </a:pPr>
            <a:r>
              <a:rPr lang="es-SV" sz="3600" i="1" dirty="0">
                <a:solidFill>
                  <a:schemeClr val="accent6">
                    <a:lumMod val="75000"/>
                  </a:schemeClr>
                </a:solidFill>
                <a:effectLst>
                  <a:outerShdw blurRad="38100" dist="38100" dir="2700000" algn="tl">
                    <a:srgbClr val="000000">
                      <a:alpha val="43137"/>
                    </a:srgbClr>
                  </a:outerShdw>
                </a:effectLst>
                <a:latin typeface="Tw Cen MT" panose="020B0602020104020603" pitchFamily="34" charset="0"/>
              </a:rPr>
              <a:t>Indicadores de Subvención 2016-2018</a:t>
            </a:r>
          </a:p>
        </p:txBody>
      </p:sp>
      <p:graphicFrame>
        <p:nvGraphicFramePr>
          <p:cNvPr id="7" name="Gráfico 6">
            <a:extLst>
              <a:ext uri="{FF2B5EF4-FFF2-40B4-BE49-F238E27FC236}">
                <a16:creationId xmlns:a16="http://schemas.microsoft.com/office/drawing/2014/main" id="{B6F86160-55D2-41BB-B955-CF9D8A95A4ED}"/>
              </a:ext>
            </a:extLst>
          </p:cNvPr>
          <p:cNvGraphicFramePr>
            <a:graphicFrameLocks/>
          </p:cNvGraphicFramePr>
          <p:nvPr>
            <p:extLst>
              <p:ext uri="{D42A27DB-BD31-4B8C-83A1-F6EECF244321}">
                <p14:modId xmlns:p14="http://schemas.microsoft.com/office/powerpoint/2010/main" val="2378372498"/>
              </p:ext>
            </p:extLst>
          </p:nvPr>
        </p:nvGraphicFramePr>
        <p:xfrm>
          <a:off x="1043608" y="2060848"/>
          <a:ext cx="7200799" cy="4247876"/>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ángulo 1">
            <a:extLst>
              <a:ext uri="{FF2B5EF4-FFF2-40B4-BE49-F238E27FC236}">
                <a16:creationId xmlns:a16="http://schemas.microsoft.com/office/drawing/2014/main" id="{B5046272-5D8D-4B1B-A6A7-D37219B097D2}"/>
              </a:ext>
            </a:extLst>
          </p:cNvPr>
          <p:cNvSpPr/>
          <p:nvPr/>
        </p:nvSpPr>
        <p:spPr>
          <a:xfrm>
            <a:off x="125412" y="1425550"/>
            <a:ext cx="8839076" cy="738664"/>
          </a:xfrm>
          <a:prstGeom prst="rect">
            <a:avLst/>
          </a:prstGeom>
        </p:spPr>
        <p:txBody>
          <a:bodyPr wrap="square">
            <a:spAutoFit/>
          </a:bodyPr>
          <a:lstStyle/>
          <a:p>
            <a:pPr fontAlgn="ctr"/>
            <a:r>
              <a:rPr lang="es-SV" sz="1400" dirty="0">
                <a:solidFill>
                  <a:srgbClr val="000000"/>
                </a:solidFill>
                <a:latin typeface="Tw Cen MT" panose="020B0602020104020603" pitchFamily="34" charset="0"/>
              </a:rPr>
              <a:t>DOTS-2b: Porcentaje de casos de tuberculosis confirmados bacteriológicamente que se han tratado con éxito (curados y con tratamiento completo) entre los casos de tuberculosis confirmados bacteriológicamente y registrados durante un período especificado</a:t>
            </a:r>
          </a:p>
        </p:txBody>
      </p:sp>
    </p:spTree>
    <p:extLst>
      <p:ext uri="{BB962C8B-B14F-4D97-AF65-F5344CB8AC3E}">
        <p14:creationId xmlns:p14="http://schemas.microsoft.com/office/powerpoint/2010/main" val="62436684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602" name="1 Rectángulo">
            <a:extLst>
              <a:ext uri="{FF2B5EF4-FFF2-40B4-BE49-F238E27FC236}">
                <a16:creationId xmlns:a16="http://schemas.microsoft.com/office/drawing/2014/main" id="{3A577DD8-B96A-42C7-8763-AA9F9262B79E}"/>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graphicFrame>
        <p:nvGraphicFramePr>
          <p:cNvPr id="6" name="Tabla 5">
            <a:extLst>
              <a:ext uri="{FF2B5EF4-FFF2-40B4-BE49-F238E27FC236}">
                <a16:creationId xmlns:a16="http://schemas.microsoft.com/office/drawing/2014/main" id="{9AE3303C-8467-469F-9AFB-D1E64816AB21}"/>
              </a:ext>
            </a:extLst>
          </p:cNvPr>
          <p:cNvGraphicFramePr>
            <a:graphicFrameLocks noGrp="1"/>
          </p:cNvGraphicFramePr>
          <p:nvPr>
            <p:extLst>
              <p:ext uri="{D42A27DB-BD31-4B8C-83A1-F6EECF244321}">
                <p14:modId xmlns:p14="http://schemas.microsoft.com/office/powerpoint/2010/main" val="3561160586"/>
              </p:ext>
            </p:extLst>
          </p:nvPr>
        </p:nvGraphicFramePr>
        <p:xfrm>
          <a:off x="179388" y="1412874"/>
          <a:ext cx="8785223" cy="4320381"/>
        </p:xfrm>
        <a:graphic>
          <a:graphicData uri="http://schemas.openxmlformats.org/drawingml/2006/table">
            <a:tbl>
              <a:tblPr/>
              <a:tblGrid>
                <a:gridCol w="2016281">
                  <a:extLst>
                    <a:ext uri="{9D8B030D-6E8A-4147-A177-3AD203B41FA5}">
                      <a16:colId xmlns:a16="http://schemas.microsoft.com/office/drawing/2014/main" val="4081677027"/>
                    </a:ext>
                  </a:extLst>
                </a:gridCol>
                <a:gridCol w="504070">
                  <a:extLst>
                    <a:ext uri="{9D8B030D-6E8A-4147-A177-3AD203B41FA5}">
                      <a16:colId xmlns:a16="http://schemas.microsoft.com/office/drawing/2014/main" val="3425789440"/>
                    </a:ext>
                  </a:extLst>
                </a:gridCol>
                <a:gridCol w="504070">
                  <a:extLst>
                    <a:ext uri="{9D8B030D-6E8A-4147-A177-3AD203B41FA5}">
                      <a16:colId xmlns:a16="http://schemas.microsoft.com/office/drawing/2014/main" val="2068047117"/>
                    </a:ext>
                  </a:extLst>
                </a:gridCol>
                <a:gridCol w="648090">
                  <a:extLst>
                    <a:ext uri="{9D8B030D-6E8A-4147-A177-3AD203B41FA5}">
                      <a16:colId xmlns:a16="http://schemas.microsoft.com/office/drawing/2014/main" val="283503413"/>
                    </a:ext>
                  </a:extLst>
                </a:gridCol>
                <a:gridCol w="576080">
                  <a:extLst>
                    <a:ext uri="{9D8B030D-6E8A-4147-A177-3AD203B41FA5}">
                      <a16:colId xmlns:a16="http://schemas.microsoft.com/office/drawing/2014/main" val="391383963"/>
                    </a:ext>
                  </a:extLst>
                </a:gridCol>
                <a:gridCol w="432060">
                  <a:extLst>
                    <a:ext uri="{9D8B030D-6E8A-4147-A177-3AD203B41FA5}">
                      <a16:colId xmlns:a16="http://schemas.microsoft.com/office/drawing/2014/main" val="2493846158"/>
                    </a:ext>
                  </a:extLst>
                </a:gridCol>
                <a:gridCol w="4104572">
                  <a:extLst>
                    <a:ext uri="{9D8B030D-6E8A-4147-A177-3AD203B41FA5}">
                      <a16:colId xmlns:a16="http://schemas.microsoft.com/office/drawing/2014/main" val="1538801818"/>
                    </a:ext>
                  </a:extLst>
                </a:gridCol>
              </a:tblGrid>
              <a:tr h="251792">
                <a:tc>
                  <a:txBody>
                    <a:bodyPr/>
                    <a:lstStyle/>
                    <a:p>
                      <a:pPr algn="ctr" fontAlgn="ctr"/>
                      <a:r>
                        <a:rPr lang="es-SV" sz="800" b="0" i="0" u="none" strike="noStrike" dirty="0">
                          <a:solidFill>
                            <a:srgbClr val="000000"/>
                          </a:solidFill>
                          <a:effectLst/>
                          <a:latin typeface="Tw Cen MT" panose="020B0602020104020603" pitchFamily="34" charset="0"/>
                        </a:rPr>
                        <a:t>Indicadores</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chemeClr val="bg1">
                        <a:lumMod val="75000"/>
                      </a:schemeClr>
                    </a:solidFill>
                  </a:tcPr>
                </a:tc>
                <a:tc>
                  <a:txBody>
                    <a:bodyPr/>
                    <a:lstStyle/>
                    <a:p>
                      <a:pPr algn="ctr" fontAlgn="ctr"/>
                      <a:r>
                        <a:rPr lang="es-SV" sz="800" b="0" i="0" u="none" strike="noStrike" dirty="0">
                          <a:solidFill>
                            <a:srgbClr val="000000"/>
                          </a:solidFill>
                          <a:effectLst/>
                          <a:latin typeface="Tw Cen MT" panose="020B0602020104020603" pitchFamily="34" charset="0"/>
                        </a:rPr>
                        <a:t>Meta</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chemeClr val="bg1">
                        <a:lumMod val="75000"/>
                      </a:schemeClr>
                    </a:solidFill>
                  </a:tcPr>
                </a:tc>
                <a:tc>
                  <a:txBody>
                    <a:bodyPr/>
                    <a:lstStyle/>
                    <a:p>
                      <a:pPr algn="ctr" fontAlgn="ctr"/>
                      <a:r>
                        <a:rPr lang="es-SV" sz="800" b="0" i="0" u="none" strike="noStrike" dirty="0">
                          <a:solidFill>
                            <a:srgbClr val="000000"/>
                          </a:solidFill>
                          <a:effectLst/>
                          <a:latin typeface="Tw Cen MT" panose="020B0602020104020603" pitchFamily="34" charset="0"/>
                        </a:rPr>
                        <a:t>Lograda</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chemeClr val="bg1">
                        <a:lumMod val="75000"/>
                      </a:schemeClr>
                    </a:solidFill>
                  </a:tcPr>
                </a:tc>
                <a:tc>
                  <a:txBody>
                    <a:bodyPr/>
                    <a:lstStyle/>
                    <a:p>
                      <a:pPr algn="ctr" fontAlgn="ctr"/>
                      <a:r>
                        <a:rPr lang="es-SV" sz="800" b="1" i="0" u="none" strike="noStrike" dirty="0">
                          <a:solidFill>
                            <a:srgbClr val="000000"/>
                          </a:solidFill>
                          <a:effectLst/>
                          <a:latin typeface="Tw Cen MT" panose="020B0602020104020603" pitchFamily="34" charset="0"/>
                        </a:rPr>
                        <a:t>0% - 59%</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5050"/>
                    </a:solidFill>
                  </a:tcPr>
                </a:tc>
                <a:tc>
                  <a:txBody>
                    <a:bodyPr/>
                    <a:lstStyle/>
                    <a:p>
                      <a:pPr algn="ctr" fontAlgn="ctr"/>
                      <a:r>
                        <a:rPr lang="es-SV" sz="800" b="1" i="0" u="none" strike="noStrike" dirty="0">
                          <a:solidFill>
                            <a:srgbClr val="000000"/>
                          </a:solidFill>
                          <a:effectLst/>
                          <a:latin typeface="Tw Cen MT" panose="020B0602020104020603" pitchFamily="34" charset="0"/>
                        </a:rPr>
                        <a:t>60% - 89%</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FF00"/>
                    </a:solidFill>
                  </a:tcPr>
                </a:tc>
                <a:tc>
                  <a:txBody>
                    <a:bodyPr/>
                    <a:lstStyle/>
                    <a:p>
                      <a:pPr algn="ctr" fontAlgn="ctr"/>
                      <a:r>
                        <a:rPr lang="es-SV" sz="800" b="1" i="0" u="none" strike="noStrike" dirty="0">
                          <a:solidFill>
                            <a:srgbClr val="000000"/>
                          </a:solidFill>
                          <a:effectLst/>
                          <a:latin typeface="Tw Cen MT" panose="020B0602020104020603" pitchFamily="34" charset="0"/>
                        </a:rPr>
                        <a:t>&gt; 90%</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00FF00"/>
                    </a:solidFill>
                  </a:tcPr>
                </a:tc>
                <a:tc>
                  <a:txBody>
                    <a:bodyPr/>
                    <a:lstStyle/>
                    <a:p>
                      <a:pPr algn="ctr" fontAlgn="ctr"/>
                      <a:r>
                        <a:rPr lang="es-SV" sz="800" b="0" i="0" u="none" strike="noStrike" dirty="0">
                          <a:solidFill>
                            <a:srgbClr val="000000"/>
                          </a:solidFill>
                          <a:effectLst/>
                          <a:latin typeface="Tw Cen MT" panose="020B0602020104020603" pitchFamily="34" charset="0"/>
                        </a:rPr>
                        <a:t>Comentarios</a:t>
                      </a:r>
                    </a:p>
                  </a:txBody>
                  <a:tcPr marL="0" marR="0" marT="0" marB="0" anchor="ctr">
                    <a:lnL w="6350" cap="flat" cmpd="sng" algn="ctr">
                      <a:solidFill>
                        <a:srgbClr val="1F1C1B"/>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552559804"/>
                  </a:ext>
                </a:extLst>
              </a:tr>
              <a:tr h="4068589">
                <a:tc>
                  <a:txBody>
                    <a:bodyPr/>
                    <a:lstStyle/>
                    <a:p>
                      <a:pPr algn="l" fontAlgn="ctr"/>
                      <a:r>
                        <a:rPr lang="es-SV" sz="900" b="0" i="0" u="none" strike="noStrike" dirty="0">
                          <a:solidFill>
                            <a:srgbClr val="000000"/>
                          </a:solidFill>
                          <a:effectLst/>
                          <a:latin typeface="Tw Cen MT" panose="020B0602020104020603" pitchFamily="34" charset="0"/>
                        </a:rPr>
                        <a:t>MDR TB-other1: Número y porcentaje de pacientes sospechosos de tuberculosis resistente a los fármacos (RR-TB y / o MDR-TB) que se sometieron a pruebas de sensibilidad </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900" b="0" i="0" u="none" strike="noStrike" dirty="0">
                          <a:solidFill>
                            <a:srgbClr val="000000"/>
                          </a:solidFill>
                          <a:effectLst/>
                          <a:latin typeface="Tw Cen MT" panose="020B0602020104020603" pitchFamily="34" charset="0"/>
                        </a:rPr>
                        <a:t>90.0%</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900" b="0" i="0" u="none" strike="noStrike" dirty="0">
                          <a:solidFill>
                            <a:srgbClr val="000000"/>
                          </a:solidFill>
                          <a:effectLst/>
                          <a:latin typeface="Tw Cen MT" panose="020B0602020104020603" pitchFamily="34" charset="0"/>
                        </a:rPr>
                        <a:t>97.22%</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gridSpan="3">
                  <a:txBody>
                    <a:bodyPr/>
                    <a:lstStyle/>
                    <a:p>
                      <a:pPr algn="ctr" fontAlgn="ctr"/>
                      <a:r>
                        <a:rPr lang="es-SV" sz="900" b="1" i="0" u="none" strike="noStrike" dirty="0">
                          <a:solidFill>
                            <a:srgbClr val="000000"/>
                          </a:solidFill>
                          <a:effectLst/>
                          <a:latin typeface="Tw Cen MT" panose="020B0602020104020603" pitchFamily="34" charset="0"/>
                        </a:rPr>
                        <a:t>108%</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00FF00"/>
                    </a:solidFill>
                  </a:tcPr>
                </a:tc>
                <a:tc hMerge="1">
                  <a:txBody>
                    <a:bodyPr/>
                    <a:lstStyle/>
                    <a:p>
                      <a:endParaRPr lang="es-SV"/>
                    </a:p>
                  </a:txBody>
                  <a:tcPr/>
                </a:tc>
                <a:tc hMerge="1">
                  <a:txBody>
                    <a:bodyPr/>
                    <a:lstStyle/>
                    <a:p>
                      <a:endParaRPr lang="es-SV"/>
                    </a:p>
                  </a:txBody>
                  <a:tcPr/>
                </a:tc>
                <a:tc>
                  <a:txBody>
                    <a:bodyPr/>
                    <a:lstStyle/>
                    <a:p>
                      <a:pPr algn="l" fontAlgn="ctr"/>
                      <a:r>
                        <a:rPr lang="es-SV" sz="1000" b="0" i="0" u="none" strike="noStrike" dirty="0">
                          <a:solidFill>
                            <a:srgbClr val="000000"/>
                          </a:solidFill>
                          <a:effectLst/>
                          <a:latin typeface="+mn-lt"/>
                        </a:rPr>
                        <a:t>*Meta cumplida. </a:t>
                      </a:r>
                      <a:br>
                        <a:rPr lang="es-SV" sz="1000" b="0" i="0" u="none" strike="noStrike" dirty="0">
                          <a:solidFill>
                            <a:srgbClr val="000000"/>
                          </a:solidFill>
                          <a:effectLst/>
                          <a:latin typeface="+mn-lt"/>
                        </a:rPr>
                      </a:br>
                      <a:br>
                        <a:rPr lang="es-SV" sz="1000" b="0" i="0" u="none" strike="noStrike" dirty="0">
                          <a:solidFill>
                            <a:srgbClr val="000000"/>
                          </a:solidFill>
                          <a:effectLst/>
                          <a:latin typeface="+mn-lt"/>
                        </a:rPr>
                      </a:br>
                      <a:r>
                        <a:rPr lang="es-SV" sz="1000" b="0" i="0" u="none" strike="noStrike" dirty="0">
                          <a:solidFill>
                            <a:srgbClr val="000000"/>
                          </a:solidFill>
                          <a:effectLst/>
                          <a:latin typeface="+mn-lt"/>
                        </a:rPr>
                        <a:t>* Del total de pacientes sospechosos de TB-RR y TB-MDR que ascienden </a:t>
                      </a:r>
                      <a:r>
                        <a:rPr lang="es-SV" sz="1000" b="1" i="0" u="none" strike="noStrike" dirty="0">
                          <a:solidFill>
                            <a:srgbClr val="FF0000"/>
                          </a:solidFill>
                          <a:effectLst/>
                          <a:latin typeface="+mn-lt"/>
                        </a:rPr>
                        <a:t>a 539 </a:t>
                      </a:r>
                      <a:r>
                        <a:rPr lang="es-SV" sz="1000" b="0" i="0" u="none" strike="noStrike" dirty="0">
                          <a:solidFill>
                            <a:srgbClr val="000000"/>
                          </a:solidFill>
                          <a:effectLst/>
                          <a:latin typeface="+mn-lt"/>
                        </a:rPr>
                        <a:t>(recaídas, fracasos, pérdidas en el seguimiento, no negativizan al segundo mes de tratamiento). Se les realizó PSD a un total de </a:t>
                      </a:r>
                      <a:r>
                        <a:rPr lang="es-SV" sz="1000" b="1" i="0" u="none" strike="noStrike" dirty="0">
                          <a:solidFill>
                            <a:srgbClr val="FF0000"/>
                          </a:solidFill>
                          <a:effectLst/>
                          <a:latin typeface="+mn-lt"/>
                        </a:rPr>
                        <a:t>524 </a:t>
                      </a:r>
                      <a:r>
                        <a:rPr lang="es-SV" sz="1000" b="0" i="0" u="none" strike="noStrike" dirty="0">
                          <a:solidFill>
                            <a:srgbClr val="000000"/>
                          </a:solidFill>
                          <a:effectLst/>
                          <a:latin typeface="+mn-lt"/>
                        </a:rPr>
                        <a:t>de pacientes sospechosos lo que corresponde a un 97.21 %. al relacionar la meta propuesta contra lo realizado en el periodo podemos observar que el numero de casos detectados fue mayor, así que la proporción de pacientes sospechosos de tuberculosis resistente a los fármacos (RR-TB y / o MDR-TB) que se sometieron a pruebas de sensibilidad farmacológica es del 108% (97.21 / 90).</a:t>
                      </a:r>
                      <a:br>
                        <a:rPr lang="es-SV" sz="1000" b="0" i="0" u="none" strike="noStrike" dirty="0">
                          <a:solidFill>
                            <a:srgbClr val="000000"/>
                          </a:solidFill>
                          <a:effectLst/>
                          <a:latin typeface="+mn-lt"/>
                        </a:rPr>
                      </a:br>
                      <a:br>
                        <a:rPr lang="es-SV" sz="1000" b="0" i="0" u="none" strike="noStrike" dirty="0">
                          <a:solidFill>
                            <a:srgbClr val="000000"/>
                          </a:solidFill>
                          <a:effectLst/>
                          <a:latin typeface="+mn-lt"/>
                        </a:rPr>
                      </a:br>
                      <a:r>
                        <a:rPr lang="es-SV" sz="1000" b="0" i="0" u="none" strike="noStrike" dirty="0">
                          <a:solidFill>
                            <a:srgbClr val="000000"/>
                          </a:solidFill>
                          <a:effectLst/>
                          <a:latin typeface="+mn-lt"/>
                        </a:rPr>
                        <a:t>* Este éxito se debe a la supervisión continua por parte del PNTYER al laboratorio nacional de referencia de donde es tomada la base de datos nacional, en base a las recomendaciones realizadas por el comité de luz verde (GLC); de igual manera se ha mantenido la farmacovigilancia activa para detectar precozmente los casos resistentes en población sospechosa y de riesgo</a:t>
                      </a:r>
                      <a:br>
                        <a:rPr lang="es-SV" sz="900" b="0" i="0" u="none" strike="noStrike" dirty="0">
                          <a:solidFill>
                            <a:srgbClr val="000000"/>
                          </a:solidFill>
                          <a:effectLst/>
                          <a:latin typeface="+mn-lt"/>
                        </a:rPr>
                      </a:br>
                      <a:br>
                        <a:rPr lang="es-SV" sz="900" b="0" i="0" u="none" strike="noStrike" dirty="0">
                          <a:solidFill>
                            <a:srgbClr val="000000"/>
                          </a:solidFill>
                          <a:effectLst/>
                          <a:latin typeface="+mn-lt"/>
                        </a:rPr>
                      </a:br>
                      <a:r>
                        <a:rPr lang="es-SV" sz="800" b="1" i="1" u="none" strike="noStrike" dirty="0">
                          <a:solidFill>
                            <a:srgbClr val="000000"/>
                          </a:solidFill>
                          <a:effectLst>
                            <a:outerShdw blurRad="38100" dist="38100" dir="2700000" algn="tl">
                              <a:srgbClr val="000000">
                                <a:alpha val="43137"/>
                              </a:srgbClr>
                            </a:outerShdw>
                          </a:effectLst>
                          <a:latin typeface="+mn-lt"/>
                        </a:rPr>
                        <a:t>* Fuente : PUDR_TB2018_El Salvador remitido a FM 19 Marzo 2019.</a:t>
                      </a:r>
                      <a:endParaRPr lang="es-SV" sz="900" b="1" i="1" u="none" strike="noStrike" dirty="0">
                        <a:solidFill>
                          <a:srgbClr val="000000"/>
                        </a:solidFill>
                        <a:effectLst>
                          <a:outerShdw blurRad="38100" dist="38100" dir="2700000" algn="tl">
                            <a:srgbClr val="000000">
                              <a:alpha val="43137"/>
                            </a:srgbClr>
                          </a:outerShdw>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60116809"/>
                  </a:ext>
                </a:extLst>
              </a:tr>
            </a:tbl>
          </a:graphicData>
        </a:graphic>
      </p:graphicFrame>
      <p:sp>
        <p:nvSpPr>
          <p:cNvPr id="9" name="1 Título">
            <a:extLst>
              <a:ext uri="{FF2B5EF4-FFF2-40B4-BE49-F238E27FC236}">
                <a16:creationId xmlns:a16="http://schemas.microsoft.com/office/drawing/2014/main" id="{58AA3F6A-6482-47D5-B68D-09F2D8AEE166}"/>
              </a:ext>
            </a:extLst>
          </p:cNvPr>
          <p:cNvSpPr>
            <a:spLocks noGrp="1"/>
          </p:cNvSpPr>
          <p:nvPr>
            <p:ph type="title"/>
          </p:nvPr>
        </p:nvSpPr>
        <p:spPr>
          <a:xfrm>
            <a:off x="323850" y="549275"/>
            <a:ext cx="8153400" cy="719138"/>
          </a:xfrm>
        </p:spPr>
        <p:txBody>
          <a:bodyPr/>
          <a:lstStyle/>
          <a:p>
            <a:pPr eaLnBrk="1" hangingPunct="1">
              <a:defRPr/>
            </a:pPr>
            <a:r>
              <a:rPr lang="es-SV" sz="3200" i="1" dirty="0">
                <a:solidFill>
                  <a:schemeClr val="accent6">
                    <a:lumMod val="75000"/>
                  </a:schemeClr>
                </a:solidFill>
                <a:effectLst>
                  <a:outerShdw blurRad="38100" dist="38100" dir="2700000" algn="tl">
                    <a:srgbClr val="000000">
                      <a:alpha val="43137"/>
                    </a:srgbClr>
                  </a:outerShdw>
                </a:effectLst>
                <a:latin typeface="Tw Cen MT" panose="020B0602020104020603" pitchFamily="34" charset="0"/>
              </a:rPr>
              <a:t>Indicadores de Subvención Año 2018</a:t>
            </a: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602" name="1 Rectángulo">
            <a:extLst>
              <a:ext uri="{FF2B5EF4-FFF2-40B4-BE49-F238E27FC236}">
                <a16:creationId xmlns:a16="http://schemas.microsoft.com/office/drawing/2014/main" id="{3A577DD8-B96A-42C7-8763-AA9F9262B79E}"/>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9" name="1 Título">
            <a:extLst>
              <a:ext uri="{FF2B5EF4-FFF2-40B4-BE49-F238E27FC236}">
                <a16:creationId xmlns:a16="http://schemas.microsoft.com/office/drawing/2014/main" id="{58AA3F6A-6482-47D5-B68D-09F2D8AEE166}"/>
              </a:ext>
            </a:extLst>
          </p:cNvPr>
          <p:cNvSpPr>
            <a:spLocks noGrp="1"/>
          </p:cNvSpPr>
          <p:nvPr>
            <p:ph type="title"/>
          </p:nvPr>
        </p:nvSpPr>
        <p:spPr>
          <a:xfrm>
            <a:off x="323850" y="837654"/>
            <a:ext cx="8153400" cy="719138"/>
          </a:xfrm>
        </p:spPr>
        <p:txBody>
          <a:bodyPr/>
          <a:lstStyle/>
          <a:p>
            <a:pPr eaLnBrk="1" hangingPunct="1">
              <a:defRPr/>
            </a:pPr>
            <a:r>
              <a:rPr lang="es-SV" sz="3200" i="1" dirty="0">
                <a:solidFill>
                  <a:schemeClr val="accent6">
                    <a:lumMod val="75000"/>
                  </a:schemeClr>
                </a:solidFill>
                <a:effectLst>
                  <a:outerShdw blurRad="38100" dist="38100" dir="2700000" algn="tl">
                    <a:srgbClr val="000000">
                      <a:alpha val="43137"/>
                    </a:srgbClr>
                  </a:outerShdw>
                </a:effectLst>
                <a:latin typeface="Tw Cen MT" panose="020B0602020104020603" pitchFamily="34" charset="0"/>
              </a:rPr>
              <a:t>Indicadores de Subvención 2016-2018</a:t>
            </a:r>
          </a:p>
        </p:txBody>
      </p:sp>
      <p:graphicFrame>
        <p:nvGraphicFramePr>
          <p:cNvPr id="5" name="Gráfico 4">
            <a:extLst>
              <a:ext uri="{FF2B5EF4-FFF2-40B4-BE49-F238E27FC236}">
                <a16:creationId xmlns:a16="http://schemas.microsoft.com/office/drawing/2014/main" id="{80D8ECAF-8A60-4848-B2BE-100DB6894DE7}"/>
              </a:ext>
            </a:extLst>
          </p:cNvPr>
          <p:cNvGraphicFramePr>
            <a:graphicFrameLocks/>
          </p:cNvGraphicFramePr>
          <p:nvPr>
            <p:extLst>
              <p:ext uri="{D42A27DB-BD31-4B8C-83A1-F6EECF244321}">
                <p14:modId xmlns:p14="http://schemas.microsoft.com/office/powerpoint/2010/main" val="4006549521"/>
              </p:ext>
            </p:extLst>
          </p:nvPr>
        </p:nvGraphicFramePr>
        <p:xfrm>
          <a:off x="827089" y="2192338"/>
          <a:ext cx="7201296" cy="3684933"/>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ángulo 1">
            <a:extLst>
              <a:ext uri="{FF2B5EF4-FFF2-40B4-BE49-F238E27FC236}">
                <a16:creationId xmlns:a16="http://schemas.microsoft.com/office/drawing/2014/main" id="{576112EE-67D3-4938-9E83-BAB7AC666B0F}"/>
              </a:ext>
            </a:extLst>
          </p:cNvPr>
          <p:cNvSpPr/>
          <p:nvPr/>
        </p:nvSpPr>
        <p:spPr>
          <a:xfrm>
            <a:off x="666750" y="1628800"/>
            <a:ext cx="7577658" cy="523220"/>
          </a:xfrm>
          <a:prstGeom prst="rect">
            <a:avLst/>
          </a:prstGeom>
        </p:spPr>
        <p:txBody>
          <a:bodyPr wrap="square">
            <a:spAutoFit/>
          </a:bodyPr>
          <a:lstStyle/>
          <a:p>
            <a:pPr fontAlgn="ctr"/>
            <a:r>
              <a:rPr lang="es-SV" sz="1400" dirty="0">
                <a:solidFill>
                  <a:srgbClr val="000000"/>
                </a:solidFill>
                <a:latin typeface="Tw Cen MT" panose="020B0602020104020603" pitchFamily="34" charset="0"/>
              </a:rPr>
              <a:t>MDR TB-other1: Número y porcentaje de pacientes sospechosos de tuberculosis resistente a los fármacos (RR-TB y / o MDR-TB) que se sometieron a pruebas de sensibilidad </a:t>
            </a:r>
          </a:p>
        </p:txBody>
      </p:sp>
    </p:spTree>
    <p:extLst>
      <p:ext uri="{BB962C8B-B14F-4D97-AF65-F5344CB8AC3E}">
        <p14:creationId xmlns:p14="http://schemas.microsoft.com/office/powerpoint/2010/main" val="357033517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3" name="3 Marcador de contenido">
            <a:extLst>
              <a:ext uri="{FF2B5EF4-FFF2-40B4-BE49-F238E27FC236}">
                <a16:creationId xmlns:a16="http://schemas.microsoft.com/office/drawing/2014/main" id="{C0FFA038-52D8-42C5-9680-1D275CDF556E}"/>
              </a:ext>
            </a:extLst>
          </p:cNvPr>
          <p:cNvGraphicFramePr>
            <a:graphicFrameLocks noGrp="1"/>
          </p:cNvGraphicFramePr>
          <p:nvPr>
            <p:ph sz="quarter" idx="1"/>
            <p:extLst>
              <p:ext uri="{D42A27DB-BD31-4B8C-83A1-F6EECF244321}">
                <p14:modId xmlns:p14="http://schemas.microsoft.com/office/powerpoint/2010/main" val="3157705369"/>
              </p:ext>
            </p:extLst>
          </p:nvPr>
        </p:nvGraphicFramePr>
        <p:xfrm>
          <a:off x="179388" y="1124744"/>
          <a:ext cx="8785225" cy="4563269"/>
        </p:xfrm>
        <a:graphic>
          <a:graphicData uri="http://schemas.openxmlformats.org/drawingml/2006/table">
            <a:tbl>
              <a:tblPr/>
              <a:tblGrid>
                <a:gridCol w="1719109">
                  <a:extLst>
                    <a:ext uri="{9D8B030D-6E8A-4147-A177-3AD203B41FA5}">
                      <a16:colId xmlns:a16="http://schemas.microsoft.com/office/drawing/2014/main" val="20000"/>
                    </a:ext>
                  </a:extLst>
                </a:gridCol>
                <a:gridCol w="640219">
                  <a:extLst>
                    <a:ext uri="{9D8B030D-6E8A-4147-A177-3AD203B41FA5}">
                      <a16:colId xmlns:a16="http://schemas.microsoft.com/office/drawing/2014/main" val="20001"/>
                    </a:ext>
                  </a:extLst>
                </a:gridCol>
                <a:gridCol w="4457819">
                  <a:extLst>
                    <a:ext uri="{9D8B030D-6E8A-4147-A177-3AD203B41FA5}">
                      <a16:colId xmlns:a16="http://schemas.microsoft.com/office/drawing/2014/main" val="20002"/>
                    </a:ext>
                  </a:extLst>
                </a:gridCol>
                <a:gridCol w="1007751">
                  <a:extLst>
                    <a:ext uri="{9D8B030D-6E8A-4147-A177-3AD203B41FA5}">
                      <a16:colId xmlns:a16="http://schemas.microsoft.com/office/drawing/2014/main" val="20003"/>
                    </a:ext>
                  </a:extLst>
                </a:gridCol>
                <a:gridCol w="414958">
                  <a:extLst>
                    <a:ext uri="{9D8B030D-6E8A-4147-A177-3AD203B41FA5}">
                      <a16:colId xmlns:a16="http://schemas.microsoft.com/office/drawing/2014/main" val="20004"/>
                    </a:ext>
                  </a:extLst>
                </a:gridCol>
                <a:gridCol w="545369">
                  <a:extLst>
                    <a:ext uri="{9D8B030D-6E8A-4147-A177-3AD203B41FA5}">
                      <a16:colId xmlns:a16="http://schemas.microsoft.com/office/drawing/2014/main" val="20005"/>
                    </a:ext>
                  </a:extLst>
                </a:gridCol>
              </a:tblGrid>
              <a:tr h="3144437">
                <a:tc gridSpan="6">
                  <a:txBody>
                    <a:bodyPr/>
                    <a:lstStyle/>
                    <a:p>
                      <a:pPr algn="ctr" fontAlgn="b"/>
                      <a:r>
                        <a:rPr lang="en-US" sz="3200" b="1" i="0" u="none" strike="noStrike" dirty="0">
                          <a:solidFill>
                            <a:srgbClr val="002060"/>
                          </a:solidFill>
                          <a:latin typeface="Tw Cen MT" panose="020B0602020104020603" pitchFamily="34" charset="0"/>
                        </a:rPr>
                        <a:t> </a:t>
                      </a:r>
                      <a:r>
                        <a:rPr lang="es-ES" sz="3600" b="0" dirty="0">
                          <a:solidFill>
                            <a:srgbClr val="002060"/>
                          </a:solidFill>
                          <a:effectLst>
                            <a:outerShdw blurRad="38100" dist="38100" dir="2700000" algn="tl">
                              <a:srgbClr val="000000">
                                <a:alpha val="43137"/>
                              </a:srgbClr>
                            </a:outerShdw>
                          </a:effectLst>
                          <a:latin typeface="Tw Cen MT" panose="020B0602020104020603" pitchFamily="34" charset="0"/>
                        </a:rPr>
                        <a:t>Apoyo al Plan Nacional Estratégico Multisectorial para el Control de la Tuberculosis 2016-2021 ( PENMTB ) en El Salvador</a:t>
                      </a:r>
                      <a:endParaRPr lang="es-ES" sz="3200" b="0" dirty="0">
                        <a:solidFill>
                          <a:srgbClr val="002060"/>
                        </a:solidFill>
                        <a:effectLst>
                          <a:outerShdw blurRad="38100" dist="38100" dir="2700000" algn="tl">
                            <a:srgbClr val="000000">
                              <a:alpha val="43137"/>
                            </a:srgbClr>
                          </a:outerShdw>
                        </a:effectLst>
                        <a:latin typeface="Tw Cen MT" panose="020B0602020104020603" pitchFamily="34" charset="0"/>
                      </a:endParaRPr>
                    </a:p>
                    <a:p>
                      <a:pPr algn="ctr" fontAlgn="b"/>
                      <a:endParaRPr lang="es-ES" sz="3200" b="0" i="0" u="none" strike="noStrike" dirty="0">
                        <a:solidFill>
                          <a:srgbClr val="002060"/>
                        </a:solidFill>
                        <a:effectLst>
                          <a:outerShdw blurRad="38100" dist="38100" dir="2700000" algn="tl">
                            <a:srgbClr val="000000">
                              <a:alpha val="43137"/>
                            </a:srgbClr>
                          </a:outerShdw>
                        </a:effectLst>
                        <a:latin typeface="Tw Cen MT" panose="020B0602020104020603" pitchFamily="34" charset="0"/>
                      </a:endParaRPr>
                    </a:p>
                    <a:p>
                      <a:pPr algn="ctr" fontAlgn="b"/>
                      <a:r>
                        <a:rPr lang="es-ES" sz="2400" b="0" i="0" u="none" strike="noStrike" dirty="0">
                          <a:solidFill>
                            <a:schemeClr val="tx1"/>
                          </a:solidFill>
                          <a:effectLst>
                            <a:outerShdw blurRad="38100" dist="38100" dir="2700000" algn="tl">
                              <a:srgbClr val="000000">
                                <a:alpha val="43137"/>
                              </a:srgbClr>
                            </a:outerShdw>
                          </a:effectLst>
                          <a:latin typeface="Tw Cen MT" panose="020B0602020104020603" pitchFamily="34" charset="0"/>
                        </a:rPr>
                        <a:t>01 Enero 2018 – 31 Diciembre 2018</a:t>
                      </a:r>
                      <a:endParaRPr lang="en-US" sz="2400" b="0" i="0" u="none" strike="noStrike" dirty="0">
                        <a:solidFill>
                          <a:schemeClr val="tx1"/>
                        </a:solidFill>
                        <a:effectLst>
                          <a:outerShdw blurRad="38100" dist="38100" dir="2700000" algn="tl">
                            <a:srgbClr val="000000">
                              <a:alpha val="43137"/>
                            </a:srgbClr>
                          </a:outerShdw>
                        </a:effectLst>
                        <a:latin typeface="Tw Cen MT" panose="020B0602020104020603" pitchFamily="34" charset="0"/>
                      </a:endParaRPr>
                    </a:p>
                  </a:txBody>
                  <a:tcPr marL="0" marR="0" marT="0" marB="0" anchor="b">
                    <a:lnL>
                      <a:noFill/>
                    </a:lnL>
                    <a:lnR>
                      <a:noFill/>
                    </a:lnR>
                    <a:lnT>
                      <a:noFill/>
                    </a:lnT>
                    <a:lnB>
                      <a:noFill/>
                    </a:lnB>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10000"/>
                  </a:ext>
                </a:extLst>
              </a:tr>
              <a:tr h="1418832">
                <a:tc>
                  <a:txBody>
                    <a:bodyPr/>
                    <a:lstStyle/>
                    <a:p>
                      <a:pPr algn="ctr" fontAlgn="b"/>
                      <a:endParaRPr lang="es-SV" sz="3200" b="1" i="0" u="none" strike="noStrike">
                        <a:solidFill>
                          <a:srgbClr val="002060"/>
                        </a:solidFill>
                        <a:latin typeface="Tw Cen MT" panose="020B0602020104020603" pitchFamily="34" charset="0"/>
                      </a:endParaRPr>
                    </a:p>
                  </a:txBody>
                  <a:tcPr marL="0" marR="0" marT="0" marB="0" anchor="b">
                    <a:lnL>
                      <a:noFill/>
                    </a:lnL>
                    <a:lnR>
                      <a:noFill/>
                    </a:lnR>
                    <a:lnT>
                      <a:noFill/>
                    </a:lnT>
                    <a:lnB>
                      <a:noFill/>
                    </a:lnB>
                  </a:tcPr>
                </a:tc>
                <a:tc>
                  <a:txBody>
                    <a:bodyPr/>
                    <a:lstStyle/>
                    <a:p>
                      <a:pPr algn="ctr" fontAlgn="b"/>
                      <a:endParaRPr lang="es-SV" sz="3200" b="1" i="0" u="none" strike="noStrike">
                        <a:solidFill>
                          <a:srgbClr val="002060"/>
                        </a:solidFill>
                        <a:latin typeface="Tw Cen MT" panose="020B0602020104020603" pitchFamily="34" charset="0"/>
                      </a:endParaRPr>
                    </a:p>
                  </a:txBody>
                  <a:tcPr marL="0" marR="0" marT="0" marB="0" anchor="b">
                    <a:lnL>
                      <a:noFill/>
                    </a:lnL>
                    <a:lnR>
                      <a:noFill/>
                    </a:lnR>
                    <a:lnT>
                      <a:noFill/>
                    </a:lnT>
                    <a:lnB>
                      <a:noFill/>
                    </a:lnB>
                  </a:tcPr>
                </a:tc>
                <a:tc>
                  <a:txBody>
                    <a:bodyPr/>
                    <a:lstStyle/>
                    <a:p>
                      <a:pPr algn="ctr" fontAlgn="b"/>
                      <a:endParaRPr lang="es-SV" sz="3200" b="1" i="1" u="none" strike="noStrike" dirty="0">
                        <a:solidFill>
                          <a:srgbClr val="002060"/>
                        </a:solidFill>
                        <a:latin typeface="Tw Cen MT" panose="020B0602020104020603" pitchFamily="34" charset="0"/>
                      </a:endParaRPr>
                    </a:p>
                  </a:txBody>
                  <a:tcPr marL="0" marR="0" marT="0" marB="0" anchor="b">
                    <a:lnL>
                      <a:noFill/>
                    </a:lnL>
                    <a:lnR>
                      <a:noFill/>
                    </a:lnR>
                    <a:lnT>
                      <a:noFill/>
                    </a:lnT>
                    <a:lnB>
                      <a:noFill/>
                    </a:lnB>
                  </a:tcPr>
                </a:tc>
                <a:tc>
                  <a:txBody>
                    <a:bodyPr/>
                    <a:lstStyle/>
                    <a:p>
                      <a:pPr algn="ctr" fontAlgn="b"/>
                      <a:endParaRPr lang="es-SV" sz="3200" b="1" i="0" u="none" strike="noStrike" dirty="0">
                        <a:solidFill>
                          <a:srgbClr val="002060"/>
                        </a:solidFill>
                        <a:latin typeface="Tw Cen MT" panose="020B0602020104020603" pitchFamily="34" charset="0"/>
                      </a:endParaRPr>
                    </a:p>
                  </a:txBody>
                  <a:tcPr marL="0" marR="0" marT="0" marB="0" anchor="b">
                    <a:lnL>
                      <a:noFill/>
                    </a:lnL>
                    <a:lnR>
                      <a:noFill/>
                    </a:lnR>
                    <a:lnT>
                      <a:noFill/>
                    </a:lnT>
                    <a:lnB>
                      <a:noFill/>
                    </a:lnB>
                  </a:tcPr>
                </a:tc>
                <a:tc>
                  <a:txBody>
                    <a:bodyPr/>
                    <a:lstStyle/>
                    <a:p>
                      <a:pPr algn="l" fontAlgn="b"/>
                      <a:endParaRPr lang="es-SV" sz="3200" b="0" i="0" u="none" strike="noStrike">
                        <a:solidFill>
                          <a:srgbClr val="002060"/>
                        </a:solidFill>
                        <a:latin typeface="Tw Cen MT" panose="020B0602020104020603" pitchFamily="34" charset="0"/>
                      </a:endParaRPr>
                    </a:p>
                  </a:txBody>
                  <a:tcPr marL="0" marR="0" marT="0" marB="0" anchor="b">
                    <a:lnL>
                      <a:noFill/>
                    </a:lnL>
                    <a:lnR>
                      <a:noFill/>
                    </a:lnR>
                    <a:lnT>
                      <a:noFill/>
                    </a:lnT>
                    <a:lnB>
                      <a:noFill/>
                    </a:lnB>
                  </a:tcPr>
                </a:tc>
                <a:tc>
                  <a:txBody>
                    <a:bodyPr/>
                    <a:lstStyle/>
                    <a:p>
                      <a:pPr algn="l" fontAlgn="b"/>
                      <a:endParaRPr lang="es-SV" sz="3200" b="0" i="0" u="none" strike="noStrike" dirty="0">
                        <a:solidFill>
                          <a:srgbClr val="002060"/>
                        </a:solidFill>
                        <a:latin typeface="Tw Cen MT" panose="020B0602020104020603"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602" name="1 Rectángulo">
            <a:extLst>
              <a:ext uri="{FF2B5EF4-FFF2-40B4-BE49-F238E27FC236}">
                <a16:creationId xmlns:a16="http://schemas.microsoft.com/office/drawing/2014/main" id="{3A577DD8-B96A-42C7-8763-AA9F9262B79E}"/>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graphicFrame>
        <p:nvGraphicFramePr>
          <p:cNvPr id="6" name="Tabla 5">
            <a:extLst>
              <a:ext uri="{FF2B5EF4-FFF2-40B4-BE49-F238E27FC236}">
                <a16:creationId xmlns:a16="http://schemas.microsoft.com/office/drawing/2014/main" id="{9AE3303C-8467-469F-9AFB-D1E64816AB21}"/>
              </a:ext>
            </a:extLst>
          </p:cNvPr>
          <p:cNvGraphicFramePr>
            <a:graphicFrameLocks noGrp="1"/>
          </p:cNvGraphicFramePr>
          <p:nvPr>
            <p:extLst>
              <p:ext uri="{D42A27DB-BD31-4B8C-83A1-F6EECF244321}">
                <p14:modId xmlns:p14="http://schemas.microsoft.com/office/powerpoint/2010/main" val="1869712491"/>
              </p:ext>
            </p:extLst>
          </p:nvPr>
        </p:nvGraphicFramePr>
        <p:xfrm>
          <a:off x="179388" y="1412874"/>
          <a:ext cx="8785223" cy="3528293"/>
        </p:xfrm>
        <a:graphic>
          <a:graphicData uri="http://schemas.openxmlformats.org/drawingml/2006/table">
            <a:tbl>
              <a:tblPr/>
              <a:tblGrid>
                <a:gridCol w="2016281">
                  <a:extLst>
                    <a:ext uri="{9D8B030D-6E8A-4147-A177-3AD203B41FA5}">
                      <a16:colId xmlns:a16="http://schemas.microsoft.com/office/drawing/2014/main" val="4081677027"/>
                    </a:ext>
                  </a:extLst>
                </a:gridCol>
                <a:gridCol w="504070">
                  <a:extLst>
                    <a:ext uri="{9D8B030D-6E8A-4147-A177-3AD203B41FA5}">
                      <a16:colId xmlns:a16="http://schemas.microsoft.com/office/drawing/2014/main" val="3425789440"/>
                    </a:ext>
                  </a:extLst>
                </a:gridCol>
                <a:gridCol w="504070">
                  <a:extLst>
                    <a:ext uri="{9D8B030D-6E8A-4147-A177-3AD203B41FA5}">
                      <a16:colId xmlns:a16="http://schemas.microsoft.com/office/drawing/2014/main" val="2068047117"/>
                    </a:ext>
                  </a:extLst>
                </a:gridCol>
                <a:gridCol w="648090">
                  <a:extLst>
                    <a:ext uri="{9D8B030D-6E8A-4147-A177-3AD203B41FA5}">
                      <a16:colId xmlns:a16="http://schemas.microsoft.com/office/drawing/2014/main" val="283503413"/>
                    </a:ext>
                  </a:extLst>
                </a:gridCol>
                <a:gridCol w="576080">
                  <a:extLst>
                    <a:ext uri="{9D8B030D-6E8A-4147-A177-3AD203B41FA5}">
                      <a16:colId xmlns:a16="http://schemas.microsoft.com/office/drawing/2014/main" val="391383963"/>
                    </a:ext>
                  </a:extLst>
                </a:gridCol>
                <a:gridCol w="432060">
                  <a:extLst>
                    <a:ext uri="{9D8B030D-6E8A-4147-A177-3AD203B41FA5}">
                      <a16:colId xmlns:a16="http://schemas.microsoft.com/office/drawing/2014/main" val="2493846158"/>
                    </a:ext>
                  </a:extLst>
                </a:gridCol>
                <a:gridCol w="4104572">
                  <a:extLst>
                    <a:ext uri="{9D8B030D-6E8A-4147-A177-3AD203B41FA5}">
                      <a16:colId xmlns:a16="http://schemas.microsoft.com/office/drawing/2014/main" val="1538801818"/>
                    </a:ext>
                  </a:extLst>
                </a:gridCol>
              </a:tblGrid>
              <a:tr h="237080">
                <a:tc>
                  <a:txBody>
                    <a:bodyPr/>
                    <a:lstStyle/>
                    <a:p>
                      <a:pPr algn="ctr" fontAlgn="ctr"/>
                      <a:r>
                        <a:rPr lang="es-SV" sz="800" b="0" i="0" u="none" strike="noStrike" dirty="0">
                          <a:solidFill>
                            <a:srgbClr val="000000"/>
                          </a:solidFill>
                          <a:effectLst/>
                          <a:latin typeface="Tw Cen MT" panose="020B0602020104020603" pitchFamily="34" charset="0"/>
                        </a:rPr>
                        <a:t>Indicadores</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chemeClr val="bg1">
                        <a:lumMod val="75000"/>
                      </a:schemeClr>
                    </a:solidFill>
                  </a:tcPr>
                </a:tc>
                <a:tc>
                  <a:txBody>
                    <a:bodyPr/>
                    <a:lstStyle/>
                    <a:p>
                      <a:pPr algn="ctr" fontAlgn="ctr"/>
                      <a:r>
                        <a:rPr lang="es-SV" sz="800" b="0" i="0" u="none" strike="noStrike" dirty="0">
                          <a:solidFill>
                            <a:srgbClr val="000000"/>
                          </a:solidFill>
                          <a:effectLst/>
                          <a:latin typeface="Tw Cen MT" panose="020B0602020104020603" pitchFamily="34" charset="0"/>
                        </a:rPr>
                        <a:t>Meta</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chemeClr val="bg1">
                        <a:lumMod val="75000"/>
                      </a:schemeClr>
                    </a:solidFill>
                  </a:tcPr>
                </a:tc>
                <a:tc>
                  <a:txBody>
                    <a:bodyPr/>
                    <a:lstStyle/>
                    <a:p>
                      <a:pPr algn="ctr" fontAlgn="ctr"/>
                      <a:r>
                        <a:rPr lang="es-SV" sz="800" b="0" i="0" u="none" strike="noStrike" dirty="0">
                          <a:solidFill>
                            <a:srgbClr val="000000"/>
                          </a:solidFill>
                          <a:effectLst/>
                          <a:latin typeface="Tw Cen MT" panose="020B0602020104020603" pitchFamily="34" charset="0"/>
                        </a:rPr>
                        <a:t>Lograda</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chemeClr val="bg1">
                        <a:lumMod val="75000"/>
                      </a:schemeClr>
                    </a:solidFill>
                  </a:tcPr>
                </a:tc>
                <a:tc>
                  <a:txBody>
                    <a:bodyPr/>
                    <a:lstStyle/>
                    <a:p>
                      <a:pPr algn="ctr" fontAlgn="ctr"/>
                      <a:r>
                        <a:rPr lang="es-SV" sz="800" b="1" i="0" u="none" strike="noStrike" dirty="0">
                          <a:solidFill>
                            <a:srgbClr val="000000"/>
                          </a:solidFill>
                          <a:effectLst/>
                          <a:latin typeface="Tw Cen MT" panose="020B0602020104020603" pitchFamily="34" charset="0"/>
                        </a:rPr>
                        <a:t>0% - 59%</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5050"/>
                    </a:solidFill>
                  </a:tcPr>
                </a:tc>
                <a:tc>
                  <a:txBody>
                    <a:bodyPr/>
                    <a:lstStyle/>
                    <a:p>
                      <a:pPr algn="ctr" fontAlgn="ctr"/>
                      <a:r>
                        <a:rPr lang="es-SV" sz="800" b="1" i="0" u="none" strike="noStrike" dirty="0">
                          <a:solidFill>
                            <a:srgbClr val="000000"/>
                          </a:solidFill>
                          <a:effectLst/>
                          <a:latin typeface="Tw Cen MT" panose="020B0602020104020603" pitchFamily="34" charset="0"/>
                        </a:rPr>
                        <a:t>60% - 89%</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FF00"/>
                    </a:solidFill>
                  </a:tcPr>
                </a:tc>
                <a:tc>
                  <a:txBody>
                    <a:bodyPr/>
                    <a:lstStyle/>
                    <a:p>
                      <a:pPr algn="ctr" fontAlgn="ctr"/>
                      <a:r>
                        <a:rPr lang="es-SV" sz="800" b="1" i="0" u="none" strike="noStrike" dirty="0">
                          <a:solidFill>
                            <a:srgbClr val="000000"/>
                          </a:solidFill>
                          <a:effectLst/>
                          <a:latin typeface="Tw Cen MT" panose="020B0602020104020603" pitchFamily="34" charset="0"/>
                        </a:rPr>
                        <a:t>&gt; 90%</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00FF00"/>
                    </a:solidFill>
                  </a:tcPr>
                </a:tc>
                <a:tc>
                  <a:txBody>
                    <a:bodyPr/>
                    <a:lstStyle/>
                    <a:p>
                      <a:pPr algn="ctr" fontAlgn="ctr"/>
                      <a:r>
                        <a:rPr lang="es-SV" sz="800" b="0" i="0" u="none" strike="noStrike" dirty="0">
                          <a:solidFill>
                            <a:srgbClr val="000000"/>
                          </a:solidFill>
                          <a:effectLst/>
                          <a:latin typeface="Tw Cen MT" panose="020B0602020104020603" pitchFamily="34" charset="0"/>
                        </a:rPr>
                        <a:t>Comentarios</a:t>
                      </a:r>
                    </a:p>
                  </a:txBody>
                  <a:tcPr marL="0" marR="0" marT="0" marB="0" anchor="ctr">
                    <a:lnL w="6350" cap="flat" cmpd="sng" algn="ctr">
                      <a:solidFill>
                        <a:srgbClr val="1F1C1B"/>
                      </a:solidFill>
                      <a:prstDash val="solid"/>
                      <a:round/>
                      <a:headEnd type="none" w="med" len="med"/>
                      <a:tailEnd type="none" w="med" len="med"/>
                    </a:lnL>
                    <a:lnR w="6350" cap="flat" cmpd="sng" algn="ctr">
                      <a:solidFill>
                        <a:srgbClr val="1F1C1B"/>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552559804"/>
                  </a:ext>
                </a:extLst>
              </a:tr>
              <a:tr h="3291213">
                <a:tc>
                  <a:txBody>
                    <a:bodyPr/>
                    <a:lstStyle/>
                    <a:p>
                      <a:pPr algn="l" fontAlgn="ctr"/>
                      <a:r>
                        <a:rPr lang="es-SV" sz="900" b="0" i="0" u="none" strike="noStrike">
                          <a:solidFill>
                            <a:srgbClr val="000000"/>
                          </a:solidFill>
                          <a:effectLst/>
                          <a:latin typeface="Tw Cen MT" panose="020B0602020104020603" pitchFamily="34" charset="0"/>
                        </a:rPr>
                        <a:t>MDR TB-other2: Número y porcentaje de casos de TB resistentes a los medicamentos (TB-RR y / o MDR-TB) confirmados durante el último año calendario que están en tratamiento de segunda línea</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900" b="0" i="0" u="none" strike="noStrike">
                          <a:solidFill>
                            <a:srgbClr val="000000"/>
                          </a:solidFill>
                          <a:effectLst/>
                          <a:latin typeface="Tw Cen MT" panose="020B0602020104020603" pitchFamily="34" charset="0"/>
                        </a:rPr>
                        <a:t>7.00</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ctr"/>
                      <a:r>
                        <a:rPr lang="es-SV" sz="900" b="0" i="0" u="none" strike="noStrike">
                          <a:solidFill>
                            <a:srgbClr val="000000"/>
                          </a:solidFill>
                          <a:effectLst/>
                          <a:latin typeface="Tw Cen MT" panose="020B0602020104020603" pitchFamily="34" charset="0"/>
                        </a:rPr>
                        <a:t>7.00</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gridSpan="3">
                  <a:txBody>
                    <a:bodyPr/>
                    <a:lstStyle/>
                    <a:p>
                      <a:pPr algn="ctr" fontAlgn="ctr"/>
                      <a:r>
                        <a:rPr lang="es-SV" sz="900" b="1" i="0" u="none" strike="noStrike" dirty="0">
                          <a:solidFill>
                            <a:srgbClr val="000000"/>
                          </a:solidFill>
                          <a:effectLst/>
                          <a:latin typeface="Tw Cen MT" panose="020B0602020104020603" pitchFamily="34" charset="0"/>
                        </a:rPr>
                        <a:t>100%</a:t>
                      </a:r>
                    </a:p>
                  </a:txBody>
                  <a:tcPr marL="0" marR="0" marT="0" marB="0" anchor="ctr">
                    <a:lnL w="6350" cap="flat" cmpd="sng" algn="ctr">
                      <a:solidFill>
                        <a:srgbClr val="13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00FF00"/>
                    </a:solidFill>
                  </a:tcPr>
                </a:tc>
                <a:tc hMerge="1">
                  <a:txBody>
                    <a:bodyPr/>
                    <a:lstStyle/>
                    <a:p>
                      <a:endParaRPr lang="es-SV"/>
                    </a:p>
                  </a:txBody>
                  <a:tcPr/>
                </a:tc>
                <a:tc hMerge="1">
                  <a:txBody>
                    <a:bodyPr/>
                    <a:lstStyle/>
                    <a:p>
                      <a:endParaRPr lang="es-SV"/>
                    </a:p>
                  </a:txBody>
                  <a:tcPr/>
                </a:tc>
                <a:tc>
                  <a:txBody>
                    <a:bodyPr/>
                    <a:lstStyle/>
                    <a:p>
                      <a:pPr algn="l" fontAlgn="ctr"/>
                      <a:r>
                        <a:rPr lang="es-SV" sz="1000" b="0" i="0" u="none" strike="noStrike" dirty="0">
                          <a:solidFill>
                            <a:srgbClr val="000000"/>
                          </a:solidFill>
                          <a:effectLst/>
                          <a:latin typeface="+mn-lt"/>
                        </a:rPr>
                        <a:t>* Meta cumplida.</a:t>
                      </a:r>
                      <a:br>
                        <a:rPr lang="es-SV" sz="1000" b="0" i="0" u="none" strike="noStrike" dirty="0">
                          <a:solidFill>
                            <a:srgbClr val="000000"/>
                          </a:solidFill>
                          <a:effectLst/>
                          <a:latin typeface="+mn-lt"/>
                        </a:rPr>
                      </a:br>
                      <a:br>
                        <a:rPr lang="es-SV" sz="1000" b="0" i="0" u="none" strike="noStrike" dirty="0">
                          <a:solidFill>
                            <a:srgbClr val="000000"/>
                          </a:solidFill>
                          <a:effectLst/>
                          <a:latin typeface="+mn-lt"/>
                        </a:rPr>
                      </a:br>
                      <a:r>
                        <a:rPr lang="es-SV" sz="1000" b="0" i="0" u="none" strike="noStrike" dirty="0">
                          <a:solidFill>
                            <a:srgbClr val="000000"/>
                          </a:solidFill>
                          <a:effectLst/>
                          <a:latin typeface="+mn-lt"/>
                        </a:rPr>
                        <a:t>* Para el año 2018, </a:t>
                      </a:r>
                      <a:r>
                        <a:rPr lang="es-SV" sz="1000" b="1" i="0" u="none" strike="noStrike" dirty="0">
                          <a:solidFill>
                            <a:srgbClr val="FF0000"/>
                          </a:solidFill>
                          <a:effectLst/>
                          <a:latin typeface="+mn-lt"/>
                        </a:rPr>
                        <a:t>se tuvo un total de 7 casos de TB - RR y TB - MDR </a:t>
                      </a:r>
                      <a:r>
                        <a:rPr lang="es-SV" sz="1000" b="0" i="0" u="none" strike="noStrike" dirty="0">
                          <a:solidFill>
                            <a:srgbClr val="000000"/>
                          </a:solidFill>
                          <a:effectLst/>
                          <a:latin typeface="+mn-lt"/>
                        </a:rPr>
                        <a:t>confirmados, registrados, referidos e ingresados a la clínica nacional TB - MDR del centro nacional de referencia (Hospital Saldaña)  y que están en tratamiento de segunda línea, haciendo un porcentaje del 100% ((7/7)*100).</a:t>
                      </a:r>
                      <a:br>
                        <a:rPr lang="es-SV" sz="1000" b="0" i="0" u="none" strike="noStrike" dirty="0">
                          <a:solidFill>
                            <a:srgbClr val="000000"/>
                          </a:solidFill>
                          <a:effectLst/>
                          <a:latin typeface="+mn-lt"/>
                        </a:rPr>
                      </a:br>
                      <a:br>
                        <a:rPr lang="es-SV" sz="1000" b="0" i="0" u="none" strike="noStrike" dirty="0">
                          <a:solidFill>
                            <a:srgbClr val="000000"/>
                          </a:solidFill>
                          <a:effectLst/>
                          <a:latin typeface="+mn-lt"/>
                        </a:rPr>
                      </a:br>
                      <a:r>
                        <a:rPr lang="es-SV" sz="1000" b="0" i="0" u="none" strike="noStrike" dirty="0">
                          <a:solidFill>
                            <a:srgbClr val="000000"/>
                          </a:solidFill>
                          <a:effectLst/>
                          <a:latin typeface="+mn-lt"/>
                        </a:rPr>
                        <a:t>* Es importante mencionar que los pacientes reportados son únicamente aquellos que están registrados en la base de datos de la fuente primaria del Hospital Nacional de Referencia (Hospital Saldaña). La cual es la única fuente de datos nacional a reportar para TB - RR y TB - MDR. </a:t>
                      </a:r>
                      <a:br>
                        <a:rPr lang="es-SV" sz="900" b="0" i="0" u="none" strike="noStrike" dirty="0">
                          <a:solidFill>
                            <a:srgbClr val="000000"/>
                          </a:solidFill>
                          <a:effectLst/>
                          <a:latin typeface="+mn-lt"/>
                        </a:rPr>
                      </a:br>
                      <a:br>
                        <a:rPr lang="es-SV" sz="900" b="0" i="0" u="none" strike="noStrike" dirty="0">
                          <a:solidFill>
                            <a:srgbClr val="000000"/>
                          </a:solidFill>
                          <a:effectLst/>
                          <a:latin typeface="+mn-lt"/>
                        </a:rPr>
                      </a:br>
                      <a:r>
                        <a:rPr lang="es-SV" sz="800" b="1" i="1" u="none" strike="noStrike" dirty="0">
                          <a:solidFill>
                            <a:srgbClr val="000000"/>
                          </a:solidFill>
                          <a:effectLst>
                            <a:outerShdw blurRad="38100" dist="38100" dir="2700000" algn="tl">
                              <a:srgbClr val="000000">
                                <a:alpha val="43137"/>
                              </a:srgbClr>
                            </a:outerShdw>
                          </a:effectLst>
                          <a:latin typeface="+mn-lt"/>
                        </a:rPr>
                        <a:t>* Fuente : PUDR_TB2018_El Salvador remitido a FM 19 Marzo 2019</a:t>
                      </a:r>
                      <a:r>
                        <a:rPr lang="es-SV" sz="900" b="0" i="0" u="none" strike="noStrike" dirty="0">
                          <a:solidFill>
                            <a:srgbClr val="000000"/>
                          </a:solidFill>
                          <a:effectLst/>
                          <a:latin typeface="+mn-lt"/>
                        </a:rPr>
                        <a:t>.</a:t>
                      </a:r>
                      <a:br>
                        <a:rPr lang="es-SV" sz="900" b="0" i="0" u="none" strike="noStrike" dirty="0">
                          <a:solidFill>
                            <a:srgbClr val="000000"/>
                          </a:solidFill>
                          <a:effectLst/>
                          <a:latin typeface="+mn-lt"/>
                        </a:rPr>
                      </a:br>
                      <a:endParaRPr lang="es-SV" sz="900" b="0" i="0" u="none" strike="noStrike" dirty="0">
                        <a:solidFill>
                          <a:srgbClr val="000000"/>
                        </a:solidFill>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931084355"/>
                  </a:ext>
                </a:extLst>
              </a:tr>
            </a:tbl>
          </a:graphicData>
        </a:graphic>
      </p:graphicFrame>
      <p:sp>
        <p:nvSpPr>
          <p:cNvPr id="9" name="1 Título">
            <a:extLst>
              <a:ext uri="{FF2B5EF4-FFF2-40B4-BE49-F238E27FC236}">
                <a16:creationId xmlns:a16="http://schemas.microsoft.com/office/drawing/2014/main" id="{58AA3F6A-6482-47D5-B68D-09F2D8AEE166}"/>
              </a:ext>
            </a:extLst>
          </p:cNvPr>
          <p:cNvSpPr>
            <a:spLocks noGrp="1"/>
          </p:cNvSpPr>
          <p:nvPr>
            <p:ph type="title"/>
          </p:nvPr>
        </p:nvSpPr>
        <p:spPr>
          <a:xfrm>
            <a:off x="323850" y="549275"/>
            <a:ext cx="8153400" cy="719138"/>
          </a:xfrm>
        </p:spPr>
        <p:txBody>
          <a:bodyPr/>
          <a:lstStyle/>
          <a:p>
            <a:pPr eaLnBrk="1" hangingPunct="1">
              <a:defRPr/>
            </a:pPr>
            <a:r>
              <a:rPr lang="es-SV" sz="3600" i="1" dirty="0">
                <a:solidFill>
                  <a:schemeClr val="accent6">
                    <a:lumMod val="75000"/>
                  </a:schemeClr>
                </a:solidFill>
                <a:effectLst>
                  <a:outerShdw blurRad="38100" dist="38100" dir="2700000" algn="tl">
                    <a:srgbClr val="000000">
                      <a:alpha val="43137"/>
                    </a:srgbClr>
                  </a:outerShdw>
                </a:effectLst>
                <a:latin typeface="Tw Cen MT" panose="020B0602020104020603" pitchFamily="34" charset="0"/>
              </a:rPr>
              <a:t>Indicadores de Subvención 2018</a:t>
            </a:r>
          </a:p>
        </p:txBody>
      </p:sp>
    </p:spTree>
    <p:extLst>
      <p:ext uri="{BB962C8B-B14F-4D97-AF65-F5344CB8AC3E}">
        <p14:creationId xmlns:p14="http://schemas.microsoft.com/office/powerpoint/2010/main" val="147953169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602" name="1 Rectángulo">
            <a:extLst>
              <a:ext uri="{FF2B5EF4-FFF2-40B4-BE49-F238E27FC236}">
                <a16:creationId xmlns:a16="http://schemas.microsoft.com/office/drawing/2014/main" id="{3A577DD8-B96A-42C7-8763-AA9F9262B79E}"/>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9" name="1 Título">
            <a:extLst>
              <a:ext uri="{FF2B5EF4-FFF2-40B4-BE49-F238E27FC236}">
                <a16:creationId xmlns:a16="http://schemas.microsoft.com/office/drawing/2014/main" id="{58AA3F6A-6482-47D5-B68D-09F2D8AEE166}"/>
              </a:ext>
            </a:extLst>
          </p:cNvPr>
          <p:cNvSpPr>
            <a:spLocks noGrp="1"/>
          </p:cNvSpPr>
          <p:nvPr>
            <p:ph type="title"/>
          </p:nvPr>
        </p:nvSpPr>
        <p:spPr>
          <a:xfrm>
            <a:off x="323850" y="549275"/>
            <a:ext cx="8153400" cy="719138"/>
          </a:xfrm>
        </p:spPr>
        <p:txBody>
          <a:bodyPr/>
          <a:lstStyle/>
          <a:p>
            <a:pPr eaLnBrk="1" hangingPunct="1">
              <a:defRPr/>
            </a:pPr>
            <a:r>
              <a:rPr lang="es-SV" sz="3200" i="1" dirty="0">
                <a:solidFill>
                  <a:schemeClr val="accent6">
                    <a:lumMod val="75000"/>
                  </a:schemeClr>
                </a:solidFill>
                <a:effectLst>
                  <a:outerShdw blurRad="38100" dist="38100" dir="2700000" algn="tl">
                    <a:srgbClr val="000000">
                      <a:alpha val="43137"/>
                    </a:srgbClr>
                  </a:outerShdw>
                </a:effectLst>
                <a:latin typeface="Tw Cen MT" panose="020B0602020104020603" pitchFamily="34" charset="0"/>
              </a:rPr>
              <a:t>Indicadores de Subvención 2016-2018</a:t>
            </a:r>
          </a:p>
        </p:txBody>
      </p:sp>
      <p:graphicFrame>
        <p:nvGraphicFramePr>
          <p:cNvPr id="5" name="Gráfico 4">
            <a:extLst>
              <a:ext uri="{FF2B5EF4-FFF2-40B4-BE49-F238E27FC236}">
                <a16:creationId xmlns:a16="http://schemas.microsoft.com/office/drawing/2014/main" id="{32298FC5-BDA4-4378-B6E6-01D785BBC7DC}"/>
              </a:ext>
            </a:extLst>
          </p:cNvPr>
          <p:cNvGraphicFramePr>
            <a:graphicFrameLocks/>
          </p:cNvGraphicFramePr>
          <p:nvPr>
            <p:extLst>
              <p:ext uri="{D42A27DB-BD31-4B8C-83A1-F6EECF244321}">
                <p14:modId xmlns:p14="http://schemas.microsoft.com/office/powerpoint/2010/main" val="3153700484"/>
              </p:ext>
            </p:extLst>
          </p:nvPr>
        </p:nvGraphicFramePr>
        <p:xfrm>
          <a:off x="611560" y="1268413"/>
          <a:ext cx="7344816" cy="367275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0814280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CuadroTexto">
            <a:extLst>
              <a:ext uri="{FF2B5EF4-FFF2-40B4-BE49-F238E27FC236}">
                <a16:creationId xmlns:a16="http://schemas.microsoft.com/office/drawing/2014/main" id="{09525EAC-E17F-4D4D-82DF-4D9B190A78C1}"/>
              </a:ext>
            </a:extLst>
          </p:cNvPr>
          <p:cNvSpPr txBox="1">
            <a:spLocks noChangeArrowheads="1"/>
          </p:cNvSpPr>
          <p:nvPr/>
        </p:nvSpPr>
        <p:spPr bwMode="auto">
          <a:xfrm>
            <a:off x="359693" y="254080"/>
            <a:ext cx="842461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Arial" panose="020B0604020202020204" pitchFamily="34" charset="0"/>
              <a:buNone/>
            </a:pPr>
            <a:r>
              <a:rPr lang="es-SV" altLang="es-SV" sz="2800" i="1" dirty="0">
                <a:solidFill>
                  <a:schemeClr val="accent4">
                    <a:lumMod val="50000"/>
                  </a:schemeClr>
                </a:solidFill>
                <a:effectLst>
                  <a:outerShdw blurRad="38100" dist="38100" dir="2700000" algn="tl">
                    <a:srgbClr val="000000">
                      <a:alpha val="43137"/>
                    </a:srgbClr>
                  </a:outerShdw>
                </a:effectLst>
                <a:latin typeface="Tw Cen MT" panose="020B0602020104020603" pitchFamily="34" charset="0"/>
              </a:rPr>
              <a:t>Evidencia histórica de remodelación Laboratorio San Juan de Dios – San Miguel.</a:t>
            </a:r>
            <a:endParaRPr lang="es-ES" altLang="es-SV" sz="4000" i="1" dirty="0">
              <a:solidFill>
                <a:schemeClr val="accent4">
                  <a:lumMod val="50000"/>
                </a:schemeClr>
              </a:solidFill>
              <a:effectLst>
                <a:outerShdw blurRad="38100" dist="38100" dir="2700000" algn="tl">
                  <a:srgbClr val="000000">
                    <a:alpha val="43137"/>
                  </a:srgbClr>
                </a:outerShdw>
              </a:effectLst>
              <a:latin typeface="Tw Cen MT" panose="020B0602020104020603" pitchFamily="34" charset="0"/>
            </a:endParaRPr>
          </a:p>
        </p:txBody>
      </p:sp>
      <p:sp>
        <p:nvSpPr>
          <p:cNvPr id="5123" name="CuadroTexto 3">
            <a:extLst>
              <a:ext uri="{FF2B5EF4-FFF2-40B4-BE49-F238E27FC236}">
                <a16:creationId xmlns:a16="http://schemas.microsoft.com/office/drawing/2014/main" id="{DB439369-3BB5-444C-B540-9D88096C3CF7}"/>
              </a:ext>
            </a:extLst>
          </p:cNvPr>
          <p:cNvSpPr txBox="1">
            <a:spLocks noChangeArrowheads="1"/>
          </p:cNvSpPr>
          <p:nvPr/>
        </p:nvSpPr>
        <p:spPr bwMode="auto">
          <a:xfrm>
            <a:off x="5973763" y="4437063"/>
            <a:ext cx="249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SV" altLang="es-SV" sz="1800">
                <a:latin typeface="Arial" panose="020B0604020202020204" pitchFamily="34" charset="0"/>
              </a:rPr>
              <a:t> </a:t>
            </a:r>
          </a:p>
        </p:txBody>
      </p:sp>
      <p:sp>
        <p:nvSpPr>
          <p:cNvPr id="5125" name="6 Rectángulo">
            <a:extLst>
              <a:ext uri="{FF2B5EF4-FFF2-40B4-BE49-F238E27FC236}">
                <a16:creationId xmlns:a16="http://schemas.microsoft.com/office/drawing/2014/main" id="{DB52A301-5470-483D-8B3F-0B33711606C6}"/>
              </a:ext>
            </a:extLst>
          </p:cNvPr>
          <p:cNvSpPr>
            <a:spLocks noChangeArrowheads="1"/>
          </p:cNvSpPr>
          <p:nvPr/>
        </p:nvSpPr>
        <p:spPr bwMode="auto">
          <a:xfrm>
            <a:off x="539552" y="4037013"/>
            <a:ext cx="302433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SV" sz="2000" dirty="0">
                <a:solidFill>
                  <a:srgbClr val="002060"/>
                </a:solidFill>
                <a:latin typeface="Tw Cen MT" panose="020B0602020104020603" pitchFamily="34" charset="0"/>
              </a:rPr>
              <a:t>Visita de Monitoreo del MCP – ES al laboratorio del Hospital San Juan de Dios en San Miguel de la Región Oriental.</a:t>
            </a:r>
          </a:p>
          <a:p>
            <a:pPr algn="ctr">
              <a:spcBef>
                <a:spcPct val="0"/>
              </a:spcBef>
              <a:buFontTx/>
              <a:buNone/>
            </a:pPr>
            <a:r>
              <a:rPr lang="es-ES" altLang="es-SV" sz="2000" dirty="0">
                <a:solidFill>
                  <a:srgbClr val="002060"/>
                </a:solidFill>
                <a:latin typeface="Tw Cen MT" panose="020B0602020104020603" pitchFamily="34" charset="0"/>
              </a:rPr>
              <a:t>Octubre 2017</a:t>
            </a:r>
            <a:endParaRPr lang="es-ES" altLang="es-SV" sz="1800" dirty="0">
              <a:solidFill>
                <a:srgbClr val="002060"/>
              </a:solidFill>
              <a:latin typeface="Tw Cen MT" panose="020B0602020104020603" pitchFamily="34" charset="0"/>
            </a:endParaRPr>
          </a:p>
        </p:txBody>
      </p:sp>
      <p:pic>
        <p:nvPicPr>
          <p:cNvPr id="3" name="Imagen 2">
            <a:extLst>
              <a:ext uri="{FF2B5EF4-FFF2-40B4-BE49-F238E27FC236}">
                <a16:creationId xmlns:a16="http://schemas.microsoft.com/office/drawing/2014/main" id="{A9EA3F1B-2F0E-4EF7-8183-465B10A9A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756" y="1372622"/>
            <a:ext cx="3897837" cy="2200392"/>
          </a:xfrm>
          <a:prstGeom prst="rect">
            <a:avLst/>
          </a:prstGeom>
        </p:spPr>
      </p:pic>
      <p:pic>
        <p:nvPicPr>
          <p:cNvPr id="5" name="Imagen 4">
            <a:extLst>
              <a:ext uri="{FF2B5EF4-FFF2-40B4-BE49-F238E27FC236}">
                <a16:creationId xmlns:a16="http://schemas.microsoft.com/office/drawing/2014/main" id="{4230D2F2-DACB-4791-95B2-CE64BF4CC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372622"/>
            <a:ext cx="3816424" cy="2200393"/>
          </a:xfrm>
          <a:prstGeom prst="rect">
            <a:avLst/>
          </a:prstGeom>
        </p:spPr>
      </p:pic>
      <p:pic>
        <p:nvPicPr>
          <p:cNvPr id="7" name="Imagen 6">
            <a:extLst>
              <a:ext uri="{FF2B5EF4-FFF2-40B4-BE49-F238E27FC236}">
                <a16:creationId xmlns:a16="http://schemas.microsoft.com/office/drawing/2014/main" id="{C22049DC-3125-4BBB-BF64-A78D5F651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9872" y="3705425"/>
            <a:ext cx="5046224" cy="2848674"/>
          </a:xfrm>
          <a:prstGeom prst="rect">
            <a:avLst/>
          </a:prstGeom>
        </p:spPr>
      </p:pic>
    </p:spTree>
    <p:extLst>
      <p:ext uri="{BB962C8B-B14F-4D97-AF65-F5344CB8AC3E}">
        <p14:creationId xmlns:p14="http://schemas.microsoft.com/office/powerpoint/2010/main" val="278447142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F3DEE371-76AD-4DA3-B58D-08B977423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2154" y="2679724"/>
            <a:ext cx="5436096" cy="4077072"/>
          </a:xfrm>
          <a:prstGeom prst="rect">
            <a:avLst/>
          </a:prstGeom>
        </p:spPr>
      </p:pic>
      <p:sp>
        <p:nvSpPr>
          <p:cNvPr id="5122" name="1 CuadroTexto">
            <a:extLst>
              <a:ext uri="{FF2B5EF4-FFF2-40B4-BE49-F238E27FC236}">
                <a16:creationId xmlns:a16="http://schemas.microsoft.com/office/drawing/2014/main" id="{09525EAC-E17F-4D4D-82DF-4D9B190A78C1}"/>
              </a:ext>
            </a:extLst>
          </p:cNvPr>
          <p:cNvSpPr txBox="1">
            <a:spLocks noChangeArrowheads="1"/>
          </p:cNvSpPr>
          <p:nvPr/>
        </p:nvSpPr>
        <p:spPr bwMode="auto">
          <a:xfrm>
            <a:off x="395536" y="101188"/>
            <a:ext cx="84246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Arial" panose="020B0604020202020204" pitchFamily="34" charset="0"/>
              <a:buNone/>
            </a:pPr>
            <a:r>
              <a:rPr lang="es-SV" altLang="es-SV" sz="2400" i="1" dirty="0">
                <a:solidFill>
                  <a:schemeClr val="accent4">
                    <a:lumMod val="50000"/>
                  </a:schemeClr>
                </a:solidFill>
                <a:effectLst>
                  <a:outerShdw blurRad="38100" dist="38100" dir="2700000" algn="tl">
                    <a:srgbClr val="000000">
                      <a:alpha val="43137"/>
                    </a:srgbClr>
                  </a:outerShdw>
                </a:effectLst>
                <a:latin typeface="Tw Cen MT" panose="020B0602020104020603" pitchFamily="34" charset="0"/>
              </a:rPr>
              <a:t>Evidencia histórica de remodelación </a:t>
            </a:r>
          </a:p>
          <a:p>
            <a:pPr algn="ctr">
              <a:spcBef>
                <a:spcPct val="0"/>
              </a:spcBef>
              <a:buFont typeface="Arial" panose="020B0604020202020204" pitchFamily="34" charset="0"/>
              <a:buNone/>
            </a:pPr>
            <a:r>
              <a:rPr lang="es-SV" altLang="es-SV" sz="2400" i="1" dirty="0">
                <a:solidFill>
                  <a:schemeClr val="accent4">
                    <a:lumMod val="50000"/>
                  </a:schemeClr>
                </a:solidFill>
                <a:effectLst>
                  <a:outerShdw blurRad="38100" dist="38100" dir="2700000" algn="tl">
                    <a:srgbClr val="000000">
                      <a:alpha val="43137"/>
                    </a:srgbClr>
                  </a:outerShdw>
                </a:effectLst>
                <a:latin typeface="Tw Cen MT" panose="020B0602020104020603" pitchFamily="34" charset="0"/>
              </a:rPr>
              <a:t>Laboratorio San Juan de Dios – San Miguel.</a:t>
            </a:r>
            <a:endParaRPr lang="es-ES" altLang="es-SV" sz="3600" i="1" dirty="0">
              <a:solidFill>
                <a:schemeClr val="accent4">
                  <a:lumMod val="50000"/>
                </a:schemeClr>
              </a:solidFill>
              <a:effectLst>
                <a:outerShdw blurRad="38100" dist="38100" dir="2700000" algn="tl">
                  <a:srgbClr val="000000">
                    <a:alpha val="43137"/>
                  </a:srgbClr>
                </a:outerShdw>
              </a:effectLst>
              <a:latin typeface="Tw Cen MT" panose="020B0602020104020603" pitchFamily="34" charset="0"/>
            </a:endParaRPr>
          </a:p>
        </p:txBody>
      </p:sp>
      <p:sp>
        <p:nvSpPr>
          <p:cNvPr id="5123" name="CuadroTexto 3">
            <a:extLst>
              <a:ext uri="{FF2B5EF4-FFF2-40B4-BE49-F238E27FC236}">
                <a16:creationId xmlns:a16="http://schemas.microsoft.com/office/drawing/2014/main" id="{DB439369-3BB5-444C-B540-9D88096C3CF7}"/>
              </a:ext>
            </a:extLst>
          </p:cNvPr>
          <p:cNvSpPr txBox="1">
            <a:spLocks noChangeArrowheads="1"/>
          </p:cNvSpPr>
          <p:nvPr/>
        </p:nvSpPr>
        <p:spPr bwMode="auto">
          <a:xfrm>
            <a:off x="5973763" y="4437063"/>
            <a:ext cx="249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SV" altLang="es-SV" sz="1800">
                <a:latin typeface="Arial" panose="020B0604020202020204" pitchFamily="34" charset="0"/>
              </a:rPr>
              <a:t> </a:t>
            </a:r>
          </a:p>
        </p:txBody>
      </p:sp>
      <p:sp>
        <p:nvSpPr>
          <p:cNvPr id="5125" name="6 Rectángulo">
            <a:extLst>
              <a:ext uri="{FF2B5EF4-FFF2-40B4-BE49-F238E27FC236}">
                <a16:creationId xmlns:a16="http://schemas.microsoft.com/office/drawing/2014/main" id="{DB52A301-5470-483D-8B3F-0B33711606C6}"/>
              </a:ext>
            </a:extLst>
          </p:cNvPr>
          <p:cNvSpPr>
            <a:spLocks noChangeArrowheads="1"/>
          </p:cNvSpPr>
          <p:nvPr/>
        </p:nvSpPr>
        <p:spPr bwMode="auto">
          <a:xfrm>
            <a:off x="6588063" y="1605899"/>
            <a:ext cx="21242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SV" sz="2000" dirty="0">
                <a:solidFill>
                  <a:srgbClr val="002060"/>
                </a:solidFill>
                <a:latin typeface="Tw Cen MT" panose="020B0602020104020603" pitchFamily="34" charset="0"/>
              </a:rPr>
              <a:t>Enero 2019</a:t>
            </a:r>
          </a:p>
        </p:txBody>
      </p:sp>
      <p:pic>
        <p:nvPicPr>
          <p:cNvPr id="8" name="Imagen 7">
            <a:extLst>
              <a:ext uri="{FF2B5EF4-FFF2-40B4-BE49-F238E27FC236}">
                <a16:creationId xmlns:a16="http://schemas.microsoft.com/office/drawing/2014/main" id="{056E2759-2623-427D-A2A6-85720C64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1196" y="3098080"/>
            <a:ext cx="3933056" cy="3384376"/>
          </a:xfrm>
          <a:prstGeom prst="rect">
            <a:avLst/>
          </a:prstGeom>
        </p:spPr>
      </p:pic>
      <p:pic>
        <p:nvPicPr>
          <p:cNvPr id="4" name="Imagen 3">
            <a:extLst>
              <a:ext uri="{FF2B5EF4-FFF2-40B4-BE49-F238E27FC236}">
                <a16:creationId xmlns:a16="http://schemas.microsoft.com/office/drawing/2014/main" id="{6C061DBE-A26E-433A-BB96-E91C7CAC4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3788" y="899057"/>
            <a:ext cx="3816424" cy="2592288"/>
          </a:xfrm>
          <a:prstGeom prst="rect">
            <a:avLst/>
          </a:prstGeom>
        </p:spPr>
      </p:pic>
    </p:spTree>
    <p:extLst>
      <p:ext uri="{BB962C8B-B14F-4D97-AF65-F5344CB8AC3E}">
        <p14:creationId xmlns:p14="http://schemas.microsoft.com/office/powerpoint/2010/main" val="150745155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CuadroTexto">
            <a:extLst>
              <a:ext uri="{FF2B5EF4-FFF2-40B4-BE49-F238E27FC236}">
                <a16:creationId xmlns:a16="http://schemas.microsoft.com/office/drawing/2014/main" id="{09525EAC-E17F-4D4D-82DF-4D9B190A78C1}"/>
              </a:ext>
            </a:extLst>
          </p:cNvPr>
          <p:cNvSpPr txBox="1">
            <a:spLocks noChangeArrowheads="1"/>
          </p:cNvSpPr>
          <p:nvPr/>
        </p:nvSpPr>
        <p:spPr bwMode="auto">
          <a:xfrm>
            <a:off x="395536" y="101188"/>
            <a:ext cx="84246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Arial" panose="020B0604020202020204" pitchFamily="34" charset="0"/>
              <a:buNone/>
            </a:pPr>
            <a:r>
              <a:rPr lang="es-SV" altLang="es-SV" sz="2400" i="1" dirty="0">
                <a:solidFill>
                  <a:schemeClr val="accent4">
                    <a:lumMod val="50000"/>
                  </a:schemeClr>
                </a:solidFill>
                <a:effectLst>
                  <a:outerShdw blurRad="38100" dist="38100" dir="2700000" algn="tl">
                    <a:srgbClr val="000000">
                      <a:alpha val="43137"/>
                    </a:srgbClr>
                  </a:outerShdw>
                </a:effectLst>
                <a:latin typeface="Tw Cen MT" panose="020B0602020104020603" pitchFamily="34" charset="0"/>
              </a:rPr>
              <a:t>Evidencia histórica de remodelación </a:t>
            </a:r>
          </a:p>
          <a:p>
            <a:pPr algn="ctr">
              <a:spcBef>
                <a:spcPct val="0"/>
              </a:spcBef>
              <a:buFont typeface="Arial" panose="020B0604020202020204" pitchFamily="34" charset="0"/>
              <a:buNone/>
            </a:pPr>
            <a:r>
              <a:rPr lang="es-SV" altLang="es-SV" sz="2400" i="1" dirty="0">
                <a:solidFill>
                  <a:schemeClr val="accent4">
                    <a:lumMod val="50000"/>
                  </a:schemeClr>
                </a:solidFill>
                <a:effectLst>
                  <a:outerShdw blurRad="38100" dist="38100" dir="2700000" algn="tl">
                    <a:srgbClr val="000000">
                      <a:alpha val="43137"/>
                    </a:srgbClr>
                  </a:outerShdw>
                </a:effectLst>
                <a:latin typeface="Tw Cen MT" panose="020B0602020104020603" pitchFamily="34" charset="0"/>
              </a:rPr>
              <a:t>Laboratorio San Juan de Dios – San Miguel.</a:t>
            </a:r>
            <a:endParaRPr lang="es-ES" altLang="es-SV" sz="3600" i="1" dirty="0">
              <a:solidFill>
                <a:schemeClr val="accent4">
                  <a:lumMod val="50000"/>
                </a:schemeClr>
              </a:solidFill>
              <a:effectLst>
                <a:outerShdw blurRad="38100" dist="38100" dir="2700000" algn="tl">
                  <a:srgbClr val="000000">
                    <a:alpha val="43137"/>
                  </a:srgbClr>
                </a:outerShdw>
              </a:effectLst>
              <a:latin typeface="Tw Cen MT" panose="020B0602020104020603" pitchFamily="34" charset="0"/>
            </a:endParaRPr>
          </a:p>
        </p:txBody>
      </p:sp>
      <p:sp>
        <p:nvSpPr>
          <p:cNvPr id="5123" name="CuadroTexto 3">
            <a:extLst>
              <a:ext uri="{FF2B5EF4-FFF2-40B4-BE49-F238E27FC236}">
                <a16:creationId xmlns:a16="http://schemas.microsoft.com/office/drawing/2014/main" id="{DB439369-3BB5-444C-B540-9D88096C3CF7}"/>
              </a:ext>
            </a:extLst>
          </p:cNvPr>
          <p:cNvSpPr txBox="1">
            <a:spLocks noChangeArrowheads="1"/>
          </p:cNvSpPr>
          <p:nvPr/>
        </p:nvSpPr>
        <p:spPr bwMode="auto">
          <a:xfrm>
            <a:off x="5973763" y="4437063"/>
            <a:ext cx="249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SV" altLang="es-SV" sz="1800">
                <a:latin typeface="Arial" panose="020B0604020202020204" pitchFamily="34" charset="0"/>
              </a:rPr>
              <a:t> </a:t>
            </a:r>
          </a:p>
        </p:txBody>
      </p:sp>
      <p:sp>
        <p:nvSpPr>
          <p:cNvPr id="5125" name="6 Rectángulo">
            <a:extLst>
              <a:ext uri="{FF2B5EF4-FFF2-40B4-BE49-F238E27FC236}">
                <a16:creationId xmlns:a16="http://schemas.microsoft.com/office/drawing/2014/main" id="{DB52A301-5470-483D-8B3F-0B33711606C6}"/>
              </a:ext>
            </a:extLst>
          </p:cNvPr>
          <p:cNvSpPr>
            <a:spLocks noChangeArrowheads="1"/>
          </p:cNvSpPr>
          <p:nvPr/>
        </p:nvSpPr>
        <p:spPr bwMode="auto">
          <a:xfrm>
            <a:off x="6804248" y="932185"/>
            <a:ext cx="21242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SV" sz="2000" dirty="0">
                <a:solidFill>
                  <a:srgbClr val="002060"/>
                </a:solidFill>
                <a:latin typeface="Tw Cen MT" panose="020B0602020104020603" pitchFamily="34" charset="0"/>
              </a:rPr>
              <a:t>Abril 2019</a:t>
            </a:r>
          </a:p>
        </p:txBody>
      </p:sp>
      <p:pic>
        <p:nvPicPr>
          <p:cNvPr id="3" name="Imagen 2">
            <a:extLst>
              <a:ext uri="{FF2B5EF4-FFF2-40B4-BE49-F238E27FC236}">
                <a16:creationId xmlns:a16="http://schemas.microsoft.com/office/drawing/2014/main" id="{BF58DCBF-B2C8-4AA7-A0CC-43BB42029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904" y="963064"/>
            <a:ext cx="3957095" cy="2967821"/>
          </a:xfrm>
          <a:prstGeom prst="rect">
            <a:avLst/>
          </a:prstGeom>
        </p:spPr>
      </p:pic>
      <p:pic>
        <p:nvPicPr>
          <p:cNvPr id="6" name="Imagen 5">
            <a:extLst>
              <a:ext uri="{FF2B5EF4-FFF2-40B4-BE49-F238E27FC236}">
                <a16:creationId xmlns:a16="http://schemas.microsoft.com/office/drawing/2014/main" id="{121A9067-D8AD-4D97-A64B-703E00B19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04" y="3797047"/>
            <a:ext cx="3957095" cy="2908464"/>
          </a:xfrm>
          <a:prstGeom prst="rect">
            <a:avLst/>
          </a:prstGeom>
        </p:spPr>
      </p:pic>
      <p:pic>
        <p:nvPicPr>
          <p:cNvPr id="9" name="Imagen 8">
            <a:extLst>
              <a:ext uri="{FF2B5EF4-FFF2-40B4-BE49-F238E27FC236}">
                <a16:creationId xmlns:a16="http://schemas.microsoft.com/office/drawing/2014/main" id="{3DEE8A46-FBF4-41FA-926A-DBFE340C47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0238" y="1332295"/>
            <a:ext cx="4029912" cy="5373216"/>
          </a:xfrm>
          <a:prstGeom prst="rect">
            <a:avLst/>
          </a:prstGeom>
        </p:spPr>
      </p:pic>
    </p:spTree>
    <p:extLst>
      <p:ext uri="{BB962C8B-B14F-4D97-AF65-F5344CB8AC3E}">
        <p14:creationId xmlns:p14="http://schemas.microsoft.com/office/powerpoint/2010/main" val="23508372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2 Subtítulo">
            <a:extLst>
              <a:ext uri="{FF2B5EF4-FFF2-40B4-BE49-F238E27FC236}">
                <a16:creationId xmlns:a16="http://schemas.microsoft.com/office/drawing/2014/main" id="{06A0C763-8235-4C14-8A39-E93598225AA2}"/>
              </a:ext>
            </a:extLst>
          </p:cNvPr>
          <p:cNvSpPr>
            <a:spLocks noGrp="1"/>
          </p:cNvSpPr>
          <p:nvPr>
            <p:ph type="subTitle" idx="1"/>
          </p:nvPr>
        </p:nvSpPr>
        <p:spPr>
          <a:xfrm>
            <a:off x="7667625" y="333375"/>
            <a:ext cx="1225550" cy="431800"/>
          </a:xfrm>
        </p:spPr>
        <p:txBody>
          <a:bodyPr rtlCol="0">
            <a:normAutofit lnSpcReduction="10000"/>
          </a:bodyPr>
          <a:lstStyle/>
          <a:p>
            <a:pPr eaLnBrk="1" fontAlgn="auto" hangingPunct="1">
              <a:spcAft>
                <a:spcPts val="0"/>
              </a:spcAft>
              <a:defRPr/>
            </a:pPr>
            <a:endParaRPr lang="es-SV" sz="2400" b="1" dirty="0">
              <a:solidFill>
                <a:srgbClr val="002060"/>
              </a:solidFill>
              <a:latin typeface="Arial" pitchFamily="34" charset="0"/>
              <a:cs typeface="Arial" pitchFamily="34" charset="0"/>
            </a:endParaRPr>
          </a:p>
          <a:p>
            <a:pPr eaLnBrk="1" fontAlgn="auto" hangingPunct="1">
              <a:spcAft>
                <a:spcPts val="0"/>
              </a:spcAft>
              <a:defRPr/>
            </a:pPr>
            <a:endParaRPr lang="es-SV" b="1" dirty="0">
              <a:solidFill>
                <a:srgbClr val="002060"/>
              </a:solidFill>
              <a:latin typeface="Arial" pitchFamily="34" charset="0"/>
              <a:cs typeface="Arial" pitchFamily="34" charset="0"/>
            </a:endParaRPr>
          </a:p>
        </p:txBody>
      </p:sp>
      <p:sp>
        <p:nvSpPr>
          <p:cNvPr id="4" name="2 Subtítulo">
            <a:extLst>
              <a:ext uri="{FF2B5EF4-FFF2-40B4-BE49-F238E27FC236}">
                <a16:creationId xmlns:a16="http://schemas.microsoft.com/office/drawing/2014/main" id="{1D07E7F4-699C-414E-A56D-56CE79E8A9E1}"/>
              </a:ext>
            </a:extLst>
          </p:cNvPr>
          <p:cNvSpPr txBox="1">
            <a:spLocks/>
          </p:cNvSpPr>
          <p:nvPr/>
        </p:nvSpPr>
        <p:spPr bwMode="auto">
          <a:xfrm>
            <a:off x="1476375" y="1657350"/>
            <a:ext cx="5761038" cy="431800"/>
          </a:xfrm>
          <a:prstGeom prst="rect">
            <a:avLst/>
          </a:prstGeom>
          <a:noFill/>
          <a:ln>
            <a:noFill/>
          </a:ln>
          <a:extLst/>
        </p:spPr>
        <p:txBody>
          <a:bodyPr>
            <a:normAutofit lnSpcReduction="10000"/>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spcAft>
                <a:spcPts val="0"/>
              </a:spcAft>
              <a:defRPr/>
            </a:pPr>
            <a:endParaRPr lang="es-SV" sz="2400" b="1" dirty="0">
              <a:solidFill>
                <a:srgbClr val="002060"/>
              </a:solidFill>
              <a:latin typeface="Arial" pitchFamily="34" charset="0"/>
              <a:cs typeface="Arial" pitchFamily="34" charset="0"/>
            </a:endParaRPr>
          </a:p>
        </p:txBody>
      </p:sp>
      <p:sp>
        <p:nvSpPr>
          <p:cNvPr id="27652" name="4 CuadroTexto">
            <a:extLst>
              <a:ext uri="{FF2B5EF4-FFF2-40B4-BE49-F238E27FC236}">
                <a16:creationId xmlns:a16="http://schemas.microsoft.com/office/drawing/2014/main" id="{7AB6B48A-E603-4A39-8BA7-294B18F6CB89}"/>
              </a:ext>
            </a:extLst>
          </p:cNvPr>
          <p:cNvSpPr txBox="1">
            <a:spLocks noChangeArrowheads="1"/>
          </p:cNvSpPr>
          <p:nvPr/>
        </p:nvSpPr>
        <p:spPr bwMode="auto">
          <a:xfrm>
            <a:off x="2525713" y="3917950"/>
            <a:ext cx="4768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SV" altLang="es-SV" sz="2000" b="1">
                <a:solidFill>
                  <a:srgbClr val="000000"/>
                </a:solidFill>
                <a:latin typeface="Arial" panose="020B0604020202020204" pitchFamily="34" charset="0"/>
                <a:hlinkClick r:id="rId3"/>
              </a:rPr>
              <a:t>www.mcpelsalvador.com.org</a:t>
            </a:r>
            <a:r>
              <a:rPr lang="es-SV" altLang="es-SV" sz="2800">
                <a:solidFill>
                  <a:srgbClr val="000000"/>
                </a:solidFill>
                <a:latin typeface="Arial" panose="020B0604020202020204" pitchFamily="34" charset="0"/>
              </a:rPr>
              <a:t> </a:t>
            </a:r>
          </a:p>
        </p:txBody>
      </p:sp>
      <p:sp>
        <p:nvSpPr>
          <p:cNvPr id="27653" name="5 CuadroTexto">
            <a:extLst>
              <a:ext uri="{FF2B5EF4-FFF2-40B4-BE49-F238E27FC236}">
                <a16:creationId xmlns:a16="http://schemas.microsoft.com/office/drawing/2014/main" id="{7F22F8EF-D795-4F18-B2F0-A9BB92DCEAC5}"/>
              </a:ext>
            </a:extLst>
          </p:cNvPr>
          <p:cNvSpPr txBox="1">
            <a:spLocks noChangeArrowheads="1"/>
          </p:cNvSpPr>
          <p:nvPr/>
        </p:nvSpPr>
        <p:spPr bwMode="auto">
          <a:xfrm>
            <a:off x="3035300" y="4662488"/>
            <a:ext cx="31924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SV" altLang="es-SV" sz="1600">
                <a:solidFill>
                  <a:srgbClr val="000000"/>
                </a:solidFill>
                <a:latin typeface="Arial" panose="020B0604020202020204" pitchFamily="34" charset="0"/>
                <a:hlinkClick r:id="rId4"/>
              </a:rPr>
              <a:t>www.facebook.com/MCPES2002</a:t>
            </a:r>
            <a:endParaRPr lang="es-SV" altLang="es-SV" sz="1600">
              <a:solidFill>
                <a:srgbClr val="000000"/>
              </a:solidFill>
              <a:latin typeface="Arial" panose="020B0604020202020204" pitchFamily="34" charset="0"/>
            </a:endParaRPr>
          </a:p>
          <a:p>
            <a:pPr eaLnBrk="1" hangingPunct="1">
              <a:spcBef>
                <a:spcPct val="0"/>
              </a:spcBef>
              <a:buFontTx/>
              <a:buNone/>
            </a:pPr>
            <a:endParaRPr lang="es-SV" altLang="es-SV" sz="1600">
              <a:solidFill>
                <a:srgbClr val="000000"/>
              </a:solidFill>
              <a:latin typeface="Arial" panose="020B0604020202020204" pitchFamily="34" charset="0"/>
            </a:endParaRPr>
          </a:p>
          <a:p>
            <a:pPr eaLnBrk="1" hangingPunct="1">
              <a:spcBef>
                <a:spcPct val="0"/>
              </a:spcBef>
              <a:buFontTx/>
              <a:buNone/>
            </a:pPr>
            <a:r>
              <a:rPr lang="es-SV" altLang="es-SV" sz="1600">
                <a:solidFill>
                  <a:srgbClr val="00B0F0"/>
                </a:solidFill>
                <a:latin typeface="Arial" panose="020B0604020202020204" pitchFamily="34" charset="0"/>
              </a:rPr>
              <a:t>@MCPElSalvador </a:t>
            </a:r>
          </a:p>
          <a:p>
            <a:pPr eaLnBrk="1" hangingPunct="1">
              <a:spcBef>
                <a:spcPct val="0"/>
              </a:spcBef>
              <a:buFontTx/>
              <a:buNone/>
            </a:pPr>
            <a:endParaRPr lang="es-SV" altLang="es-SV" sz="1600">
              <a:solidFill>
                <a:srgbClr val="000000"/>
              </a:solidFill>
              <a:latin typeface="Arial" panose="020B0604020202020204" pitchFamily="34" charset="0"/>
            </a:endParaRPr>
          </a:p>
        </p:txBody>
      </p:sp>
      <p:sp>
        <p:nvSpPr>
          <p:cNvPr id="27654" name="AutoShape 6" descr="data:image/jpeg;base64,/9j/4AAQSkZJRgABAQAAAQABAAD/2wCEAAkGBw8QDxANEA4QDQ8PDw8PDQ0PDw8ODQ0MFBEWFxQRFBUYHCggGholHRQUITEhJSkrLi4uFx8zODMsNygtLisBCgoKDg0OFxAQFywcFRwsLCwsLCwuKywsLCwsLCwsLCwsLCwsLSwsNywsLCwuLDcsLCwsLCwsLDcsNzcsLDcsLP/AABEIAMgAyAMBEQACEQEDEQH/xAAcAAACAgMBAQAAAAAAAAAAAAAAAQUHAgMGBAj/xABLEAABAgMBCAwMBAYABwAAAAABAAIDBBEhBQYSMTJRsbIHExQWM0FxcnORktEiIzVSYWJjZIGjweIkNFSCFUJEU5OhJUOzw+Hw8f/EABoBAQADAQEBAAAAAAAAAAAAAAABAgQFAwb/xAApEQEAAQMBBwUBAQEBAAAAAAAAAQIDETEEEhMUITNRBTJBQmEigVIj/9oADAMBAAIRAxEAPwC8UAgSCPn7sy8Gx8QYXmN8J3UvSi1XXpCk10wh4t+TBkwHO9LnhmgFaOTq+Zec3ohr35+7fO+xTyc+UcePA35+7/O+xOSnycePA35+7/O+xOSnycf8G/P3f532JyU+Tj/g35+7/O+xOSnycf8ABvz93+d9iclPk4/4N+fu/wA77E5KfJx/wb8/d/nfYnJT5OP+Dfn7v877E5KfJx/wb8/d/nfYnJT5OP8Ag35+7/O+xOSnycf8G/P3f532JyU+Tj/g35+7/O+xOSnycf8ABvz93+d9iclPk4/4N+fu3zvsTk58nHhshX5MOXAc0Z2vD/oFWdjq8p48JiQuzLx7GRBheY7wXdS8K7NdOsPSmumUgvNc1AFIECKDi74L5nEmDAOC0VDooNHOPGG5gt9jZoxvVM9y58QgpeUe+3JB4yLT8ONapriNHhiZe1kgwZ3cp4vgvOa5lbdiGZl4QxtaPjRRmo6Mdqg5mdpTmpPQbVBzM7SZqOg2qDmZ2kzUdBtUHMztJmo6DaoOZnaTNR0G1QczO0majoNqg5mdpM1HQbVBzM7SZqOg2qDmZ2kzUdBtUHMztJmo6DaoOZnaTNR0G1QczO0majoNqg5mdpM1HRk2XhHE1p5DVN6oxDB9z2HFVvprVTvybsPFHk3stHhAcYsI+Cvv7ymMJ69++ZzS2DHOE0mjYptc05jnCy3tnjG9S97d34l2YKwNBoEg5q/K6phwxAYaPi1LiDa2GMfX9CtOy2t6czo8bteOjl7nyooIjv2giymcrbcr+IeGMvVNTQYM7jib3qtNOUz0RUaae7GaegWBe0UxCkzlpqrYQKoCqAqgKoCqAqgKoCqAqgKoCqAqgKoCqYMt0Gae3E74G0Ku7CYqSspNh4sscMbV41UzEr5y8t0pb/mNHOHFTOr0T5Vqj5dTebdUxWGA81fCpgk2l0M931WLabW7OY0aLVeYw6VZXsxcbEFZ3fjmNNxBjo4Q2+gD/wBK6tmN2hjuTmp640QMaXcQFgzniCrEZlMziEFEiFxLjaTjWiIw85ljVSgVQFUBVAVQFUBVAVQFUBVAVRBtBJAAJJxACpKicRrKcZSUC4M2+0QHgZ3UZpXlN+3HyvFuZexl6M4eKG3lf3Lzna6IW4FTZvOms8LtHuTm6DgSxdefN+yP7z3JzlBwJQ09KvgxHQn0D20rQ1FoqveiqKo3oec04lphxC0hwxi1WnrCIlOwogiMrxOFCM2deFXSXo8l70wYU3DtxuMM8hs0gKb8b1stzipZrSuU2NUwaNKCsIds08+0iH4gldaPZDFrVLK68XJb+46O9TahFSNqvVUVQFUBVAVQFUBVAVQFUBVAVQSl79yHTcQtDsCGyhiPpU0OJo9JoV4Xr0W4/Xpbo3uqxLnXMgwG4MKGG2WuxvdynjXMruVVdZlqimIe1VWJAIBBWd9x/Gxv2aoXV2btsd33Ieq93kkrjxcpnIR9fovK5C9LA1E0zpYRHJhBKu3KY9y0pc1aCuQ2sJvJKmBWEA/ionPi6SurHbhij3S1XXPjBzRpKtb0RU8VV6qiqAqgKoCqAqgKoCqAqgKoMobXOIa0Vc4hrRncTQBVqmI6kRnota4lzWy0FsIWnHEdiw4hxlce5c36sttFO7GEgqLhAIBAIKwvwP42N+zUC6uzduGO77kNVaHm91yD4w806QvO5otS2Rj+Kh8+FrBUn2Sn7QtCVyQuS2lN5JUwKsgH8VE58XSV1Y7cMX2lruufGDmjSVa3orU8NV6oFUBVAVQOqAqgKoBA6oCqIdDeNKCJN4RFRBYX/vrQaSsu1VYox5e1mP6WQFy2s1IECJQQc3fZJw3FhiF5Fh2tpcAeVe9OzXJjOHnVdph5jfvJ5ovY/wDKvylavHpcVfBPsjzMSMyuC7BphChsbQ2LbZommnEvCuqJnKOqvZR7rkHxh5p0hedzRanVtjH8VD58LWCpPslP2hacrkBcltKbySpgVVAP4uJz42krqx24YvtLXdg+M/aNJV7eitTwVXoqKoCqB1QOqAqpBVAAoGgSDtdjZlsy7oW65XP22dIabEau4WFoCAUDmL/bouhS7YTTR0dxaSDQiG0VdpA+K17LRFVXX4eV6cQrmq6bHoKp0Cqh1FUHtuOfGHmnSF53NFqdW2MfxcPnwtYKk+yU/aFrSuQFyW4pvIPIVMIUjKzsQT8dtajbpiw22YZXXjtwx/Mtl2bptEUBwI8AWi0YyrW46K1NMOaY7E8H40K9MKt1UwCqBgqAVQFVIdUBVTOuEFhjOOsJ0TgYYzjrChDudjR1RNW1tg6Hrn7b7oadnnpLt1haQgSDgtkt9IksK/yRT/ti37FHSWa+4zDGcda3M4wxnHWpDwv/ALxKBqiTTG43DSUwN1x7pNMUhoJ8A2mwYwqXI6LUtUzORDPwG4WCNtl6gZsNuNVntyt9oXdK5AXHbSm8kpAomD5Rj9NM65XYjtwxfMvPfCPGjmDSVe3orUjKL2VbYcVzcTiOQmiD0MuhFHGHcoUYG9l1Dxs+IKYG5t0mZnDqTA2NnoXnU5QQmBsE3DP84TCJZbc3zm9YSTwuwScL+1D7De5cHeq8uhER4G44X9qH2G9yb1XlOI8NkKC1tcFrW1x4IAr1KJmZMNihIQKiDCJAY7KY11MWE0GnWpiZjRExEsNxwv7UPsN7k3qvJux4G44X9qH2G9yb1XkxClNkCy6Mw0WNBZRosaPAHEF2Nl624mWK77nN0WhRJ3vDxp5h0heV3Ral6Io/4hA6aW12qk9uU/aF6yuQFxm4pvJKQKKgj/iEfppnXK7EduGKNZee+AeNHMGkq9vRWpG0XsqEDCkOiBphBpgCnAThYkj6SC+cdGDRIQCAQCAQCBIKP2QvKczys/6YXZ2XtwxXfc5wrS80le/wp5h0heV3RanV6I3lCB00trtXnPblP2hekrkBcZuKbyT8UgUVA8oR+mmdcrsx24Yo90tF8HCjmDSVe1orUjV7KhAwgyClAQNSgAJgDhYonQfSAXzjpRoaJJA0AgEAoApCQUhsg+U5nlZqBdrZO1DFd9znCtDzSVwOFPMOkLyu6LUavRF8oQOmltdqpPblP2hecrkBcVuKbyT8UgUZA8oR+mmdcrsx24YvtLRfBwo5g0lelrRWpGL1VNEGFIaBoCilBgJgOimEQ9f8Umf1Ux/ni968uFT4Wmuryf8AFJn9VMf54vep4VHg36vKwdieaixBN7ZFiRaGXptj3PwaiJWlcWJc7b6aaZjENWz1TKwVz2gIEgrfZXm4sOLKCHFiQgYcbCEOI9gJDmUrQ2410dhoiqJyzX6piYw4T+KTX6qY/wA8XvXQ4VHhn36vI/is1+qmP88XvUTaozob8vLGiue4ve5z3HG5xLnHlJtV4pxHREzlrKCSuBwp5h0heV3RejVvjeUIHSy2u1ec9uU/aF5yuQFxW4pvJKQKMheUI/SzOuV2Y7cMP2lovg4UcwaSvS1orUjV7KmgalBgIHRA1KDQFFOA6JgFEwLG2IP6zll9ERcv1H3UtWzaSsZc1qCBIKy2X+FlOjj60NdT0/2yybTrCv10WYqKEkQgSCSuBwp5h0heV3RehvjeUIHSy2uF5z25T9oXlK5AXEbym8kpAo2D5Qj9NM65XaiP/OGH7S0XwcKOYNJXpa0VqRq9lcmiMmApGSYQKJgOiB0UwBSHRAUQWNsQ4pzll9ERcr1HWlq2bSVirmtQQCCstl3hZTo4+tDXU9P0qZNp1hX5C6WGYlGAJgIhQlI3A4U8w6QvK7ovQ3xfKEDpZbXavOe3KftC8ZXIC4jeJvJKmBRkLyhH6aZ13LtR24YftLTfBwo5g0lXtaK1I1eyjIBA1IYCIOikCBgIGAgasBBYuxH/AFnLL/8AcXJ9R1patm0lYi5rUEAgrLZd4WU6OPrQ11fTtKmTadYcCuizEgRCgJEpK4HCnmHSF5XdF6G6N5QgdLL67V5T25T9oXhK5AXElvE3klIFHQfKEfppjXK7cduGH7S0Xf4UcwaSr2tFakaF7KMkDVkGgYCBqwaBgIgUUhoLD2I8U5yy+iIuR6lrS17NpKxFzWoIEgrTZc4WU6OPrMXV9N9tTJtOsOBXTZRRQlioCIQSVweFPMOkLyu6L0at0b8/A6WX12rzq7UrfeF3yuQFwm8pvJKCj4P5+P00xrlduO3DD9paLvcKOYNJV7WitSOXsoyUoAUjIBIDU4DopDoiDU4DomAUTAsPYkxTnLL6Ii5PqWtLXs2krDXMaggSCtdlvhZTo42sxdX0321Mm06w4Ki6bKSjCWJTASgSNwOFPMOkLyu6L0at8X8/B6WX1wvOrtSt9oXdK5AXCbxN5JQUdB/Px+mmNdy7cduGGfdLTd4eNHMGkr0taKVI5eyhgIGpGQUwGpQyUgogYClB0QFESsPYlxTnLA0RFyPUtaf9a9m0lYS5jUECQVtstcLKdHG1mLq+m+2pk2nWHBLqMpUUJY0SQlUSNweFPMOkLyu6L0at0X8/B6WX1wvOrtSt9oXdK5AXCbymskpAo9hwboRQeOPGHxLiu5R24YZ6VMr4YWRE5WnSPqrWvCtcIZe6ksgpQyCBhWgMKUGEGQUhhEBSGgsLYm/q+WBoiLkep60/617NpKwVy2sIEgrbZZ4WU6ONrMXW9N9tTJtOsODK6bKSgYoEq4Sl73oWW/isaNJ+i8L3heiGAqboQ+OkxBA9ADmlRXiLUpj3rwlckci4LoHMCrSPQgpK+2AYE894swiIreIekf6XY2Wrft4Y70YqSMxBEVhbWxwBBzHiKtTOJRMZhysWE5ji1woRjWqJy8ZjBKyGQUjJTCDUhhBkFIYUgRBqRYWxR/V8sDREXH9T91P+tezaSsBctrCBIK32WeFlOjjazF1vTNKmTadYcEV1GUlUIoZOFCLnBrRUk2KszhMRl08CE2FDDeJgJJznjKyTO9L3jpCPvRljGnWOP8pMV1lLSbP9lRtdW7bwi1Ga11y48Eci4rczIsQV9f8A3FMRuG0eGypb6QcbVp2W7w6sfDyu0ZjLj7jXQFBBecVjHE2H1SurXT9oZaaviXun5FsUW2OFgdx8hVKa5hMxlATMnEhnwm2cTha0rTTVEvKYw0hXQyCnCDCnAyTCDCmIDCnAak6GmB77m3WmJbC2iKYWHTDoGnCpWmMekryuWLdyY3oyvRcmnSXt323Q/VP7LO5eXJWf+U8avyW+26H6p/ZZ3JyVn/lPGr8kb7bofqn9lnco5Kz/AMo41flH3TurHmS10eKYpYCGkhooDSuIegL1t2aLfSmFaq5q6zLwlXwqxKJhvlpKJEPgts842NXnNcQtFOU9IyLYQs8Jxxu+gWau5MvSIwj7tTwoYLDXieRi5qvbpx1lFU56Q7K8G4xhtw3Dw30LvQOILlbVe4lfTSGuzRiMu/aKLK9Qg8d0ZQRGkJkVPfFe25j3RIbcZJczP6Qujs21YjdqZrlrPWEXLXViQ/BiAuFlMLwXAfVbpppq6xLwzNPSYScG6kFwy8HOHAhUm3VGi29DIiWdb4o146tBUxFaOhbRK+y7Q71OazEGIErmhdsd6n+0YhltEt7LtDvU5rOg2mW9n2h3pms/k9plvZ9od6nerP5PaZb2fab3qd6tH8stolvZdod6b1Z/J7RLez7Q703riP5IwJb2XaHem9Wn+S2mW9l2h3pvVnRjtMt7PtDvUb1aY3RtMt7LtDvUZrI3S2mW9l2h3p/Z0FJZtvihTjq0qv8AZ0YxbpwWjKwsdA0E4k4dUrb0IyaunEi1YxpaDxNqXn48Svu00RmZV3pq6Qlb3b3HPe18QYiCGY6HOVz9p2ve/mnR727PzK1rnyghtAXNaXsUgQCDxTkg2ILQg5e6V7QPEHDMRVWiuqnSUTGXPx7021yKclQtFO13Y+XnNmmWreqPMd1lTztxHApMXqjzXdZTnbhwKRvVHmu6ynO3DgUjesPNd1lTztxHBpPeuPNd1lOeunApG9j1T1lTz104FJ72PVd1lOeup4FA3s+q7rKc/dOXoPe16p6yp5+6jgUDez6p6yo5+6nl6C3seq7rKc9dOXoLex6p6ynPXUcCkb1/Vd1lOeunApLesPNd1lRztw4NI3rDzHdZU87dTwaW2BeoK5FeUkqk7Xdn5TFmnLoLmXtAUsoPQKLwm5VVPWXpERHw6iSkWwxYF5pexSBAIBAIEWoNboDTxIFuZuZAbmZmQG5mZkBuZmZAbmZmQG5mZkBuZmZAbmZmQG5mZkBuZmZAbmZmQG5mZkBuZmZAbmZmQG5m5ggYgNzBBsAogaAQCD//2Q==">
            <a:extLst>
              <a:ext uri="{FF2B5EF4-FFF2-40B4-BE49-F238E27FC236}">
                <a16:creationId xmlns:a16="http://schemas.microsoft.com/office/drawing/2014/main" id="{91EDED39-BA95-45F0-9454-DB337E6BC116}"/>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SV" altLang="es-SV" sz="1800">
              <a:solidFill>
                <a:srgbClr val="000000"/>
              </a:solidFill>
              <a:latin typeface="Arial" panose="020B0604020202020204" pitchFamily="34" charset="0"/>
            </a:endParaRPr>
          </a:p>
        </p:txBody>
      </p:sp>
      <p:sp>
        <p:nvSpPr>
          <p:cNvPr id="27655" name="AutoShape 8" descr="data:image/jpeg;base64,/9j/4AAQSkZJRgABAQAAAQABAAD/2wCEAAkGBw8QDxANEA4QDQ8PDw8PDQ0PDw8ODQ0MFBEWFxQRFBUYHCggGholHRQUITEhJSkrLi4uFx8zODMsNygtLisBCgoKDg0OFxAQFywcFRwsLCwsLCwuKywsLCwsLCwsLCwsLCwsLSwsNywsLCwuLDcsLCwsLCwsLDcsNzcsLDcsLP/AABEIAMgAyAMBEQACEQEDEQH/xAAcAAACAgMBAQAAAAAAAAAAAAAAAQUHAgMGBAj/xABLEAABAgMBCAwMBAYABwAAAAABAAIDBBEhBQYSMTJRsbIHExQWM0FxcnORktEiIzVSYWJjZIGjweIkNFSCFUJEU5OhJUOzw+Hw8f/EABoBAQADAQEBAAAAAAAAAAAAAAABAgQFAwb/xAApEQEAAQMBBwUBAQEBAAAAAAAAAQIDETEEEhMUITNRBTJBQmEigVIj/9oADAMBAAIRAxEAPwC8UAgSCPn7sy8Gx8QYXmN8J3UvSi1XXpCk10wh4t+TBkwHO9LnhmgFaOTq+Zec3ohr35+7fO+xTyc+UcePA35+7/O+xOSnycePA35+7/O+xOSnycf8G/P3f532JyU+Tj/g35+7/O+xOSnycf8ABvz93+d9iclPk4/4N+fu/wA77E5KfJx/wb8/d/nfYnJT5OP+Dfn7v877E5KfJx/wb8/d/nfYnJT5OP8Ag35+7/O+xOSnycf8G/P3f532JyU+Tj/g35+7/O+xOSnycf8ABvz93+d9iclPk4/4N+fu3zvsTk58nHhshX5MOXAc0Z2vD/oFWdjq8p48JiQuzLx7GRBheY7wXdS8K7NdOsPSmumUgvNc1AFIECKDi74L5nEmDAOC0VDooNHOPGG5gt9jZoxvVM9y58QgpeUe+3JB4yLT8ONapriNHhiZe1kgwZ3cp4vgvOa5lbdiGZl4QxtaPjRRmo6Mdqg5mdpTmpPQbVBzM7SZqOg2qDmZ2kzUdBtUHMztJmo6DaoOZnaTNR0G1QczO0majoNqg5mdpM1HQbVBzM7SZqOg2qDmZ2kzUdBtUHMztJmo6DaoOZnaTNR0G1QczO0majoNqg5mdpM1HRk2XhHE1p5DVN6oxDB9z2HFVvprVTvybsPFHk3stHhAcYsI+Cvv7ymMJ69++ZzS2DHOE0mjYptc05jnCy3tnjG9S97d34l2YKwNBoEg5q/K6phwxAYaPi1LiDa2GMfX9CtOy2t6czo8bteOjl7nyooIjv2giymcrbcr+IeGMvVNTQYM7jib3qtNOUz0RUaae7GaegWBe0UxCkzlpqrYQKoCqAqgKoCqAqgKoCqAqgKoCqAqgKoCqYMt0Gae3E74G0Ku7CYqSspNh4sscMbV41UzEr5y8t0pb/mNHOHFTOr0T5Vqj5dTebdUxWGA81fCpgk2l0M931WLabW7OY0aLVeYw6VZXsxcbEFZ3fjmNNxBjo4Q2+gD/wBK6tmN2hjuTmp640QMaXcQFgzniCrEZlMziEFEiFxLjaTjWiIw85ljVSgVQFUBVAVQFUBVAVQFUBVAVRBtBJAAJJxACpKicRrKcZSUC4M2+0QHgZ3UZpXlN+3HyvFuZexl6M4eKG3lf3Lzna6IW4FTZvOms8LtHuTm6DgSxdefN+yP7z3JzlBwJQ09KvgxHQn0D20rQ1FoqveiqKo3oec04lphxC0hwxi1WnrCIlOwogiMrxOFCM2deFXSXo8l70wYU3DtxuMM8hs0gKb8b1stzipZrSuU2NUwaNKCsIds08+0iH4gldaPZDFrVLK68XJb+46O9TahFSNqvVUVQFUBVAVQFUBVAVQFUBVAVQSl79yHTcQtDsCGyhiPpU0OJo9JoV4Xr0W4/Xpbo3uqxLnXMgwG4MKGG2WuxvdynjXMruVVdZlqimIe1VWJAIBBWd9x/Gxv2aoXV2btsd33Ieq93kkrjxcpnIR9fovK5C9LA1E0zpYRHJhBKu3KY9y0pc1aCuQ2sJvJKmBWEA/ionPi6SurHbhij3S1XXPjBzRpKtb0RU8VV6qiqAqgKoCqAqgKoCqAqgKoMobXOIa0Vc4hrRncTQBVqmI6kRnota4lzWy0FsIWnHEdiw4hxlce5c36sttFO7GEgqLhAIBAIKwvwP42N+zUC6uzduGO77kNVaHm91yD4w806QvO5otS2Rj+Kh8+FrBUn2Sn7QtCVyQuS2lN5JUwKsgH8VE58XSV1Y7cMX2lruufGDmjSVa3orU8NV6oFUBVAVQOqAqgKoBA6oCqIdDeNKCJN4RFRBYX/vrQaSsu1VYox5e1mP6WQFy2s1IECJQQc3fZJw3FhiF5Fh2tpcAeVe9OzXJjOHnVdph5jfvJ5ovY/wDKvylavHpcVfBPsjzMSMyuC7BphChsbQ2LbZommnEvCuqJnKOqvZR7rkHxh5p0hedzRanVtjH8VD58LWCpPslP2hacrkBcltKbySpgVVAP4uJz42krqx24YvtLXdg+M/aNJV7eitTwVXoqKoCqB1QOqAqpBVAAoGgSDtdjZlsy7oW65XP22dIabEau4WFoCAUDmL/bouhS7YTTR0dxaSDQiG0VdpA+K17LRFVXX4eV6cQrmq6bHoKp0Cqh1FUHtuOfGHmnSF53NFqdW2MfxcPnwtYKk+yU/aFrSuQFyW4pvIPIVMIUjKzsQT8dtajbpiw22YZXXjtwx/Mtl2bptEUBwI8AWi0YyrW46K1NMOaY7E8H40K9MKt1UwCqBgqAVQFVIdUBVTOuEFhjOOsJ0TgYYzjrChDudjR1RNW1tg6Hrn7b7oadnnpLt1haQgSDgtkt9IksK/yRT/ti37FHSWa+4zDGcda3M4wxnHWpDwv/ALxKBqiTTG43DSUwN1x7pNMUhoJ8A2mwYwqXI6LUtUzORDPwG4WCNtl6gZsNuNVntyt9oXdK5AXHbSm8kpAomD5Rj9NM65XYjtwxfMvPfCPGjmDSVe3orUjKL2VbYcVzcTiOQmiD0MuhFHGHcoUYG9l1Dxs+IKYG5t0mZnDqTA2NnoXnU5QQmBsE3DP84TCJZbc3zm9YSTwuwScL+1D7De5cHeq8uhER4G44X9qH2G9yb1XlOI8NkKC1tcFrW1x4IAr1KJmZMNihIQKiDCJAY7KY11MWE0GnWpiZjRExEsNxwv7UPsN7k3qvJux4G44X9qH2G9yb1XkxClNkCy6Mw0WNBZRosaPAHEF2Nl624mWK77nN0WhRJ3vDxp5h0heV3Ral6Io/4hA6aW12qk9uU/aF6yuQFxm4pvJKQKKgj/iEfppnXK7EduGKNZee+AeNHMGkq9vRWpG0XsqEDCkOiBphBpgCnAThYkj6SC+cdGDRIQCAQCAQCBIKP2QvKczys/6YXZ2XtwxXfc5wrS80le/wp5h0heV3RanV6I3lCB00trtXnPblP2hekrkBcZuKbyT8UgUVA8oR+mmdcrsx24Yo90tF8HCjmDSVe1orUjV7KhAwgyClAQNSgAJgDhYonQfSAXzjpRoaJJA0AgEAoApCQUhsg+U5nlZqBdrZO1DFd9znCtDzSVwOFPMOkLyu6LUavRF8oQOmltdqpPblP2hecrkBcVuKbyT8UgUZA8oR+mmdcrsx24YvtLRfBwo5g0lelrRWpGL1VNEGFIaBoCilBgJgOimEQ9f8Umf1Ux/ni968uFT4Wmuryf8AFJn9VMf54vep4VHg36vKwdieaixBN7ZFiRaGXptj3PwaiJWlcWJc7b6aaZjENWz1TKwVz2gIEgrfZXm4sOLKCHFiQgYcbCEOI9gJDmUrQ2410dhoiqJyzX6piYw4T+KTX6qY/wA8XvXQ4VHhn36vI/is1+qmP88XvUTaozob8vLGiue4ve5z3HG5xLnHlJtV4pxHREzlrKCSuBwp5h0heV3RejVvjeUIHSy2u1ec9uU/aF5yuQFxW4pvJKQKMheUI/SzOuV2Y7cMP2lovg4UcwaSvS1orUjV7KmgalBgIHRA1KDQFFOA6JgFEwLG2IP6zll9ERcv1H3UtWzaSsZc1qCBIKy2X+FlOjj60NdT0/2yybTrCv10WYqKEkQgSCSuBwp5h0heV3RehvjeUIHSy2uF5z25T9oXlK5AXEbym8kpAo2D5Qj9NM65XaiP/OGH7S0XwcKOYNJXpa0VqRq9lcmiMmApGSYQKJgOiB0UwBSHRAUQWNsQ4pzll9ERcr1HWlq2bSVirmtQQCCstl3hZTo4+tDXU9P0qZNp1hX5C6WGYlGAJgIhQlI3A4U8w6QvK7ovQ3xfKEDpZbXavOe3KftC8ZXIC4jeJvJKmBRkLyhH6aZ13LtR24YftLTfBwo5g0lXtaK1I1eyjIBA1IYCIOikCBgIGAgasBBYuxH/AFnLL/8AcXJ9R1patm0lYi5rUEAgrLZd4WU6OPrQ11fTtKmTadYcCuizEgRCgJEpK4HCnmHSF5XdF6G6N5QgdLL67V5T25T9oXhK5AXElvE3klIFHQfKEfppjXK7cduGH7S0Xf4UcwaSr2tFakaF7KMkDVkGgYCBqwaBgIgUUhoLD2I8U5yy+iIuR6lrS17NpKxFzWoIEgrTZc4WU6OPrMXV9N9tTJtOsOBXTZRRQlioCIQSVweFPMOkLyu6L0at0b8/A6WX12rzq7UrfeF3yuQFwm8pvJKCj4P5+P00xrlduO3DD9paLvcKOYNJV7WitSOXsoyUoAUjIBIDU4DopDoiDU4DomAUTAsPYkxTnLL6Ii5PqWtLXs2krDXMaggSCtdlvhZTo42sxdX0321Mm06w4Ki6bKSjCWJTASgSNwOFPMOkLyu6L0at8X8/B6WX1wvOrtSt9oXdK5AXCbxN5JQUdB/Px+mmNdy7cduGGfdLTd4eNHMGkr0taKVI5eyhgIGpGQUwGpQyUgogYClB0QFESsPYlxTnLA0RFyPUtaf9a9m0lYS5jUECQVtstcLKdHG1mLq+m+2pk2nWHBLqMpUUJY0SQlUSNweFPMOkLyu6L0at0X8/B6WX1wvOrtSt9oXdK5AXCbymskpAo9hwboRQeOPGHxLiu5R24YZ6VMr4YWRE5WnSPqrWvCtcIZe6ksgpQyCBhWgMKUGEGQUhhEBSGgsLYm/q+WBoiLkep60/617NpKwVy2sIEgrbZZ4WU6ONrMXW9N9tTJtOsODK6bKSgYoEq4Sl73oWW/isaNJ+i8L3heiGAqboQ+OkxBA9ADmlRXiLUpj3rwlckci4LoHMCrSPQgpK+2AYE894swiIreIekf6XY2Wrft4Y70YqSMxBEVhbWxwBBzHiKtTOJRMZhysWE5ji1woRjWqJy8ZjBKyGQUjJTCDUhhBkFIYUgRBqRYWxR/V8sDREXH9T91P+tezaSsBctrCBIK32WeFlOjjazF1vTNKmTadYcEV1GUlUIoZOFCLnBrRUk2KszhMRl08CE2FDDeJgJJznjKyTO9L3jpCPvRljGnWOP8pMV1lLSbP9lRtdW7bwi1Ga11y48Eci4rczIsQV9f8A3FMRuG0eGypb6QcbVp2W7w6sfDyu0ZjLj7jXQFBBecVjHE2H1SurXT9oZaaviXun5FsUW2OFgdx8hVKa5hMxlATMnEhnwm2cTha0rTTVEvKYw0hXQyCnCDCnAyTCDCmIDCnAak6GmB77m3WmJbC2iKYWHTDoGnCpWmMekryuWLdyY3oyvRcmnSXt323Q/VP7LO5eXJWf+U8avyW+26H6p/ZZ3JyVn/lPGr8kb7bofqn9lnco5Kz/AMo41flH3TurHmS10eKYpYCGkhooDSuIegL1t2aLfSmFaq5q6zLwlXwqxKJhvlpKJEPgts842NXnNcQtFOU9IyLYQs8Jxxu+gWau5MvSIwj7tTwoYLDXieRi5qvbpx1lFU56Q7K8G4xhtw3Dw30LvQOILlbVe4lfTSGuzRiMu/aKLK9Qg8d0ZQRGkJkVPfFe25j3RIbcZJczP6Qujs21YjdqZrlrPWEXLXViQ/BiAuFlMLwXAfVbpppq6xLwzNPSYScG6kFwy8HOHAhUm3VGi29DIiWdb4o146tBUxFaOhbRK+y7Q71OazEGIErmhdsd6n+0YhltEt7LtDvU5rOg2mW9n2h3pms/k9plvZ9od6nerP5PaZb2fab3qd6tH8stolvZdod6b1Z/J7RLez7Q703riP5IwJb2XaHem9Wn+S2mW9l2h3pvVnRjtMt7PtDvUb1aY3RtMt7LtDvUZrI3S2mW9l2h3p/Z0FJZtvihTjq0qv8AZ0YxbpwWjKwsdA0E4k4dUrb0IyaunEi1YxpaDxNqXn48Svu00RmZV3pq6Qlb3b3HPe18QYiCGY6HOVz9p2ve/mnR727PzK1rnyghtAXNaXsUgQCDxTkg2ILQg5e6V7QPEHDMRVWiuqnSUTGXPx7021yKclQtFO13Y+XnNmmWreqPMd1lTztxHApMXqjzXdZTnbhwKRvVHmu6ynO3DgUjesPNd1lTztxHBpPeuPNd1lOeunApG9j1T1lTz104FJ72PVd1lOeup4FA3s+q7rKc/dOXoPe16p6yp5+6jgUDez6p6yo5+6nl6C3seq7rKc9dOXoLex6p6ynPXUcCkb1/Vd1lOeunApLesPNd1lRztw4NI3rDzHdZU87dTwaW2BeoK5FeUkqk7Xdn5TFmnLoLmXtAUsoPQKLwm5VVPWXpERHw6iSkWwxYF5pexSBAIBAIEWoNboDTxIFuZuZAbmZmQG5mZkBuZmZAbmZmQG5mZkBuZmZAbmZmQG5mZkBuZmZAbmZmQG5mZkBuZmZAbmZmQG5m5ggYgNzBBsAogaAQCD//2Q==">
            <a:extLst>
              <a:ext uri="{FF2B5EF4-FFF2-40B4-BE49-F238E27FC236}">
                <a16:creationId xmlns:a16="http://schemas.microsoft.com/office/drawing/2014/main" id="{F2C49FC6-B8E6-40F1-8086-FDEA59EA3571}"/>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SV" altLang="es-SV" sz="1800">
              <a:solidFill>
                <a:srgbClr val="000000"/>
              </a:solidFill>
              <a:latin typeface="Arial" panose="020B0604020202020204" pitchFamily="34" charset="0"/>
            </a:endParaRPr>
          </a:p>
        </p:txBody>
      </p:sp>
      <p:pic>
        <p:nvPicPr>
          <p:cNvPr id="27656" name="8 Imagen" descr="facebbok.jpg">
            <a:extLst>
              <a:ext uri="{FF2B5EF4-FFF2-40B4-BE49-F238E27FC236}">
                <a16:creationId xmlns:a16="http://schemas.microsoft.com/office/drawing/2014/main" id="{1F91B3A6-691A-4692-B020-59BFC297CD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70150" y="4579938"/>
            <a:ext cx="531813"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9 Imagen" descr="twitter.jpg">
            <a:extLst>
              <a:ext uri="{FF2B5EF4-FFF2-40B4-BE49-F238E27FC236}">
                <a16:creationId xmlns:a16="http://schemas.microsoft.com/office/drawing/2014/main" id="{83EB7333-CE23-444D-A0E2-F29CB9DC009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25713" y="5145088"/>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1 Rectángulo">
            <a:extLst>
              <a:ext uri="{FF2B5EF4-FFF2-40B4-BE49-F238E27FC236}">
                <a16:creationId xmlns:a16="http://schemas.microsoft.com/office/drawing/2014/main" id="{55D8FEAC-A7B6-41FC-BECA-18EF80113C45}"/>
              </a:ext>
            </a:extLst>
          </p:cNvPr>
          <p:cNvSpPr>
            <a:spLocks noChangeArrowheads="1"/>
          </p:cNvSpPr>
          <p:nvPr/>
        </p:nvSpPr>
        <p:spPr bwMode="auto">
          <a:xfrm>
            <a:off x="788988" y="976313"/>
            <a:ext cx="7135812"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SV" sz="3600" b="1">
                <a:solidFill>
                  <a:srgbClr val="000000"/>
                </a:solidFill>
                <a:latin typeface="Arial Black" panose="020B0A04020102020204" pitchFamily="34" charset="0"/>
              </a:rPr>
              <a:t>MCP-ES</a:t>
            </a:r>
          </a:p>
          <a:p>
            <a:pPr algn="ctr" eaLnBrk="1" hangingPunct="1">
              <a:spcBef>
                <a:spcPct val="0"/>
              </a:spcBef>
              <a:buFontTx/>
              <a:buNone/>
            </a:pPr>
            <a:endParaRPr lang="es-ES" altLang="es-SV" sz="2400" b="1">
              <a:solidFill>
                <a:srgbClr val="000000"/>
              </a:solidFill>
              <a:latin typeface="Arial Black" panose="020B0A04020102020204" pitchFamily="34" charset="0"/>
            </a:endParaRPr>
          </a:p>
          <a:p>
            <a:pPr algn="ctr" eaLnBrk="1" hangingPunct="1">
              <a:spcBef>
                <a:spcPct val="0"/>
              </a:spcBef>
              <a:buFontTx/>
              <a:buNone/>
            </a:pPr>
            <a:r>
              <a:rPr lang="es-ES" altLang="es-SV" sz="2400" b="1">
                <a:solidFill>
                  <a:srgbClr val="000000"/>
                </a:solidFill>
                <a:latin typeface="Arial Black" panose="020B0A04020102020204" pitchFamily="34" charset="0"/>
              </a:rPr>
              <a:t>Contribuyendo a la reducción significativa y sostenible del VIH, Tuberculosis y Malaria, a través de las subvenciones del Fondo Mundial </a:t>
            </a:r>
          </a:p>
        </p:txBody>
      </p:sp>
      <p:pic>
        <p:nvPicPr>
          <p:cNvPr id="27659" name="Imagen 1">
            <a:extLst>
              <a:ext uri="{FF2B5EF4-FFF2-40B4-BE49-F238E27FC236}">
                <a16:creationId xmlns:a16="http://schemas.microsoft.com/office/drawing/2014/main" id="{272B9DAC-765B-47DF-9A29-2496207CD1B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82838" y="3916363"/>
            <a:ext cx="652462"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33005F32-3626-4159-A2BF-8901BABB5B71}"/>
              </a:ext>
            </a:extLst>
          </p:cNvPr>
          <p:cNvSpPr>
            <a:spLocks noGrp="1"/>
          </p:cNvSpPr>
          <p:nvPr>
            <p:ph type="title"/>
          </p:nvPr>
        </p:nvSpPr>
        <p:spPr>
          <a:xfrm>
            <a:off x="495300" y="836613"/>
            <a:ext cx="8153400" cy="720725"/>
          </a:xfrm>
        </p:spPr>
        <p:txBody>
          <a:bodyPr/>
          <a:lstStyle/>
          <a:p>
            <a:pPr>
              <a:defRPr/>
            </a:pPr>
            <a:r>
              <a:rPr lang="es-ES" sz="3600" dirty="0">
                <a:solidFill>
                  <a:srgbClr val="000099"/>
                </a:solidFill>
                <a:effectLst>
                  <a:outerShdw blurRad="38100" dist="38100" dir="2700000" algn="tl">
                    <a:srgbClr val="000000">
                      <a:alpha val="43137"/>
                    </a:srgbClr>
                  </a:outerShdw>
                </a:effectLst>
                <a:latin typeface="Tw Cen MT" panose="020B0602020104020603" pitchFamily="34" charset="0"/>
              </a:rPr>
              <a:t>Información de la Subvención</a:t>
            </a:r>
          </a:p>
        </p:txBody>
      </p:sp>
      <p:graphicFrame>
        <p:nvGraphicFramePr>
          <p:cNvPr id="4" name="Tabla 3">
            <a:extLst>
              <a:ext uri="{FF2B5EF4-FFF2-40B4-BE49-F238E27FC236}">
                <a16:creationId xmlns:a16="http://schemas.microsoft.com/office/drawing/2014/main" id="{3CE1A3E0-915D-4109-A630-21386D4E4685}"/>
              </a:ext>
            </a:extLst>
          </p:cNvPr>
          <p:cNvGraphicFramePr>
            <a:graphicFrameLocks noGrp="1"/>
          </p:cNvGraphicFramePr>
          <p:nvPr/>
        </p:nvGraphicFramePr>
        <p:xfrm>
          <a:off x="228600" y="2060575"/>
          <a:ext cx="8788400" cy="3744912"/>
        </p:xfrm>
        <a:graphic>
          <a:graphicData uri="http://schemas.openxmlformats.org/drawingml/2006/table">
            <a:tbl>
              <a:tblPr/>
              <a:tblGrid>
                <a:gridCol w="1068762">
                  <a:extLst>
                    <a:ext uri="{9D8B030D-6E8A-4147-A177-3AD203B41FA5}">
                      <a16:colId xmlns:a16="http://schemas.microsoft.com/office/drawing/2014/main" val="520609329"/>
                    </a:ext>
                  </a:extLst>
                </a:gridCol>
                <a:gridCol w="628259">
                  <a:extLst>
                    <a:ext uri="{9D8B030D-6E8A-4147-A177-3AD203B41FA5}">
                      <a16:colId xmlns:a16="http://schemas.microsoft.com/office/drawing/2014/main" val="2589905953"/>
                    </a:ext>
                  </a:extLst>
                </a:gridCol>
                <a:gridCol w="1032656">
                  <a:extLst>
                    <a:ext uri="{9D8B030D-6E8A-4147-A177-3AD203B41FA5}">
                      <a16:colId xmlns:a16="http://schemas.microsoft.com/office/drawing/2014/main" val="1036044220"/>
                    </a:ext>
                  </a:extLst>
                </a:gridCol>
                <a:gridCol w="1213188">
                  <a:extLst>
                    <a:ext uri="{9D8B030D-6E8A-4147-A177-3AD203B41FA5}">
                      <a16:colId xmlns:a16="http://schemas.microsoft.com/office/drawing/2014/main" val="102924395"/>
                    </a:ext>
                  </a:extLst>
                </a:gridCol>
                <a:gridCol w="982106">
                  <a:extLst>
                    <a:ext uri="{9D8B030D-6E8A-4147-A177-3AD203B41FA5}">
                      <a16:colId xmlns:a16="http://schemas.microsoft.com/office/drawing/2014/main" val="2123822977"/>
                    </a:ext>
                  </a:extLst>
                </a:gridCol>
                <a:gridCol w="938778">
                  <a:extLst>
                    <a:ext uri="{9D8B030D-6E8A-4147-A177-3AD203B41FA5}">
                      <a16:colId xmlns:a16="http://schemas.microsoft.com/office/drawing/2014/main" val="3932377732"/>
                    </a:ext>
                  </a:extLst>
                </a:gridCol>
                <a:gridCol w="859342">
                  <a:extLst>
                    <a:ext uri="{9D8B030D-6E8A-4147-A177-3AD203B41FA5}">
                      <a16:colId xmlns:a16="http://schemas.microsoft.com/office/drawing/2014/main" val="251329947"/>
                    </a:ext>
                  </a:extLst>
                </a:gridCol>
                <a:gridCol w="931556">
                  <a:extLst>
                    <a:ext uri="{9D8B030D-6E8A-4147-A177-3AD203B41FA5}">
                      <a16:colId xmlns:a16="http://schemas.microsoft.com/office/drawing/2014/main" val="2225385633"/>
                    </a:ext>
                  </a:extLst>
                </a:gridCol>
                <a:gridCol w="476610">
                  <a:extLst>
                    <a:ext uri="{9D8B030D-6E8A-4147-A177-3AD203B41FA5}">
                      <a16:colId xmlns:a16="http://schemas.microsoft.com/office/drawing/2014/main" val="1218109918"/>
                    </a:ext>
                  </a:extLst>
                </a:gridCol>
                <a:gridCol w="657143">
                  <a:extLst>
                    <a:ext uri="{9D8B030D-6E8A-4147-A177-3AD203B41FA5}">
                      <a16:colId xmlns:a16="http://schemas.microsoft.com/office/drawing/2014/main" val="508519784"/>
                    </a:ext>
                  </a:extLst>
                </a:gridCol>
              </a:tblGrid>
              <a:tr h="521996">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tcPr>
                </a:tc>
                <a:tc gridSpan="9">
                  <a:txBody>
                    <a:bodyPr/>
                    <a:lstStyle/>
                    <a:p>
                      <a:pPr algn="ctr" fontAlgn="ctr"/>
                      <a:r>
                        <a:rPr lang="es-SV" sz="1500" b="0" i="0" u="none" strike="noStrike" dirty="0">
                          <a:solidFill>
                            <a:srgbClr val="FFFFFF"/>
                          </a:solidFill>
                          <a:effectLst/>
                          <a:latin typeface="Calibri" panose="020F0502020204030204" pitchFamily="34" charset="0"/>
                        </a:rPr>
                        <a:t> Tablero de mando:  El Salvador - TB </a:t>
                      </a:r>
                    </a:p>
                  </a:txBody>
                  <a:tcPr marL="0" marR="0" marT="0" marB="0" anchor="ctr">
                    <a:lnL>
                      <a:noFill/>
                    </a:lnL>
                    <a:lnR>
                      <a:noFill/>
                    </a:lnR>
                    <a:lnT>
                      <a:noFill/>
                    </a:lnT>
                    <a:lnB>
                      <a:noFill/>
                    </a:lnB>
                    <a:solidFill>
                      <a:srgbClr val="333399"/>
                    </a:solidFill>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3760874146"/>
                  </a:ext>
                </a:extLst>
              </a:tr>
              <a:tr h="217497">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191604551"/>
                  </a:ext>
                </a:extLst>
              </a:tr>
              <a:tr h="217497">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758041533"/>
                  </a:ext>
                </a:extLst>
              </a:tr>
              <a:tr h="467620">
                <a:tc>
                  <a:txBody>
                    <a:bodyPr/>
                    <a:lstStyle/>
                    <a:p>
                      <a:pPr algn="r" fontAlgn="ctr"/>
                      <a:r>
                        <a:rPr lang="es-SV" sz="800" b="0" i="0" u="none" strike="noStrike">
                          <a:solidFill>
                            <a:srgbClr val="000000"/>
                          </a:solidFill>
                          <a:effectLst/>
                          <a:latin typeface="Calibri" panose="020F0502020204030204" pitchFamily="34" charset="0"/>
                        </a:rPr>
                        <a:t> País: </a:t>
                      </a:r>
                    </a:p>
                  </a:txBody>
                  <a:tcPr marL="0" marR="0" marT="0" marB="0" anchor="ctr">
                    <a:lnL>
                      <a:noFill/>
                    </a:lnL>
                    <a:lnR>
                      <a:noFill/>
                    </a:lnR>
                    <a:lnT>
                      <a:noFill/>
                    </a:lnT>
                    <a:lnB>
                      <a:noFill/>
                    </a:lnB>
                  </a:tcPr>
                </a:tc>
                <a:tc gridSpan="2">
                  <a:txBody>
                    <a:bodyPr/>
                    <a:lstStyle/>
                    <a:p>
                      <a:pPr algn="ctr" fontAlgn="ctr"/>
                      <a:r>
                        <a:rPr lang="es-SV" sz="1000" b="1" i="0" u="none" strike="noStrike">
                          <a:solidFill>
                            <a:srgbClr val="000000"/>
                          </a:solidFill>
                          <a:effectLst/>
                          <a:latin typeface="Calibri" panose="020F0502020204030204" pitchFamily="34" charset="0"/>
                        </a:rPr>
                        <a:t> El Salvador </a:t>
                      </a:r>
                    </a:p>
                  </a:txBody>
                  <a:tcPr marL="0" marR="0" marT="0" marB="0" anchor="ctr">
                    <a:lnL>
                      <a:noFill/>
                    </a:lnL>
                    <a:lnR>
                      <a:noFill/>
                    </a:lnR>
                    <a:lnT>
                      <a:noFill/>
                    </a:lnT>
                    <a:lnB>
                      <a:noFill/>
                    </a:lnB>
                    <a:solidFill>
                      <a:srgbClr val="99CCFF"/>
                    </a:solidFill>
                  </a:tcPr>
                </a:tc>
                <a:tc hMerge="1">
                  <a:txBody>
                    <a:bodyPr/>
                    <a:lstStyle/>
                    <a:p>
                      <a:endParaRPr lang="es-SV"/>
                    </a:p>
                  </a:txBody>
                  <a:tcPr/>
                </a:tc>
                <a:tc gridSpan="2">
                  <a:txBody>
                    <a:bodyPr/>
                    <a:lstStyle/>
                    <a:p>
                      <a:pPr algn="r" fontAlgn="ctr"/>
                      <a:r>
                        <a:rPr lang="es-SV" sz="800" b="0" i="0" u="none" strike="noStrike">
                          <a:solidFill>
                            <a:srgbClr val="000000"/>
                          </a:solidFill>
                          <a:effectLst/>
                          <a:latin typeface="Calibri" panose="020F0502020204030204" pitchFamily="34" charset="0"/>
                        </a:rPr>
                        <a:t> Título de la subvención: </a:t>
                      </a:r>
                    </a:p>
                  </a:txBody>
                  <a:tcPr marL="0" marR="0" marT="0" marB="0" anchor="ctr">
                    <a:lnL>
                      <a:noFill/>
                    </a:lnL>
                    <a:lnR>
                      <a:noFill/>
                    </a:lnR>
                    <a:lnT>
                      <a:noFill/>
                    </a:lnT>
                    <a:lnB>
                      <a:noFill/>
                    </a:lnB>
                  </a:tcPr>
                </a:tc>
                <a:tc hMerge="1">
                  <a:txBody>
                    <a:bodyPr/>
                    <a:lstStyle/>
                    <a:p>
                      <a:endParaRPr lang="es-SV"/>
                    </a:p>
                  </a:txBody>
                  <a:tcPr/>
                </a:tc>
                <a:tc gridSpan="5">
                  <a:txBody>
                    <a:bodyPr/>
                    <a:lstStyle/>
                    <a:p>
                      <a:pPr algn="ctr" fontAlgn="ctr"/>
                      <a:r>
                        <a:rPr lang="es-SV" sz="1000" b="1" i="0" u="none" strike="noStrike" dirty="0">
                          <a:solidFill>
                            <a:srgbClr val="000000"/>
                          </a:solidFill>
                          <a:effectLst/>
                          <a:latin typeface="Calibri" panose="020F0502020204030204" pitchFamily="34" charset="0"/>
                        </a:rPr>
                        <a:t> Financiamiento al PENM TB 2016 - 2020 </a:t>
                      </a:r>
                    </a:p>
                  </a:txBody>
                  <a:tcPr marL="0" marR="0" marT="0" marB="0" anchor="ctr">
                    <a:lnL>
                      <a:noFill/>
                    </a:lnL>
                    <a:lnR>
                      <a:noFill/>
                    </a:lnR>
                    <a:lnT>
                      <a:noFill/>
                    </a:lnT>
                    <a:lnB>
                      <a:noFill/>
                    </a:lnB>
                    <a:solidFill>
                      <a:srgbClr val="99CCFF"/>
                    </a:solidFill>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933407325"/>
                  </a:ext>
                </a:extLst>
              </a:tr>
              <a:tr h="247447">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endParaRPr lang="es-SV"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endParaRPr lang="es-SV"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r" fontAlgn="b"/>
                      <a:endParaRPr lang="es-SV"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r" fontAlgn="b"/>
                      <a:endParaRPr lang="es-SV"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endParaRPr lang="es-SV"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endParaRPr lang="es-SV"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724655885"/>
                  </a:ext>
                </a:extLst>
              </a:tr>
              <a:tr h="197957">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66CC"/>
                      </a:solidFill>
                      <a:prstDash val="solid"/>
                      <a:round/>
                      <a:headEnd type="none" w="med" len="med"/>
                      <a:tailEnd type="none" w="med" len="med"/>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66CC"/>
                      </a:solidFill>
                      <a:prstDash val="solid"/>
                      <a:round/>
                      <a:headEnd type="none" w="med" len="med"/>
                      <a:tailEnd type="none" w="med" len="med"/>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66CC"/>
                      </a:solidFill>
                      <a:prstDash val="solid"/>
                      <a:round/>
                      <a:headEnd type="none" w="med" len="med"/>
                      <a:tailEnd type="none" w="med" len="med"/>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66CC"/>
                      </a:solidFill>
                      <a:prstDash val="solid"/>
                      <a:round/>
                      <a:headEnd type="none" w="med" len="med"/>
                      <a:tailEnd type="none" w="med" len="med"/>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66CC"/>
                      </a:solidFill>
                      <a:prstDash val="solid"/>
                      <a:round/>
                      <a:headEnd type="none" w="med" len="med"/>
                      <a:tailEnd type="none" w="med" len="med"/>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66CC"/>
                      </a:solidFill>
                      <a:prstDash val="solid"/>
                      <a:round/>
                      <a:headEnd type="none" w="med" len="med"/>
                      <a:tailEnd type="none" w="med" len="med"/>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66CC"/>
                      </a:solidFill>
                      <a:prstDash val="solid"/>
                      <a:round/>
                      <a:headEnd type="none" w="med" len="med"/>
                      <a:tailEnd type="none" w="med" len="med"/>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66CC"/>
                      </a:solidFill>
                      <a:prstDash val="solid"/>
                      <a:round/>
                      <a:headEnd type="none" w="med" len="med"/>
                      <a:tailEnd type="none" w="med" len="med"/>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66CC"/>
                      </a:solidFill>
                      <a:prstDash val="solid"/>
                      <a:round/>
                      <a:headEnd type="none" w="med" len="med"/>
                      <a:tailEnd type="none" w="med" len="med"/>
                    </a:lnB>
                  </a:tcPr>
                </a:tc>
                <a:tc>
                  <a:txBody>
                    <a:bodyPr/>
                    <a:lstStyle/>
                    <a:p>
                      <a:pPr algn="l" fontAlgn="b"/>
                      <a:endParaRPr lang="es-SV" sz="8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66CC"/>
                      </a:solidFill>
                      <a:prstDash val="solid"/>
                      <a:round/>
                      <a:headEnd type="none" w="med" len="med"/>
                      <a:tailEnd type="none" w="med" len="med"/>
                    </a:lnB>
                  </a:tcPr>
                </a:tc>
                <a:extLst>
                  <a:ext uri="{0D108BD9-81ED-4DB2-BD59-A6C34878D82A}">
                    <a16:rowId xmlns:a16="http://schemas.microsoft.com/office/drawing/2014/main" val="382871933"/>
                  </a:ext>
                </a:extLst>
              </a:tr>
              <a:tr h="369746">
                <a:tc>
                  <a:txBody>
                    <a:bodyPr/>
                    <a:lstStyle/>
                    <a:p>
                      <a:pPr algn="r" fontAlgn="b"/>
                      <a:r>
                        <a:rPr lang="es-SV" sz="900" b="0" i="0" u="none" strike="noStrike" dirty="0">
                          <a:solidFill>
                            <a:srgbClr val="000000"/>
                          </a:solidFill>
                          <a:effectLst/>
                          <a:latin typeface="Calibri" panose="020F0502020204030204" pitchFamily="34" charset="0"/>
                        </a:rPr>
                        <a:t> Componente: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a:txBody>
                    <a:bodyPr/>
                    <a:lstStyle/>
                    <a:p>
                      <a:pPr algn="ctr" fontAlgn="ctr"/>
                      <a:r>
                        <a:rPr lang="es-SV" sz="900" b="1" i="0" u="none" strike="noStrike" dirty="0">
                          <a:solidFill>
                            <a:srgbClr val="000000"/>
                          </a:solidFill>
                          <a:effectLst/>
                          <a:latin typeface="Calibri" panose="020F0502020204030204" pitchFamily="34" charset="0"/>
                        </a:rPr>
                        <a:t>TB</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a:txBody>
                    <a:bodyPr/>
                    <a:lstStyle/>
                    <a:p>
                      <a:pPr algn="r" fontAlgn="b"/>
                      <a:r>
                        <a:rPr lang="es-SV" sz="900" b="0" i="0" u="none" strike="noStrike" dirty="0">
                          <a:solidFill>
                            <a:srgbClr val="000000"/>
                          </a:solidFill>
                          <a:effectLst/>
                          <a:latin typeface="Calibri" panose="020F0502020204030204" pitchFamily="34" charset="0"/>
                        </a:rPr>
                        <a:t> Subvención </a:t>
                      </a:r>
                      <a:r>
                        <a:rPr lang="es-SV" sz="900" b="0" i="0" u="none" strike="noStrike" dirty="0" err="1">
                          <a:solidFill>
                            <a:srgbClr val="000000"/>
                          </a:solidFill>
                          <a:effectLst/>
                          <a:latin typeface="Calibri" panose="020F0502020204030204" pitchFamily="34" charset="0"/>
                        </a:rPr>
                        <a:t>nº</a:t>
                      </a:r>
                      <a:r>
                        <a:rPr lang="es-SV" sz="900" b="0" i="0" u="none" strike="noStrike" dirty="0">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a:txBody>
                    <a:bodyPr/>
                    <a:lstStyle/>
                    <a:p>
                      <a:pPr algn="ctr" fontAlgn="ctr"/>
                      <a:r>
                        <a:rPr lang="es-SV" sz="900" b="1" i="0" u="none" strike="noStrike" dirty="0">
                          <a:solidFill>
                            <a:srgbClr val="000000"/>
                          </a:solidFill>
                          <a:effectLst/>
                          <a:latin typeface="Calibri" panose="020F0502020204030204" pitchFamily="34" charset="0"/>
                        </a:rPr>
                        <a:t> SLV-T-MOH  </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gridSpan="2">
                  <a:txBody>
                    <a:bodyPr/>
                    <a:lstStyle/>
                    <a:p>
                      <a:pPr algn="r" fontAlgn="b"/>
                      <a:r>
                        <a:rPr lang="es-SV" sz="900" b="0" i="0" u="none" strike="noStrike">
                          <a:solidFill>
                            <a:srgbClr val="000000"/>
                          </a:solidFill>
                          <a:effectLst/>
                          <a:latin typeface="Calibri" panose="020F0502020204030204" pitchFamily="34" charset="0"/>
                        </a:rPr>
                        <a:t> Fecha de inicio: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hMerge="1">
                  <a:txBody>
                    <a:bodyPr/>
                    <a:lstStyle/>
                    <a:p>
                      <a:endParaRPr lang="es-SV"/>
                    </a:p>
                  </a:txBody>
                  <a:tcPr/>
                </a:tc>
                <a:tc>
                  <a:txBody>
                    <a:bodyPr/>
                    <a:lstStyle/>
                    <a:p>
                      <a:pPr algn="ctr" fontAlgn="ctr"/>
                      <a:r>
                        <a:rPr lang="es-SV" sz="900" b="1" i="0" u="none" strike="noStrike">
                          <a:solidFill>
                            <a:srgbClr val="000000"/>
                          </a:solidFill>
                          <a:effectLst/>
                          <a:latin typeface="Calibri" panose="020F0502020204030204" pitchFamily="34" charset="0"/>
                        </a:rPr>
                        <a:t>1 de ene de 16</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a:txBody>
                    <a:bodyPr/>
                    <a:lstStyle/>
                    <a:p>
                      <a:pPr algn="r" fontAlgn="b"/>
                      <a:r>
                        <a:rPr lang="es-SV" sz="900" b="0" i="0" u="none" strike="noStrike">
                          <a:solidFill>
                            <a:srgbClr val="000000"/>
                          </a:solidFill>
                          <a:effectLst/>
                          <a:latin typeface="Calibri" panose="020F0502020204030204" pitchFamily="34" charset="0"/>
                        </a:rPr>
                        <a:t> Financiación total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gridSpan="2">
                  <a:txBody>
                    <a:bodyPr/>
                    <a:lstStyle/>
                    <a:p>
                      <a:pPr algn="ctr" fontAlgn="ctr"/>
                      <a:r>
                        <a:rPr lang="es-SV" sz="1100" b="1" i="0" u="none" strike="noStrike" dirty="0">
                          <a:solidFill>
                            <a:srgbClr val="000000"/>
                          </a:solidFill>
                          <a:effectLst/>
                          <a:latin typeface="Calibri" panose="020F0502020204030204" pitchFamily="34" charset="0"/>
                        </a:rPr>
                        <a:t>$9,950,916 </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hMerge="1">
                  <a:txBody>
                    <a:bodyPr/>
                    <a:lstStyle/>
                    <a:p>
                      <a:endParaRPr lang="es-SV"/>
                    </a:p>
                  </a:txBody>
                  <a:tcPr/>
                </a:tc>
                <a:extLst>
                  <a:ext uri="{0D108BD9-81ED-4DB2-BD59-A6C34878D82A}">
                    <a16:rowId xmlns:a16="http://schemas.microsoft.com/office/drawing/2014/main" val="317865891"/>
                  </a:ext>
                </a:extLst>
              </a:tr>
              <a:tr h="369746">
                <a:tc>
                  <a:txBody>
                    <a:bodyPr/>
                    <a:lstStyle/>
                    <a:p>
                      <a:pPr algn="r" fontAlgn="b"/>
                      <a:r>
                        <a:rPr lang="es-SV" sz="900" b="0" i="0" u="none" strike="noStrike">
                          <a:solidFill>
                            <a:srgbClr val="000000"/>
                          </a:solidFill>
                          <a:effectLst/>
                          <a:latin typeface="Calibri" panose="020F0502020204030204" pitchFamily="34" charset="0"/>
                        </a:rPr>
                        <a:t> Convocatoria: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a:txBody>
                    <a:bodyPr/>
                    <a:lstStyle/>
                    <a:p>
                      <a:pPr algn="ctr" fontAlgn="b"/>
                      <a:r>
                        <a:rPr lang="es-SV" sz="900" b="1"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a:txBody>
                    <a:bodyPr/>
                    <a:lstStyle/>
                    <a:p>
                      <a:pPr algn="r" fontAlgn="b"/>
                      <a:r>
                        <a:rPr lang="es-SV" sz="900" b="0" i="0" u="none" strike="noStrike">
                          <a:solidFill>
                            <a:srgbClr val="000000"/>
                          </a:solidFill>
                          <a:effectLst/>
                          <a:latin typeface="Calibri" panose="020F0502020204030204" pitchFamily="34" charset="0"/>
                        </a:rPr>
                        <a:t> Fase: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a:txBody>
                    <a:bodyPr/>
                    <a:lstStyle/>
                    <a:p>
                      <a:pPr algn="ctr" fontAlgn="b"/>
                      <a:r>
                        <a:rPr lang="es-SV" sz="900" b="1" i="0" u="none" strike="noStrike" dirty="0">
                          <a:solidFill>
                            <a:srgbClr val="000000"/>
                          </a:solidFill>
                          <a:effectLst/>
                          <a:latin typeface="Calibri" panose="020F0502020204030204" pitchFamily="34" charset="0"/>
                        </a:rPr>
                        <a:t>.0</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gridSpan="2">
                  <a:txBody>
                    <a:bodyPr/>
                    <a:lstStyle/>
                    <a:p>
                      <a:pPr algn="r" fontAlgn="b"/>
                      <a:r>
                        <a:rPr lang="es-SV" sz="900" b="0" i="0" u="none" strike="noStrike" dirty="0">
                          <a:solidFill>
                            <a:srgbClr val="000000"/>
                          </a:solidFill>
                          <a:effectLst/>
                          <a:latin typeface="Calibri" panose="020F0502020204030204" pitchFamily="34" charset="0"/>
                        </a:rPr>
                        <a:t> Receptor principal: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hMerge="1">
                  <a:txBody>
                    <a:bodyPr/>
                    <a:lstStyle/>
                    <a:p>
                      <a:endParaRPr lang="es-SV"/>
                    </a:p>
                  </a:txBody>
                  <a:tcPr/>
                </a:tc>
                <a:tc gridSpan="4">
                  <a:txBody>
                    <a:bodyPr/>
                    <a:lstStyle/>
                    <a:p>
                      <a:pPr algn="ctr" fontAlgn="b"/>
                      <a:r>
                        <a:rPr lang="es-SV" sz="900" b="1" i="0" u="none" strike="noStrike" dirty="0">
                          <a:solidFill>
                            <a:srgbClr val="000000"/>
                          </a:solidFill>
                          <a:effectLst/>
                          <a:latin typeface="Calibri" panose="020F0502020204030204" pitchFamily="34" charset="0"/>
                        </a:rPr>
                        <a:t> Ministerio de Salud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2735921288"/>
                  </a:ext>
                </a:extLst>
              </a:tr>
              <a:tr h="369746">
                <a:tc>
                  <a:txBody>
                    <a:bodyPr/>
                    <a:lstStyle/>
                    <a:p>
                      <a:pPr algn="r" fontAlgn="b"/>
                      <a:r>
                        <a:rPr lang="es-SV" sz="900" b="0" i="0" u="none" strike="noStrike">
                          <a:solidFill>
                            <a:srgbClr val="000000"/>
                          </a:solidFill>
                          <a:effectLst/>
                          <a:latin typeface="Calibri" panose="020F0502020204030204" pitchFamily="34" charset="0"/>
                        </a:rPr>
                        <a:t> Periodo de referencia: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a:txBody>
                    <a:bodyPr/>
                    <a:lstStyle/>
                    <a:p>
                      <a:pPr algn="ctr" fontAlgn="b"/>
                      <a:r>
                        <a:rPr lang="es-SV" sz="900" b="1" i="0" u="none" strike="noStrike">
                          <a:solidFill>
                            <a:srgbClr val="000000"/>
                          </a:solidFill>
                          <a:effectLst/>
                          <a:latin typeface="Calibri" panose="020F0502020204030204" pitchFamily="34" charset="0"/>
                        </a:rPr>
                        <a:t> P3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a:txBody>
                    <a:bodyPr/>
                    <a:lstStyle/>
                    <a:p>
                      <a:pPr algn="r" fontAlgn="b"/>
                      <a:r>
                        <a:rPr lang="es-SV" sz="900" b="0" i="0" u="none" strike="noStrike">
                          <a:solidFill>
                            <a:srgbClr val="000000"/>
                          </a:solidFill>
                          <a:effectLst/>
                          <a:latin typeface="Calibri" panose="020F0502020204030204" pitchFamily="34" charset="0"/>
                        </a:rPr>
                        <a:t> desde: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a:txBody>
                    <a:bodyPr/>
                    <a:lstStyle/>
                    <a:p>
                      <a:pPr algn="ctr" fontAlgn="b"/>
                      <a:r>
                        <a:rPr lang="es-SV" sz="900" b="1" i="0" u="none" strike="noStrike">
                          <a:solidFill>
                            <a:srgbClr val="000000"/>
                          </a:solidFill>
                          <a:effectLst/>
                          <a:latin typeface="Calibri" panose="020F0502020204030204" pitchFamily="34" charset="0"/>
                        </a:rPr>
                        <a:t>1 de ene de 18</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gridSpan="2">
                  <a:txBody>
                    <a:bodyPr/>
                    <a:lstStyle/>
                    <a:p>
                      <a:pPr algn="r" fontAlgn="b"/>
                      <a:r>
                        <a:rPr lang="es-SV" sz="900" b="0" i="0" u="none" strike="noStrike">
                          <a:solidFill>
                            <a:srgbClr val="000000"/>
                          </a:solidFill>
                          <a:effectLst/>
                          <a:latin typeface="Calibri" panose="020F0502020204030204" pitchFamily="34" charset="0"/>
                        </a:rPr>
                        <a:t> hasta: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hMerge="1">
                  <a:txBody>
                    <a:bodyPr/>
                    <a:lstStyle/>
                    <a:p>
                      <a:endParaRPr lang="es-SV"/>
                    </a:p>
                  </a:txBody>
                  <a:tcPr/>
                </a:tc>
                <a:tc>
                  <a:txBody>
                    <a:bodyPr/>
                    <a:lstStyle/>
                    <a:p>
                      <a:pPr algn="ctr" fontAlgn="b"/>
                      <a:r>
                        <a:rPr lang="fr-FR" sz="900" b="1" i="0" u="none" strike="noStrike" dirty="0">
                          <a:solidFill>
                            <a:srgbClr val="000000"/>
                          </a:solidFill>
                          <a:effectLst/>
                          <a:latin typeface="Calibri" panose="020F0502020204030204" pitchFamily="34" charset="0"/>
                        </a:rPr>
                        <a:t>31 de </a:t>
                      </a:r>
                      <a:r>
                        <a:rPr lang="fr-FR" sz="900" b="1" i="0" u="none" strike="noStrike" dirty="0" err="1">
                          <a:solidFill>
                            <a:srgbClr val="000000"/>
                          </a:solidFill>
                          <a:effectLst/>
                          <a:latin typeface="Calibri" panose="020F0502020204030204" pitchFamily="34" charset="0"/>
                        </a:rPr>
                        <a:t>dic</a:t>
                      </a:r>
                      <a:r>
                        <a:rPr lang="fr-FR" sz="900" b="1" i="0" u="none" strike="noStrike" dirty="0">
                          <a:solidFill>
                            <a:srgbClr val="000000"/>
                          </a:solidFill>
                          <a:effectLst/>
                          <a:latin typeface="Calibri" panose="020F0502020204030204" pitchFamily="34" charset="0"/>
                        </a:rPr>
                        <a:t> de 18</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a:txBody>
                    <a:bodyPr/>
                    <a:lstStyle/>
                    <a:p>
                      <a:pPr algn="r" fontAlgn="b"/>
                      <a:r>
                        <a:rPr lang="es-SV" sz="900" b="0" i="0" u="none" strike="noStrike">
                          <a:solidFill>
                            <a:srgbClr val="000000"/>
                          </a:solidFill>
                          <a:effectLst/>
                          <a:latin typeface="Calibri" panose="020F0502020204030204" pitchFamily="34" charset="0"/>
                        </a:rPr>
                        <a:t> Última calificación: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gridSpan="2">
                  <a:txBody>
                    <a:bodyPr/>
                    <a:lstStyle/>
                    <a:p>
                      <a:pPr algn="ctr" fontAlgn="b"/>
                      <a:r>
                        <a:rPr lang="es-SV" sz="900" b="0" i="0" u="none" strike="noStrike">
                          <a:solidFill>
                            <a:srgbClr val="FFFFFF"/>
                          </a:solidFill>
                          <a:effectLst/>
                          <a:latin typeface="Calibri" panose="020F0502020204030204" pitchFamily="34" charset="0"/>
                        </a:rPr>
                        <a:t> A1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000080"/>
                    </a:solidFill>
                  </a:tcPr>
                </a:tc>
                <a:tc hMerge="1">
                  <a:txBody>
                    <a:bodyPr/>
                    <a:lstStyle/>
                    <a:p>
                      <a:endParaRPr lang="es-SV"/>
                    </a:p>
                  </a:txBody>
                  <a:tcPr/>
                </a:tc>
                <a:extLst>
                  <a:ext uri="{0D108BD9-81ED-4DB2-BD59-A6C34878D82A}">
                    <a16:rowId xmlns:a16="http://schemas.microsoft.com/office/drawing/2014/main" val="2686263808"/>
                  </a:ext>
                </a:extLst>
              </a:tr>
              <a:tr h="395914">
                <a:tc>
                  <a:txBody>
                    <a:bodyPr/>
                    <a:lstStyle/>
                    <a:p>
                      <a:pPr algn="r" fontAlgn="b"/>
                      <a:r>
                        <a:rPr lang="es-SV" sz="900" b="0" i="0" u="none" strike="noStrike">
                          <a:solidFill>
                            <a:srgbClr val="000000"/>
                          </a:solidFill>
                          <a:effectLst/>
                          <a:latin typeface="Calibri" panose="020F0502020204030204" pitchFamily="34" charset="0"/>
                        </a:rPr>
                        <a:t> Agente Local del Fondo: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gridSpan="3">
                  <a:txBody>
                    <a:bodyPr/>
                    <a:lstStyle/>
                    <a:p>
                      <a:pPr algn="ctr" fontAlgn="b"/>
                      <a:r>
                        <a:rPr lang="es-SV" sz="900" b="1" i="0" u="none" strike="noStrike">
                          <a:solidFill>
                            <a:srgbClr val="000000"/>
                          </a:solidFill>
                          <a:effectLst/>
                          <a:latin typeface="Calibri" panose="020F0502020204030204" pitchFamily="34" charset="0"/>
                        </a:rPr>
                        <a:t> Grupo Jacobs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hMerge="1">
                  <a:txBody>
                    <a:bodyPr/>
                    <a:lstStyle/>
                    <a:p>
                      <a:endParaRPr lang="es-SV"/>
                    </a:p>
                  </a:txBody>
                  <a:tcPr/>
                </a:tc>
                <a:tc hMerge="1">
                  <a:txBody>
                    <a:bodyPr/>
                    <a:lstStyle/>
                    <a:p>
                      <a:endParaRPr lang="es-SV"/>
                    </a:p>
                  </a:txBody>
                  <a:tcPr/>
                </a:tc>
                <a:tc gridSpan="2">
                  <a:txBody>
                    <a:bodyPr/>
                    <a:lstStyle/>
                    <a:p>
                      <a:pPr algn="r" fontAlgn="b"/>
                      <a:r>
                        <a:rPr lang="es-SV" sz="900" b="0" i="0" u="none" strike="noStrike">
                          <a:solidFill>
                            <a:srgbClr val="000000"/>
                          </a:solidFill>
                          <a:effectLst/>
                          <a:latin typeface="Calibri" panose="020F0502020204030204" pitchFamily="34" charset="0"/>
                        </a:rPr>
                        <a:t> Gerente de Cartera del Fondo: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hMerge="1">
                  <a:txBody>
                    <a:bodyPr/>
                    <a:lstStyle/>
                    <a:p>
                      <a:endParaRPr lang="es-SV"/>
                    </a:p>
                  </a:txBody>
                  <a:tcPr/>
                </a:tc>
                <a:tc gridSpan="4">
                  <a:txBody>
                    <a:bodyPr/>
                    <a:lstStyle/>
                    <a:p>
                      <a:pPr algn="ctr" fontAlgn="b"/>
                      <a:r>
                        <a:rPr lang="es-SV" sz="1100" b="1" i="0" u="none" strike="noStrike" dirty="0">
                          <a:solidFill>
                            <a:srgbClr val="000000"/>
                          </a:solidFill>
                          <a:effectLst/>
                          <a:latin typeface="Calibri" panose="020F0502020204030204" pitchFamily="34" charset="0"/>
                        </a:rPr>
                        <a:t> Jaime Briz de Felipe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3880476414"/>
                  </a:ext>
                </a:extLst>
              </a:tr>
              <a:tr h="369746">
                <a:tc>
                  <a:txBody>
                    <a:bodyPr/>
                    <a:lstStyle/>
                    <a:p>
                      <a:pPr algn="r" fontAlgn="b"/>
                      <a:r>
                        <a:rPr lang="es-SV" sz="900" b="0" i="0" u="none" strike="noStrike">
                          <a:solidFill>
                            <a:srgbClr val="000000"/>
                          </a:solidFill>
                          <a:effectLst/>
                          <a:latin typeface="Calibri" panose="020F0502020204030204" pitchFamily="34" charset="0"/>
                        </a:rPr>
                        <a:t> Elaborado por: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gridSpan="3">
                  <a:txBody>
                    <a:bodyPr/>
                    <a:lstStyle/>
                    <a:p>
                      <a:pPr algn="ctr" fontAlgn="b"/>
                      <a:r>
                        <a:rPr lang="es-SV" sz="900" b="1" i="0" u="none" strike="noStrike">
                          <a:solidFill>
                            <a:srgbClr val="000000"/>
                          </a:solidFill>
                          <a:effectLst/>
                          <a:latin typeface="Calibri" panose="020F0502020204030204" pitchFamily="34" charset="0"/>
                        </a:rPr>
                        <a:t> UAFM/UFE/MINSAL.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hMerge="1">
                  <a:txBody>
                    <a:bodyPr/>
                    <a:lstStyle/>
                    <a:p>
                      <a:endParaRPr lang="es-SV"/>
                    </a:p>
                  </a:txBody>
                  <a:tcPr/>
                </a:tc>
                <a:tc hMerge="1">
                  <a:txBody>
                    <a:bodyPr/>
                    <a:lstStyle/>
                    <a:p>
                      <a:endParaRPr lang="es-SV"/>
                    </a:p>
                  </a:txBody>
                  <a:tcPr/>
                </a:tc>
                <a:tc gridSpan="2">
                  <a:txBody>
                    <a:bodyPr/>
                    <a:lstStyle/>
                    <a:p>
                      <a:pPr algn="r" fontAlgn="b"/>
                      <a:r>
                        <a:rPr lang="es-SV" sz="900" b="0" i="0" u="none" strike="noStrike">
                          <a:solidFill>
                            <a:srgbClr val="000000"/>
                          </a:solidFill>
                          <a:effectLst/>
                          <a:latin typeface="Calibri" panose="020F0502020204030204" pitchFamily="34" charset="0"/>
                        </a:rPr>
                        <a:t> Fecha de elaboración del informe: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hMerge="1">
                  <a:txBody>
                    <a:bodyPr/>
                    <a:lstStyle/>
                    <a:p>
                      <a:endParaRPr lang="es-SV"/>
                    </a:p>
                  </a:txBody>
                  <a:tcPr/>
                </a:tc>
                <a:tc gridSpan="4">
                  <a:txBody>
                    <a:bodyPr/>
                    <a:lstStyle/>
                    <a:p>
                      <a:pPr algn="ctr" fontAlgn="b"/>
                      <a:r>
                        <a:rPr lang="es-SV" sz="1100" b="1" i="0" u="none" strike="noStrike" dirty="0">
                          <a:solidFill>
                            <a:srgbClr val="000000"/>
                          </a:solidFill>
                          <a:effectLst/>
                          <a:latin typeface="Calibri" panose="020F0502020204030204" pitchFamily="34" charset="0"/>
                        </a:rPr>
                        <a:t>8 de abr de 19</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2979933817"/>
                  </a:ext>
                </a:extLst>
              </a:tr>
            </a:tbl>
          </a:graphicData>
        </a:graphic>
      </p:graphicFrame>
      <p:pic>
        <p:nvPicPr>
          <p:cNvPr id="8278" name="Picture 711">
            <a:extLst>
              <a:ext uri="{FF2B5EF4-FFF2-40B4-BE49-F238E27FC236}">
                <a16:creationId xmlns:a16="http://schemas.microsoft.com/office/drawing/2014/main" id="{D18F4A4F-E363-459C-ABA3-5240E4A4AD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060575"/>
            <a:ext cx="1158875"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1 Rectángulo">
            <a:extLst>
              <a:ext uri="{FF2B5EF4-FFF2-40B4-BE49-F238E27FC236}">
                <a16:creationId xmlns:a16="http://schemas.microsoft.com/office/drawing/2014/main" id="{84FC33E8-2263-4ED6-977B-C62B4CEE2AC7}"/>
              </a:ext>
            </a:extLst>
          </p:cNvPr>
          <p:cNvSpPr>
            <a:spLocks noChangeArrowheads="1"/>
          </p:cNvSpPr>
          <p:nvPr/>
        </p:nvSpPr>
        <p:spPr bwMode="auto">
          <a:xfrm>
            <a:off x="827088" y="1268413"/>
            <a:ext cx="7848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p:txBody>
      </p:sp>
      <p:sp>
        <p:nvSpPr>
          <p:cNvPr id="10243" name="2 Rectángulo">
            <a:extLst>
              <a:ext uri="{FF2B5EF4-FFF2-40B4-BE49-F238E27FC236}">
                <a16:creationId xmlns:a16="http://schemas.microsoft.com/office/drawing/2014/main" id="{CF794222-00E5-4201-94CD-F73FE0734D75}"/>
              </a:ext>
            </a:extLst>
          </p:cNvPr>
          <p:cNvSpPr>
            <a:spLocks noChangeArrowheads="1"/>
          </p:cNvSpPr>
          <p:nvPr/>
        </p:nvSpPr>
        <p:spPr bwMode="auto">
          <a:xfrm>
            <a:off x="827088" y="620713"/>
            <a:ext cx="73453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p:txBody>
      </p:sp>
      <p:sp>
        <p:nvSpPr>
          <p:cNvPr id="6" name="1 Título">
            <a:extLst>
              <a:ext uri="{FF2B5EF4-FFF2-40B4-BE49-F238E27FC236}">
                <a16:creationId xmlns:a16="http://schemas.microsoft.com/office/drawing/2014/main" id="{A2855D22-F6E8-4BA9-A87D-4DD9A4E1D1AB}"/>
              </a:ext>
            </a:extLst>
          </p:cNvPr>
          <p:cNvSpPr>
            <a:spLocks noGrp="1"/>
          </p:cNvSpPr>
          <p:nvPr>
            <p:ph type="title"/>
          </p:nvPr>
        </p:nvSpPr>
        <p:spPr>
          <a:xfrm>
            <a:off x="612775" y="2654424"/>
            <a:ext cx="8153400" cy="990600"/>
          </a:xfrm>
        </p:spPr>
        <p:txBody>
          <a:bodyPr/>
          <a:lstStyle/>
          <a:p>
            <a:pPr>
              <a:defRPr/>
            </a:pPr>
            <a:r>
              <a:rPr lang="es-SV" sz="3600" i="1" dirty="0">
                <a:solidFill>
                  <a:srgbClr val="0000FF"/>
                </a:solidFill>
                <a:effectLst>
                  <a:outerShdw blurRad="38100" dist="38100" dir="2700000" algn="tl">
                    <a:srgbClr val="000000">
                      <a:alpha val="43137"/>
                    </a:srgbClr>
                  </a:outerShdw>
                </a:effectLst>
              </a:rPr>
              <a:t>Indicadores Financieros</a:t>
            </a:r>
            <a:r>
              <a:rPr lang="es-SV" sz="3600" dirty="0">
                <a:solidFill>
                  <a:srgbClr val="0000FF"/>
                </a:solidFill>
                <a:effectLst>
                  <a:outerShdw blurRad="38100" dist="38100" dir="2700000" algn="tl">
                    <a:srgbClr val="000000">
                      <a:alpha val="43137"/>
                    </a:srgbClr>
                  </a:outerShdw>
                </a:effectLst>
              </a:rPr>
              <a:t> </a:t>
            </a:r>
            <a:endParaRPr lang="es-ES" sz="3600" dirty="0">
              <a:solidFill>
                <a:srgbClr val="0000FF"/>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1 Rectángulo">
            <a:extLst>
              <a:ext uri="{FF2B5EF4-FFF2-40B4-BE49-F238E27FC236}">
                <a16:creationId xmlns:a16="http://schemas.microsoft.com/office/drawing/2014/main" id="{84FC33E8-2263-4ED6-977B-C62B4CEE2AC7}"/>
              </a:ext>
            </a:extLst>
          </p:cNvPr>
          <p:cNvSpPr>
            <a:spLocks noChangeArrowheads="1"/>
          </p:cNvSpPr>
          <p:nvPr/>
        </p:nvSpPr>
        <p:spPr bwMode="auto">
          <a:xfrm>
            <a:off x="827088" y="1268413"/>
            <a:ext cx="7848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p:txBody>
      </p:sp>
      <p:sp>
        <p:nvSpPr>
          <p:cNvPr id="10243" name="2 Rectángulo">
            <a:extLst>
              <a:ext uri="{FF2B5EF4-FFF2-40B4-BE49-F238E27FC236}">
                <a16:creationId xmlns:a16="http://schemas.microsoft.com/office/drawing/2014/main" id="{CF794222-00E5-4201-94CD-F73FE0734D75}"/>
              </a:ext>
            </a:extLst>
          </p:cNvPr>
          <p:cNvSpPr>
            <a:spLocks noChangeArrowheads="1"/>
          </p:cNvSpPr>
          <p:nvPr/>
        </p:nvSpPr>
        <p:spPr bwMode="auto">
          <a:xfrm>
            <a:off x="827088" y="620713"/>
            <a:ext cx="73453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p:txBody>
      </p:sp>
      <p:sp>
        <p:nvSpPr>
          <p:cNvPr id="6" name="1 Título">
            <a:extLst>
              <a:ext uri="{FF2B5EF4-FFF2-40B4-BE49-F238E27FC236}">
                <a16:creationId xmlns:a16="http://schemas.microsoft.com/office/drawing/2014/main" id="{A2855D22-F6E8-4BA9-A87D-4DD9A4E1D1AB}"/>
              </a:ext>
            </a:extLst>
          </p:cNvPr>
          <p:cNvSpPr>
            <a:spLocks noGrp="1"/>
          </p:cNvSpPr>
          <p:nvPr>
            <p:ph type="title"/>
          </p:nvPr>
        </p:nvSpPr>
        <p:spPr>
          <a:xfrm>
            <a:off x="612775" y="228600"/>
            <a:ext cx="8153400" cy="990600"/>
          </a:xfrm>
        </p:spPr>
        <p:txBody>
          <a:bodyPr/>
          <a:lstStyle/>
          <a:p>
            <a:pPr>
              <a:defRPr/>
            </a:pPr>
            <a:r>
              <a:rPr lang="es-SV" sz="3600" i="1" dirty="0">
                <a:solidFill>
                  <a:srgbClr val="0000FF"/>
                </a:solidFill>
                <a:effectLst>
                  <a:outerShdw blurRad="38100" dist="38100" dir="2700000" algn="tl">
                    <a:srgbClr val="000000">
                      <a:alpha val="43137"/>
                    </a:srgbClr>
                  </a:outerShdw>
                </a:effectLst>
              </a:rPr>
              <a:t>Indicadores Financieros</a:t>
            </a:r>
            <a:r>
              <a:rPr lang="es-SV" sz="3600" dirty="0">
                <a:solidFill>
                  <a:srgbClr val="0000FF"/>
                </a:solidFill>
                <a:effectLst>
                  <a:outerShdw blurRad="38100" dist="38100" dir="2700000" algn="tl">
                    <a:srgbClr val="000000">
                      <a:alpha val="43137"/>
                    </a:srgbClr>
                  </a:outerShdw>
                </a:effectLst>
              </a:rPr>
              <a:t> </a:t>
            </a:r>
            <a:endParaRPr lang="es-ES" sz="3600" dirty="0">
              <a:solidFill>
                <a:srgbClr val="0000FF"/>
              </a:solidFill>
              <a:effectLst>
                <a:outerShdw blurRad="38100" dist="38100" dir="2700000" algn="tl">
                  <a:srgbClr val="000000">
                    <a:alpha val="43137"/>
                  </a:srgbClr>
                </a:outerShdw>
              </a:effectLst>
            </a:endParaRPr>
          </a:p>
        </p:txBody>
      </p:sp>
      <p:graphicFrame>
        <p:nvGraphicFramePr>
          <p:cNvPr id="7" name="Tabla 6">
            <a:extLst>
              <a:ext uri="{FF2B5EF4-FFF2-40B4-BE49-F238E27FC236}">
                <a16:creationId xmlns:a16="http://schemas.microsoft.com/office/drawing/2014/main" id="{5A3A5F93-D017-4A6E-926D-1E9FE66F3A6B}"/>
              </a:ext>
            </a:extLst>
          </p:cNvPr>
          <p:cNvGraphicFramePr>
            <a:graphicFrameLocks noGrp="1"/>
          </p:cNvGraphicFramePr>
          <p:nvPr/>
        </p:nvGraphicFramePr>
        <p:xfrm>
          <a:off x="827088" y="1412875"/>
          <a:ext cx="7848600" cy="1519317"/>
        </p:xfrm>
        <a:graphic>
          <a:graphicData uri="http://schemas.openxmlformats.org/drawingml/2006/table">
            <a:tbl>
              <a:tblPr/>
              <a:tblGrid>
                <a:gridCol w="1258292">
                  <a:extLst>
                    <a:ext uri="{9D8B030D-6E8A-4147-A177-3AD203B41FA5}">
                      <a16:colId xmlns:a16="http://schemas.microsoft.com/office/drawing/2014/main" val="810855492"/>
                    </a:ext>
                  </a:extLst>
                </a:gridCol>
                <a:gridCol w="6590308">
                  <a:extLst>
                    <a:ext uri="{9D8B030D-6E8A-4147-A177-3AD203B41FA5}">
                      <a16:colId xmlns:a16="http://schemas.microsoft.com/office/drawing/2014/main" val="3602893662"/>
                    </a:ext>
                  </a:extLst>
                </a:gridCol>
              </a:tblGrid>
              <a:tr h="243761">
                <a:tc gridSpan="2">
                  <a:txBody>
                    <a:bodyPr/>
                    <a:lstStyle/>
                    <a:p>
                      <a:pPr algn="l" fontAlgn="b"/>
                      <a:r>
                        <a:rPr lang="es-SV" sz="1600" b="1" i="0" u="none" strike="noStrike" dirty="0">
                          <a:solidFill>
                            <a:srgbClr val="000000"/>
                          </a:solidFill>
                          <a:effectLst/>
                          <a:latin typeface="Tw Cen MT" panose="020B0602020104020603" pitchFamily="34" charset="0"/>
                        </a:rPr>
                        <a:t> F1: Presupuesto y desembolsos del Fondo Mundial - en ($)         Periodo: P3 </a:t>
                      </a:r>
                    </a:p>
                  </a:txBody>
                  <a:tcPr marL="0" marR="0" marT="0" marB="0" anchor="b">
                    <a:lnL>
                      <a:noFill/>
                    </a:lnL>
                    <a:lnR>
                      <a:noFill/>
                    </a:lnR>
                    <a:lnT>
                      <a:noFill/>
                    </a:lnT>
                    <a:lnB>
                      <a:noFill/>
                    </a:lnB>
                  </a:tcPr>
                </a:tc>
                <a:tc hMerge="1">
                  <a:txBody>
                    <a:bodyPr/>
                    <a:lstStyle/>
                    <a:p>
                      <a:endParaRPr lang="es-SV"/>
                    </a:p>
                  </a:txBody>
                  <a:tcPr/>
                </a:tc>
                <a:extLst>
                  <a:ext uri="{0D108BD9-81ED-4DB2-BD59-A6C34878D82A}">
                    <a16:rowId xmlns:a16="http://schemas.microsoft.com/office/drawing/2014/main" val="311088166"/>
                  </a:ext>
                </a:extLst>
              </a:tr>
              <a:tr h="1275477">
                <a:tc>
                  <a:txBody>
                    <a:bodyPr/>
                    <a:lstStyle/>
                    <a:p>
                      <a:pPr algn="ctr" fontAlgn="ctr"/>
                      <a:r>
                        <a:rPr lang="es-SV" sz="1600" b="1" i="0" u="none" strike="noStrike" dirty="0">
                          <a:solidFill>
                            <a:srgbClr val="000000"/>
                          </a:solidFill>
                          <a:effectLst/>
                          <a:latin typeface="Tw Cen MT" panose="020B0602020104020603" pitchFamily="34" charset="0"/>
                        </a:rPr>
                        <a:t>Comentarios:</a:t>
                      </a:r>
                    </a:p>
                  </a:txBody>
                  <a:tcPr marL="0" marR="0" marT="0" marB="0" anchor="ctr">
                    <a:lnL>
                      <a:noFill/>
                    </a:lnL>
                    <a:lnR w="6350" cap="flat" cmpd="sng" algn="ctr">
                      <a:solidFill>
                        <a:srgbClr val="003300"/>
                      </a:solidFill>
                      <a:prstDash val="solid"/>
                      <a:round/>
                      <a:headEnd type="none" w="med" len="med"/>
                      <a:tailEnd type="none" w="med" len="med"/>
                    </a:lnR>
                    <a:lnT>
                      <a:noFill/>
                    </a:lnT>
                    <a:lnB>
                      <a:noFill/>
                    </a:lnB>
                    <a:solidFill>
                      <a:srgbClr val="FFFF99"/>
                    </a:solidFill>
                  </a:tcPr>
                </a:tc>
                <a:tc>
                  <a:txBody>
                    <a:bodyPr/>
                    <a:lstStyle/>
                    <a:p>
                      <a:pPr algn="l" fontAlgn="ctr"/>
                      <a:r>
                        <a:rPr lang="es-SV" sz="1600" b="0" i="0" u="none" strike="noStrike" dirty="0">
                          <a:solidFill>
                            <a:srgbClr val="000000"/>
                          </a:solidFill>
                          <a:effectLst/>
                          <a:latin typeface="Tw Cen MT" panose="020B0602020104020603" pitchFamily="34" charset="0"/>
                        </a:rPr>
                        <a:t>El  Fondo Mundial desembolso al MINSAL el 100 % del presupuesto autorizado para los  año 2016, 2017 y 2018.</a:t>
                      </a:r>
                    </a:p>
                  </a:txBody>
                  <a:tcPr marL="0" marR="0" marT="0" marB="0" anchor="ctr">
                    <a:lnL w="6350" cap="flat" cmpd="sng" algn="ctr">
                      <a:solidFill>
                        <a:srgbClr val="003300"/>
                      </a:solidFill>
                      <a:prstDash val="solid"/>
                      <a:round/>
                      <a:headEnd type="none" w="med" len="med"/>
                      <a:tailEnd type="none" w="med" len="med"/>
                    </a:lnL>
                    <a:lnR w="6350" cap="flat" cmpd="sng" algn="ctr">
                      <a:solidFill>
                        <a:srgbClr val="003300"/>
                      </a:solidFill>
                      <a:prstDash val="solid"/>
                      <a:round/>
                      <a:headEnd type="none" w="med" len="med"/>
                      <a:tailEnd type="none" w="med" len="med"/>
                    </a:lnR>
                    <a:lnT w="6350" cap="flat" cmpd="sng" algn="ctr">
                      <a:solidFill>
                        <a:srgbClr val="003300"/>
                      </a:solidFill>
                      <a:prstDash val="solid"/>
                      <a:round/>
                      <a:headEnd type="none" w="med" len="med"/>
                      <a:tailEnd type="none" w="med" len="med"/>
                    </a:lnT>
                    <a:lnB w="6350" cap="flat" cmpd="sng" algn="ctr">
                      <a:solidFill>
                        <a:srgbClr val="003300"/>
                      </a:solidFill>
                      <a:prstDash val="solid"/>
                      <a:round/>
                      <a:headEnd type="none" w="med" len="med"/>
                      <a:tailEnd type="none" w="med" len="med"/>
                    </a:lnB>
                    <a:solidFill>
                      <a:srgbClr val="FFFF99"/>
                    </a:solidFill>
                  </a:tcPr>
                </a:tc>
                <a:extLst>
                  <a:ext uri="{0D108BD9-81ED-4DB2-BD59-A6C34878D82A}">
                    <a16:rowId xmlns:a16="http://schemas.microsoft.com/office/drawing/2014/main" val="1905156271"/>
                  </a:ext>
                </a:extLst>
              </a:tr>
            </a:tbl>
          </a:graphicData>
        </a:graphic>
      </p:graphicFrame>
      <p:graphicFrame>
        <p:nvGraphicFramePr>
          <p:cNvPr id="8" name="Gráfico 7">
            <a:extLst>
              <a:ext uri="{FF2B5EF4-FFF2-40B4-BE49-F238E27FC236}">
                <a16:creationId xmlns:a16="http://schemas.microsoft.com/office/drawing/2014/main" id="{0C188B76-D2B0-49B1-A2A4-05501810959E}"/>
              </a:ext>
            </a:extLst>
          </p:cNvPr>
          <p:cNvGraphicFramePr>
            <a:graphicFrameLocks/>
          </p:cNvGraphicFramePr>
          <p:nvPr/>
        </p:nvGraphicFramePr>
        <p:xfrm>
          <a:off x="755577" y="3429000"/>
          <a:ext cx="7272808" cy="30963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5585076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2 Rectángulo">
            <a:extLst>
              <a:ext uri="{FF2B5EF4-FFF2-40B4-BE49-F238E27FC236}">
                <a16:creationId xmlns:a16="http://schemas.microsoft.com/office/drawing/2014/main" id="{9DED4129-0E31-4233-9309-B82AD7D08DFD}"/>
              </a:ext>
            </a:extLst>
          </p:cNvPr>
          <p:cNvSpPr>
            <a:spLocks noChangeArrowheads="1"/>
          </p:cNvSpPr>
          <p:nvPr/>
        </p:nvSpPr>
        <p:spPr bwMode="auto">
          <a:xfrm>
            <a:off x="827088" y="620713"/>
            <a:ext cx="73453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lgn="ctr">
              <a:spcBef>
                <a:spcPct val="0"/>
              </a:spcBef>
              <a:buFontTx/>
              <a:buNone/>
            </a:pPr>
            <a:r>
              <a:rPr lang="es-SV" altLang="es-SV" sz="1800">
                <a:latin typeface="Arial" panose="020B0604020202020204" pitchFamily="34" charset="0"/>
              </a:rPr>
              <a:t>  </a:t>
            </a:r>
            <a:endParaRPr lang="es-ES" altLang="es-SV" sz="1800">
              <a:latin typeface="Arial" panose="020B0604020202020204" pitchFamily="34" charset="0"/>
            </a:endParaRPr>
          </a:p>
        </p:txBody>
      </p:sp>
      <p:sp>
        <p:nvSpPr>
          <p:cNvPr id="6" name="1 Título">
            <a:extLst>
              <a:ext uri="{FF2B5EF4-FFF2-40B4-BE49-F238E27FC236}">
                <a16:creationId xmlns:a16="http://schemas.microsoft.com/office/drawing/2014/main" id="{08F8B168-BAE7-43CD-8FBA-0DA3C97794D1}"/>
              </a:ext>
            </a:extLst>
          </p:cNvPr>
          <p:cNvSpPr>
            <a:spLocks noGrp="1"/>
          </p:cNvSpPr>
          <p:nvPr>
            <p:ph type="title"/>
          </p:nvPr>
        </p:nvSpPr>
        <p:spPr>
          <a:xfrm>
            <a:off x="612775" y="228600"/>
            <a:ext cx="8153400" cy="990600"/>
          </a:xfrm>
        </p:spPr>
        <p:txBody>
          <a:bodyPr/>
          <a:lstStyle/>
          <a:p>
            <a:pPr>
              <a:defRPr/>
            </a:pPr>
            <a:r>
              <a:rPr lang="es-SV" sz="3600" i="1" dirty="0">
                <a:solidFill>
                  <a:srgbClr val="0000FF"/>
                </a:solidFill>
                <a:effectLst>
                  <a:outerShdw blurRad="38100" dist="38100" dir="2700000" algn="tl">
                    <a:srgbClr val="000000">
                      <a:alpha val="43137"/>
                    </a:srgbClr>
                  </a:outerShdw>
                </a:effectLst>
              </a:rPr>
              <a:t>Indicadores Financieros</a:t>
            </a:r>
            <a:r>
              <a:rPr lang="es-SV" sz="3600" dirty="0">
                <a:solidFill>
                  <a:srgbClr val="0000FF"/>
                </a:solidFill>
                <a:effectLst>
                  <a:outerShdw blurRad="38100" dist="38100" dir="2700000" algn="tl">
                    <a:srgbClr val="000000">
                      <a:alpha val="43137"/>
                    </a:srgbClr>
                  </a:outerShdw>
                </a:effectLst>
              </a:rPr>
              <a:t> </a:t>
            </a:r>
            <a:endParaRPr lang="es-ES" sz="3600" dirty="0">
              <a:solidFill>
                <a:srgbClr val="0000FF"/>
              </a:solidFill>
              <a:effectLst>
                <a:outerShdw blurRad="38100" dist="38100" dir="2700000" algn="tl">
                  <a:srgbClr val="000000">
                    <a:alpha val="43137"/>
                  </a:srgbClr>
                </a:outerShdw>
              </a:effectLst>
            </a:endParaRPr>
          </a:p>
        </p:txBody>
      </p:sp>
      <p:graphicFrame>
        <p:nvGraphicFramePr>
          <p:cNvPr id="7" name="6 Tabla">
            <a:extLst>
              <a:ext uri="{FF2B5EF4-FFF2-40B4-BE49-F238E27FC236}">
                <a16:creationId xmlns:a16="http://schemas.microsoft.com/office/drawing/2014/main" id="{F66411AE-F78A-40EF-B473-EF7BCCCBC44A}"/>
              </a:ext>
            </a:extLst>
          </p:cNvPr>
          <p:cNvGraphicFramePr>
            <a:graphicFrameLocks noGrp="1"/>
          </p:cNvGraphicFramePr>
          <p:nvPr/>
        </p:nvGraphicFramePr>
        <p:xfrm>
          <a:off x="827088" y="1239838"/>
          <a:ext cx="7848600" cy="1439862"/>
        </p:xfrm>
        <a:graphic>
          <a:graphicData uri="http://schemas.openxmlformats.org/drawingml/2006/table">
            <a:tbl>
              <a:tblPr/>
              <a:tblGrid>
                <a:gridCol w="1258293">
                  <a:extLst>
                    <a:ext uri="{9D8B030D-6E8A-4147-A177-3AD203B41FA5}">
                      <a16:colId xmlns:a16="http://schemas.microsoft.com/office/drawing/2014/main" val="20000"/>
                    </a:ext>
                  </a:extLst>
                </a:gridCol>
                <a:gridCol w="6590307">
                  <a:extLst>
                    <a:ext uri="{9D8B030D-6E8A-4147-A177-3AD203B41FA5}">
                      <a16:colId xmlns:a16="http://schemas.microsoft.com/office/drawing/2014/main" val="20001"/>
                    </a:ext>
                  </a:extLst>
                </a:gridCol>
              </a:tblGrid>
              <a:tr h="308096">
                <a:tc gridSpan="2">
                  <a:txBody>
                    <a:bodyPr/>
                    <a:lstStyle/>
                    <a:p>
                      <a:pPr algn="l" fontAlgn="b"/>
                      <a:r>
                        <a:rPr lang="es-SV" sz="1400" b="1" i="0" u="none" strike="noStrike" dirty="0">
                          <a:solidFill>
                            <a:srgbClr val="000099"/>
                          </a:solidFill>
                          <a:latin typeface="+mn-lt"/>
                        </a:rPr>
                        <a:t> F2: </a:t>
                      </a:r>
                      <a:r>
                        <a:rPr kumimoji="0" lang="es-SV" sz="1400" b="1" i="0" u="none" strike="noStrike" kern="1200" dirty="0">
                          <a:solidFill>
                            <a:srgbClr val="000099"/>
                          </a:solidFill>
                          <a:latin typeface="+mn-lt"/>
                          <a:ea typeface="+mn-ea"/>
                          <a:cs typeface="+mn-cs"/>
                        </a:rPr>
                        <a:t>Presupuesto y gastos reales por estrategias de la subvención anual - en ($)  Periodo: P3</a:t>
                      </a:r>
                    </a:p>
                  </a:txBody>
                  <a:tcPr marL="0" marR="0" marT="0" marB="0" anchor="b">
                    <a:lnL>
                      <a:noFill/>
                    </a:lnL>
                    <a:lnR>
                      <a:noFill/>
                    </a:lnR>
                    <a:lnT>
                      <a:noFill/>
                    </a:lnT>
                    <a:lnB>
                      <a:noFill/>
                    </a:lnB>
                  </a:tcPr>
                </a:tc>
                <a:tc hMerge="1">
                  <a:txBody>
                    <a:bodyPr/>
                    <a:lstStyle/>
                    <a:p>
                      <a:endParaRPr lang="es-ES"/>
                    </a:p>
                  </a:txBody>
                  <a:tcPr/>
                </a:tc>
                <a:extLst>
                  <a:ext uri="{0D108BD9-81ED-4DB2-BD59-A6C34878D82A}">
                    <a16:rowId xmlns:a16="http://schemas.microsoft.com/office/drawing/2014/main" val="10000"/>
                  </a:ext>
                </a:extLst>
              </a:tr>
              <a:tr h="1131766">
                <a:tc>
                  <a:txBody>
                    <a:bodyPr/>
                    <a:lstStyle/>
                    <a:p>
                      <a:pPr algn="l" fontAlgn="ctr"/>
                      <a:r>
                        <a:rPr lang="es-SV" sz="1400" b="1" i="0" u="none" strike="noStrike">
                          <a:solidFill>
                            <a:srgbClr val="000000"/>
                          </a:solidFill>
                          <a:latin typeface="+mn-lt"/>
                        </a:rPr>
                        <a:t>Comentarios: </a:t>
                      </a:r>
                    </a:p>
                  </a:txBody>
                  <a:tcPr marL="0" marR="0" marT="0" marB="0" anchor="ctr">
                    <a:lnL>
                      <a:noFill/>
                    </a:lnL>
                    <a:lnR w="6350" cap="flat" cmpd="sng" algn="ctr">
                      <a:solidFill>
                        <a:srgbClr val="003300"/>
                      </a:solidFill>
                      <a:prstDash val="solid"/>
                      <a:round/>
                      <a:headEnd type="none" w="med" len="med"/>
                      <a:tailEnd type="none" w="med" len="med"/>
                    </a:lnR>
                    <a:lnT>
                      <a:noFill/>
                    </a:lnT>
                    <a:lnB>
                      <a:noFill/>
                    </a:lnB>
                    <a:solidFill>
                      <a:srgbClr val="FFFF99"/>
                    </a:solidFill>
                  </a:tcPr>
                </a:tc>
                <a:tc>
                  <a:txBody>
                    <a:bodyPr/>
                    <a:lstStyle/>
                    <a:p>
                      <a:pPr algn="l" fontAlgn="ctr"/>
                      <a:r>
                        <a:rPr lang="es-SV" sz="1400" b="0" i="0" u="none" strike="noStrike" dirty="0">
                          <a:solidFill>
                            <a:srgbClr val="000000"/>
                          </a:solidFill>
                          <a:latin typeface="+mn-lt"/>
                        </a:rPr>
                        <a:t>La diferencia entre el presupuesto y los gastos se debe a que existen compromisos con proveedores que serán pagados durante el año 2019.</a:t>
                      </a:r>
                    </a:p>
                  </a:txBody>
                  <a:tcPr marL="0" marR="0" marT="0" marB="0" anchor="ctr">
                    <a:lnL w="6350" cap="flat" cmpd="sng" algn="ctr">
                      <a:solidFill>
                        <a:srgbClr val="003300"/>
                      </a:solidFill>
                      <a:prstDash val="solid"/>
                      <a:round/>
                      <a:headEnd type="none" w="med" len="med"/>
                      <a:tailEnd type="none" w="med" len="med"/>
                    </a:lnL>
                    <a:lnR w="6350" cap="flat" cmpd="sng" algn="ctr">
                      <a:solidFill>
                        <a:srgbClr val="003300"/>
                      </a:solidFill>
                      <a:prstDash val="solid"/>
                      <a:round/>
                      <a:headEnd type="none" w="med" len="med"/>
                      <a:tailEnd type="none" w="med" len="med"/>
                    </a:lnR>
                    <a:lnT w="6350" cap="flat" cmpd="sng" algn="ctr">
                      <a:solidFill>
                        <a:srgbClr val="003300"/>
                      </a:solidFill>
                      <a:prstDash val="solid"/>
                      <a:round/>
                      <a:headEnd type="none" w="med" len="med"/>
                      <a:tailEnd type="none" w="med" len="med"/>
                    </a:lnT>
                    <a:lnB w="6350" cap="flat" cmpd="sng" algn="ctr">
                      <a:solidFill>
                        <a:srgbClr val="0033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bl>
          </a:graphicData>
        </a:graphic>
      </p:graphicFrame>
      <p:graphicFrame>
        <p:nvGraphicFramePr>
          <p:cNvPr id="8" name="Gráfico 7">
            <a:extLst>
              <a:ext uri="{FF2B5EF4-FFF2-40B4-BE49-F238E27FC236}">
                <a16:creationId xmlns:a16="http://schemas.microsoft.com/office/drawing/2014/main" id="{4A2AE254-9588-4EBE-BD5B-5D6296169752}"/>
              </a:ext>
            </a:extLst>
          </p:cNvPr>
          <p:cNvGraphicFramePr>
            <a:graphicFrameLocks/>
          </p:cNvGraphicFramePr>
          <p:nvPr/>
        </p:nvGraphicFramePr>
        <p:xfrm>
          <a:off x="827088" y="3068960"/>
          <a:ext cx="7849368" cy="345638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1 Rectángulo">
            <a:extLst>
              <a:ext uri="{FF2B5EF4-FFF2-40B4-BE49-F238E27FC236}">
                <a16:creationId xmlns:a16="http://schemas.microsoft.com/office/drawing/2014/main" id="{166B3065-EED5-4E3B-8CE8-A6FB5B174411}"/>
              </a:ext>
            </a:extLst>
          </p:cNvPr>
          <p:cNvSpPr>
            <a:spLocks noChangeArrowheads="1"/>
          </p:cNvSpPr>
          <p:nvPr/>
        </p:nvSpPr>
        <p:spPr bwMode="auto">
          <a:xfrm>
            <a:off x="827088" y="1268413"/>
            <a:ext cx="7848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p:txBody>
      </p:sp>
      <p:sp>
        <p:nvSpPr>
          <p:cNvPr id="14339" name="2 Rectángulo">
            <a:extLst>
              <a:ext uri="{FF2B5EF4-FFF2-40B4-BE49-F238E27FC236}">
                <a16:creationId xmlns:a16="http://schemas.microsoft.com/office/drawing/2014/main" id="{EA522146-ED89-4878-82FC-EA2599E27A2D}"/>
              </a:ext>
            </a:extLst>
          </p:cNvPr>
          <p:cNvSpPr>
            <a:spLocks noChangeArrowheads="1"/>
          </p:cNvSpPr>
          <p:nvPr/>
        </p:nvSpPr>
        <p:spPr bwMode="auto">
          <a:xfrm>
            <a:off x="827088" y="620713"/>
            <a:ext cx="73453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p:txBody>
      </p:sp>
      <p:sp>
        <p:nvSpPr>
          <p:cNvPr id="7" name="1 Título">
            <a:extLst>
              <a:ext uri="{FF2B5EF4-FFF2-40B4-BE49-F238E27FC236}">
                <a16:creationId xmlns:a16="http://schemas.microsoft.com/office/drawing/2014/main" id="{C32AF327-8DEB-44A2-AF21-B7D3EF7F9D1A}"/>
              </a:ext>
            </a:extLst>
          </p:cNvPr>
          <p:cNvSpPr>
            <a:spLocks noGrp="1"/>
          </p:cNvSpPr>
          <p:nvPr>
            <p:ph type="title"/>
          </p:nvPr>
        </p:nvSpPr>
        <p:spPr>
          <a:xfrm>
            <a:off x="612775" y="228600"/>
            <a:ext cx="8153400" cy="990600"/>
          </a:xfrm>
        </p:spPr>
        <p:txBody>
          <a:bodyPr/>
          <a:lstStyle/>
          <a:p>
            <a:pPr>
              <a:defRPr/>
            </a:pPr>
            <a:r>
              <a:rPr lang="es-SV" sz="3600" i="1" dirty="0">
                <a:solidFill>
                  <a:srgbClr val="0000FF"/>
                </a:solidFill>
                <a:effectLst>
                  <a:outerShdw blurRad="38100" dist="38100" dir="2700000" algn="tl">
                    <a:srgbClr val="000000">
                      <a:alpha val="43137"/>
                    </a:srgbClr>
                  </a:outerShdw>
                </a:effectLst>
              </a:rPr>
              <a:t>Indicadores Financieros</a:t>
            </a:r>
            <a:r>
              <a:rPr lang="es-SV" sz="3600" dirty="0">
                <a:solidFill>
                  <a:srgbClr val="0000FF"/>
                </a:solidFill>
                <a:effectLst>
                  <a:outerShdw blurRad="38100" dist="38100" dir="2700000" algn="tl">
                    <a:srgbClr val="000000">
                      <a:alpha val="43137"/>
                    </a:srgbClr>
                  </a:outerShdw>
                </a:effectLst>
              </a:rPr>
              <a:t> </a:t>
            </a:r>
            <a:endParaRPr lang="es-ES" sz="3600" dirty="0">
              <a:solidFill>
                <a:srgbClr val="0000FF"/>
              </a:solidFill>
              <a:effectLst>
                <a:outerShdw blurRad="38100" dist="38100" dir="2700000" algn="tl">
                  <a:srgbClr val="000000">
                    <a:alpha val="43137"/>
                  </a:srgbClr>
                </a:outerShdw>
              </a:effectLst>
            </a:endParaRPr>
          </a:p>
        </p:txBody>
      </p:sp>
      <p:graphicFrame>
        <p:nvGraphicFramePr>
          <p:cNvPr id="8" name="4 Tabla">
            <a:extLst>
              <a:ext uri="{FF2B5EF4-FFF2-40B4-BE49-F238E27FC236}">
                <a16:creationId xmlns:a16="http://schemas.microsoft.com/office/drawing/2014/main" id="{279E2CA2-FA9A-46F9-86A2-F2AF19FB087B}"/>
              </a:ext>
            </a:extLst>
          </p:cNvPr>
          <p:cNvGraphicFramePr>
            <a:graphicFrameLocks noGrp="1"/>
          </p:cNvGraphicFramePr>
          <p:nvPr>
            <p:extLst>
              <p:ext uri="{D42A27DB-BD31-4B8C-83A1-F6EECF244321}">
                <p14:modId xmlns:p14="http://schemas.microsoft.com/office/powerpoint/2010/main" val="3003472542"/>
              </p:ext>
            </p:extLst>
          </p:nvPr>
        </p:nvGraphicFramePr>
        <p:xfrm>
          <a:off x="630238" y="1316038"/>
          <a:ext cx="8153400" cy="1439862"/>
        </p:xfrm>
        <a:graphic>
          <a:graphicData uri="http://schemas.openxmlformats.org/drawingml/2006/table">
            <a:tbl>
              <a:tblPr/>
              <a:tblGrid>
                <a:gridCol w="1581996">
                  <a:extLst>
                    <a:ext uri="{9D8B030D-6E8A-4147-A177-3AD203B41FA5}">
                      <a16:colId xmlns:a16="http://schemas.microsoft.com/office/drawing/2014/main" val="20000"/>
                    </a:ext>
                  </a:extLst>
                </a:gridCol>
                <a:gridCol w="5212505">
                  <a:extLst>
                    <a:ext uri="{9D8B030D-6E8A-4147-A177-3AD203B41FA5}">
                      <a16:colId xmlns:a16="http://schemas.microsoft.com/office/drawing/2014/main" val="20001"/>
                    </a:ext>
                  </a:extLst>
                </a:gridCol>
                <a:gridCol w="66195">
                  <a:extLst>
                    <a:ext uri="{9D8B030D-6E8A-4147-A177-3AD203B41FA5}">
                      <a16:colId xmlns:a16="http://schemas.microsoft.com/office/drawing/2014/main" val="20002"/>
                    </a:ext>
                  </a:extLst>
                </a:gridCol>
                <a:gridCol w="408951">
                  <a:extLst>
                    <a:ext uri="{9D8B030D-6E8A-4147-A177-3AD203B41FA5}">
                      <a16:colId xmlns:a16="http://schemas.microsoft.com/office/drawing/2014/main" val="20003"/>
                    </a:ext>
                  </a:extLst>
                </a:gridCol>
                <a:gridCol w="883753">
                  <a:extLst>
                    <a:ext uri="{9D8B030D-6E8A-4147-A177-3AD203B41FA5}">
                      <a16:colId xmlns:a16="http://schemas.microsoft.com/office/drawing/2014/main" val="20004"/>
                    </a:ext>
                  </a:extLst>
                </a:gridCol>
              </a:tblGrid>
              <a:tr h="303129">
                <a:tc gridSpan="2">
                  <a:txBody>
                    <a:bodyPr/>
                    <a:lstStyle/>
                    <a:p>
                      <a:pPr algn="l" fontAlgn="b"/>
                      <a:r>
                        <a:rPr lang="es-SV" sz="1200" b="1" i="0" u="none" strike="noStrike" dirty="0">
                          <a:solidFill>
                            <a:srgbClr val="000099"/>
                          </a:solidFill>
                          <a:latin typeface="Tw Cen MT" panose="020B0602020104020603" pitchFamily="34" charset="0"/>
                        </a:rPr>
                        <a:t> F3: Desembolsos y gastos - en ($)         Periodo: P3 </a:t>
                      </a:r>
                    </a:p>
                  </a:txBody>
                  <a:tcPr marL="0" marR="0" marT="0" marB="0" anchor="ctr">
                    <a:lnL>
                      <a:noFill/>
                    </a:lnL>
                    <a:lnR>
                      <a:noFill/>
                    </a:lnR>
                    <a:lnT>
                      <a:noFill/>
                    </a:lnT>
                    <a:lnB>
                      <a:noFill/>
                    </a:lnB>
                  </a:tcPr>
                </a:tc>
                <a:tc hMerge="1">
                  <a:txBody>
                    <a:bodyPr/>
                    <a:lstStyle/>
                    <a:p>
                      <a:endParaRPr lang="es-ES"/>
                    </a:p>
                  </a:txBody>
                  <a:tcPr/>
                </a:tc>
                <a:tc>
                  <a:txBody>
                    <a:bodyPr/>
                    <a:lstStyle/>
                    <a:p>
                      <a:endParaRPr lang="es-ES" sz="1800" dirty="0">
                        <a:latin typeface="Tw Cen MT" panose="020B0602020104020603" pitchFamily="34" charset="0"/>
                      </a:endParaRPr>
                    </a:p>
                  </a:txBody>
                  <a:tcPr marL="0" marR="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s-SV" sz="1100" b="0" i="0" u="none" strike="noStrike">
                        <a:solidFill>
                          <a:srgbClr val="000000"/>
                        </a:solidFill>
                        <a:latin typeface="Tw Cen MT" panose="020B0602020104020603" pitchFamily="34" charset="0"/>
                      </a:endParaRPr>
                    </a:p>
                  </a:txBody>
                  <a:tcPr marL="0" marR="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s-SV" sz="1100" b="0" i="0" u="none" strike="noStrike">
                        <a:solidFill>
                          <a:srgbClr val="000000"/>
                        </a:solidFill>
                        <a:latin typeface="Tw Cen MT" panose="020B0602020104020603" pitchFamily="34" charset="0"/>
                      </a:endParaRPr>
                    </a:p>
                  </a:txBody>
                  <a:tcPr marL="0" marR="0" marT="0"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36733">
                <a:tc>
                  <a:txBody>
                    <a:bodyPr/>
                    <a:lstStyle/>
                    <a:p>
                      <a:pPr algn="ctr" fontAlgn="ctr"/>
                      <a:r>
                        <a:rPr lang="es-SV" sz="1200" b="1" i="0" u="none" strike="noStrike" dirty="0">
                          <a:solidFill>
                            <a:srgbClr val="000000"/>
                          </a:solidFill>
                          <a:latin typeface="Tw Cen MT" panose="020B0602020104020603" pitchFamily="34" charset="0"/>
                        </a:rPr>
                        <a:t>Comentarios:</a:t>
                      </a:r>
                    </a:p>
                  </a:txBody>
                  <a:tcPr marL="0" marR="0" marT="0" marB="0" anchor="ctr">
                    <a:lnL>
                      <a:noFill/>
                    </a:lnL>
                    <a:lnR w="12700" cap="flat" cmpd="sng" algn="ctr">
                      <a:solidFill>
                        <a:schemeClr val="tx1"/>
                      </a:solidFill>
                      <a:prstDash val="solid"/>
                      <a:round/>
                      <a:headEnd type="none" w="med" len="med"/>
                      <a:tailEnd type="none" w="med" len="med"/>
                    </a:lnR>
                    <a:lnT>
                      <a:noFill/>
                    </a:lnT>
                    <a:lnB>
                      <a:noFill/>
                    </a:lnB>
                    <a:solidFill>
                      <a:srgbClr val="FFFF99"/>
                    </a:solidFill>
                  </a:tcPr>
                </a:tc>
                <a:tc gridSpan="4">
                  <a:txBody>
                    <a:bodyPr/>
                    <a:lstStyle/>
                    <a:p>
                      <a:pPr algn="l" fontAlgn="ctr"/>
                      <a:r>
                        <a:rPr lang="es-SV" sz="1400" b="0" i="0" u="none" strike="noStrike" dirty="0">
                          <a:solidFill>
                            <a:srgbClr val="000000"/>
                          </a:solidFill>
                          <a:latin typeface="+mn-lt"/>
                        </a:rPr>
                        <a:t>Del 100%  que el FM desembolso a diciembre 2018, se gasto el 82.75%, y un compromisos del 7.26% y un 9.99% de economía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bl>
          </a:graphicData>
        </a:graphic>
      </p:graphicFrame>
      <p:graphicFrame>
        <p:nvGraphicFramePr>
          <p:cNvPr id="9" name="Gráfico 8">
            <a:extLst>
              <a:ext uri="{FF2B5EF4-FFF2-40B4-BE49-F238E27FC236}">
                <a16:creationId xmlns:a16="http://schemas.microsoft.com/office/drawing/2014/main" id="{294D70E3-B19E-420F-8F2F-EEEF301D463C}"/>
              </a:ext>
            </a:extLst>
          </p:cNvPr>
          <p:cNvGraphicFramePr>
            <a:graphicFrameLocks/>
          </p:cNvGraphicFramePr>
          <p:nvPr/>
        </p:nvGraphicFramePr>
        <p:xfrm>
          <a:off x="612644" y="3068960"/>
          <a:ext cx="8153400" cy="356044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7" name="Gráfico 6">
            <a:extLst>
              <a:ext uri="{FF2B5EF4-FFF2-40B4-BE49-F238E27FC236}">
                <a16:creationId xmlns:a16="http://schemas.microsoft.com/office/drawing/2014/main" id="{83026921-D81C-425E-8BA3-6D7791FE0E6C}"/>
              </a:ext>
            </a:extLst>
          </p:cNvPr>
          <p:cNvGraphicFramePr>
            <a:graphicFrameLocks/>
          </p:cNvGraphicFramePr>
          <p:nvPr/>
        </p:nvGraphicFramePr>
        <p:xfrm>
          <a:off x="612649" y="3140968"/>
          <a:ext cx="8063040" cy="3312368"/>
        </p:xfrm>
        <a:graphic>
          <a:graphicData uri="http://schemas.openxmlformats.org/drawingml/2006/chart">
            <c:chart xmlns:c="http://schemas.openxmlformats.org/drawingml/2006/chart" xmlns:r="http://schemas.openxmlformats.org/officeDocument/2006/relationships" r:id="rId4"/>
          </a:graphicData>
        </a:graphic>
      </p:graphicFrame>
      <p:sp>
        <p:nvSpPr>
          <p:cNvPr id="16387" name="1 Rectángulo">
            <a:extLst>
              <a:ext uri="{FF2B5EF4-FFF2-40B4-BE49-F238E27FC236}">
                <a16:creationId xmlns:a16="http://schemas.microsoft.com/office/drawing/2014/main" id="{7930E59B-71B7-48E5-9285-D59C5CA74B97}"/>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5" name="1 Título">
            <a:extLst>
              <a:ext uri="{FF2B5EF4-FFF2-40B4-BE49-F238E27FC236}">
                <a16:creationId xmlns:a16="http://schemas.microsoft.com/office/drawing/2014/main" id="{26959B76-7DC9-4AE3-B187-9913E6EDFEF1}"/>
              </a:ext>
            </a:extLst>
          </p:cNvPr>
          <p:cNvSpPr>
            <a:spLocks noGrp="1"/>
          </p:cNvSpPr>
          <p:nvPr>
            <p:ph type="title"/>
          </p:nvPr>
        </p:nvSpPr>
        <p:spPr>
          <a:xfrm>
            <a:off x="612775" y="228600"/>
            <a:ext cx="8153400" cy="990600"/>
          </a:xfrm>
        </p:spPr>
        <p:txBody>
          <a:bodyPr/>
          <a:lstStyle/>
          <a:p>
            <a:pPr>
              <a:defRPr/>
            </a:pPr>
            <a:r>
              <a:rPr lang="es-SV" sz="3600" i="1" dirty="0">
                <a:solidFill>
                  <a:srgbClr val="0000FF"/>
                </a:solidFill>
                <a:effectLst>
                  <a:outerShdw blurRad="38100" dist="38100" dir="2700000" algn="tl">
                    <a:srgbClr val="000000">
                      <a:alpha val="43137"/>
                    </a:srgbClr>
                  </a:outerShdw>
                </a:effectLst>
              </a:rPr>
              <a:t>Indicadores Financieros</a:t>
            </a:r>
            <a:r>
              <a:rPr lang="es-SV" sz="3600" dirty="0">
                <a:solidFill>
                  <a:srgbClr val="0000FF"/>
                </a:solidFill>
                <a:effectLst>
                  <a:outerShdw blurRad="38100" dist="38100" dir="2700000" algn="tl">
                    <a:srgbClr val="000000">
                      <a:alpha val="43137"/>
                    </a:srgbClr>
                  </a:outerShdw>
                </a:effectLst>
              </a:rPr>
              <a:t> </a:t>
            </a:r>
            <a:endParaRPr lang="es-ES" sz="3600" dirty="0">
              <a:solidFill>
                <a:srgbClr val="0000FF"/>
              </a:solidFill>
              <a:effectLst>
                <a:outerShdw blurRad="38100" dist="38100" dir="2700000" algn="tl">
                  <a:srgbClr val="000000">
                    <a:alpha val="43137"/>
                  </a:srgbClr>
                </a:outerShdw>
              </a:effectLst>
            </a:endParaRPr>
          </a:p>
        </p:txBody>
      </p:sp>
      <p:graphicFrame>
        <p:nvGraphicFramePr>
          <p:cNvPr id="6" name="5 Tabla">
            <a:extLst>
              <a:ext uri="{FF2B5EF4-FFF2-40B4-BE49-F238E27FC236}">
                <a16:creationId xmlns:a16="http://schemas.microsoft.com/office/drawing/2014/main" id="{6F245CAA-977E-40AE-8533-16B5F2D6B233}"/>
              </a:ext>
            </a:extLst>
          </p:cNvPr>
          <p:cNvGraphicFramePr>
            <a:graphicFrameLocks noGrp="1"/>
          </p:cNvGraphicFramePr>
          <p:nvPr>
            <p:extLst>
              <p:ext uri="{D42A27DB-BD31-4B8C-83A1-F6EECF244321}">
                <p14:modId xmlns:p14="http://schemas.microsoft.com/office/powerpoint/2010/main" val="2950604820"/>
              </p:ext>
            </p:extLst>
          </p:nvPr>
        </p:nvGraphicFramePr>
        <p:xfrm>
          <a:off x="612775" y="1268413"/>
          <a:ext cx="8062913" cy="1584325"/>
        </p:xfrm>
        <a:graphic>
          <a:graphicData uri="http://schemas.openxmlformats.org/drawingml/2006/table">
            <a:tbl>
              <a:tblPr/>
              <a:tblGrid>
                <a:gridCol w="1151845">
                  <a:extLst>
                    <a:ext uri="{9D8B030D-6E8A-4147-A177-3AD203B41FA5}">
                      <a16:colId xmlns:a16="http://schemas.microsoft.com/office/drawing/2014/main" val="20000"/>
                    </a:ext>
                  </a:extLst>
                </a:gridCol>
                <a:gridCol w="6911068">
                  <a:extLst>
                    <a:ext uri="{9D8B030D-6E8A-4147-A177-3AD203B41FA5}">
                      <a16:colId xmlns:a16="http://schemas.microsoft.com/office/drawing/2014/main" val="20001"/>
                    </a:ext>
                  </a:extLst>
                </a:gridCol>
              </a:tblGrid>
              <a:tr h="324066">
                <a:tc gridSpan="2">
                  <a:txBody>
                    <a:bodyPr/>
                    <a:lstStyle/>
                    <a:p>
                      <a:pPr algn="l" fontAlgn="b"/>
                      <a:r>
                        <a:rPr lang="es-SV" sz="1200" b="1" i="0" u="none" strike="noStrike" dirty="0">
                          <a:solidFill>
                            <a:srgbClr val="000099"/>
                          </a:solidFill>
                          <a:latin typeface="+mn-lt"/>
                        </a:rPr>
                        <a:t> F3a: Detalles Desembolsos y gastos - en ($)         Periodo: P3 </a:t>
                      </a:r>
                    </a:p>
                  </a:txBody>
                  <a:tcPr marL="0" marR="0" marT="0" marB="0" anchor="ctr">
                    <a:lnL>
                      <a:noFill/>
                    </a:lnL>
                    <a:lnR>
                      <a:noFill/>
                    </a:lnR>
                    <a:lnT>
                      <a:noFill/>
                    </a:lnT>
                    <a:lnB w="6350" cap="flat" cmpd="sng" algn="ctr">
                      <a:solidFill>
                        <a:srgbClr val="1F1C1B"/>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0000"/>
                  </a:ext>
                </a:extLst>
              </a:tr>
              <a:tr h="1260259">
                <a:tc>
                  <a:txBody>
                    <a:bodyPr/>
                    <a:lstStyle/>
                    <a:p>
                      <a:pPr algn="ctr" fontAlgn="ctr"/>
                      <a:r>
                        <a:rPr lang="es-SV" sz="1200" b="1" i="0" u="none" strike="noStrike" dirty="0">
                          <a:solidFill>
                            <a:srgbClr val="000000"/>
                          </a:solidFill>
                          <a:latin typeface="Tw Cen MT" panose="020B0602020104020603" pitchFamily="34" charset="0"/>
                        </a:rPr>
                        <a:t>Comentarios:</a:t>
                      </a:r>
                    </a:p>
                  </a:txBody>
                  <a:tcPr marL="0" marR="0" marT="0" marB="0" anchor="ctr">
                    <a:lnL w="6350" cap="flat" cmpd="sng" algn="ctr">
                      <a:solidFill>
                        <a:srgbClr val="1F1C1B"/>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1F1C1B"/>
                      </a:solidFill>
                      <a:prstDash val="solid"/>
                      <a:round/>
                      <a:headEnd type="none" w="med" len="med"/>
                      <a:tailEnd type="none" w="med" len="med"/>
                    </a:lnT>
                    <a:lnB w="6350" cap="flat" cmpd="sng" algn="ctr">
                      <a:solidFill>
                        <a:srgbClr val="1F1C1B"/>
                      </a:solidFill>
                      <a:prstDash val="solid"/>
                      <a:round/>
                      <a:headEnd type="none" w="med" len="med"/>
                      <a:tailEnd type="none" w="med" len="med"/>
                    </a:lnB>
                    <a:solidFill>
                      <a:srgbClr val="FFFF99"/>
                    </a:solidFill>
                  </a:tcPr>
                </a:tc>
                <a:tc>
                  <a:txBody>
                    <a:bodyPr/>
                    <a:lstStyle/>
                    <a:p>
                      <a:pPr algn="just" fontAlgn="ctr"/>
                      <a:r>
                        <a:rPr lang="es-SV" sz="1300" b="0" i="0" u="none" strike="noStrike" dirty="0">
                          <a:solidFill>
                            <a:srgbClr val="000000"/>
                          </a:solidFill>
                          <a:latin typeface="+mn-lt"/>
                        </a:rPr>
                        <a:t>En el año 2016 -2018 se desembolso a PNUD ($ 6,064,519.56): de lo cual  gasto $5,247,129.01, con un  compromisos por $471,468.91 y una economía por $ 345,921.64.  </a:t>
                      </a:r>
                    </a:p>
                    <a:p>
                      <a:pPr algn="just" fontAlgn="ctr"/>
                      <a:r>
                        <a:rPr lang="es-SV" sz="1300" b="0" i="0" u="none" strike="noStrike" dirty="0">
                          <a:solidFill>
                            <a:srgbClr val="000000"/>
                          </a:solidFill>
                          <a:latin typeface="+mn-lt"/>
                        </a:rPr>
                        <a:t>En OPS se gasto  $ 1,085,088.54; en  Plan Internacional se gasto $160,869.32 y en el MINSAL se gasto la cantidad de $ 1,795,527.70, un compromiso  de $ 255,178.03 y una economía de $ 589,731.67.      </a:t>
                      </a:r>
                    </a:p>
                    <a:p>
                      <a:pPr algn="just" fontAlgn="ctr"/>
                      <a:r>
                        <a:rPr lang="es-SV" sz="1300" b="0" i="0" u="none" strike="noStrike" dirty="0">
                          <a:solidFill>
                            <a:srgbClr val="000000"/>
                          </a:solidFill>
                          <a:latin typeface="+mn-lt"/>
                        </a:rPr>
                        <a:t>Obteniéndose una economía total de $ 1,000,084.39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2D455CE4-5149-4CE7-ACEA-B34F63416969}"/>
              </a:ext>
            </a:extLst>
          </p:cNvPr>
          <p:cNvSpPr>
            <a:spLocks noGrp="1"/>
          </p:cNvSpPr>
          <p:nvPr>
            <p:ph type="title"/>
          </p:nvPr>
        </p:nvSpPr>
        <p:spPr>
          <a:xfrm>
            <a:off x="612775" y="228600"/>
            <a:ext cx="8153400" cy="990600"/>
          </a:xfrm>
        </p:spPr>
        <p:txBody>
          <a:bodyPr/>
          <a:lstStyle/>
          <a:p>
            <a:pPr>
              <a:defRPr/>
            </a:pPr>
            <a:r>
              <a:rPr lang="es-SV" sz="3600" i="1" dirty="0">
                <a:solidFill>
                  <a:srgbClr val="0000FF"/>
                </a:solidFill>
                <a:effectLst>
                  <a:outerShdw blurRad="38100" dist="38100" dir="2700000" algn="tl">
                    <a:srgbClr val="000000">
                      <a:alpha val="43137"/>
                    </a:srgbClr>
                  </a:outerShdw>
                </a:effectLst>
              </a:rPr>
              <a:t>Indicadores Financieros</a:t>
            </a:r>
            <a:r>
              <a:rPr lang="es-SV" sz="3600" dirty="0">
                <a:solidFill>
                  <a:srgbClr val="0000FF"/>
                </a:solidFill>
                <a:effectLst>
                  <a:outerShdw blurRad="38100" dist="38100" dir="2700000" algn="tl">
                    <a:srgbClr val="000000">
                      <a:alpha val="43137"/>
                    </a:srgbClr>
                  </a:outerShdw>
                </a:effectLst>
              </a:rPr>
              <a:t> </a:t>
            </a:r>
            <a:endParaRPr lang="es-ES" sz="3600" dirty="0">
              <a:solidFill>
                <a:srgbClr val="0000FF"/>
              </a:solidFill>
              <a:effectLst>
                <a:outerShdw blurRad="38100" dist="38100" dir="2700000" algn="tl">
                  <a:srgbClr val="000000">
                    <a:alpha val="43137"/>
                  </a:srgbClr>
                </a:outerShdw>
              </a:effectLst>
            </a:endParaRPr>
          </a:p>
        </p:txBody>
      </p:sp>
      <p:graphicFrame>
        <p:nvGraphicFramePr>
          <p:cNvPr id="6" name="4 Tabla">
            <a:extLst>
              <a:ext uri="{FF2B5EF4-FFF2-40B4-BE49-F238E27FC236}">
                <a16:creationId xmlns:a16="http://schemas.microsoft.com/office/drawing/2014/main" id="{1D13E777-BD09-4259-8064-F801910FA2AB}"/>
              </a:ext>
            </a:extLst>
          </p:cNvPr>
          <p:cNvGraphicFramePr>
            <a:graphicFrameLocks noGrp="1"/>
          </p:cNvGraphicFramePr>
          <p:nvPr/>
        </p:nvGraphicFramePr>
        <p:xfrm>
          <a:off x="1403350" y="1628775"/>
          <a:ext cx="6553200" cy="1295400"/>
        </p:xfrm>
        <a:graphic>
          <a:graphicData uri="http://schemas.openxmlformats.org/drawingml/2006/table">
            <a:tbl>
              <a:tblPr/>
              <a:tblGrid>
                <a:gridCol w="1511091">
                  <a:extLst>
                    <a:ext uri="{9D8B030D-6E8A-4147-A177-3AD203B41FA5}">
                      <a16:colId xmlns:a16="http://schemas.microsoft.com/office/drawing/2014/main" val="20000"/>
                    </a:ext>
                  </a:extLst>
                </a:gridCol>
                <a:gridCol w="5042109">
                  <a:extLst>
                    <a:ext uri="{9D8B030D-6E8A-4147-A177-3AD203B41FA5}">
                      <a16:colId xmlns:a16="http://schemas.microsoft.com/office/drawing/2014/main" val="20001"/>
                    </a:ext>
                  </a:extLst>
                </a:gridCol>
              </a:tblGrid>
              <a:tr h="431800">
                <a:tc gridSpan="2">
                  <a:txBody>
                    <a:bodyPr/>
                    <a:lstStyle/>
                    <a:p>
                      <a:pPr algn="l" fontAlgn="b"/>
                      <a:r>
                        <a:rPr lang="es-SV" sz="1000" b="1" i="0" u="none" strike="noStrike" dirty="0">
                          <a:solidFill>
                            <a:srgbClr val="000099"/>
                          </a:solidFill>
                          <a:latin typeface="+mj-lt"/>
                        </a:rPr>
                        <a:t> F4: Último ciclo de información y desembolso del RP   Periodo: P3</a:t>
                      </a:r>
                    </a:p>
                  </a:txBody>
                  <a:tcPr marL="0" marR="0" marT="0" marB="0" anchor="b">
                    <a:lnL>
                      <a:noFill/>
                    </a:lnL>
                    <a:lnR>
                      <a:noFill/>
                    </a:lnR>
                    <a:lnT>
                      <a:noFill/>
                    </a:lnT>
                    <a:lnB>
                      <a:noFill/>
                    </a:lnB>
                  </a:tcPr>
                </a:tc>
                <a:tc hMerge="1">
                  <a:txBody>
                    <a:bodyPr/>
                    <a:lstStyle/>
                    <a:p>
                      <a:endParaRPr lang="es-ES"/>
                    </a:p>
                  </a:txBody>
                  <a:tcPr/>
                </a:tc>
                <a:extLst>
                  <a:ext uri="{0D108BD9-81ED-4DB2-BD59-A6C34878D82A}">
                    <a16:rowId xmlns:a16="http://schemas.microsoft.com/office/drawing/2014/main" val="10000"/>
                  </a:ext>
                </a:extLst>
              </a:tr>
              <a:tr h="863600">
                <a:tc>
                  <a:txBody>
                    <a:bodyPr/>
                    <a:lstStyle/>
                    <a:p>
                      <a:pPr algn="l" fontAlgn="ctr"/>
                      <a:r>
                        <a:rPr lang="es-SV" sz="1200" b="1" i="0" u="none" strike="noStrike">
                          <a:solidFill>
                            <a:srgbClr val="000000"/>
                          </a:solidFill>
                          <a:latin typeface="+mj-lt"/>
                        </a:rPr>
                        <a:t>Comentarios:</a:t>
                      </a:r>
                    </a:p>
                  </a:txBody>
                  <a:tcPr marL="0" marR="0" marT="0" marB="0" anchor="ctr">
                    <a:lnL>
                      <a:noFill/>
                    </a:lnL>
                    <a:lnR w="6350" cap="flat" cmpd="sng" algn="ctr">
                      <a:solidFill>
                        <a:srgbClr val="003300"/>
                      </a:solidFill>
                      <a:prstDash val="solid"/>
                      <a:round/>
                      <a:headEnd type="none" w="med" len="med"/>
                      <a:tailEnd type="none" w="med" len="med"/>
                    </a:lnR>
                    <a:lnT>
                      <a:noFill/>
                    </a:lnT>
                    <a:lnB>
                      <a:noFill/>
                    </a:lnB>
                    <a:solidFill>
                      <a:srgbClr val="FFFF99"/>
                    </a:solidFill>
                  </a:tcPr>
                </a:tc>
                <a:tc>
                  <a:txBody>
                    <a:bodyPr/>
                    <a:lstStyle/>
                    <a:p>
                      <a:pPr algn="l" fontAlgn="ctr"/>
                      <a:r>
                        <a:rPr lang="es-SV" sz="1200" b="0" i="0" u="none" strike="noStrike" dirty="0">
                          <a:solidFill>
                            <a:srgbClr val="000000"/>
                          </a:solidFill>
                          <a:latin typeface="+mj-lt"/>
                        </a:rPr>
                        <a:t>Se ha cumplido con los informes presentados de forma oportuna, así como el FM a enviado los desembolsos de forma anticipado. </a:t>
                      </a:r>
                    </a:p>
                  </a:txBody>
                  <a:tcPr marL="0" marR="0" marT="0" marB="0" anchor="ctr">
                    <a:lnL w="6350" cap="flat" cmpd="sng" algn="ctr">
                      <a:solidFill>
                        <a:srgbClr val="003300"/>
                      </a:solidFill>
                      <a:prstDash val="solid"/>
                      <a:round/>
                      <a:headEnd type="none" w="med" len="med"/>
                      <a:tailEnd type="none" w="med" len="med"/>
                    </a:lnL>
                    <a:lnR w="6350" cap="flat" cmpd="sng" algn="ctr">
                      <a:solidFill>
                        <a:srgbClr val="003300"/>
                      </a:solidFill>
                      <a:prstDash val="solid"/>
                      <a:round/>
                      <a:headEnd type="none" w="med" len="med"/>
                      <a:tailEnd type="none" w="med" len="med"/>
                    </a:lnR>
                    <a:lnT w="6350" cap="flat" cmpd="sng" algn="ctr">
                      <a:solidFill>
                        <a:srgbClr val="003300"/>
                      </a:solidFill>
                      <a:prstDash val="solid"/>
                      <a:round/>
                      <a:headEnd type="none" w="med" len="med"/>
                      <a:tailEnd type="none" w="med" len="med"/>
                    </a:lnT>
                    <a:lnB w="6350" cap="flat" cmpd="sng" algn="ctr">
                      <a:solidFill>
                        <a:srgbClr val="0033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bl>
          </a:graphicData>
        </a:graphic>
      </p:graphicFrame>
      <p:graphicFrame>
        <p:nvGraphicFramePr>
          <p:cNvPr id="7" name="Tabla 6">
            <a:extLst>
              <a:ext uri="{FF2B5EF4-FFF2-40B4-BE49-F238E27FC236}">
                <a16:creationId xmlns:a16="http://schemas.microsoft.com/office/drawing/2014/main" id="{DCD0B3A9-C68A-4193-8DE7-79430DB53AC3}"/>
              </a:ext>
            </a:extLst>
          </p:cNvPr>
          <p:cNvGraphicFramePr>
            <a:graphicFrameLocks noGrp="1"/>
          </p:cNvGraphicFramePr>
          <p:nvPr/>
        </p:nvGraphicFramePr>
        <p:xfrm>
          <a:off x="1403350" y="3068638"/>
          <a:ext cx="6553200" cy="2232027"/>
        </p:xfrm>
        <a:graphic>
          <a:graphicData uri="http://schemas.openxmlformats.org/drawingml/2006/table">
            <a:tbl>
              <a:tblPr/>
              <a:tblGrid>
                <a:gridCol w="3220107">
                  <a:extLst>
                    <a:ext uri="{9D8B030D-6E8A-4147-A177-3AD203B41FA5}">
                      <a16:colId xmlns:a16="http://schemas.microsoft.com/office/drawing/2014/main" val="2172493833"/>
                    </a:ext>
                  </a:extLst>
                </a:gridCol>
                <a:gridCol w="1499635">
                  <a:extLst>
                    <a:ext uri="{9D8B030D-6E8A-4147-A177-3AD203B41FA5}">
                      <a16:colId xmlns:a16="http://schemas.microsoft.com/office/drawing/2014/main" val="371894296"/>
                    </a:ext>
                  </a:extLst>
                </a:gridCol>
                <a:gridCol w="1833458">
                  <a:extLst>
                    <a:ext uri="{9D8B030D-6E8A-4147-A177-3AD203B41FA5}">
                      <a16:colId xmlns:a16="http://schemas.microsoft.com/office/drawing/2014/main" val="2612083383"/>
                    </a:ext>
                  </a:extLst>
                </a:gridCol>
              </a:tblGrid>
              <a:tr h="521252">
                <a:tc gridSpan="3">
                  <a:txBody>
                    <a:bodyPr/>
                    <a:lstStyle/>
                    <a:p>
                      <a:pPr algn="ctr" fontAlgn="ctr"/>
                      <a:r>
                        <a:rPr lang="es-SV" sz="1200" b="0" i="0" u="none" strike="noStrike" dirty="0">
                          <a:solidFill>
                            <a:srgbClr val="800000"/>
                          </a:solidFill>
                          <a:effectLst/>
                          <a:latin typeface="+mn-lt"/>
                        </a:rPr>
                        <a:t> Último desembolso de fondos: Días calendario </a:t>
                      </a:r>
                    </a:p>
                  </a:txBody>
                  <a:tcPr marL="0" marR="0" marT="0" marB="0" anchor="ctr">
                    <a:lnL w="12700" cap="flat" cmpd="sng" algn="ctr">
                      <a:solidFill>
                        <a:srgbClr val="131312"/>
                      </a:solidFill>
                      <a:prstDash val="solid"/>
                      <a:round/>
                      <a:headEnd type="none" w="med" len="med"/>
                      <a:tailEnd type="none" w="med" len="med"/>
                    </a:lnL>
                    <a:lnR w="12700" cap="flat" cmpd="sng" algn="ctr">
                      <a:solidFill>
                        <a:srgbClr val="131312"/>
                      </a:solidFill>
                      <a:prstDash val="solid"/>
                      <a:round/>
                      <a:headEnd type="none" w="med" len="med"/>
                      <a:tailEnd type="none" w="med" len="med"/>
                    </a:lnR>
                    <a:lnT w="12700" cap="flat" cmpd="sng" algn="ctr">
                      <a:solidFill>
                        <a:srgbClr val="131312"/>
                      </a:solidFill>
                      <a:prstDash val="solid"/>
                      <a:round/>
                      <a:headEnd type="none" w="med" len="med"/>
                      <a:tailEnd type="none" w="med" len="med"/>
                    </a:lnT>
                    <a:lnB w="12700" cap="flat" cmpd="sng" algn="ctr">
                      <a:solidFill>
                        <a:srgbClr val="131312"/>
                      </a:solidFill>
                      <a:prstDash val="solid"/>
                      <a:round/>
                      <a:headEnd type="none" w="med" len="med"/>
                      <a:tailEnd type="none" w="med" len="med"/>
                    </a:lnB>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2833629030"/>
                  </a:ext>
                </a:extLst>
              </a:tr>
              <a:tr h="441059">
                <a:tc>
                  <a:txBody>
                    <a:bodyPr/>
                    <a:lstStyle/>
                    <a:p>
                      <a:pPr algn="ctr" fontAlgn="b"/>
                      <a:r>
                        <a:rPr lang="es-SV" sz="1200" b="0" i="0" u="none" strike="noStrike" dirty="0">
                          <a:solidFill>
                            <a:srgbClr val="000000"/>
                          </a:solidFill>
                          <a:effectLst/>
                          <a:latin typeface="+mn-lt"/>
                        </a:rPr>
                        <a:t> </a:t>
                      </a:r>
                    </a:p>
                  </a:txBody>
                  <a:tcPr marL="0" marR="0" marT="0" marB="0" anchor="ctr">
                    <a:lnL w="12700" cap="flat" cmpd="sng" algn="ctr">
                      <a:solidFill>
                        <a:srgbClr val="131312"/>
                      </a:solidFill>
                      <a:prstDash val="solid"/>
                      <a:round/>
                      <a:headEnd type="none" w="med" len="med"/>
                      <a:tailEnd type="none" w="med" len="med"/>
                    </a:lnL>
                    <a:lnR w="12700" cap="flat" cmpd="sng" algn="ctr">
                      <a:solidFill>
                        <a:srgbClr val="131312"/>
                      </a:solidFill>
                      <a:prstDash val="solid"/>
                      <a:round/>
                      <a:headEnd type="none" w="med" len="med"/>
                      <a:tailEnd type="none" w="med" len="med"/>
                    </a:lnR>
                    <a:lnT w="1270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b"/>
                      <a:r>
                        <a:rPr lang="es-SV" sz="1200" b="0" i="0" u="none" strike="noStrike" dirty="0">
                          <a:solidFill>
                            <a:srgbClr val="800000"/>
                          </a:solidFill>
                          <a:effectLst/>
                          <a:latin typeface="+mn-lt"/>
                        </a:rPr>
                        <a:t> (Días) esperados </a:t>
                      </a:r>
                    </a:p>
                  </a:txBody>
                  <a:tcPr marL="0" marR="0" marT="0" marB="0" anchor="ctr">
                    <a:lnL w="1270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1270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b"/>
                      <a:r>
                        <a:rPr lang="es-SV" sz="1200" b="0" i="0" u="none" strike="noStrike" dirty="0">
                          <a:solidFill>
                            <a:srgbClr val="800000"/>
                          </a:solidFill>
                          <a:effectLst/>
                          <a:latin typeface="+mn-lt"/>
                        </a:rPr>
                        <a:t> (Días) reales </a:t>
                      </a:r>
                    </a:p>
                  </a:txBody>
                  <a:tcPr marL="0" marR="0" marT="0" marB="0" anchor="ctr">
                    <a:lnL w="6350" cap="flat" cmpd="sng" algn="ctr">
                      <a:solidFill>
                        <a:srgbClr val="131312"/>
                      </a:solidFill>
                      <a:prstDash val="solid"/>
                      <a:round/>
                      <a:headEnd type="none" w="med" len="med"/>
                      <a:tailEnd type="none" w="med" len="med"/>
                    </a:lnL>
                    <a:lnR w="12700" cap="flat" cmpd="sng" algn="ctr">
                      <a:solidFill>
                        <a:srgbClr val="131312"/>
                      </a:solidFill>
                      <a:prstDash val="solid"/>
                      <a:round/>
                      <a:headEnd type="none" w="med" len="med"/>
                      <a:tailEnd type="none" w="med" len="med"/>
                    </a:lnR>
                    <a:lnT w="1270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extLst>
                  <a:ext uri="{0D108BD9-81ED-4DB2-BD59-A6C34878D82A}">
                    <a16:rowId xmlns:a16="http://schemas.microsoft.com/office/drawing/2014/main" val="3301990936"/>
                  </a:ext>
                </a:extLst>
              </a:tr>
              <a:tr h="521252">
                <a:tc>
                  <a:txBody>
                    <a:bodyPr/>
                    <a:lstStyle/>
                    <a:p>
                      <a:pPr algn="l" fontAlgn="b"/>
                      <a:r>
                        <a:rPr lang="es-SV" sz="1200" b="0" i="0" u="none" strike="noStrike" dirty="0">
                          <a:solidFill>
                            <a:srgbClr val="800000"/>
                          </a:solidFill>
                          <a:effectLst/>
                          <a:latin typeface="+mn-lt"/>
                        </a:rPr>
                        <a:t>Días tardados en presentar el informe de progreso actualizado y solicitud de desembolso al ALF</a:t>
                      </a:r>
                    </a:p>
                  </a:txBody>
                  <a:tcPr marL="0" marR="0" marT="0" marB="0" anchor="ctr">
                    <a:lnL w="12700" cap="flat" cmpd="sng" algn="ctr">
                      <a:solidFill>
                        <a:srgbClr val="131312"/>
                      </a:solidFill>
                      <a:prstDash val="solid"/>
                      <a:round/>
                      <a:headEnd type="none" w="med" len="med"/>
                      <a:tailEnd type="none" w="med" len="med"/>
                    </a:lnL>
                    <a:lnR w="1270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b"/>
                      <a:r>
                        <a:rPr lang="es-SV" sz="1200" b="1" i="0" u="none" strike="noStrike" dirty="0">
                          <a:solidFill>
                            <a:srgbClr val="000099"/>
                          </a:solidFill>
                          <a:effectLst/>
                          <a:latin typeface="+mn-lt"/>
                        </a:rPr>
                        <a:t>45</a:t>
                      </a:r>
                    </a:p>
                  </a:txBody>
                  <a:tcPr marL="0" marR="0" marT="0" marB="0" anchor="ctr">
                    <a:lnL w="1270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b"/>
                      <a:r>
                        <a:rPr lang="es-SV" sz="1200" b="1" i="0" u="none" strike="noStrike" dirty="0">
                          <a:solidFill>
                            <a:srgbClr val="000099"/>
                          </a:solidFill>
                          <a:effectLst/>
                          <a:latin typeface="+mn-lt"/>
                        </a:rPr>
                        <a:t>45</a:t>
                      </a:r>
                    </a:p>
                  </a:txBody>
                  <a:tcPr marL="0" marR="0" marT="0" marB="0" anchor="ctr">
                    <a:lnL w="6350" cap="flat" cmpd="sng" algn="ctr">
                      <a:solidFill>
                        <a:srgbClr val="131312"/>
                      </a:solidFill>
                      <a:prstDash val="solid"/>
                      <a:round/>
                      <a:headEnd type="none" w="med" len="med"/>
                      <a:tailEnd type="none" w="med" len="med"/>
                    </a:lnL>
                    <a:lnR w="1270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CC99"/>
                    </a:solidFill>
                  </a:tcPr>
                </a:tc>
                <a:extLst>
                  <a:ext uri="{0D108BD9-81ED-4DB2-BD59-A6C34878D82A}">
                    <a16:rowId xmlns:a16="http://schemas.microsoft.com/office/drawing/2014/main" val="3643168940"/>
                  </a:ext>
                </a:extLst>
              </a:tr>
              <a:tr h="374232">
                <a:tc>
                  <a:txBody>
                    <a:bodyPr/>
                    <a:lstStyle/>
                    <a:p>
                      <a:pPr algn="l" fontAlgn="b"/>
                      <a:r>
                        <a:rPr lang="es-SV" sz="1200" b="0" i="0" u="none" strike="noStrike" dirty="0">
                          <a:solidFill>
                            <a:srgbClr val="800000"/>
                          </a:solidFill>
                          <a:effectLst/>
                          <a:latin typeface="+mn-lt"/>
                        </a:rPr>
                        <a:t>Días que el desembolso ha tardado en llegar al RP</a:t>
                      </a:r>
                    </a:p>
                  </a:txBody>
                  <a:tcPr marL="0" marR="0" marT="0" marB="0" anchor="ctr">
                    <a:lnL w="12700" cap="flat" cmpd="sng" algn="ctr">
                      <a:solidFill>
                        <a:srgbClr val="131312"/>
                      </a:solidFill>
                      <a:prstDash val="solid"/>
                      <a:round/>
                      <a:headEnd type="none" w="med" len="med"/>
                      <a:tailEnd type="none" w="med" len="med"/>
                    </a:lnL>
                    <a:lnR w="1270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b"/>
                      <a:r>
                        <a:rPr lang="es-SV" sz="1200" b="1" i="0" u="none" strike="noStrike">
                          <a:solidFill>
                            <a:srgbClr val="000099"/>
                          </a:solidFill>
                          <a:effectLst/>
                          <a:latin typeface="+mn-lt"/>
                        </a:rPr>
                        <a:t>45</a:t>
                      </a:r>
                    </a:p>
                  </a:txBody>
                  <a:tcPr marL="0" marR="0" marT="0" marB="0" anchor="ctr">
                    <a:lnL w="1270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b"/>
                      <a:r>
                        <a:rPr lang="es-SV" sz="1200" b="1" i="0" u="none" strike="noStrike" dirty="0">
                          <a:solidFill>
                            <a:srgbClr val="000099"/>
                          </a:solidFill>
                          <a:effectLst/>
                          <a:latin typeface="+mn-lt"/>
                        </a:rPr>
                        <a:t>27</a:t>
                      </a:r>
                    </a:p>
                  </a:txBody>
                  <a:tcPr marL="0" marR="0" marT="0" marB="0" anchor="ctr">
                    <a:lnL w="6350" cap="flat" cmpd="sng" algn="ctr">
                      <a:solidFill>
                        <a:srgbClr val="131312"/>
                      </a:solidFill>
                      <a:prstDash val="solid"/>
                      <a:round/>
                      <a:headEnd type="none" w="med" len="med"/>
                      <a:tailEnd type="none" w="med" len="med"/>
                    </a:lnL>
                    <a:lnR w="1270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CC99"/>
                    </a:solidFill>
                  </a:tcPr>
                </a:tc>
                <a:extLst>
                  <a:ext uri="{0D108BD9-81ED-4DB2-BD59-A6C34878D82A}">
                    <a16:rowId xmlns:a16="http://schemas.microsoft.com/office/drawing/2014/main" val="2866720515"/>
                  </a:ext>
                </a:extLst>
              </a:tr>
              <a:tr h="374232">
                <a:tc>
                  <a:txBody>
                    <a:bodyPr/>
                    <a:lstStyle/>
                    <a:p>
                      <a:pPr algn="l" fontAlgn="b"/>
                      <a:r>
                        <a:rPr lang="es-SV" sz="1200" b="0" i="0" u="none" strike="noStrike" dirty="0">
                          <a:solidFill>
                            <a:srgbClr val="800000"/>
                          </a:solidFill>
                          <a:effectLst/>
                          <a:latin typeface="+mn-lt"/>
                        </a:rPr>
                        <a:t>Días que el desembolso ha tardado en llegar a los agentes de compra</a:t>
                      </a:r>
                    </a:p>
                  </a:txBody>
                  <a:tcPr marL="0" marR="0" marT="0" marB="0" anchor="ctr">
                    <a:lnL w="12700" cap="flat" cmpd="sng" algn="ctr">
                      <a:solidFill>
                        <a:srgbClr val="131312"/>
                      </a:solidFill>
                      <a:prstDash val="solid"/>
                      <a:round/>
                      <a:headEnd type="none" w="med" len="med"/>
                      <a:tailEnd type="none" w="med" len="med"/>
                    </a:lnL>
                    <a:lnR w="1270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12700" cap="flat" cmpd="sng" algn="ctr">
                      <a:solidFill>
                        <a:srgbClr val="131312"/>
                      </a:solidFill>
                      <a:prstDash val="solid"/>
                      <a:round/>
                      <a:headEnd type="none" w="med" len="med"/>
                      <a:tailEnd type="none" w="med" len="med"/>
                    </a:lnB>
                  </a:tcPr>
                </a:tc>
                <a:tc>
                  <a:txBody>
                    <a:bodyPr/>
                    <a:lstStyle/>
                    <a:p>
                      <a:pPr algn="ctr" fontAlgn="b"/>
                      <a:r>
                        <a:rPr lang="es-SV" sz="1200" b="1" i="0" u="none" strike="noStrike">
                          <a:solidFill>
                            <a:srgbClr val="000099"/>
                          </a:solidFill>
                          <a:effectLst/>
                          <a:latin typeface="+mn-lt"/>
                        </a:rPr>
                        <a:t>0</a:t>
                      </a:r>
                    </a:p>
                  </a:txBody>
                  <a:tcPr marL="0" marR="0" marT="0" marB="0" anchor="ctr">
                    <a:lnL w="1270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12700" cap="flat" cmpd="sng" algn="ctr">
                      <a:solidFill>
                        <a:srgbClr val="131312"/>
                      </a:solidFill>
                      <a:prstDash val="solid"/>
                      <a:round/>
                      <a:headEnd type="none" w="med" len="med"/>
                      <a:tailEnd type="none" w="med" len="med"/>
                    </a:lnB>
                  </a:tcPr>
                </a:tc>
                <a:tc>
                  <a:txBody>
                    <a:bodyPr/>
                    <a:lstStyle/>
                    <a:p>
                      <a:pPr algn="ctr" fontAlgn="b"/>
                      <a:r>
                        <a:rPr lang="es-SV" sz="1200" b="0" i="0" u="none" strike="noStrike" dirty="0">
                          <a:solidFill>
                            <a:srgbClr val="000099"/>
                          </a:solidFill>
                          <a:effectLst/>
                          <a:latin typeface="+mn-lt"/>
                        </a:rPr>
                        <a:t>0</a:t>
                      </a:r>
                    </a:p>
                  </a:txBody>
                  <a:tcPr marL="0" marR="0" marT="0" marB="0" anchor="ctr">
                    <a:lnL w="6350" cap="flat" cmpd="sng" algn="ctr">
                      <a:solidFill>
                        <a:srgbClr val="131312"/>
                      </a:solidFill>
                      <a:prstDash val="solid"/>
                      <a:round/>
                      <a:headEnd type="none" w="med" len="med"/>
                      <a:tailEnd type="none" w="med" len="med"/>
                    </a:lnL>
                    <a:lnR w="1270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12700" cap="flat" cmpd="sng" algn="ctr">
                      <a:solidFill>
                        <a:srgbClr val="131312"/>
                      </a:solidFill>
                      <a:prstDash val="solid"/>
                      <a:round/>
                      <a:headEnd type="none" w="med" len="med"/>
                      <a:tailEnd type="none" w="med" len="med"/>
                    </a:lnB>
                    <a:solidFill>
                      <a:srgbClr val="FFFFFF"/>
                    </a:solidFill>
                  </a:tcPr>
                </a:tc>
                <a:extLst>
                  <a:ext uri="{0D108BD9-81ED-4DB2-BD59-A6C34878D82A}">
                    <a16:rowId xmlns:a16="http://schemas.microsoft.com/office/drawing/2014/main" val="1446600431"/>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3674</TotalTime>
  <Words>1354</Words>
  <Application>Microsoft Office PowerPoint</Application>
  <PresentationFormat>Presentación en pantalla (4:3)</PresentationFormat>
  <Paragraphs>269</Paragraphs>
  <Slides>25</Slides>
  <Notes>19</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25</vt:i4>
      </vt:variant>
    </vt:vector>
  </HeadingPairs>
  <TitlesOfParts>
    <vt:vector size="31" baseType="lpstr">
      <vt:lpstr>Arial</vt:lpstr>
      <vt:lpstr>Arial Black</vt:lpstr>
      <vt:lpstr>Calibri</vt:lpstr>
      <vt:lpstr>Tw Cen MT</vt:lpstr>
      <vt:lpstr>Tema de Office</vt:lpstr>
      <vt:lpstr>4_Tema de Office</vt:lpstr>
      <vt:lpstr>Presentación de PowerPoint</vt:lpstr>
      <vt:lpstr>Presentación de PowerPoint</vt:lpstr>
      <vt:lpstr>Información de la Subvención</vt:lpstr>
      <vt:lpstr>Indicadores Financieros </vt:lpstr>
      <vt:lpstr>Indicadores Financieros </vt:lpstr>
      <vt:lpstr>Indicadores Financieros </vt:lpstr>
      <vt:lpstr>Indicadores Financieros </vt:lpstr>
      <vt:lpstr>Indicadores Financieros </vt:lpstr>
      <vt:lpstr>Indicadores Financieros </vt:lpstr>
      <vt:lpstr>Indicadores de Gestión</vt:lpstr>
      <vt:lpstr>Indicadores de Gestión</vt:lpstr>
      <vt:lpstr>Fármacos de Segunda Línea TB.</vt:lpstr>
      <vt:lpstr>Indicadores Programáticos</vt:lpstr>
      <vt:lpstr>Indicadores de Subvención Año 2018</vt:lpstr>
      <vt:lpstr>Indicadores de Subvención 2016-2018.</vt:lpstr>
      <vt:lpstr>Indicadores de Subvención Año 2018</vt:lpstr>
      <vt:lpstr>Indicadores de Subvención 2016-2018</vt:lpstr>
      <vt:lpstr>Indicadores de Subvención Año 2018</vt:lpstr>
      <vt:lpstr>Indicadores de Subvención 2016-2018</vt:lpstr>
      <vt:lpstr>Indicadores de Subvención 2018</vt:lpstr>
      <vt:lpstr>Indicadores de Subvención 2016-2018</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Vanessa</dc:creator>
  <cp:lastModifiedBy>gflores</cp:lastModifiedBy>
  <cp:revision>250</cp:revision>
  <cp:lastPrinted>2019-03-21T14:15:37Z</cp:lastPrinted>
  <dcterms:created xsi:type="dcterms:W3CDTF">2012-11-07T15:01:43Z</dcterms:created>
  <dcterms:modified xsi:type="dcterms:W3CDTF">2019-04-24T21:21:05Z</dcterms:modified>
</cp:coreProperties>
</file>