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9" r:id="rId6"/>
    <p:sldId id="270" r:id="rId7"/>
    <p:sldId id="271" r:id="rId8"/>
    <p:sldId id="268" r:id="rId9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ego Postigo" initials="DP" lastIdx="2" clrIdx="0">
    <p:extLst>
      <p:ext uri="{19B8F6BF-5375-455C-9EA6-DF929625EA0E}">
        <p15:presenceInfo xmlns:p15="http://schemas.microsoft.com/office/powerpoint/2012/main" userId="aeb27b6c1297acd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45D923-A7B2-4819-9339-C5276E27755C}" v="734" dt="2018-07-17T04:11:05.4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409" autoAdjust="0"/>
  </p:normalViewPr>
  <p:slideViewPr>
    <p:cSldViewPr snapToGrid="0">
      <p:cViewPr varScale="1">
        <p:scale>
          <a:sx n="66" d="100"/>
          <a:sy n="66" d="100"/>
        </p:scale>
        <p:origin x="858" y="78"/>
      </p:cViewPr>
      <p:guideLst/>
    </p:cSldViewPr>
  </p:slideViewPr>
  <p:outlineViewPr>
    <p:cViewPr>
      <p:scale>
        <a:sx n="33" d="100"/>
        <a:sy n="33" d="100"/>
      </p:scale>
      <p:origin x="0" y="-18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ego Postigo" userId="aeb27b6c1297acda" providerId="LiveId" clId="{E645D923-A7B2-4819-9339-C5276E27755C}"/>
    <pc:docChg chg="undo custSel addSld delSld modSld">
      <pc:chgData name="Diego Postigo" userId="aeb27b6c1297acda" providerId="LiveId" clId="{E645D923-A7B2-4819-9339-C5276E27755C}" dt="2018-07-17T04:11:05.438" v="731" actId="20577"/>
      <pc:docMkLst>
        <pc:docMk/>
      </pc:docMkLst>
      <pc:sldChg chg="modSp">
        <pc:chgData name="Diego Postigo" userId="aeb27b6c1297acda" providerId="LiveId" clId="{E645D923-A7B2-4819-9339-C5276E27755C}" dt="2018-07-17T04:03:43.233" v="135" actId="20577"/>
        <pc:sldMkLst>
          <pc:docMk/>
          <pc:sldMk cId="3517638074" sldId="258"/>
        </pc:sldMkLst>
        <pc:spChg chg="mod">
          <ac:chgData name="Diego Postigo" userId="aeb27b6c1297acda" providerId="LiveId" clId="{E645D923-A7B2-4819-9339-C5276E27755C}" dt="2018-07-17T04:03:43.233" v="135" actId="20577"/>
          <ac:spMkLst>
            <pc:docMk/>
            <pc:sldMk cId="3517638074" sldId="258"/>
            <ac:spMk id="3" creationId="{C837B174-A1CC-4884-98AB-2FAEBB73E08F}"/>
          </ac:spMkLst>
        </pc:spChg>
        <pc:graphicFrameChg chg="mod">
          <ac:chgData name="Diego Postigo" userId="aeb27b6c1297acda" providerId="LiveId" clId="{E645D923-A7B2-4819-9339-C5276E27755C}" dt="2018-07-16T23:58:35.998" v="12" actId="403"/>
          <ac:graphicFrameMkLst>
            <pc:docMk/>
            <pc:sldMk cId="3517638074" sldId="258"/>
            <ac:graphicFrameMk id="4" creationId="{500C9307-11E8-4DC6-B72B-40BFD4D9D7AC}"/>
          </ac:graphicFrameMkLst>
        </pc:graphicFrameChg>
      </pc:sldChg>
      <pc:sldChg chg="modSp add">
        <pc:chgData name="Diego Postigo" userId="aeb27b6c1297acda" providerId="LiveId" clId="{E645D923-A7B2-4819-9339-C5276E27755C}" dt="2018-07-17T04:05:26.502" v="265" actId="20577"/>
        <pc:sldMkLst>
          <pc:docMk/>
          <pc:sldMk cId="3547369524" sldId="260"/>
        </pc:sldMkLst>
        <pc:graphicFrameChg chg="mod">
          <ac:chgData name="Diego Postigo" userId="aeb27b6c1297acda" providerId="LiveId" clId="{E645D923-A7B2-4819-9339-C5276E27755C}" dt="2018-07-17T04:05:26.502" v="265" actId="20577"/>
          <ac:graphicFrameMkLst>
            <pc:docMk/>
            <pc:sldMk cId="3547369524" sldId="260"/>
            <ac:graphicFrameMk id="4" creationId="{36F3FFD8-0057-487B-94CF-6DAF85147DB1}"/>
          </ac:graphicFrameMkLst>
        </pc:graphicFrameChg>
      </pc:sldChg>
      <pc:sldChg chg="del">
        <pc:chgData name="Diego Postigo" userId="aeb27b6c1297acda" providerId="LiveId" clId="{E645D923-A7B2-4819-9339-C5276E27755C}" dt="2018-07-17T00:00:54.801" v="17" actId="2696"/>
        <pc:sldMkLst>
          <pc:docMk/>
          <pc:sldMk cId="1703776282" sldId="265"/>
        </pc:sldMkLst>
      </pc:sldChg>
      <pc:sldChg chg="del">
        <pc:chgData name="Diego Postigo" userId="aeb27b6c1297acda" providerId="LiveId" clId="{E645D923-A7B2-4819-9339-C5276E27755C}" dt="2018-07-17T00:00:42.108" v="15" actId="2696"/>
        <pc:sldMkLst>
          <pc:docMk/>
          <pc:sldMk cId="1147325449" sldId="269"/>
        </pc:sldMkLst>
      </pc:sldChg>
      <pc:sldChg chg="modSp add">
        <pc:chgData name="Diego Postigo" userId="aeb27b6c1297acda" providerId="LiveId" clId="{E645D923-A7B2-4819-9339-C5276E27755C}" dt="2018-07-17T04:06:02.384" v="299" actId="20577"/>
        <pc:sldMkLst>
          <pc:docMk/>
          <pc:sldMk cId="3524444985" sldId="269"/>
        </pc:sldMkLst>
        <pc:spChg chg="mod">
          <ac:chgData name="Diego Postigo" userId="aeb27b6c1297acda" providerId="LiveId" clId="{E645D923-A7B2-4819-9339-C5276E27755C}" dt="2018-07-17T00:27:07.800" v="57" actId="14100"/>
          <ac:spMkLst>
            <pc:docMk/>
            <pc:sldMk cId="3524444985" sldId="269"/>
            <ac:spMk id="4" creationId="{8235D616-B6CF-41DB-BEF2-4F97945C8493}"/>
          </ac:spMkLst>
        </pc:spChg>
        <pc:spChg chg="mod">
          <ac:chgData name="Diego Postigo" userId="aeb27b6c1297acda" providerId="LiveId" clId="{E645D923-A7B2-4819-9339-C5276E27755C}" dt="2018-07-17T04:06:02.384" v="299" actId="20577"/>
          <ac:spMkLst>
            <pc:docMk/>
            <pc:sldMk cId="3524444985" sldId="269"/>
            <ac:spMk id="6" creationId="{A546AC29-E203-48B8-BDBB-AAE86ADC175F}"/>
          </ac:spMkLst>
        </pc:spChg>
        <pc:spChg chg="mod">
          <ac:chgData name="Diego Postigo" userId="aeb27b6c1297acda" providerId="LiveId" clId="{E645D923-A7B2-4819-9339-C5276E27755C}" dt="2018-07-17T00:10:59.687" v="54" actId="1076"/>
          <ac:spMkLst>
            <pc:docMk/>
            <pc:sldMk cId="3524444985" sldId="269"/>
            <ac:spMk id="9" creationId="{9628C432-A161-40E1-8A5D-5A7F60F35F54}"/>
          </ac:spMkLst>
        </pc:spChg>
        <pc:spChg chg="mod">
          <ac:chgData name="Diego Postigo" userId="aeb27b6c1297acda" providerId="LiveId" clId="{E645D923-A7B2-4819-9339-C5276E27755C}" dt="2018-07-17T00:11:04.768" v="55" actId="20577"/>
          <ac:spMkLst>
            <pc:docMk/>
            <pc:sldMk cId="3524444985" sldId="269"/>
            <ac:spMk id="10" creationId="{D3D8A388-07E8-457D-9F4E-06F72790C673}"/>
          </ac:spMkLst>
        </pc:spChg>
      </pc:sldChg>
      <pc:sldChg chg="del">
        <pc:chgData name="Diego Postigo" userId="aeb27b6c1297acda" providerId="LiveId" clId="{E645D923-A7B2-4819-9339-C5276E27755C}" dt="2018-07-17T00:00:42.093" v="14" actId="2696"/>
        <pc:sldMkLst>
          <pc:docMk/>
          <pc:sldMk cId="1850105820" sldId="270"/>
        </pc:sldMkLst>
      </pc:sldChg>
      <pc:sldChg chg="addSp modSp add">
        <pc:chgData name="Diego Postigo" userId="aeb27b6c1297acda" providerId="LiveId" clId="{E645D923-A7B2-4819-9339-C5276E27755C}" dt="2018-07-17T00:02:22.771" v="52" actId="14100"/>
        <pc:sldMkLst>
          <pc:docMk/>
          <pc:sldMk cId="2197494352" sldId="270"/>
        </pc:sldMkLst>
        <pc:spChg chg="add mod">
          <ac:chgData name="Diego Postigo" userId="aeb27b6c1297acda" providerId="LiveId" clId="{E645D923-A7B2-4819-9339-C5276E27755C}" dt="2018-07-17T00:02:22.771" v="52" actId="14100"/>
          <ac:spMkLst>
            <pc:docMk/>
            <pc:sldMk cId="2197494352" sldId="270"/>
            <ac:spMk id="23" creationId="{26327AFB-FF48-4F7E-B4F2-A3B93AEBE8E3}"/>
          </ac:spMkLst>
        </pc:spChg>
      </pc:sldChg>
      <pc:sldChg chg="del">
        <pc:chgData name="Diego Postigo" userId="aeb27b6c1297acda" providerId="LiveId" clId="{E645D923-A7B2-4819-9339-C5276E27755C}" dt="2018-07-17T00:00:42.093" v="13" actId="2696"/>
        <pc:sldMkLst>
          <pc:docMk/>
          <pc:sldMk cId="2081935241" sldId="271"/>
        </pc:sldMkLst>
      </pc:sldChg>
      <pc:sldChg chg="modSp add">
        <pc:chgData name="Diego Postigo" userId="aeb27b6c1297acda" providerId="LiveId" clId="{E645D923-A7B2-4819-9339-C5276E27755C}" dt="2018-07-17T04:11:05.438" v="731" actId="20577"/>
        <pc:sldMkLst>
          <pc:docMk/>
          <pc:sldMk cId="3471473772" sldId="271"/>
        </pc:sldMkLst>
        <pc:spChg chg="mod">
          <ac:chgData name="Diego Postigo" userId="aeb27b6c1297acda" providerId="LiveId" clId="{E645D923-A7B2-4819-9339-C5276E27755C}" dt="2018-07-17T04:09:10.669" v="317" actId="113"/>
          <ac:spMkLst>
            <pc:docMk/>
            <pc:sldMk cId="3471473772" sldId="271"/>
            <ac:spMk id="2" creationId="{6BA4A26F-FBE7-4534-8168-4AEC3B1741D7}"/>
          </ac:spMkLst>
        </pc:spChg>
        <pc:spChg chg="mod">
          <ac:chgData name="Diego Postigo" userId="aeb27b6c1297acda" providerId="LiveId" clId="{E645D923-A7B2-4819-9339-C5276E27755C}" dt="2018-07-17T04:11:05.438" v="731" actId="20577"/>
          <ac:spMkLst>
            <pc:docMk/>
            <pc:sldMk cId="3471473772" sldId="271"/>
            <ac:spMk id="3" creationId="{5547B927-5F4A-440E-AE4D-B4F07E93534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83EEA3-F0AC-4545-BBDB-8221C9189B67}" type="doc">
      <dgm:prSet loTypeId="urn:microsoft.com/office/officeart/2005/8/layout/cycle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PA"/>
        </a:p>
      </dgm:t>
    </dgm:pt>
    <dgm:pt modelId="{B3A04CFA-82C7-4538-8C03-D63D83B1A382}">
      <dgm:prSet phldrT="[Texto]" custT="1"/>
      <dgm:spPr/>
      <dgm:t>
        <a:bodyPr/>
        <a:lstStyle/>
        <a:p>
          <a:pPr>
            <a:buChar char="•"/>
          </a:pPr>
          <a:r>
            <a:rPr lang="es-PA" sz="1600" dirty="0"/>
            <a:t>Red Latinoamericana de Personas con VIH – REDLA+</a:t>
          </a:r>
        </a:p>
      </dgm:t>
    </dgm:pt>
    <dgm:pt modelId="{478B03DE-8BAF-4A48-B6BF-0A2428EE715B}" type="parTrans" cxnId="{483DC502-4C3A-434F-85D8-5FEC3992D3C4}">
      <dgm:prSet/>
      <dgm:spPr/>
      <dgm:t>
        <a:bodyPr/>
        <a:lstStyle/>
        <a:p>
          <a:endParaRPr lang="es-PA" sz="3200"/>
        </a:p>
      </dgm:t>
    </dgm:pt>
    <dgm:pt modelId="{A574E933-6171-4E0D-B8C2-6FA19F18E9F6}" type="sibTrans" cxnId="{483DC502-4C3A-434F-85D8-5FEC3992D3C4}">
      <dgm:prSet/>
      <dgm:spPr/>
      <dgm:t>
        <a:bodyPr/>
        <a:lstStyle/>
        <a:p>
          <a:endParaRPr lang="es-PA" sz="3200"/>
        </a:p>
      </dgm:t>
    </dgm:pt>
    <dgm:pt modelId="{328A31DA-0C9B-4086-B860-7410A91F2933}">
      <dgm:prSet custT="1"/>
      <dgm:spPr/>
      <dgm:t>
        <a:bodyPr/>
        <a:lstStyle/>
        <a:p>
          <a:r>
            <a:rPr lang="es-PA" sz="1600" dirty="0"/>
            <a:t>Red Centroamericana de Personas con VIH – REDCA+</a:t>
          </a:r>
        </a:p>
      </dgm:t>
    </dgm:pt>
    <dgm:pt modelId="{14044C9C-B3A9-41C9-90DD-B607A1839F08}" type="parTrans" cxnId="{2E078B23-3CEE-4D0F-A6BC-67B9D50E43F6}">
      <dgm:prSet/>
      <dgm:spPr/>
      <dgm:t>
        <a:bodyPr/>
        <a:lstStyle/>
        <a:p>
          <a:endParaRPr lang="es-PA" sz="3200"/>
        </a:p>
      </dgm:t>
    </dgm:pt>
    <dgm:pt modelId="{A4CD0018-6F25-49BB-A595-357404DF16D7}" type="sibTrans" cxnId="{2E078B23-3CEE-4D0F-A6BC-67B9D50E43F6}">
      <dgm:prSet/>
      <dgm:spPr/>
      <dgm:t>
        <a:bodyPr/>
        <a:lstStyle/>
        <a:p>
          <a:endParaRPr lang="es-PA" sz="3200"/>
        </a:p>
      </dgm:t>
    </dgm:pt>
    <dgm:pt modelId="{3AE19A90-2F42-4142-8D64-4625FA49A2BC}">
      <dgm:prSet custT="1"/>
      <dgm:spPr/>
      <dgm:t>
        <a:bodyPr/>
        <a:lstStyle/>
        <a:p>
          <a:r>
            <a:rPr lang="es-PA" sz="1600"/>
            <a:t>Comunidad Internacional de Mujeres con VIH – ICW Latina</a:t>
          </a:r>
          <a:endParaRPr lang="es-PA" sz="1600" dirty="0"/>
        </a:p>
      </dgm:t>
    </dgm:pt>
    <dgm:pt modelId="{A2FC4B42-247F-4AFE-8B75-20C71FA4D1FF}" type="parTrans" cxnId="{781AFB9B-C754-4F75-88FA-945150971340}">
      <dgm:prSet/>
      <dgm:spPr/>
      <dgm:t>
        <a:bodyPr/>
        <a:lstStyle/>
        <a:p>
          <a:endParaRPr lang="es-PA" sz="3200"/>
        </a:p>
      </dgm:t>
    </dgm:pt>
    <dgm:pt modelId="{F4A8722A-518A-442D-BEB1-48E024377582}" type="sibTrans" cxnId="{781AFB9B-C754-4F75-88FA-945150971340}">
      <dgm:prSet/>
      <dgm:spPr/>
      <dgm:t>
        <a:bodyPr/>
        <a:lstStyle/>
        <a:p>
          <a:endParaRPr lang="es-PA" sz="3200"/>
        </a:p>
      </dgm:t>
    </dgm:pt>
    <dgm:pt modelId="{BE1EB54A-1110-4EAD-9B34-D33D37428F41}">
      <dgm:prSet custT="1"/>
      <dgm:spPr/>
      <dgm:t>
        <a:bodyPr/>
        <a:lstStyle/>
        <a:p>
          <a:r>
            <a:rPr lang="es-PA" sz="1600" dirty="0"/>
            <a:t>Movimiento Latinoamericano y del Caribe de Mujeres Positivas – MLCM+</a:t>
          </a:r>
        </a:p>
      </dgm:t>
    </dgm:pt>
    <dgm:pt modelId="{4E9CEA0E-8817-4B3E-96F7-F628C742965E}" type="parTrans" cxnId="{109DEC66-C448-46F7-9394-D7534884C27C}">
      <dgm:prSet/>
      <dgm:spPr/>
      <dgm:t>
        <a:bodyPr/>
        <a:lstStyle/>
        <a:p>
          <a:endParaRPr lang="es-PA" sz="3200"/>
        </a:p>
      </dgm:t>
    </dgm:pt>
    <dgm:pt modelId="{571D0183-856C-4033-94C2-56CF18CD4A7C}" type="sibTrans" cxnId="{109DEC66-C448-46F7-9394-D7534884C27C}">
      <dgm:prSet/>
      <dgm:spPr/>
      <dgm:t>
        <a:bodyPr/>
        <a:lstStyle/>
        <a:p>
          <a:endParaRPr lang="es-PA" sz="3200"/>
        </a:p>
      </dgm:t>
    </dgm:pt>
    <dgm:pt modelId="{4914E63B-08C0-4E4D-BCED-34B4CEDA04F7}">
      <dgm:prSet custT="1"/>
      <dgm:spPr/>
      <dgm:t>
        <a:bodyPr/>
        <a:lstStyle/>
        <a:p>
          <a:r>
            <a:rPr lang="es-PA" sz="1600"/>
            <a:t>Red de Jóvenes Positivos J+LAC</a:t>
          </a:r>
          <a:endParaRPr lang="es-PA" sz="1600" dirty="0"/>
        </a:p>
      </dgm:t>
    </dgm:pt>
    <dgm:pt modelId="{D3C854D9-7F1C-4B9F-9255-8667F834243D}" type="parTrans" cxnId="{93F19997-9D71-4F7B-AB43-0B5C8630AC57}">
      <dgm:prSet/>
      <dgm:spPr/>
      <dgm:t>
        <a:bodyPr/>
        <a:lstStyle/>
        <a:p>
          <a:endParaRPr lang="es-PA" sz="3200"/>
        </a:p>
      </dgm:t>
    </dgm:pt>
    <dgm:pt modelId="{4C602D30-E9DA-490A-8EA2-0528F82AA3B4}" type="sibTrans" cxnId="{93F19997-9D71-4F7B-AB43-0B5C8630AC57}">
      <dgm:prSet/>
      <dgm:spPr/>
      <dgm:t>
        <a:bodyPr/>
        <a:lstStyle/>
        <a:p>
          <a:endParaRPr lang="es-PA" sz="3200"/>
        </a:p>
      </dgm:t>
    </dgm:pt>
    <dgm:pt modelId="{E99CF108-020D-4A0C-BEFF-7E5FAF2C80EC}">
      <dgm:prSet custT="1"/>
      <dgm:spPr/>
      <dgm:t>
        <a:bodyPr/>
        <a:lstStyle/>
        <a:p>
          <a:r>
            <a:rPr lang="es-PA" sz="1400" dirty="0"/>
            <a:t>Coalición Internacional para la Preparación para el Tratamiento (ITPC)</a:t>
          </a:r>
        </a:p>
      </dgm:t>
    </dgm:pt>
    <dgm:pt modelId="{938A500A-6BE3-49D1-BDD2-48337FD90E70}" type="parTrans" cxnId="{17184FC2-BDA7-4CDA-83AE-FAB7B49E4F96}">
      <dgm:prSet/>
      <dgm:spPr/>
      <dgm:t>
        <a:bodyPr/>
        <a:lstStyle/>
        <a:p>
          <a:endParaRPr lang="es-PA" sz="3200"/>
        </a:p>
      </dgm:t>
    </dgm:pt>
    <dgm:pt modelId="{7A1862D3-7FF8-4FC8-8D69-8DC9135F7025}" type="sibTrans" cxnId="{17184FC2-BDA7-4CDA-83AE-FAB7B49E4F96}">
      <dgm:prSet/>
      <dgm:spPr/>
      <dgm:t>
        <a:bodyPr/>
        <a:lstStyle/>
        <a:p>
          <a:endParaRPr lang="es-PA" sz="3200"/>
        </a:p>
      </dgm:t>
    </dgm:pt>
    <dgm:pt modelId="{F3CF12B5-C916-4331-AB27-E8AC27C6F444}" type="pres">
      <dgm:prSet presAssocID="{FC83EEA3-F0AC-4545-BBDB-8221C9189B6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1FBC954-264D-49C0-A384-80D7CF4F3949}" type="pres">
      <dgm:prSet presAssocID="{B3A04CFA-82C7-4538-8C03-D63D83B1A382}" presName="node" presStyleLbl="node1" presStyleIdx="0" presStyleCnt="6" custScaleX="130660" custScaleY="12612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ECEEC43-80A3-4F15-9301-F9E17541800A}" type="pres">
      <dgm:prSet presAssocID="{B3A04CFA-82C7-4538-8C03-D63D83B1A382}" presName="spNode" presStyleCnt="0"/>
      <dgm:spPr/>
    </dgm:pt>
    <dgm:pt modelId="{49D6D0D7-308C-422F-BFD3-26A7ACB46B54}" type="pres">
      <dgm:prSet presAssocID="{A574E933-6171-4E0D-B8C2-6FA19F18E9F6}" presName="sibTrans" presStyleLbl="sibTrans1D1" presStyleIdx="0" presStyleCnt="6"/>
      <dgm:spPr/>
      <dgm:t>
        <a:bodyPr/>
        <a:lstStyle/>
        <a:p>
          <a:endParaRPr lang="es-ES"/>
        </a:p>
      </dgm:t>
    </dgm:pt>
    <dgm:pt modelId="{6D8BBA42-0785-40CD-9163-1247C410697C}" type="pres">
      <dgm:prSet presAssocID="{328A31DA-0C9B-4086-B860-7410A91F2933}" presName="node" presStyleLbl="node1" presStyleIdx="1" presStyleCnt="6" custScaleX="130660" custScaleY="12612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51CF93D-BE84-4FCF-9BA6-BB01E25C6701}" type="pres">
      <dgm:prSet presAssocID="{328A31DA-0C9B-4086-B860-7410A91F2933}" presName="spNode" presStyleCnt="0"/>
      <dgm:spPr/>
    </dgm:pt>
    <dgm:pt modelId="{BA661787-EA29-4341-AD3C-C2F1173A5A3C}" type="pres">
      <dgm:prSet presAssocID="{A4CD0018-6F25-49BB-A595-357404DF16D7}" presName="sibTrans" presStyleLbl="sibTrans1D1" presStyleIdx="1" presStyleCnt="6"/>
      <dgm:spPr/>
      <dgm:t>
        <a:bodyPr/>
        <a:lstStyle/>
        <a:p>
          <a:endParaRPr lang="es-ES"/>
        </a:p>
      </dgm:t>
    </dgm:pt>
    <dgm:pt modelId="{B1DA4758-4D16-4D39-A1DD-4592C8BB073B}" type="pres">
      <dgm:prSet presAssocID="{3AE19A90-2F42-4142-8D64-4625FA49A2BC}" presName="node" presStyleLbl="node1" presStyleIdx="2" presStyleCnt="6" custScaleX="130660" custScaleY="12612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0511CA-6648-437F-B85D-3BEC51BAF5C0}" type="pres">
      <dgm:prSet presAssocID="{3AE19A90-2F42-4142-8D64-4625FA49A2BC}" presName="spNode" presStyleCnt="0"/>
      <dgm:spPr/>
    </dgm:pt>
    <dgm:pt modelId="{128E8814-DCD6-4F14-ABFC-4EB458E2AF52}" type="pres">
      <dgm:prSet presAssocID="{F4A8722A-518A-442D-BEB1-48E024377582}" presName="sibTrans" presStyleLbl="sibTrans1D1" presStyleIdx="2" presStyleCnt="6"/>
      <dgm:spPr/>
      <dgm:t>
        <a:bodyPr/>
        <a:lstStyle/>
        <a:p>
          <a:endParaRPr lang="es-ES"/>
        </a:p>
      </dgm:t>
    </dgm:pt>
    <dgm:pt modelId="{945A1ABC-9E01-4858-8936-7009F6BC7B6D}" type="pres">
      <dgm:prSet presAssocID="{BE1EB54A-1110-4EAD-9B34-D33D37428F41}" presName="node" presStyleLbl="node1" presStyleIdx="3" presStyleCnt="6" custScaleX="130660" custScaleY="12612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F8DFFBF-992E-4B42-9226-3AB18B1568D1}" type="pres">
      <dgm:prSet presAssocID="{BE1EB54A-1110-4EAD-9B34-D33D37428F41}" presName="spNode" presStyleCnt="0"/>
      <dgm:spPr/>
    </dgm:pt>
    <dgm:pt modelId="{2D9D4337-1620-4B21-A114-2B2EF72DF958}" type="pres">
      <dgm:prSet presAssocID="{571D0183-856C-4033-94C2-56CF18CD4A7C}" presName="sibTrans" presStyleLbl="sibTrans1D1" presStyleIdx="3" presStyleCnt="6"/>
      <dgm:spPr/>
      <dgm:t>
        <a:bodyPr/>
        <a:lstStyle/>
        <a:p>
          <a:endParaRPr lang="es-ES"/>
        </a:p>
      </dgm:t>
    </dgm:pt>
    <dgm:pt modelId="{A20AE883-147B-4C63-975A-7BE7DFD9F47C}" type="pres">
      <dgm:prSet presAssocID="{4914E63B-08C0-4E4D-BCED-34B4CEDA04F7}" presName="node" presStyleLbl="node1" presStyleIdx="4" presStyleCnt="6" custScaleX="130660" custScaleY="12612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13E3962-C4DD-4EDD-8A50-36B45688D6CA}" type="pres">
      <dgm:prSet presAssocID="{4914E63B-08C0-4E4D-BCED-34B4CEDA04F7}" presName="spNode" presStyleCnt="0"/>
      <dgm:spPr/>
    </dgm:pt>
    <dgm:pt modelId="{1A6DD7A1-A505-4C6B-B9CF-31C7EF038703}" type="pres">
      <dgm:prSet presAssocID="{4C602D30-E9DA-490A-8EA2-0528F82AA3B4}" presName="sibTrans" presStyleLbl="sibTrans1D1" presStyleIdx="4" presStyleCnt="6"/>
      <dgm:spPr/>
      <dgm:t>
        <a:bodyPr/>
        <a:lstStyle/>
        <a:p>
          <a:endParaRPr lang="es-ES"/>
        </a:p>
      </dgm:t>
    </dgm:pt>
    <dgm:pt modelId="{322787AC-0435-4553-A3F2-64083447FF11}" type="pres">
      <dgm:prSet presAssocID="{E99CF108-020D-4A0C-BEFF-7E5FAF2C80EC}" presName="node" presStyleLbl="node1" presStyleIdx="5" presStyleCnt="6" custScaleX="130660" custScaleY="12612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8392BC4-62FD-4023-8118-3298EF786849}" type="pres">
      <dgm:prSet presAssocID="{E99CF108-020D-4A0C-BEFF-7E5FAF2C80EC}" presName="spNode" presStyleCnt="0"/>
      <dgm:spPr/>
    </dgm:pt>
    <dgm:pt modelId="{28197352-C527-49FD-B49F-984D3A4ECEE9}" type="pres">
      <dgm:prSet presAssocID="{7A1862D3-7FF8-4FC8-8D69-8DC9135F7025}" presName="sibTrans" presStyleLbl="sibTrans1D1" presStyleIdx="5" presStyleCnt="6"/>
      <dgm:spPr/>
      <dgm:t>
        <a:bodyPr/>
        <a:lstStyle/>
        <a:p>
          <a:endParaRPr lang="es-ES"/>
        </a:p>
      </dgm:t>
    </dgm:pt>
  </dgm:ptLst>
  <dgm:cxnLst>
    <dgm:cxn modelId="{109DEC66-C448-46F7-9394-D7534884C27C}" srcId="{FC83EEA3-F0AC-4545-BBDB-8221C9189B67}" destId="{BE1EB54A-1110-4EAD-9B34-D33D37428F41}" srcOrd="3" destOrd="0" parTransId="{4E9CEA0E-8817-4B3E-96F7-F628C742965E}" sibTransId="{571D0183-856C-4033-94C2-56CF18CD4A7C}"/>
    <dgm:cxn modelId="{781AFB9B-C754-4F75-88FA-945150971340}" srcId="{FC83EEA3-F0AC-4545-BBDB-8221C9189B67}" destId="{3AE19A90-2F42-4142-8D64-4625FA49A2BC}" srcOrd="2" destOrd="0" parTransId="{A2FC4B42-247F-4AFE-8B75-20C71FA4D1FF}" sibTransId="{F4A8722A-518A-442D-BEB1-48E024377582}"/>
    <dgm:cxn modelId="{0C160C78-7833-4BF7-BBE7-395235633F1C}" type="presOf" srcId="{B3A04CFA-82C7-4538-8C03-D63D83B1A382}" destId="{F1FBC954-264D-49C0-A384-80D7CF4F3949}" srcOrd="0" destOrd="0" presId="urn:microsoft.com/office/officeart/2005/8/layout/cycle6"/>
    <dgm:cxn modelId="{AD6B44C1-96D0-4D46-9980-DBE6C84B65C2}" type="presOf" srcId="{BE1EB54A-1110-4EAD-9B34-D33D37428F41}" destId="{945A1ABC-9E01-4858-8936-7009F6BC7B6D}" srcOrd="0" destOrd="0" presId="urn:microsoft.com/office/officeart/2005/8/layout/cycle6"/>
    <dgm:cxn modelId="{B1D187FD-69C1-430E-8092-9FA343ECA956}" type="presOf" srcId="{A574E933-6171-4E0D-B8C2-6FA19F18E9F6}" destId="{49D6D0D7-308C-422F-BFD3-26A7ACB46B54}" srcOrd="0" destOrd="0" presId="urn:microsoft.com/office/officeart/2005/8/layout/cycle6"/>
    <dgm:cxn modelId="{483DC502-4C3A-434F-85D8-5FEC3992D3C4}" srcId="{FC83EEA3-F0AC-4545-BBDB-8221C9189B67}" destId="{B3A04CFA-82C7-4538-8C03-D63D83B1A382}" srcOrd="0" destOrd="0" parTransId="{478B03DE-8BAF-4A48-B6BF-0A2428EE715B}" sibTransId="{A574E933-6171-4E0D-B8C2-6FA19F18E9F6}"/>
    <dgm:cxn modelId="{3FEE93F6-1A8F-46E8-B59F-3B9FB95EAE66}" type="presOf" srcId="{4914E63B-08C0-4E4D-BCED-34B4CEDA04F7}" destId="{A20AE883-147B-4C63-975A-7BE7DFD9F47C}" srcOrd="0" destOrd="0" presId="urn:microsoft.com/office/officeart/2005/8/layout/cycle6"/>
    <dgm:cxn modelId="{C7BB5426-F705-4978-A674-830EEC2FBC61}" type="presOf" srcId="{A4CD0018-6F25-49BB-A595-357404DF16D7}" destId="{BA661787-EA29-4341-AD3C-C2F1173A5A3C}" srcOrd="0" destOrd="0" presId="urn:microsoft.com/office/officeart/2005/8/layout/cycle6"/>
    <dgm:cxn modelId="{1B938781-6FCE-459C-8637-F8BF54EF232C}" type="presOf" srcId="{E99CF108-020D-4A0C-BEFF-7E5FAF2C80EC}" destId="{322787AC-0435-4553-A3F2-64083447FF11}" srcOrd="0" destOrd="0" presId="urn:microsoft.com/office/officeart/2005/8/layout/cycle6"/>
    <dgm:cxn modelId="{2E078B23-3CEE-4D0F-A6BC-67B9D50E43F6}" srcId="{FC83EEA3-F0AC-4545-BBDB-8221C9189B67}" destId="{328A31DA-0C9B-4086-B860-7410A91F2933}" srcOrd="1" destOrd="0" parTransId="{14044C9C-B3A9-41C9-90DD-B607A1839F08}" sibTransId="{A4CD0018-6F25-49BB-A595-357404DF16D7}"/>
    <dgm:cxn modelId="{93F19997-9D71-4F7B-AB43-0B5C8630AC57}" srcId="{FC83EEA3-F0AC-4545-BBDB-8221C9189B67}" destId="{4914E63B-08C0-4E4D-BCED-34B4CEDA04F7}" srcOrd="4" destOrd="0" parTransId="{D3C854D9-7F1C-4B9F-9255-8667F834243D}" sibTransId="{4C602D30-E9DA-490A-8EA2-0528F82AA3B4}"/>
    <dgm:cxn modelId="{A7336190-9EC0-4801-B24D-E0F94BE16435}" type="presOf" srcId="{4C602D30-E9DA-490A-8EA2-0528F82AA3B4}" destId="{1A6DD7A1-A505-4C6B-B9CF-31C7EF038703}" srcOrd="0" destOrd="0" presId="urn:microsoft.com/office/officeart/2005/8/layout/cycle6"/>
    <dgm:cxn modelId="{B860AB79-4214-478A-8638-FDBA8265F222}" type="presOf" srcId="{7A1862D3-7FF8-4FC8-8D69-8DC9135F7025}" destId="{28197352-C527-49FD-B49F-984D3A4ECEE9}" srcOrd="0" destOrd="0" presId="urn:microsoft.com/office/officeart/2005/8/layout/cycle6"/>
    <dgm:cxn modelId="{4865AFA2-2B16-4A14-9C40-6DF3308115C9}" type="presOf" srcId="{328A31DA-0C9B-4086-B860-7410A91F2933}" destId="{6D8BBA42-0785-40CD-9163-1247C410697C}" srcOrd="0" destOrd="0" presId="urn:microsoft.com/office/officeart/2005/8/layout/cycle6"/>
    <dgm:cxn modelId="{C23DA4CC-6ADE-4F2D-B699-B7D27E35A443}" type="presOf" srcId="{FC83EEA3-F0AC-4545-BBDB-8221C9189B67}" destId="{F3CF12B5-C916-4331-AB27-E8AC27C6F444}" srcOrd="0" destOrd="0" presId="urn:microsoft.com/office/officeart/2005/8/layout/cycle6"/>
    <dgm:cxn modelId="{CEAD17AD-5217-48FF-9807-EA287B55B418}" type="presOf" srcId="{3AE19A90-2F42-4142-8D64-4625FA49A2BC}" destId="{B1DA4758-4D16-4D39-A1DD-4592C8BB073B}" srcOrd="0" destOrd="0" presId="urn:microsoft.com/office/officeart/2005/8/layout/cycle6"/>
    <dgm:cxn modelId="{9B62BB89-84E0-4B16-B4AA-48340A3E910C}" type="presOf" srcId="{571D0183-856C-4033-94C2-56CF18CD4A7C}" destId="{2D9D4337-1620-4B21-A114-2B2EF72DF958}" srcOrd="0" destOrd="0" presId="urn:microsoft.com/office/officeart/2005/8/layout/cycle6"/>
    <dgm:cxn modelId="{17184FC2-BDA7-4CDA-83AE-FAB7B49E4F96}" srcId="{FC83EEA3-F0AC-4545-BBDB-8221C9189B67}" destId="{E99CF108-020D-4A0C-BEFF-7E5FAF2C80EC}" srcOrd="5" destOrd="0" parTransId="{938A500A-6BE3-49D1-BDD2-48337FD90E70}" sibTransId="{7A1862D3-7FF8-4FC8-8D69-8DC9135F7025}"/>
    <dgm:cxn modelId="{2C4607D6-3D90-4CC6-B8B5-DFA39C12EA1E}" type="presOf" srcId="{F4A8722A-518A-442D-BEB1-48E024377582}" destId="{128E8814-DCD6-4F14-ABFC-4EB458E2AF52}" srcOrd="0" destOrd="0" presId="urn:microsoft.com/office/officeart/2005/8/layout/cycle6"/>
    <dgm:cxn modelId="{9473ADF4-706F-4166-B466-700D0FC166D1}" type="presParOf" srcId="{F3CF12B5-C916-4331-AB27-E8AC27C6F444}" destId="{F1FBC954-264D-49C0-A384-80D7CF4F3949}" srcOrd="0" destOrd="0" presId="urn:microsoft.com/office/officeart/2005/8/layout/cycle6"/>
    <dgm:cxn modelId="{A447EADE-A825-4DB2-8D07-2E92AA193568}" type="presParOf" srcId="{F3CF12B5-C916-4331-AB27-E8AC27C6F444}" destId="{1ECEEC43-80A3-4F15-9301-F9E17541800A}" srcOrd="1" destOrd="0" presId="urn:microsoft.com/office/officeart/2005/8/layout/cycle6"/>
    <dgm:cxn modelId="{5658A2D6-F4EE-4A65-9119-62E5F2D2CECE}" type="presParOf" srcId="{F3CF12B5-C916-4331-AB27-E8AC27C6F444}" destId="{49D6D0D7-308C-422F-BFD3-26A7ACB46B54}" srcOrd="2" destOrd="0" presId="urn:microsoft.com/office/officeart/2005/8/layout/cycle6"/>
    <dgm:cxn modelId="{34227D38-2003-4222-906C-40B1F203831A}" type="presParOf" srcId="{F3CF12B5-C916-4331-AB27-E8AC27C6F444}" destId="{6D8BBA42-0785-40CD-9163-1247C410697C}" srcOrd="3" destOrd="0" presId="urn:microsoft.com/office/officeart/2005/8/layout/cycle6"/>
    <dgm:cxn modelId="{97FAE5E0-0208-49CD-87DD-E60F8725754B}" type="presParOf" srcId="{F3CF12B5-C916-4331-AB27-E8AC27C6F444}" destId="{551CF93D-BE84-4FCF-9BA6-BB01E25C6701}" srcOrd="4" destOrd="0" presId="urn:microsoft.com/office/officeart/2005/8/layout/cycle6"/>
    <dgm:cxn modelId="{DB94351E-0220-4675-8B38-76EEF4241F2A}" type="presParOf" srcId="{F3CF12B5-C916-4331-AB27-E8AC27C6F444}" destId="{BA661787-EA29-4341-AD3C-C2F1173A5A3C}" srcOrd="5" destOrd="0" presId="urn:microsoft.com/office/officeart/2005/8/layout/cycle6"/>
    <dgm:cxn modelId="{1EF48A96-158A-4A67-B959-1EB74B8D4A7A}" type="presParOf" srcId="{F3CF12B5-C916-4331-AB27-E8AC27C6F444}" destId="{B1DA4758-4D16-4D39-A1DD-4592C8BB073B}" srcOrd="6" destOrd="0" presId="urn:microsoft.com/office/officeart/2005/8/layout/cycle6"/>
    <dgm:cxn modelId="{76F3A9B1-713D-4E41-AE52-8533A786E023}" type="presParOf" srcId="{F3CF12B5-C916-4331-AB27-E8AC27C6F444}" destId="{3F0511CA-6648-437F-B85D-3BEC51BAF5C0}" srcOrd="7" destOrd="0" presId="urn:microsoft.com/office/officeart/2005/8/layout/cycle6"/>
    <dgm:cxn modelId="{08B56E7B-3269-49A1-85A3-522EF17C8CA0}" type="presParOf" srcId="{F3CF12B5-C916-4331-AB27-E8AC27C6F444}" destId="{128E8814-DCD6-4F14-ABFC-4EB458E2AF52}" srcOrd="8" destOrd="0" presId="urn:microsoft.com/office/officeart/2005/8/layout/cycle6"/>
    <dgm:cxn modelId="{69CACB90-BB94-4D36-9567-D66652701A02}" type="presParOf" srcId="{F3CF12B5-C916-4331-AB27-E8AC27C6F444}" destId="{945A1ABC-9E01-4858-8936-7009F6BC7B6D}" srcOrd="9" destOrd="0" presId="urn:microsoft.com/office/officeart/2005/8/layout/cycle6"/>
    <dgm:cxn modelId="{166ED230-0DC8-4A22-8C6F-62D6307AE963}" type="presParOf" srcId="{F3CF12B5-C916-4331-AB27-E8AC27C6F444}" destId="{CF8DFFBF-992E-4B42-9226-3AB18B1568D1}" srcOrd="10" destOrd="0" presId="urn:microsoft.com/office/officeart/2005/8/layout/cycle6"/>
    <dgm:cxn modelId="{3D44D019-CA50-49D6-9846-1B4F37D991F0}" type="presParOf" srcId="{F3CF12B5-C916-4331-AB27-E8AC27C6F444}" destId="{2D9D4337-1620-4B21-A114-2B2EF72DF958}" srcOrd="11" destOrd="0" presId="urn:microsoft.com/office/officeart/2005/8/layout/cycle6"/>
    <dgm:cxn modelId="{DC5DFAF1-1B9F-4B39-987B-D1F7D7612BA7}" type="presParOf" srcId="{F3CF12B5-C916-4331-AB27-E8AC27C6F444}" destId="{A20AE883-147B-4C63-975A-7BE7DFD9F47C}" srcOrd="12" destOrd="0" presId="urn:microsoft.com/office/officeart/2005/8/layout/cycle6"/>
    <dgm:cxn modelId="{7A4237E2-4A2D-49D8-8F00-05A27EBEDD62}" type="presParOf" srcId="{F3CF12B5-C916-4331-AB27-E8AC27C6F444}" destId="{613E3962-C4DD-4EDD-8A50-36B45688D6CA}" srcOrd="13" destOrd="0" presId="urn:microsoft.com/office/officeart/2005/8/layout/cycle6"/>
    <dgm:cxn modelId="{F9CDF7E6-3004-45AA-8988-5449F9C12C0F}" type="presParOf" srcId="{F3CF12B5-C916-4331-AB27-E8AC27C6F444}" destId="{1A6DD7A1-A505-4C6B-B9CF-31C7EF038703}" srcOrd="14" destOrd="0" presId="urn:microsoft.com/office/officeart/2005/8/layout/cycle6"/>
    <dgm:cxn modelId="{3510B842-3CD8-4500-BFF4-68A273CCF791}" type="presParOf" srcId="{F3CF12B5-C916-4331-AB27-E8AC27C6F444}" destId="{322787AC-0435-4553-A3F2-64083447FF11}" srcOrd="15" destOrd="0" presId="urn:microsoft.com/office/officeart/2005/8/layout/cycle6"/>
    <dgm:cxn modelId="{ABC955B6-FA4A-496D-AD64-E227A010138B}" type="presParOf" srcId="{F3CF12B5-C916-4331-AB27-E8AC27C6F444}" destId="{08392BC4-62FD-4023-8118-3298EF786849}" srcOrd="16" destOrd="0" presId="urn:microsoft.com/office/officeart/2005/8/layout/cycle6"/>
    <dgm:cxn modelId="{44FD2916-2704-4B08-B310-118A3A1C9F79}" type="presParOf" srcId="{F3CF12B5-C916-4331-AB27-E8AC27C6F444}" destId="{28197352-C527-49FD-B49F-984D3A4ECEE9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49CB4D-62AD-4E41-851F-48031F4798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A670CA8E-7AF7-4E9C-9C3B-1B6814D10EC0}">
      <dgm:prSet phldrT="[Texto]"/>
      <dgm:spPr/>
      <dgm:t>
        <a:bodyPr/>
        <a:lstStyle/>
        <a:p>
          <a:r>
            <a:rPr lang="es-PA" dirty="0"/>
            <a:t>Áreas de intervención</a:t>
          </a:r>
        </a:p>
      </dgm:t>
    </dgm:pt>
    <dgm:pt modelId="{41DF59DA-240E-4432-AC66-1CBC4224A69F}" type="parTrans" cxnId="{4BA9728C-D568-45D6-B2F0-0FD49DBD3FE4}">
      <dgm:prSet/>
      <dgm:spPr/>
      <dgm:t>
        <a:bodyPr/>
        <a:lstStyle/>
        <a:p>
          <a:endParaRPr lang="es-PA"/>
        </a:p>
      </dgm:t>
    </dgm:pt>
    <dgm:pt modelId="{9BD5681E-6544-43A1-A70E-0411738B714F}" type="sibTrans" cxnId="{4BA9728C-D568-45D6-B2F0-0FD49DBD3FE4}">
      <dgm:prSet/>
      <dgm:spPr/>
      <dgm:t>
        <a:bodyPr/>
        <a:lstStyle/>
        <a:p>
          <a:endParaRPr lang="es-PA"/>
        </a:p>
      </dgm:t>
    </dgm:pt>
    <dgm:pt modelId="{8A81C07B-5CD1-42A4-8B5B-7C3C355995FD}">
      <dgm:prSet phldrT="[Texto]"/>
      <dgm:spPr/>
      <dgm:t>
        <a:bodyPr/>
        <a:lstStyle/>
        <a:p>
          <a:pPr>
            <a:buFont typeface="+mj-lt"/>
            <a:buAutoNum type="arabicPeriod"/>
          </a:pPr>
          <a:r>
            <a:rPr lang="es-PA" dirty="0"/>
            <a:t>Incremento de la financiación doméstica para intervenciones con poblaciones clave</a:t>
          </a:r>
        </a:p>
      </dgm:t>
    </dgm:pt>
    <dgm:pt modelId="{7CA5EDCA-616A-48EF-B4C4-CC677FAF8224}" type="parTrans" cxnId="{FD570F95-6417-4189-BC83-1DCEC5144351}">
      <dgm:prSet/>
      <dgm:spPr/>
      <dgm:t>
        <a:bodyPr/>
        <a:lstStyle/>
        <a:p>
          <a:endParaRPr lang="es-PA"/>
        </a:p>
      </dgm:t>
    </dgm:pt>
    <dgm:pt modelId="{8AB6C8D1-8D57-4104-8383-51349FD5D5DE}" type="sibTrans" cxnId="{FD570F95-6417-4189-BC83-1DCEC5144351}">
      <dgm:prSet/>
      <dgm:spPr/>
      <dgm:t>
        <a:bodyPr/>
        <a:lstStyle/>
        <a:p>
          <a:endParaRPr lang="es-PA"/>
        </a:p>
      </dgm:t>
    </dgm:pt>
    <dgm:pt modelId="{F107C9CC-914F-4FB1-9D21-4447FCEC2DAE}">
      <dgm:prSet phldrT="[Texto]"/>
      <dgm:spPr/>
      <dgm:t>
        <a:bodyPr/>
        <a:lstStyle/>
        <a:p>
          <a:pPr>
            <a:buFont typeface="+mj-lt"/>
            <a:buAutoNum type="arabicPeriod"/>
          </a:pPr>
          <a:r>
            <a:rPr lang="es-PA" dirty="0"/>
            <a:t>Movilización de recursos para las organizaciones de poblaciones clave</a:t>
          </a:r>
        </a:p>
      </dgm:t>
    </dgm:pt>
    <dgm:pt modelId="{A603D376-59E8-4B9D-8563-A1294300A434}" type="parTrans" cxnId="{F7D2B0F4-2D19-417E-81E8-6C452281F3A8}">
      <dgm:prSet/>
      <dgm:spPr/>
      <dgm:t>
        <a:bodyPr/>
        <a:lstStyle/>
        <a:p>
          <a:endParaRPr lang="es-ES"/>
        </a:p>
      </dgm:t>
    </dgm:pt>
    <dgm:pt modelId="{CC5B2C1E-D920-4AC1-B971-7CCE812BAB1D}" type="sibTrans" cxnId="{F7D2B0F4-2D19-417E-81E8-6C452281F3A8}">
      <dgm:prSet/>
      <dgm:spPr/>
      <dgm:t>
        <a:bodyPr/>
        <a:lstStyle/>
        <a:p>
          <a:endParaRPr lang="es-ES"/>
        </a:p>
      </dgm:t>
    </dgm:pt>
    <dgm:pt modelId="{D5A7FF06-FB36-49C7-8D63-B2C286DF92B1}">
      <dgm:prSet phldrT="[Texto]"/>
      <dgm:spPr/>
      <dgm:t>
        <a:bodyPr/>
        <a:lstStyle/>
        <a:p>
          <a:pPr>
            <a:buFont typeface="+mj-lt"/>
            <a:buAutoNum type="arabicPeriod"/>
          </a:pPr>
          <a:r>
            <a:rPr lang="es-PA" dirty="0"/>
            <a:t>Reducción de las barreras estructurales para el acceso de las poblaciones clave a los servicios, incluido el estigma y la discriminación y la violencia de género</a:t>
          </a:r>
        </a:p>
      </dgm:t>
    </dgm:pt>
    <dgm:pt modelId="{43C80B72-9C68-4D3B-BE6F-9BB9C3440815}" type="parTrans" cxnId="{00AF773D-1D8A-405B-905B-FFF216B3F404}">
      <dgm:prSet/>
      <dgm:spPr/>
      <dgm:t>
        <a:bodyPr/>
        <a:lstStyle/>
        <a:p>
          <a:endParaRPr lang="es-ES"/>
        </a:p>
      </dgm:t>
    </dgm:pt>
    <dgm:pt modelId="{17A2AC21-4306-4937-982A-665B3483E03C}" type="sibTrans" cxnId="{00AF773D-1D8A-405B-905B-FFF216B3F404}">
      <dgm:prSet/>
      <dgm:spPr/>
      <dgm:t>
        <a:bodyPr/>
        <a:lstStyle/>
        <a:p>
          <a:endParaRPr lang="es-ES"/>
        </a:p>
      </dgm:t>
    </dgm:pt>
    <dgm:pt modelId="{83C8466B-1601-4553-B6E0-8585A53553E0}">
      <dgm:prSet phldrT="[Texto]"/>
      <dgm:spPr/>
      <dgm:t>
        <a:bodyPr/>
        <a:lstStyle/>
        <a:p>
          <a:pPr>
            <a:buFont typeface="+mj-lt"/>
            <a:buAutoNum type="arabicPeriod"/>
          </a:pPr>
          <a:r>
            <a:rPr lang="es-PA" dirty="0"/>
            <a:t>Mejora en el conocimiento, generación y uso de información estratégica sobre poblaciones clave para la toma de decisiones y la incidencia política desde las comunidades afectadas.</a:t>
          </a:r>
        </a:p>
      </dgm:t>
    </dgm:pt>
    <dgm:pt modelId="{2BFE3C6E-79C6-4180-A1A1-2ADAAB410A06}" type="parTrans" cxnId="{189FA8D7-25AB-495A-B7C1-468B4D010A30}">
      <dgm:prSet/>
      <dgm:spPr/>
      <dgm:t>
        <a:bodyPr/>
        <a:lstStyle/>
        <a:p>
          <a:endParaRPr lang="es-ES"/>
        </a:p>
      </dgm:t>
    </dgm:pt>
    <dgm:pt modelId="{26A45E22-871B-4B08-839D-D49A1EB30140}" type="sibTrans" cxnId="{189FA8D7-25AB-495A-B7C1-468B4D010A30}">
      <dgm:prSet/>
      <dgm:spPr/>
      <dgm:t>
        <a:bodyPr/>
        <a:lstStyle/>
        <a:p>
          <a:endParaRPr lang="es-ES"/>
        </a:p>
      </dgm:t>
    </dgm:pt>
    <dgm:pt modelId="{E873C2D8-FB0E-490A-8BB9-C8AAF8985BE0}" type="pres">
      <dgm:prSet presAssocID="{4649CB4D-62AD-4E41-851F-48031F4798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58FF7F5-F3AF-45EB-9C27-A61D72585016}" type="pres">
      <dgm:prSet presAssocID="{A670CA8E-7AF7-4E9C-9C3B-1B6814D10EC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F0798A1-D02F-4357-B6D8-216AD5BBCA5E}" type="pres">
      <dgm:prSet presAssocID="{A670CA8E-7AF7-4E9C-9C3B-1B6814D10EC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D570F95-6417-4189-BC83-1DCEC5144351}" srcId="{A670CA8E-7AF7-4E9C-9C3B-1B6814D10EC0}" destId="{8A81C07B-5CD1-42A4-8B5B-7C3C355995FD}" srcOrd="0" destOrd="0" parTransId="{7CA5EDCA-616A-48EF-B4C4-CC677FAF8224}" sibTransId="{8AB6C8D1-8D57-4104-8383-51349FD5D5DE}"/>
    <dgm:cxn modelId="{189FA8D7-25AB-495A-B7C1-468B4D010A30}" srcId="{A670CA8E-7AF7-4E9C-9C3B-1B6814D10EC0}" destId="{83C8466B-1601-4553-B6E0-8585A53553E0}" srcOrd="3" destOrd="0" parTransId="{2BFE3C6E-79C6-4180-A1A1-2ADAAB410A06}" sibTransId="{26A45E22-871B-4B08-839D-D49A1EB30140}"/>
    <dgm:cxn modelId="{4FA3374A-BA0F-4242-BB1F-EE67BF6D35C1}" type="presOf" srcId="{D5A7FF06-FB36-49C7-8D63-B2C286DF92B1}" destId="{1F0798A1-D02F-4357-B6D8-216AD5BBCA5E}" srcOrd="0" destOrd="2" presId="urn:microsoft.com/office/officeart/2005/8/layout/vList2"/>
    <dgm:cxn modelId="{826D92A7-4B30-41D7-B3E6-714D499CC8C2}" type="presOf" srcId="{8A81C07B-5CD1-42A4-8B5B-7C3C355995FD}" destId="{1F0798A1-D02F-4357-B6D8-216AD5BBCA5E}" srcOrd="0" destOrd="0" presId="urn:microsoft.com/office/officeart/2005/8/layout/vList2"/>
    <dgm:cxn modelId="{57D10699-94F1-4858-B0F4-0554CE531D1A}" type="presOf" srcId="{A670CA8E-7AF7-4E9C-9C3B-1B6814D10EC0}" destId="{D58FF7F5-F3AF-45EB-9C27-A61D72585016}" srcOrd="0" destOrd="0" presId="urn:microsoft.com/office/officeart/2005/8/layout/vList2"/>
    <dgm:cxn modelId="{00AF773D-1D8A-405B-905B-FFF216B3F404}" srcId="{A670CA8E-7AF7-4E9C-9C3B-1B6814D10EC0}" destId="{D5A7FF06-FB36-49C7-8D63-B2C286DF92B1}" srcOrd="2" destOrd="0" parTransId="{43C80B72-9C68-4D3B-BE6F-9BB9C3440815}" sibTransId="{17A2AC21-4306-4937-982A-665B3483E03C}"/>
    <dgm:cxn modelId="{F7D2B0F4-2D19-417E-81E8-6C452281F3A8}" srcId="{A670CA8E-7AF7-4E9C-9C3B-1B6814D10EC0}" destId="{F107C9CC-914F-4FB1-9D21-4447FCEC2DAE}" srcOrd="1" destOrd="0" parTransId="{A603D376-59E8-4B9D-8563-A1294300A434}" sibTransId="{CC5B2C1E-D920-4AC1-B971-7CCE812BAB1D}"/>
    <dgm:cxn modelId="{22D9A7FE-8D56-4DA3-8FF4-1EEDDE6B0358}" type="presOf" srcId="{4649CB4D-62AD-4E41-851F-48031F479823}" destId="{E873C2D8-FB0E-490A-8BB9-C8AAF8985BE0}" srcOrd="0" destOrd="0" presId="urn:microsoft.com/office/officeart/2005/8/layout/vList2"/>
    <dgm:cxn modelId="{4BA9728C-D568-45D6-B2F0-0FD49DBD3FE4}" srcId="{4649CB4D-62AD-4E41-851F-48031F479823}" destId="{A670CA8E-7AF7-4E9C-9C3B-1B6814D10EC0}" srcOrd="0" destOrd="0" parTransId="{41DF59DA-240E-4432-AC66-1CBC4224A69F}" sibTransId="{9BD5681E-6544-43A1-A70E-0411738B714F}"/>
    <dgm:cxn modelId="{A139A1D6-92B2-4221-B2A3-51CF2964F12B}" type="presOf" srcId="{F107C9CC-914F-4FB1-9D21-4447FCEC2DAE}" destId="{1F0798A1-D02F-4357-B6D8-216AD5BBCA5E}" srcOrd="0" destOrd="1" presId="urn:microsoft.com/office/officeart/2005/8/layout/vList2"/>
    <dgm:cxn modelId="{4F89D51E-B728-455C-A62E-DBD808EF5648}" type="presOf" srcId="{83C8466B-1601-4553-B6E0-8585A53553E0}" destId="{1F0798A1-D02F-4357-B6D8-216AD5BBCA5E}" srcOrd="0" destOrd="3" presId="urn:microsoft.com/office/officeart/2005/8/layout/vList2"/>
    <dgm:cxn modelId="{1843045A-5552-43AE-AA68-70C7CF12B0D7}" type="presParOf" srcId="{E873C2D8-FB0E-490A-8BB9-C8AAF8985BE0}" destId="{D58FF7F5-F3AF-45EB-9C27-A61D72585016}" srcOrd="0" destOrd="0" presId="urn:microsoft.com/office/officeart/2005/8/layout/vList2"/>
    <dgm:cxn modelId="{D65281D7-1F1C-4EE1-83B8-966C426CF4C0}" type="presParOf" srcId="{E873C2D8-FB0E-490A-8BB9-C8AAF8985BE0}" destId="{1F0798A1-D02F-4357-B6D8-216AD5BBCA5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97BFCB-B95E-4A7E-A954-3813857ABE1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ABC7E7A0-1A62-4A2B-BC61-1172E62D35DA}">
      <dgm:prSet phldrT="[Texto]"/>
      <dgm:spPr/>
      <dgm:t>
        <a:bodyPr/>
        <a:lstStyle/>
        <a:p>
          <a:r>
            <a:rPr lang="es-PA" dirty="0"/>
            <a:t>Taller de Teoría del Cambio con representantes de las 6 redes e Hivos como receptor principal. 14-16 mayo en San José.</a:t>
          </a:r>
        </a:p>
      </dgm:t>
    </dgm:pt>
    <dgm:pt modelId="{D175952B-3B92-4697-ABAE-183A9729EBC5}" type="parTrans" cxnId="{6F23893D-FB3E-4A80-AA80-68F4F0387D70}">
      <dgm:prSet/>
      <dgm:spPr/>
      <dgm:t>
        <a:bodyPr/>
        <a:lstStyle/>
        <a:p>
          <a:endParaRPr lang="es-PA"/>
        </a:p>
      </dgm:t>
    </dgm:pt>
    <dgm:pt modelId="{3ACD3291-7233-4EDA-A492-2191CC704B94}" type="sibTrans" cxnId="{6F23893D-FB3E-4A80-AA80-68F4F0387D70}">
      <dgm:prSet/>
      <dgm:spPr/>
      <dgm:t>
        <a:bodyPr/>
        <a:lstStyle/>
        <a:p>
          <a:endParaRPr lang="es-PA"/>
        </a:p>
      </dgm:t>
    </dgm:pt>
    <dgm:pt modelId="{48AE97A3-9715-47A1-9DA4-E77BAE06B649}">
      <dgm:prSet/>
      <dgm:spPr/>
      <dgm:t>
        <a:bodyPr/>
        <a:lstStyle/>
        <a:p>
          <a:r>
            <a:rPr lang="es-PA"/>
            <a:t>Primer borrador con consultas a las redes. 12 de junio</a:t>
          </a:r>
          <a:endParaRPr lang="es-PA" dirty="0"/>
        </a:p>
      </dgm:t>
    </dgm:pt>
    <dgm:pt modelId="{FF58C825-1CAA-405D-B4A2-7FF0A97C61CB}" type="parTrans" cxnId="{B1042525-BDED-4D0D-89B2-E9ACEAA5E3DE}">
      <dgm:prSet/>
      <dgm:spPr/>
      <dgm:t>
        <a:bodyPr/>
        <a:lstStyle/>
        <a:p>
          <a:endParaRPr lang="es-PA"/>
        </a:p>
      </dgm:t>
    </dgm:pt>
    <dgm:pt modelId="{E07C95A0-754B-418E-A38E-FD8BC01A0606}" type="sibTrans" cxnId="{B1042525-BDED-4D0D-89B2-E9ACEAA5E3DE}">
      <dgm:prSet/>
      <dgm:spPr/>
      <dgm:t>
        <a:bodyPr/>
        <a:lstStyle/>
        <a:p>
          <a:endParaRPr lang="es-PA"/>
        </a:p>
      </dgm:t>
    </dgm:pt>
    <dgm:pt modelId="{B7BF7AA4-E32E-4351-A393-A5C9DA707B5F}">
      <dgm:prSet/>
      <dgm:spPr/>
      <dgm:t>
        <a:bodyPr/>
        <a:lstStyle/>
        <a:p>
          <a:r>
            <a:rPr lang="es-PA" dirty="0"/>
            <a:t>Presentación al GCTH. 13 de junio</a:t>
          </a:r>
        </a:p>
      </dgm:t>
    </dgm:pt>
    <dgm:pt modelId="{5A4610C5-FA9D-495A-8D06-9F48FFB865F1}" type="parTrans" cxnId="{901781A6-1E7C-416A-AA24-8AD0689067C5}">
      <dgm:prSet/>
      <dgm:spPr/>
      <dgm:t>
        <a:bodyPr/>
        <a:lstStyle/>
        <a:p>
          <a:endParaRPr lang="es-PA"/>
        </a:p>
      </dgm:t>
    </dgm:pt>
    <dgm:pt modelId="{BF318FAF-905C-412F-BFBA-D3408CB32066}" type="sibTrans" cxnId="{901781A6-1E7C-416A-AA24-8AD0689067C5}">
      <dgm:prSet/>
      <dgm:spPr/>
      <dgm:t>
        <a:bodyPr/>
        <a:lstStyle/>
        <a:p>
          <a:endParaRPr lang="es-PA"/>
        </a:p>
      </dgm:t>
    </dgm:pt>
    <dgm:pt modelId="{C8912B93-0BE3-4C40-80F2-56336AC32749}">
      <dgm:prSet/>
      <dgm:spPr/>
      <dgm:t>
        <a:bodyPr/>
        <a:lstStyle/>
        <a:p>
          <a:r>
            <a:rPr lang="es-PA" dirty="0"/>
            <a:t>Diálogo Panamá 11-12 de julio</a:t>
          </a:r>
        </a:p>
      </dgm:t>
    </dgm:pt>
    <dgm:pt modelId="{F6FE85E0-1D2E-44A8-BC67-3372174A764A}" type="parTrans" cxnId="{C9A7B57C-E7A7-43C6-82C3-BFEA405E66F0}">
      <dgm:prSet/>
      <dgm:spPr/>
      <dgm:t>
        <a:bodyPr/>
        <a:lstStyle/>
        <a:p>
          <a:endParaRPr lang="es-PA"/>
        </a:p>
      </dgm:t>
    </dgm:pt>
    <dgm:pt modelId="{F36100DC-4F1E-40EA-B5AD-477F915A9E85}" type="sibTrans" cxnId="{C9A7B57C-E7A7-43C6-82C3-BFEA405E66F0}">
      <dgm:prSet/>
      <dgm:spPr/>
      <dgm:t>
        <a:bodyPr/>
        <a:lstStyle/>
        <a:p>
          <a:endParaRPr lang="es-PA"/>
        </a:p>
      </dgm:t>
    </dgm:pt>
    <dgm:pt modelId="{DDAC9DF0-87EE-4FD4-A96D-013910C48767}">
      <dgm:prSet/>
      <dgm:spPr/>
      <dgm:t>
        <a:bodyPr/>
        <a:lstStyle/>
        <a:p>
          <a:r>
            <a:rPr lang="es-PA" dirty="0" err="1"/>
            <a:t>Webinar</a:t>
          </a:r>
          <a:r>
            <a:rPr lang="es-PA" dirty="0"/>
            <a:t> de validación. 3 de agosto.</a:t>
          </a:r>
        </a:p>
      </dgm:t>
    </dgm:pt>
    <dgm:pt modelId="{F5321C74-8EA6-452F-A4D8-E88D7CE944FB}" type="parTrans" cxnId="{495FFFE8-A372-4C68-ABF2-3DB7D967C3D0}">
      <dgm:prSet/>
      <dgm:spPr/>
      <dgm:t>
        <a:bodyPr/>
        <a:lstStyle/>
        <a:p>
          <a:endParaRPr lang="es-PA"/>
        </a:p>
      </dgm:t>
    </dgm:pt>
    <dgm:pt modelId="{A874284A-46DF-4A8E-993D-38243F72056C}" type="sibTrans" cxnId="{495FFFE8-A372-4C68-ABF2-3DB7D967C3D0}">
      <dgm:prSet/>
      <dgm:spPr/>
      <dgm:t>
        <a:bodyPr/>
        <a:lstStyle/>
        <a:p>
          <a:endParaRPr lang="es-PA"/>
        </a:p>
      </dgm:t>
    </dgm:pt>
    <dgm:pt modelId="{6016CA4C-B598-4820-A763-1B33E61F0740}">
      <dgm:prSet/>
      <dgm:spPr/>
      <dgm:t>
        <a:bodyPr/>
        <a:lstStyle/>
        <a:p>
          <a:r>
            <a:rPr lang="es-PA" dirty="0"/>
            <a:t>Revisión de pares ONUSIDA 25 de julio</a:t>
          </a:r>
        </a:p>
      </dgm:t>
    </dgm:pt>
    <dgm:pt modelId="{506C6BF4-BC97-48B7-8664-B8D628BDF6D3}" type="parTrans" cxnId="{D536E9F8-52A7-46F9-A1C2-F03388C56BF3}">
      <dgm:prSet/>
      <dgm:spPr/>
    </dgm:pt>
    <dgm:pt modelId="{3D5889C5-1574-4B1A-89BB-B55AF83A4131}" type="sibTrans" cxnId="{D536E9F8-52A7-46F9-A1C2-F03388C56BF3}">
      <dgm:prSet/>
      <dgm:spPr/>
    </dgm:pt>
    <dgm:pt modelId="{A64EEAD0-946A-4D2C-9E2D-D7ADAFEF12EF}" type="pres">
      <dgm:prSet presAssocID="{B897BFCB-B95E-4A7E-A954-3813857ABE1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497A76A-28D1-4649-9411-5F44C2E13392}" type="pres">
      <dgm:prSet presAssocID="{B897BFCB-B95E-4A7E-A954-3813857ABE11}" presName="arrow" presStyleLbl="bgShp" presStyleIdx="0" presStyleCnt="1"/>
      <dgm:spPr/>
    </dgm:pt>
    <dgm:pt modelId="{853A69EE-A367-4275-A255-B533F0AC25EE}" type="pres">
      <dgm:prSet presAssocID="{B897BFCB-B95E-4A7E-A954-3813857ABE11}" presName="linearProcess" presStyleCnt="0"/>
      <dgm:spPr/>
    </dgm:pt>
    <dgm:pt modelId="{22190A5A-83B7-47FE-B773-E85209C54935}" type="pres">
      <dgm:prSet presAssocID="{ABC7E7A0-1A62-4A2B-BC61-1172E62D35DA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34236A4-4869-4CC3-A62D-68A02CD01A78}" type="pres">
      <dgm:prSet presAssocID="{3ACD3291-7233-4EDA-A492-2191CC704B94}" presName="sibTrans" presStyleCnt="0"/>
      <dgm:spPr/>
    </dgm:pt>
    <dgm:pt modelId="{BCD20E42-1D5D-4514-8E91-D0B0A39B9893}" type="pres">
      <dgm:prSet presAssocID="{48AE97A3-9715-47A1-9DA4-E77BAE06B649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8DB2294-9D73-4B98-9442-719B28ACBF88}" type="pres">
      <dgm:prSet presAssocID="{E07C95A0-754B-418E-A38E-FD8BC01A0606}" presName="sibTrans" presStyleCnt="0"/>
      <dgm:spPr/>
    </dgm:pt>
    <dgm:pt modelId="{F70772F5-8BAA-41E8-9005-46C0A7158BA0}" type="pres">
      <dgm:prSet presAssocID="{B7BF7AA4-E32E-4351-A393-A5C9DA707B5F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C8F2BB3-6DCF-4D20-A239-8086F93C35A8}" type="pres">
      <dgm:prSet presAssocID="{BF318FAF-905C-412F-BFBA-D3408CB32066}" presName="sibTrans" presStyleCnt="0"/>
      <dgm:spPr/>
    </dgm:pt>
    <dgm:pt modelId="{0DEBCDC3-E9BC-4946-9D71-29C63B3CDAC5}" type="pres">
      <dgm:prSet presAssocID="{C8912B93-0BE3-4C40-80F2-56336AC32749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2967B95-C6D3-4A56-ADF0-9BDBA96A0D6B}" type="pres">
      <dgm:prSet presAssocID="{F36100DC-4F1E-40EA-B5AD-477F915A9E85}" presName="sibTrans" presStyleCnt="0"/>
      <dgm:spPr/>
    </dgm:pt>
    <dgm:pt modelId="{0C3B5B0C-A4E2-4621-AF76-DA3961A78039}" type="pres">
      <dgm:prSet presAssocID="{6016CA4C-B598-4820-A763-1B33E61F0740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D018624-86A5-4E24-B2BA-3DBB814B69E1}" type="pres">
      <dgm:prSet presAssocID="{3D5889C5-1574-4B1A-89BB-B55AF83A4131}" presName="sibTrans" presStyleCnt="0"/>
      <dgm:spPr/>
    </dgm:pt>
    <dgm:pt modelId="{59FF89B0-DC2A-4B57-9EB8-6C0136218BEF}" type="pres">
      <dgm:prSet presAssocID="{DDAC9DF0-87EE-4FD4-A96D-013910C48767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E85B76F-ABAA-4085-8F6B-2188FB1E2E1A}" type="presOf" srcId="{6016CA4C-B598-4820-A763-1B33E61F0740}" destId="{0C3B5B0C-A4E2-4621-AF76-DA3961A78039}" srcOrd="0" destOrd="0" presId="urn:microsoft.com/office/officeart/2005/8/layout/hProcess9"/>
    <dgm:cxn modelId="{91CF0F43-A621-46DD-B447-8258E702E714}" type="presOf" srcId="{DDAC9DF0-87EE-4FD4-A96D-013910C48767}" destId="{59FF89B0-DC2A-4B57-9EB8-6C0136218BEF}" srcOrd="0" destOrd="0" presId="urn:microsoft.com/office/officeart/2005/8/layout/hProcess9"/>
    <dgm:cxn modelId="{A36F4BC8-3486-4A74-B301-965EFF52A145}" type="presOf" srcId="{ABC7E7A0-1A62-4A2B-BC61-1172E62D35DA}" destId="{22190A5A-83B7-47FE-B773-E85209C54935}" srcOrd="0" destOrd="0" presId="urn:microsoft.com/office/officeart/2005/8/layout/hProcess9"/>
    <dgm:cxn modelId="{901781A6-1E7C-416A-AA24-8AD0689067C5}" srcId="{B897BFCB-B95E-4A7E-A954-3813857ABE11}" destId="{B7BF7AA4-E32E-4351-A393-A5C9DA707B5F}" srcOrd="2" destOrd="0" parTransId="{5A4610C5-FA9D-495A-8D06-9F48FFB865F1}" sibTransId="{BF318FAF-905C-412F-BFBA-D3408CB32066}"/>
    <dgm:cxn modelId="{D536E9F8-52A7-46F9-A1C2-F03388C56BF3}" srcId="{B897BFCB-B95E-4A7E-A954-3813857ABE11}" destId="{6016CA4C-B598-4820-A763-1B33E61F0740}" srcOrd="4" destOrd="0" parTransId="{506C6BF4-BC97-48B7-8664-B8D628BDF6D3}" sibTransId="{3D5889C5-1574-4B1A-89BB-B55AF83A4131}"/>
    <dgm:cxn modelId="{5C42311B-07C8-443F-990D-E510CB249E1E}" type="presOf" srcId="{C8912B93-0BE3-4C40-80F2-56336AC32749}" destId="{0DEBCDC3-E9BC-4946-9D71-29C63B3CDAC5}" srcOrd="0" destOrd="0" presId="urn:microsoft.com/office/officeart/2005/8/layout/hProcess9"/>
    <dgm:cxn modelId="{A0DD082C-9E4C-4B09-9B30-6E2AD80A16C0}" type="presOf" srcId="{48AE97A3-9715-47A1-9DA4-E77BAE06B649}" destId="{BCD20E42-1D5D-4514-8E91-D0B0A39B9893}" srcOrd="0" destOrd="0" presId="urn:microsoft.com/office/officeart/2005/8/layout/hProcess9"/>
    <dgm:cxn modelId="{3F30F7B7-B1EA-46FE-A638-53F61E21FBEB}" type="presOf" srcId="{B7BF7AA4-E32E-4351-A393-A5C9DA707B5F}" destId="{F70772F5-8BAA-41E8-9005-46C0A7158BA0}" srcOrd="0" destOrd="0" presId="urn:microsoft.com/office/officeart/2005/8/layout/hProcess9"/>
    <dgm:cxn modelId="{B1042525-BDED-4D0D-89B2-E9ACEAA5E3DE}" srcId="{B897BFCB-B95E-4A7E-A954-3813857ABE11}" destId="{48AE97A3-9715-47A1-9DA4-E77BAE06B649}" srcOrd="1" destOrd="0" parTransId="{FF58C825-1CAA-405D-B4A2-7FF0A97C61CB}" sibTransId="{E07C95A0-754B-418E-A38E-FD8BC01A0606}"/>
    <dgm:cxn modelId="{C9A7B57C-E7A7-43C6-82C3-BFEA405E66F0}" srcId="{B897BFCB-B95E-4A7E-A954-3813857ABE11}" destId="{C8912B93-0BE3-4C40-80F2-56336AC32749}" srcOrd="3" destOrd="0" parTransId="{F6FE85E0-1D2E-44A8-BC67-3372174A764A}" sibTransId="{F36100DC-4F1E-40EA-B5AD-477F915A9E85}"/>
    <dgm:cxn modelId="{6F23893D-FB3E-4A80-AA80-68F4F0387D70}" srcId="{B897BFCB-B95E-4A7E-A954-3813857ABE11}" destId="{ABC7E7A0-1A62-4A2B-BC61-1172E62D35DA}" srcOrd="0" destOrd="0" parTransId="{D175952B-3B92-4697-ABAE-183A9729EBC5}" sibTransId="{3ACD3291-7233-4EDA-A492-2191CC704B94}"/>
    <dgm:cxn modelId="{DBEE8412-C0EF-4B58-8132-F7B17555F198}" type="presOf" srcId="{B897BFCB-B95E-4A7E-A954-3813857ABE11}" destId="{A64EEAD0-946A-4D2C-9E2D-D7ADAFEF12EF}" srcOrd="0" destOrd="0" presId="urn:microsoft.com/office/officeart/2005/8/layout/hProcess9"/>
    <dgm:cxn modelId="{495FFFE8-A372-4C68-ABF2-3DB7D967C3D0}" srcId="{B897BFCB-B95E-4A7E-A954-3813857ABE11}" destId="{DDAC9DF0-87EE-4FD4-A96D-013910C48767}" srcOrd="5" destOrd="0" parTransId="{F5321C74-8EA6-452F-A4D8-E88D7CE944FB}" sibTransId="{A874284A-46DF-4A8E-993D-38243F72056C}"/>
    <dgm:cxn modelId="{55543E1A-0D2D-496C-A4B6-7CE3E967E405}" type="presParOf" srcId="{A64EEAD0-946A-4D2C-9E2D-D7ADAFEF12EF}" destId="{5497A76A-28D1-4649-9411-5F44C2E13392}" srcOrd="0" destOrd="0" presId="urn:microsoft.com/office/officeart/2005/8/layout/hProcess9"/>
    <dgm:cxn modelId="{B52E216E-01D1-48FB-8420-1CF125339916}" type="presParOf" srcId="{A64EEAD0-946A-4D2C-9E2D-D7ADAFEF12EF}" destId="{853A69EE-A367-4275-A255-B533F0AC25EE}" srcOrd="1" destOrd="0" presId="urn:microsoft.com/office/officeart/2005/8/layout/hProcess9"/>
    <dgm:cxn modelId="{6E1A1AF7-DF2F-4A17-9D13-89FF62DB67FE}" type="presParOf" srcId="{853A69EE-A367-4275-A255-B533F0AC25EE}" destId="{22190A5A-83B7-47FE-B773-E85209C54935}" srcOrd="0" destOrd="0" presId="urn:microsoft.com/office/officeart/2005/8/layout/hProcess9"/>
    <dgm:cxn modelId="{5BE273DF-19E5-4E83-A24D-C06383A8800A}" type="presParOf" srcId="{853A69EE-A367-4275-A255-B533F0AC25EE}" destId="{A34236A4-4869-4CC3-A62D-68A02CD01A78}" srcOrd="1" destOrd="0" presId="urn:microsoft.com/office/officeart/2005/8/layout/hProcess9"/>
    <dgm:cxn modelId="{45DBB61A-5F8B-4F82-9BA0-8FA0B396C2B1}" type="presParOf" srcId="{853A69EE-A367-4275-A255-B533F0AC25EE}" destId="{BCD20E42-1D5D-4514-8E91-D0B0A39B9893}" srcOrd="2" destOrd="0" presId="urn:microsoft.com/office/officeart/2005/8/layout/hProcess9"/>
    <dgm:cxn modelId="{1D691FB4-563C-47A3-9836-9BDAEF723BDB}" type="presParOf" srcId="{853A69EE-A367-4275-A255-B533F0AC25EE}" destId="{68DB2294-9D73-4B98-9442-719B28ACBF88}" srcOrd="3" destOrd="0" presId="urn:microsoft.com/office/officeart/2005/8/layout/hProcess9"/>
    <dgm:cxn modelId="{55CACCFD-D299-4858-9C80-316FD0A63C3C}" type="presParOf" srcId="{853A69EE-A367-4275-A255-B533F0AC25EE}" destId="{F70772F5-8BAA-41E8-9005-46C0A7158BA0}" srcOrd="4" destOrd="0" presId="urn:microsoft.com/office/officeart/2005/8/layout/hProcess9"/>
    <dgm:cxn modelId="{FACFC894-1DD3-4366-932C-51726344D221}" type="presParOf" srcId="{853A69EE-A367-4275-A255-B533F0AC25EE}" destId="{7C8F2BB3-6DCF-4D20-A239-8086F93C35A8}" srcOrd="5" destOrd="0" presId="urn:microsoft.com/office/officeart/2005/8/layout/hProcess9"/>
    <dgm:cxn modelId="{18D73AAB-45EF-4A94-BA51-394EFE8D43E8}" type="presParOf" srcId="{853A69EE-A367-4275-A255-B533F0AC25EE}" destId="{0DEBCDC3-E9BC-4946-9D71-29C63B3CDAC5}" srcOrd="6" destOrd="0" presId="urn:microsoft.com/office/officeart/2005/8/layout/hProcess9"/>
    <dgm:cxn modelId="{87981CCA-DB70-4AFD-8B4E-B33554C0C967}" type="presParOf" srcId="{853A69EE-A367-4275-A255-B533F0AC25EE}" destId="{82967B95-C6D3-4A56-ADF0-9BDBA96A0D6B}" srcOrd="7" destOrd="0" presId="urn:microsoft.com/office/officeart/2005/8/layout/hProcess9"/>
    <dgm:cxn modelId="{D1FD2957-7CF1-4035-A51E-66DC0F43DEAF}" type="presParOf" srcId="{853A69EE-A367-4275-A255-B533F0AC25EE}" destId="{0C3B5B0C-A4E2-4621-AF76-DA3961A78039}" srcOrd="8" destOrd="0" presId="urn:microsoft.com/office/officeart/2005/8/layout/hProcess9"/>
    <dgm:cxn modelId="{C0DDF790-CE70-4FF0-B546-046C57395A66}" type="presParOf" srcId="{853A69EE-A367-4275-A255-B533F0AC25EE}" destId="{2D018624-86A5-4E24-B2BA-3DBB814B69E1}" srcOrd="9" destOrd="0" presId="urn:microsoft.com/office/officeart/2005/8/layout/hProcess9"/>
    <dgm:cxn modelId="{285090C7-2C29-4767-810F-2D935AD464F5}" type="presParOf" srcId="{853A69EE-A367-4275-A255-B533F0AC25EE}" destId="{59FF89B0-DC2A-4B57-9EB8-6C0136218BEF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FBC954-264D-49C0-A384-80D7CF4F3949}">
      <dsp:nvSpPr>
        <dsp:cNvPr id="0" name=""/>
        <dsp:cNvSpPr/>
      </dsp:nvSpPr>
      <dsp:spPr>
        <a:xfrm>
          <a:off x="3803635" y="-109935"/>
          <a:ext cx="1723341" cy="108132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Char char="•"/>
          </a:pPr>
          <a:r>
            <a:rPr lang="es-PA" sz="1600" kern="1200" dirty="0"/>
            <a:t>Red Latinoamericana de Personas con VIH – REDLA+</a:t>
          </a:r>
        </a:p>
      </dsp:txBody>
      <dsp:txXfrm>
        <a:off x="3856421" y="-57149"/>
        <a:ext cx="1617769" cy="975755"/>
      </dsp:txXfrm>
    </dsp:sp>
    <dsp:sp modelId="{49D6D0D7-308C-422F-BFD3-26A7ACB46B54}">
      <dsp:nvSpPr>
        <dsp:cNvPr id="0" name=""/>
        <dsp:cNvSpPr/>
      </dsp:nvSpPr>
      <dsp:spPr>
        <a:xfrm>
          <a:off x="2646748" y="430728"/>
          <a:ext cx="4037114" cy="4037114"/>
        </a:xfrm>
        <a:custGeom>
          <a:avLst/>
          <a:gdLst/>
          <a:ahLst/>
          <a:cxnLst/>
          <a:rect l="0" t="0" r="0" b="0"/>
          <a:pathLst>
            <a:path>
              <a:moveTo>
                <a:pt x="2884854" y="195345"/>
              </a:moveTo>
              <a:arcTo wR="2018557" hR="2018557" stAng="17724881" swAng="85674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8BBA42-0785-40CD-9163-1247C410697C}">
      <dsp:nvSpPr>
        <dsp:cNvPr id="0" name=""/>
        <dsp:cNvSpPr/>
      </dsp:nvSpPr>
      <dsp:spPr>
        <a:xfrm>
          <a:off x="5551756" y="899343"/>
          <a:ext cx="1723341" cy="1081327"/>
        </a:xfrm>
        <a:prstGeom prst="round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/>
            <a:t>Red Centroamericana de Personas con VIH – REDCA+</a:t>
          </a:r>
        </a:p>
      </dsp:txBody>
      <dsp:txXfrm>
        <a:off x="5604542" y="952129"/>
        <a:ext cx="1617769" cy="975755"/>
      </dsp:txXfrm>
    </dsp:sp>
    <dsp:sp modelId="{BA661787-EA29-4341-AD3C-C2F1173A5A3C}">
      <dsp:nvSpPr>
        <dsp:cNvPr id="0" name=""/>
        <dsp:cNvSpPr/>
      </dsp:nvSpPr>
      <dsp:spPr>
        <a:xfrm>
          <a:off x="2646748" y="430728"/>
          <a:ext cx="4037114" cy="4037114"/>
        </a:xfrm>
        <a:custGeom>
          <a:avLst/>
          <a:gdLst/>
          <a:ahLst/>
          <a:cxnLst/>
          <a:rect l="0" t="0" r="0" b="0"/>
          <a:pathLst>
            <a:path>
              <a:moveTo>
                <a:pt x="3984120" y="1559063"/>
              </a:moveTo>
              <a:arcTo wR="2018557" hR="2018557" stAng="20810528" swAng="1578943"/>
            </a:path>
          </a:pathLst>
        </a:custGeom>
        <a:noFill/>
        <a:ln w="635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DA4758-4D16-4D39-A1DD-4592C8BB073B}">
      <dsp:nvSpPr>
        <dsp:cNvPr id="0" name=""/>
        <dsp:cNvSpPr/>
      </dsp:nvSpPr>
      <dsp:spPr>
        <a:xfrm>
          <a:off x="5551756" y="2917900"/>
          <a:ext cx="1723341" cy="1081327"/>
        </a:xfrm>
        <a:prstGeom prst="round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/>
            <a:t>Comunidad Internacional de Mujeres con VIH – ICW Latina</a:t>
          </a:r>
          <a:endParaRPr lang="es-PA" sz="1600" kern="1200" dirty="0"/>
        </a:p>
      </dsp:txBody>
      <dsp:txXfrm>
        <a:off x="5604542" y="2970686"/>
        <a:ext cx="1617769" cy="975755"/>
      </dsp:txXfrm>
    </dsp:sp>
    <dsp:sp modelId="{128E8814-DCD6-4F14-ABFC-4EB458E2AF52}">
      <dsp:nvSpPr>
        <dsp:cNvPr id="0" name=""/>
        <dsp:cNvSpPr/>
      </dsp:nvSpPr>
      <dsp:spPr>
        <a:xfrm>
          <a:off x="2646748" y="430728"/>
          <a:ext cx="4037114" cy="4037114"/>
        </a:xfrm>
        <a:custGeom>
          <a:avLst/>
          <a:gdLst/>
          <a:ahLst/>
          <a:cxnLst/>
          <a:rect l="0" t="0" r="0" b="0"/>
          <a:pathLst>
            <a:path>
              <a:moveTo>
                <a:pt x="3307778" y="3571773"/>
              </a:moveTo>
              <a:arcTo wR="2018557" hR="2018557" stAng="3018372" swAng="856747"/>
            </a:path>
          </a:pathLst>
        </a:custGeom>
        <a:noFill/>
        <a:ln w="635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5A1ABC-9E01-4858-8936-7009F6BC7B6D}">
      <dsp:nvSpPr>
        <dsp:cNvPr id="0" name=""/>
        <dsp:cNvSpPr/>
      </dsp:nvSpPr>
      <dsp:spPr>
        <a:xfrm>
          <a:off x="3803635" y="3927179"/>
          <a:ext cx="1723341" cy="1081327"/>
        </a:xfrm>
        <a:prstGeom prst="round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/>
            <a:t>Movimiento Latinoamericano y del Caribe de Mujeres Positivas – MLCM+</a:t>
          </a:r>
        </a:p>
      </dsp:txBody>
      <dsp:txXfrm>
        <a:off x="3856421" y="3979965"/>
        <a:ext cx="1617769" cy="975755"/>
      </dsp:txXfrm>
    </dsp:sp>
    <dsp:sp modelId="{2D9D4337-1620-4B21-A114-2B2EF72DF958}">
      <dsp:nvSpPr>
        <dsp:cNvPr id="0" name=""/>
        <dsp:cNvSpPr/>
      </dsp:nvSpPr>
      <dsp:spPr>
        <a:xfrm>
          <a:off x="2646748" y="430728"/>
          <a:ext cx="4037114" cy="4037114"/>
        </a:xfrm>
        <a:custGeom>
          <a:avLst/>
          <a:gdLst/>
          <a:ahLst/>
          <a:cxnLst/>
          <a:rect l="0" t="0" r="0" b="0"/>
          <a:pathLst>
            <a:path>
              <a:moveTo>
                <a:pt x="1152259" y="3841768"/>
              </a:moveTo>
              <a:arcTo wR="2018557" hR="2018557" stAng="6924881" swAng="856747"/>
            </a:path>
          </a:pathLst>
        </a:custGeom>
        <a:noFill/>
        <a:ln w="635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AE883-147B-4C63-975A-7BE7DFD9F47C}">
      <dsp:nvSpPr>
        <dsp:cNvPr id="0" name=""/>
        <dsp:cNvSpPr/>
      </dsp:nvSpPr>
      <dsp:spPr>
        <a:xfrm>
          <a:off x="2055513" y="2917900"/>
          <a:ext cx="1723341" cy="1081327"/>
        </a:xfrm>
        <a:prstGeom prst="round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/>
            <a:t>Red de Jóvenes Positivos J+LAC</a:t>
          </a:r>
          <a:endParaRPr lang="es-PA" sz="1600" kern="1200" dirty="0"/>
        </a:p>
      </dsp:txBody>
      <dsp:txXfrm>
        <a:off x="2108299" y="2970686"/>
        <a:ext cx="1617769" cy="975755"/>
      </dsp:txXfrm>
    </dsp:sp>
    <dsp:sp modelId="{1A6DD7A1-A505-4C6B-B9CF-31C7EF038703}">
      <dsp:nvSpPr>
        <dsp:cNvPr id="0" name=""/>
        <dsp:cNvSpPr/>
      </dsp:nvSpPr>
      <dsp:spPr>
        <a:xfrm>
          <a:off x="2646748" y="430728"/>
          <a:ext cx="4037114" cy="4037114"/>
        </a:xfrm>
        <a:custGeom>
          <a:avLst/>
          <a:gdLst/>
          <a:ahLst/>
          <a:cxnLst/>
          <a:rect l="0" t="0" r="0" b="0"/>
          <a:pathLst>
            <a:path>
              <a:moveTo>
                <a:pt x="52994" y="2478050"/>
              </a:moveTo>
              <a:arcTo wR="2018557" hR="2018557" stAng="10010528" swAng="1578943"/>
            </a:path>
          </a:pathLst>
        </a:custGeom>
        <a:noFill/>
        <a:ln w="635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2787AC-0435-4553-A3F2-64083447FF11}">
      <dsp:nvSpPr>
        <dsp:cNvPr id="0" name=""/>
        <dsp:cNvSpPr/>
      </dsp:nvSpPr>
      <dsp:spPr>
        <a:xfrm>
          <a:off x="2055513" y="899343"/>
          <a:ext cx="1723341" cy="1081327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400" kern="1200" dirty="0"/>
            <a:t>Coalición Internacional para la Preparación para el Tratamiento (ITPC)</a:t>
          </a:r>
        </a:p>
      </dsp:txBody>
      <dsp:txXfrm>
        <a:off x="2108299" y="952129"/>
        <a:ext cx="1617769" cy="975755"/>
      </dsp:txXfrm>
    </dsp:sp>
    <dsp:sp modelId="{28197352-C527-49FD-B49F-984D3A4ECEE9}">
      <dsp:nvSpPr>
        <dsp:cNvPr id="0" name=""/>
        <dsp:cNvSpPr/>
      </dsp:nvSpPr>
      <dsp:spPr>
        <a:xfrm>
          <a:off x="2646748" y="430728"/>
          <a:ext cx="4037114" cy="4037114"/>
        </a:xfrm>
        <a:custGeom>
          <a:avLst/>
          <a:gdLst/>
          <a:ahLst/>
          <a:cxnLst/>
          <a:rect l="0" t="0" r="0" b="0"/>
          <a:pathLst>
            <a:path>
              <a:moveTo>
                <a:pt x="729336" y="465340"/>
              </a:moveTo>
              <a:arcTo wR="2018557" hR="2018557" stAng="13818372" swAng="856747"/>
            </a:path>
          </a:pathLst>
        </a:custGeom>
        <a:noFill/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8FF7F5-F3AF-45EB-9C27-A61D72585016}">
      <dsp:nvSpPr>
        <dsp:cNvPr id="0" name=""/>
        <dsp:cNvSpPr/>
      </dsp:nvSpPr>
      <dsp:spPr>
        <a:xfrm>
          <a:off x="0" y="76521"/>
          <a:ext cx="10422811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600" kern="1200" dirty="0"/>
            <a:t>Áreas de intervención</a:t>
          </a:r>
        </a:p>
      </dsp:txBody>
      <dsp:txXfrm>
        <a:off x="30442" y="106963"/>
        <a:ext cx="10361927" cy="562726"/>
      </dsp:txXfrm>
    </dsp:sp>
    <dsp:sp modelId="{1F0798A1-D02F-4357-B6D8-216AD5BBCA5E}">
      <dsp:nvSpPr>
        <dsp:cNvPr id="0" name=""/>
        <dsp:cNvSpPr/>
      </dsp:nvSpPr>
      <dsp:spPr>
        <a:xfrm>
          <a:off x="0" y="700131"/>
          <a:ext cx="10422811" cy="1937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924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Char char="••"/>
          </a:pPr>
          <a:r>
            <a:rPr lang="es-PA" sz="2000" kern="1200" dirty="0"/>
            <a:t>Incremento de la financiación doméstica para intervenciones con poblaciones clave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Char char="••"/>
          </a:pPr>
          <a:r>
            <a:rPr lang="es-PA" sz="2000" kern="1200" dirty="0"/>
            <a:t>Movilización de recursos para las organizaciones de poblaciones clave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Char char="••"/>
          </a:pPr>
          <a:r>
            <a:rPr lang="es-PA" sz="2000" kern="1200" dirty="0"/>
            <a:t>Reducción de las barreras estructurales para el acceso de las poblaciones clave a los servicios, incluido el estigma y la discriminación y la violencia de género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Char char="••"/>
          </a:pPr>
          <a:r>
            <a:rPr lang="es-PA" sz="2000" kern="1200" dirty="0"/>
            <a:t>Mejora en el conocimiento, generación y uso de información estratégica sobre poblaciones clave para la toma de decisiones y la incidencia política desde las comunidades afectadas.</a:t>
          </a:r>
        </a:p>
      </dsp:txBody>
      <dsp:txXfrm>
        <a:off x="0" y="700131"/>
        <a:ext cx="10422811" cy="19375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97A76A-28D1-4649-9411-5F44C2E13392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190A5A-83B7-47FE-B773-E85209C54935}">
      <dsp:nvSpPr>
        <dsp:cNvPr id="0" name=""/>
        <dsp:cNvSpPr/>
      </dsp:nvSpPr>
      <dsp:spPr>
        <a:xfrm>
          <a:off x="2888" y="1305401"/>
          <a:ext cx="1681571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400" kern="1200" dirty="0"/>
            <a:t>Taller de Teoría del Cambio con representantes de las 6 redes e Hivos como receptor principal. 14-16 mayo en San José.</a:t>
          </a:r>
        </a:p>
      </dsp:txBody>
      <dsp:txXfrm>
        <a:off x="84976" y="1387489"/>
        <a:ext cx="1517395" cy="1576359"/>
      </dsp:txXfrm>
    </dsp:sp>
    <dsp:sp modelId="{BCD20E42-1D5D-4514-8E91-D0B0A39B9893}">
      <dsp:nvSpPr>
        <dsp:cNvPr id="0" name=""/>
        <dsp:cNvSpPr/>
      </dsp:nvSpPr>
      <dsp:spPr>
        <a:xfrm>
          <a:off x="1768538" y="1305401"/>
          <a:ext cx="1681571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400" kern="1200"/>
            <a:t>Primer borrador con consultas a las redes. 12 de junio</a:t>
          </a:r>
          <a:endParaRPr lang="es-PA" sz="1400" kern="1200" dirty="0"/>
        </a:p>
      </dsp:txBody>
      <dsp:txXfrm>
        <a:off x="1850626" y="1387489"/>
        <a:ext cx="1517395" cy="1576359"/>
      </dsp:txXfrm>
    </dsp:sp>
    <dsp:sp modelId="{F70772F5-8BAA-41E8-9005-46C0A7158BA0}">
      <dsp:nvSpPr>
        <dsp:cNvPr id="0" name=""/>
        <dsp:cNvSpPr/>
      </dsp:nvSpPr>
      <dsp:spPr>
        <a:xfrm>
          <a:off x="3534188" y="1305401"/>
          <a:ext cx="1681571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400" kern="1200" dirty="0"/>
            <a:t>Presentación al GCTH. 13 de junio</a:t>
          </a:r>
        </a:p>
      </dsp:txBody>
      <dsp:txXfrm>
        <a:off x="3616276" y="1387489"/>
        <a:ext cx="1517395" cy="1576359"/>
      </dsp:txXfrm>
    </dsp:sp>
    <dsp:sp modelId="{0DEBCDC3-E9BC-4946-9D71-29C63B3CDAC5}">
      <dsp:nvSpPr>
        <dsp:cNvPr id="0" name=""/>
        <dsp:cNvSpPr/>
      </dsp:nvSpPr>
      <dsp:spPr>
        <a:xfrm>
          <a:off x="5299839" y="1305401"/>
          <a:ext cx="1681571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400" kern="1200" dirty="0"/>
            <a:t>Diálogo Panamá 11-12 de julio</a:t>
          </a:r>
        </a:p>
      </dsp:txBody>
      <dsp:txXfrm>
        <a:off x="5381927" y="1387489"/>
        <a:ext cx="1517395" cy="1576359"/>
      </dsp:txXfrm>
    </dsp:sp>
    <dsp:sp modelId="{0C3B5B0C-A4E2-4621-AF76-DA3961A78039}">
      <dsp:nvSpPr>
        <dsp:cNvPr id="0" name=""/>
        <dsp:cNvSpPr/>
      </dsp:nvSpPr>
      <dsp:spPr>
        <a:xfrm>
          <a:off x="7065489" y="1305401"/>
          <a:ext cx="1681571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400" kern="1200" dirty="0"/>
            <a:t>Revisión de pares ONUSIDA 25 de julio</a:t>
          </a:r>
        </a:p>
      </dsp:txBody>
      <dsp:txXfrm>
        <a:off x="7147577" y="1387489"/>
        <a:ext cx="1517395" cy="1576359"/>
      </dsp:txXfrm>
    </dsp:sp>
    <dsp:sp modelId="{59FF89B0-DC2A-4B57-9EB8-6C0136218BEF}">
      <dsp:nvSpPr>
        <dsp:cNvPr id="0" name=""/>
        <dsp:cNvSpPr/>
      </dsp:nvSpPr>
      <dsp:spPr>
        <a:xfrm>
          <a:off x="8831140" y="1305401"/>
          <a:ext cx="1681571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400" kern="1200" dirty="0" err="1"/>
            <a:t>Webinar</a:t>
          </a:r>
          <a:r>
            <a:rPr lang="es-PA" sz="1400" kern="1200" dirty="0"/>
            <a:t> de validación. 3 de agosto.</a:t>
          </a:r>
        </a:p>
      </dsp:txBody>
      <dsp:txXfrm>
        <a:off x="8913228" y="1387489"/>
        <a:ext cx="1517395" cy="15763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7E916-6C44-4DD6-B7E4-49B6C8130431}" type="datetimeFigureOut">
              <a:rPr lang="es-PA" smtClean="0"/>
              <a:t>07/18/2018</a:t>
            </a:fld>
            <a:endParaRPr lang="es-PA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A751D-D64C-4442-8FE6-ABC5D95EDDCF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61038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739E9F-6B64-478F-BE81-205D14EF24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3C1B94F-3F24-41B3-A3E8-8B7D242FB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D0D68F-EA4A-490A-8AA4-19D7BA748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42B2-2A1D-46FF-87AB-A1881BE314AE}" type="datetimeFigureOut">
              <a:rPr lang="es-PA" smtClean="0"/>
              <a:t>07/18/2018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403A25-CEF5-4319-8FE5-C2CCB1EC1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C2A9BF-937D-4C6B-B1FF-622C15D7B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31CF-A026-413A-BA1C-8B37777ACBC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88813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9D95B9-7213-4B51-9218-8B8AB3A2F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5754587-84CA-4BEE-8BC4-9E21DE37E6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8FC075-AC08-4BC8-834C-E57C7363D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42B2-2A1D-46FF-87AB-A1881BE314AE}" type="datetimeFigureOut">
              <a:rPr lang="es-PA" smtClean="0"/>
              <a:t>07/18/2018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33FF8C-D601-41FF-99C1-908E170CC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DAC7A4-1AA6-4A15-9743-BC469DA63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31CF-A026-413A-BA1C-8B37777ACBC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86541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153BE04-173A-45E0-B5FC-20724ABA4C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C06FFA2-D404-4EAC-9404-FFD79F1B8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0A968B-A5B6-487D-811C-32794F6AC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42B2-2A1D-46FF-87AB-A1881BE314AE}" type="datetimeFigureOut">
              <a:rPr lang="es-PA" smtClean="0"/>
              <a:t>07/18/2018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D32E07-176A-41E6-9C6C-FF41D7BC9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7E39ED-391F-44EB-8EAC-E06C945D9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31CF-A026-413A-BA1C-8B37777ACBC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44283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63EF9-5366-4160-B8B7-C3D6FCA8C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EE2E18-711F-4269-A9A8-1C76EB4AE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CC2E3A-F5A1-44AC-8524-C78E4EEEF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42B2-2A1D-46FF-87AB-A1881BE314AE}" type="datetimeFigureOut">
              <a:rPr lang="es-PA" smtClean="0"/>
              <a:t>07/18/2018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453E56-9EA6-49CE-837A-70D67A1EC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945D75-CDB3-4350-AB0D-F9D1FBFB6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31CF-A026-413A-BA1C-8B37777ACBC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0727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3C85DE-59D7-4403-A863-244395D82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85E141-2D0F-4074-895C-E4E1C544F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32DAF9-40FA-4665-B376-5D5DE6F7A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42B2-2A1D-46FF-87AB-A1881BE314AE}" type="datetimeFigureOut">
              <a:rPr lang="es-PA" smtClean="0"/>
              <a:t>07/18/2018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C08343-00FC-4096-A340-ACFD780AA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F323DB-FE5A-4F91-B0D9-D422649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31CF-A026-413A-BA1C-8B37777ACBC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48059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D82090-B3EC-44B7-9A4D-4FDB4453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622897-21C8-4651-A41B-8CBC9EDCDA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6C5EC8-4233-4EC2-800A-B51FC1D6E0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9BBD23-3347-4A0F-9334-138A10727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42B2-2A1D-46FF-87AB-A1881BE314AE}" type="datetimeFigureOut">
              <a:rPr lang="es-PA" smtClean="0"/>
              <a:t>07/18/2018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1C6517-8D03-4238-9BC9-DE7B1ED11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3E6680-D39A-46A2-94C2-E256A5F6D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31CF-A026-413A-BA1C-8B37777ACBC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42840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7E5FE7-9BB9-4BAA-A220-CABE56A18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8DB10F-F467-4B1F-A6B3-E50597458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6EAAC7-5FD4-4598-AD3F-810EDD858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BF6ED29-D3A7-41D9-A593-55CD905A7C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9D8073C-C893-49F6-AA35-2C6EF5200E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8AD87CA-C55A-493A-9308-24C1E57E9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42B2-2A1D-46FF-87AB-A1881BE314AE}" type="datetimeFigureOut">
              <a:rPr lang="es-PA" smtClean="0"/>
              <a:t>07/18/2018</a:t>
            </a:fld>
            <a:endParaRPr lang="es-PA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8A06B51-1B99-4615-BAD2-7FEDFCD41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29DD326-4ECF-4FD0-B635-3BC588156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31CF-A026-413A-BA1C-8B37777ACBC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667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B50DC6-AE5B-4288-BF3A-A5B6AE8E2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4668443-68D2-429B-801C-386CC94CE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42B2-2A1D-46FF-87AB-A1881BE314AE}" type="datetimeFigureOut">
              <a:rPr lang="es-PA" smtClean="0"/>
              <a:t>07/18/2018</a:t>
            </a:fld>
            <a:endParaRPr lang="es-PA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157EFEA-5E09-48E9-BE1F-F3BA5DC70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4E0CB79-6909-4D03-B213-938A71FA9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31CF-A026-413A-BA1C-8B37777ACBC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07751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69648A9-A634-4845-9323-0C5771DFC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42B2-2A1D-46FF-87AB-A1881BE314AE}" type="datetimeFigureOut">
              <a:rPr lang="es-PA" smtClean="0"/>
              <a:t>07/18/2018</a:t>
            </a:fld>
            <a:endParaRPr lang="es-PA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8FEA72A-FDBC-484C-8D80-717206AF5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246E5C2-D64B-4A3A-B096-ACDD74FC0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31CF-A026-413A-BA1C-8B37777ACBC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470549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D693DB-B1F9-4D6B-B150-4BA435B7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DF6C2D-49D8-413F-B120-AE2DEDDC3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46DA8B1-5268-4FC4-84B7-66F37BEC9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EDCDE2-BDD4-464B-B5CB-E3D0E23DA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42B2-2A1D-46FF-87AB-A1881BE314AE}" type="datetimeFigureOut">
              <a:rPr lang="es-PA" smtClean="0"/>
              <a:t>07/18/2018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80FD02-E6A5-4E1F-BEFE-CF142BEF8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494E6A-DC56-438E-A1CB-74492909C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31CF-A026-413A-BA1C-8B37777ACBC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397286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A3806A-FA7B-4AE8-B1F6-32C03A1D2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899ACA9-42FC-417B-B78C-0F693353BD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64BDFC3-1A7E-4002-AC26-E4B068A29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58FF71-ECD1-445C-B807-C8211C570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42B2-2A1D-46FF-87AB-A1881BE314AE}" type="datetimeFigureOut">
              <a:rPr lang="es-PA" smtClean="0"/>
              <a:t>07/18/2018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8CD766-FE60-44E4-852E-DCC7D9409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34AA23-4018-420C-97FB-370F10E4F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31CF-A026-413A-BA1C-8B37777ACBC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9768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CC6EC3A-6067-4DDF-A81A-8BEBCD725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3D263D-D4E9-4330-948F-025D27ADF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05D50F-8338-43F2-80AB-77AA2DE373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542B2-2A1D-46FF-87AB-A1881BE314AE}" type="datetimeFigureOut">
              <a:rPr lang="es-PA" smtClean="0"/>
              <a:t>07/18/2018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668C79-0130-4E0E-B5A3-E70264FBE7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ADABFD-59F3-40B8-AA0C-A7DD37D461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831CF-A026-413A-BA1C-8B37777ACBC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0244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mailto:smontealegre@Hivos.org" TargetMode="External"/><Relationship Id="rId7" Type="http://schemas.openxmlformats.org/officeDocument/2006/relationships/image" Target="../media/image4.png"/><Relationship Id="rId2" Type="http://schemas.openxmlformats.org/officeDocument/2006/relationships/hyperlink" Target="mailto:diego.postigo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10" Type="http://schemas.openxmlformats.org/officeDocument/2006/relationships/image" Target="../media/image7.jpg"/><Relationship Id="rId4" Type="http://schemas.openxmlformats.org/officeDocument/2006/relationships/image" Target="../media/image1.jpe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F4EDF7-AC54-4CF4-A2BF-85A853742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21747"/>
            <a:ext cx="12192000" cy="1488216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s-PA" b="1" dirty="0">
                <a:solidFill>
                  <a:schemeClr val="bg1"/>
                </a:solidFill>
              </a:rPr>
              <a:t>Alianza Liderazgo en Positivo</a:t>
            </a:r>
            <a:br>
              <a:rPr lang="es-PA" b="1" dirty="0">
                <a:solidFill>
                  <a:schemeClr val="bg1"/>
                </a:solidFill>
              </a:rPr>
            </a:br>
            <a:r>
              <a:rPr lang="es-PA" sz="3600" dirty="0">
                <a:solidFill>
                  <a:schemeClr val="bg1"/>
                </a:solidFill>
              </a:rPr>
              <a:t>Solicitud de financiamiento al Fondo Mundial</a:t>
            </a:r>
            <a:endParaRPr lang="es-PA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3C00AB-9B95-4AA9-8803-C93AE78506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87932"/>
            <a:ext cx="9144000" cy="1655762"/>
          </a:xfrm>
        </p:spPr>
        <p:txBody>
          <a:bodyPr>
            <a:normAutofit/>
          </a:bodyPr>
          <a:lstStyle/>
          <a:p>
            <a:r>
              <a:rPr lang="es-ES" sz="3000" i="1" dirty="0">
                <a:solidFill>
                  <a:srgbClr val="002060"/>
                </a:solidFill>
              </a:rPr>
              <a:t>Sostenibilidad de los servicios destinados a las poblaciones clave en la región de América Latina</a:t>
            </a:r>
          </a:p>
        </p:txBody>
      </p:sp>
      <p:pic>
        <p:nvPicPr>
          <p:cNvPr id="4" name="0 Imagen">
            <a:extLst>
              <a:ext uri="{FF2B5EF4-FFF2-40B4-BE49-F238E27FC236}">
                <a16:creationId xmlns:a16="http://schemas.microsoft.com/office/drawing/2014/main" id="{BE80C5DF-404D-46E8-96EC-50A238EF394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520" y="440555"/>
            <a:ext cx="802317" cy="1080166"/>
          </a:xfrm>
          <a:prstGeom prst="rect">
            <a:avLst/>
          </a:prstGeom>
        </p:spPr>
      </p:pic>
      <p:pic>
        <p:nvPicPr>
          <p:cNvPr id="5" name="0 Imagen">
            <a:extLst>
              <a:ext uri="{FF2B5EF4-FFF2-40B4-BE49-F238E27FC236}">
                <a16:creationId xmlns:a16="http://schemas.microsoft.com/office/drawing/2014/main" id="{CD255F8F-AC5C-42E7-B584-1AE4D05BE66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214" y="583505"/>
            <a:ext cx="996876" cy="794266"/>
          </a:xfrm>
          <a:prstGeom prst="rect">
            <a:avLst/>
          </a:prstGeom>
        </p:spPr>
      </p:pic>
      <p:pic>
        <p:nvPicPr>
          <p:cNvPr id="6" name="0 Imagen">
            <a:extLst>
              <a:ext uri="{FF2B5EF4-FFF2-40B4-BE49-F238E27FC236}">
                <a16:creationId xmlns:a16="http://schemas.microsoft.com/office/drawing/2014/main" id="{D3E53499-0A4F-4EDB-A555-F48CC4891C3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574" y="659872"/>
            <a:ext cx="1094156" cy="645062"/>
          </a:xfrm>
          <a:prstGeom prst="rect">
            <a:avLst/>
          </a:prstGeom>
        </p:spPr>
      </p:pic>
      <p:pic>
        <p:nvPicPr>
          <p:cNvPr id="7" name="0 Imagen">
            <a:extLst>
              <a:ext uri="{FF2B5EF4-FFF2-40B4-BE49-F238E27FC236}">
                <a16:creationId xmlns:a16="http://schemas.microsoft.com/office/drawing/2014/main" id="{04DB3D35-8A16-4B51-9417-341CF04DBEF3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875" y="636665"/>
            <a:ext cx="1054666" cy="687947"/>
          </a:xfrm>
          <a:prstGeom prst="rect">
            <a:avLst/>
          </a:prstGeom>
        </p:spPr>
      </p:pic>
      <p:pic>
        <p:nvPicPr>
          <p:cNvPr id="8" name="0 Imagen">
            <a:extLst>
              <a:ext uri="{FF2B5EF4-FFF2-40B4-BE49-F238E27FC236}">
                <a16:creationId xmlns:a16="http://schemas.microsoft.com/office/drawing/2014/main" id="{0EB77FB5-B6AA-4A4B-9BE1-A39DCEF2B5C7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033" y="693100"/>
            <a:ext cx="1207809" cy="629874"/>
          </a:xfrm>
          <a:prstGeom prst="rect">
            <a:avLst/>
          </a:prstGeom>
        </p:spPr>
      </p:pic>
      <p:pic>
        <p:nvPicPr>
          <p:cNvPr id="9" name="0 Imagen">
            <a:extLst>
              <a:ext uri="{FF2B5EF4-FFF2-40B4-BE49-F238E27FC236}">
                <a16:creationId xmlns:a16="http://schemas.microsoft.com/office/drawing/2014/main" id="{2D98C792-E2BF-4143-850A-2871CF5E6FD4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193" y="636665"/>
            <a:ext cx="982428" cy="747808"/>
          </a:xfrm>
          <a:prstGeom prst="rect">
            <a:avLst/>
          </a:prstGeom>
        </p:spPr>
      </p:pic>
      <p:pic>
        <p:nvPicPr>
          <p:cNvPr id="10" name="0 Imagen">
            <a:extLst>
              <a:ext uri="{FF2B5EF4-FFF2-40B4-BE49-F238E27FC236}">
                <a16:creationId xmlns:a16="http://schemas.microsoft.com/office/drawing/2014/main" id="{89361D0D-B2F4-44F4-8822-EDD3CC627B99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267" y="588568"/>
            <a:ext cx="1306052" cy="73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6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2723AE-EAEA-4D0B-A216-464EF9FA6DB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s-PA" b="1" dirty="0">
                <a:solidFill>
                  <a:schemeClr val="bg1"/>
                </a:solidFill>
              </a:rPr>
              <a:t>Alianza Liderazgo en Positivo</a:t>
            </a: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9089BA9F-3BF6-4A95-AA4F-5EC2CE943B60}"/>
              </a:ext>
            </a:extLst>
          </p:cNvPr>
          <p:cNvGrpSpPr/>
          <p:nvPr/>
        </p:nvGrpSpPr>
        <p:grpSpPr>
          <a:xfrm>
            <a:off x="3123682" y="2164702"/>
            <a:ext cx="8128000" cy="3875187"/>
            <a:chOff x="2032000" y="2174033"/>
            <a:chExt cx="8128000" cy="3875187"/>
          </a:xfrm>
        </p:grpSpPr>
        <p:sp>
          <p:nvSpPr>
            <p:cNvPr id="9" name="Forma libre: forma 8">
              <a:extLst>
                <a:ext uri="{FF2B5EF4-FFF2-40B4-BE49-F238E27FC236}">
                  <a16:creationId xmlns:a16="http://schemas.microsoft.com/office/drawing/2014/main" id="{323A5728-38E5-453E-9942-A14FCB77B62B}"/>
                </a:ext>
              </a:extLst>
            </p:cNvPr>
            <p:cNvSpPr/>
            <p:nvPr/>
          </p:nvSpPr>
          <p:spPr>
            <a:xfrm>
              <a:off x="7025950" y="2174033"/>
              <a:ext cx="3134049" cy="3510866"/>
            </a:xfrm>
            <a:custGeom>
              <a:avLst/>
              <a:gdLst>
                <a:gd name="connsiteX0" fmla="*/ 0 w 8128000"/>
                <a:gd name="connsiteY0" fmla="*/ 258344 h 1550030"/>
                <a:gd name="connsiteX1" fmla="*/ 258344 w 8128000"/>
                <a:gd name="connsiteY1" fmla="*/ 0 h 1550030"/>
                <a:gd name="connsiteX2" fmla="*/ 7869656 w 8128000"/>
                <a:gd name="connsiteY2" fmla="*/ 0 h 1550030"/>
                <a:gd name="connsiteX3" fmla="*/ 8128000 w 8128000"/>
                <a:gd name="connsiteY3" fmla="*/ 258344 h 1550030"/>
                <a:gd name="connsiteX4" fmla="*/ 8128000 w 8128000"/>
                <a:gd name="connsiteY4" fmla="*/ 1291686 h 1550030"/>
                <a:gd name="connsiteX5" fmla="*/ 7869656 w 8128000"/>
                <a:gd name="connsiteY5" fmla="*/ 1550030 h 1550030"/>
                <a:gd name="connsiteX6" fmla="*/ 258344 w 8128000"/>
                <a:gd name="connsiteY6" fmla="*/ 1550030 h 1550030"/>
                <a:gd name="connsiteX7" fmla="*/ 0 w 8128000"/>
                <a:gd name="connsiteY7" fmla="*/ 1291686 h 1550030"/>
                <a:gd name="connsiteX8" fmla="*/ 0 w 8128000"/>
                <a:gd name="connsiteY8" fmla="*/ 258344 h 1550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28000" h="1550030">
                  <a:moveTo>
                    <a:pt x="0" y="258344"/>
                  </a:moveTo>
                  <a:cubicBezTo>
                    <a:pt x="0" y="115665"/>
                    <a:pt x="115665" y="0"/>
                    <a:pt x="258344" y="0"/>
                  </a:cubicBezTo>
                  <a:lnTo>
                    <a:pt x="7869656" y="0"/>
                  </a:lnTo>
                  <a:cubicBezTo>
                    <a:pt x="8012335" y="0"/>
                    <a:pt x="8128000" y="115665"/>
                    <a:pt x="8128000" y="258344"/>
                  </a:cubicBezTo>
                  <a:lnTo>
                    <a:pt x="8128000" y="1291686"/>
                  </a:lnTo>
                  <a:cubicBezTo>
                    <a:pt x="8128000" y="1434365"/>
                    <a:pt x="8012335" y="1550030"/>
                    <a:pt x="7869656" y="1550030"/>
                  </a:cubicBezTo>
                  <a:lnTo>
                    <a:pt x="258344" y="1550030"/>
                  </a:lnTo>
                  <a:cubicBezTo>
                    <a:pt x="115665" y="1550030"/>
                    <a:pt x="0" y="1434365"/>
                    <a:pt x="0" y="1291686"/>
                  </a:cubicBezTo>
                  <a:lnTo>
                    <a:pt x="0" y="25834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9486" tIns="159486" rIns="159486" bIns="159486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PA" sz="2200" kern="1200" dirty="0"/>
                <a:t>Presentación de solicitud de financiamiento multipaís conjunta a convocatoria de propuestas del Fondo Mundial para “Sostenibilidad de los servicios destinados a las poblaciones clave en la región de América Latina”.</a:t>
              </a:r>
            </a:p>
          </p:txBody>
        </p:sp>
        <p:sp>
          <p:nvSpPr>
            <p:cNvPr id="10" name="Forma libre: forma 9">
              <a:extLst>
                <a:ext uri="{FF2B5EF4-FFF2-40B4-BE49-F238E27FC236}">
                  <a16:creationId xmlns:a16="http://schemas.microsoft.com/office/drawing/2014/main" id="{EF1C1047-B313-4E42-97D2-2E43CCAF4B85}"/>
                </a:ext>
              </a:extLst>
            </p:cNvPr>
            <p:cNvSpPr/>
            <p:nvPr/>
          </p:nvSpPr>
          <p:spPr>
            <a:xfrm>
              <a:off x="2032000" y="5684900"/>
              <a:ext cx="8128000" cy="364320"/>
            </a:xfrm>
            <a:custGeom>
              <a:avLst/>
              <a:gdLst>
                <a:gd name="connsiteX0" fmla="*/ 0 w 8128000"/>
                <a:gd name="connsiteY0" fmla="*/ 0 h 364320"/>
                <a:gd name="connsiteX1" fmla="*/ 8128000 w 8128000"/>
                <a:gd name="connsiteY1" fmla="*/ 0 h 364320"/>
                <a:gd name="connsiteX2" fmla="*/ 8128000 w 8128000"/>
                <a:gd name="connsiteY2" fmla="*/ 364320 h 364320"/>
                <a:gd name="connsiteX3" fmla="*/ 0 w 8128000"/>
                <a:gd name="connsiteY3" fmla="*/ 364320 h 364320"/>
                <a:gd name="connsiteX4" fmla="*/ 0 w 8128000"/>
                <a:gd name="connsiteY4" fmla="*/ 0 h 364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28000" h="364320">
                  <a:moveTo>
                    <a:pt x="0" y="0"/>
                  </a:moveTo>
                  <a:lnTo>
                    <a:pt x="8128000" y="0"/>
                  </a:lnTo>
                  <a:lnTo>
                    <a:pt x="8128000" y="364320"/>
                  </a:lnTo>
                  <a:lnTo>
                    <a:pt x="0" y="3643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8064" tIns="27940" rIns="156464" bIns="27940" numCol="1" spcCol="1270" anchor="t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endParaRPr lang="es-PA" sz="1700" kern="1200" dirty="0"/>
            </a:p>
          </p:txBody>
        </p:sp>
      </p:grpSp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34F0DECC-76AD-4207-B2B4-00A28B018C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3170942"/>
              </p:ext>
            </p:extLst>
          </p:nvPr>
        </p:nvGraphicFramePr>
        <p:xfrm>
          <a:off x="-746449" y="1828800"/>
          <a:ext cx="9330612" cy="4898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Elipse 11">
            <a:extLst>
              <a:ext uri="{FF2B5EF4-FFF2-40B4-BE49-F238E27FC236}">
                <a16:creationId xmlns:a16="http://schemas.microsoft.com/office/drawing/2014/main" id="{6421A39E-448C-495D-9B98-601D1522507D}"/>
              </a:ext>
            </a:extLst>
          </p:cNvPr>
          <p:cNvSpPr/>
          <p:nvPr/>
        </p:nvSpPr>
        <p:spPr>
          <a:xfrm>
            <a:off x="3123682" y="3582955"/>
            <a:ext cx="1513632" cy="132556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/>
              <a:t>6 redes de personas con VIH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480D2842-5793-4CE5-B01B-1F90B638994A}"/>
              </a:ext>
            </a:extLst>
          </p:cNvPr>
          <p:cNvSpPr/>
          <p:nvPr/>
        </p:nvSpPr>
        <p:spPr>
          <a:xfrm>
            <a:off x="7697755" y="6039889"/>
            <a:ext cx="4058816" cy="452986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/>
              <a:t>Hivos como receptor principal</a:t>
            </a:r>
          </a:p>
        </p:txBody>
      </p:sp>
    </p:spTree>
    <p:extLst>
      <p:ext uri="{BB962C8B-B14F-4D97-AF65-F5344CB8AC3E}">
        <p14:creationId xmlns:p14="http://schemas.microsoft.com/office/powerpoint/2010/main" val="205078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6A08F0-7D4F-4F97-8844-5431523387B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s-PA" b="1" dirty="0">
                <a:solidFill>
                  <a:schemeClr val="bg1"/>
                </a:solidFill>
              </a:rPr>
              <a:t>Convocatoria de propuestas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37B174-A1CC-4884-98AB-2FAEBB73E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41395"/>
          </a:xfrm>
        </p:spPr>
        <p:txBody>
          <a:bodyPr numCol="2">
            <a:normAutofit/>
          </a:bodyPr>
          <a:lstStyle/>
          <a:p>
            <a:r>
              <a:rPr lang="es-PA" dirty="0"/>
              <a:t>Multipaís para América Latina</a:t>
            </a:r>
          </a:p>
          <a:p>
            <a:r>
              <a:rPr lang="es-PA" dirty="0"/>
              <a:t>Fecha límite 6 de agosto</a:t>
            </a:r>
          </a:p>
          <a:p>
            <a:r>
              <a:rPr lang="es-PA" dirty="0"/>
              <a:t>Enfoque multipaís</a:t>
            </a:r>
          </a:p>
          <a:p>
            <a:r>
              <a:rPr lang="es-PA" dirty="0"/>
              <a:t>Máximo de USD 10.5 millones para 2 propuestas (monto final pendiente de detalle de actividades)</a:t>
            </a:r>
            <a:endParaRPr lang="es-PA" b="1" u="sng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500C9307-11E8-4DC6-B72B-40BFD4D9D7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1885025"/>
              </p:ext>
            </p:extLst>
          </p:nvPr>
        </p:nvGraphicFramePr>
        <p:xfrm>
          <a:off x="930988" y="3867020"/>
          <a:ext cx="10422812" cy="2714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763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EA21A7-A710-4B41-AA78-B5FBEB05E02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s-PA" b="1" dirty="0">
                <a:solidFill>
                  <a:schemeClr val="bg1"/>
                </a:solidFill>
              </a:rPr>
              <a:t>Proceso de elaboración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36F3FFD8-0057-487B-94CF-6DAF85147D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0862444"/>
              </p:ext>
            </p:extLst>
          </p:nvPr>
        </p:nvGraphicFramePr>
        <p:xfrm>
          <a:off x="838200" y="17963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736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7BCC42DA-DB81-4E89-962C-0913CC6362A9}"/>
              </a:ext>
            </a:extLst>
          </p:cNvPr>
          <p:cNvSpPr/>
          <p:nvPr/>
        </p:nvSpPr>
        <p:spPr>
          <a:xfrm>
            <a:off x="864064" y="3089254"/>
            <a:ext cx="11123803" cy="2069976"/>
          </a:xfrm>
          <a:prstGeom prst="rect">
            <a:avLst/>
          </a:prstGeom>
          <a:solidFill>
            <a:srgbClr val="FFC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280504A-4A23-4589-9164-0D6A723E7F25}"/>
              </a:ext>
            </a:extLst>
          </p:cNvPr>
          <p:cNvSpPr/>
          <p:nvPr/>
        </p:nvSpPr>
        <p:spPr>
          <a:xfrm>
            <a:off x="864066" y="1233182"/>
            <a:ext cx="11123802" cy="1484851"/>
          </a:xfrm>
          <a:prstGeom prst="rect">
            <a:avLst/>
          </a:prstGeom>
          <a:solidFill>
            <a:srgbClr val="C5F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235D616-B6CF-41DB-BEF2-4F97945C8493}"/>
              </a:ext>
            </a:extLst>
          </p:cNvPr>
          <p:cNvSpPr/>
          <p:nvPr/>
        </p:nvSpPr>
        <p:spPr>
          <a:xfrm>
            <a:off x="864064" y="285226"/>
            <a:ext cx="11123803" cy="5285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b="1" dirty="0"/>
              <a:t>Objetivo General</a:t>
            </a:r>
            <a:r>
              <a:rPr lang="es-PA" dirty="0"/>
              <a:t>. Asegurar la sostenibilidad de la atención integral de las personas con VIH desde la respuesta comunitaria en América Latina.</a:t>
            </a:r>
            <a:endParaRPr lang="es-PA" sz="1400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8803361F-FEDB-4F88-803E-491B66712B72}"/>
              </a:ext>
            </a:extLst>
          </p:cNvPr>
          <p:cNvSpPr/>
          <p:nvPr/>
        </p:nvSpPr>
        <p:spPr>
          <a:xfrm>
            <a:off x="1145100" y="1308682"/>
            <a:ext cx="3212983" cy="1350627"/>
          </a:xfrm>
          <a:prstGeom prst="roundRect">
            <a:avLst/>
          </a:prstGeom>
          <a:solidFill>
            <a:srgbClr val="6D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sz="1200" dirty="0">
                <a:solidFill>
                  <a:schemeClr val="tx1"/>
                </a:solidFill>
              </a:rPr>
              <a:t>OE1. Establecer mecanismos regionales y nacionales para el mapeo, monitoreo y movilización del incremento de la financiación doméstica para intervenciones en poblaciones clave y para movilización de recursos para las organizaciones de las poblaciones clave, con énfasis en personas con VIH.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9628C432-A161-40E1-8A5D-5A7F60F35F54}"/>
              </a:ext>
            </a:extLst>
          </p:cNvPr>
          <p:cNvSpPr/>
          <p:nvPr/>
        </p:nvSpPr>
        <p:spPr>
          <a:xfrm>
            <a:off x="4500693" y="1308683"/>
            <a:ext cx="2869035" cy="1350624"/>
          </a:xfrm>
          <a:prstGeom prst="roundRect">
            <a:avLst/>
          </a:prstGeom>
          <a:solidFill>
            <a:srgbClr val="6D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sz="1200" dirty="0">
                <a:solidFill>
                  <a:schemeClr val="tx1"/>
                </a:solidFill>
              </a:rPr>
              <a:t>OE2. Promover y demandar la institucionalización de mecanismos políticos, técnicos y financieros para la reducción de las desigualdades en el acceso a los servicios de salud integral para las personas con VIH de la región de América Latina 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D3D8A388-07E8-457D-9F4E-06F72790C673}"/>
              </a:ext>
            </a:extLst>
          </p:cNvPr>
          <p:cNvSpPr/>
          <p:nvPr/>
        </p:nvSpPr>
        <p:spPr>
          <a:xfrm>
            <a:off x="7508148" y="1308682"/>
            <a:ext cx="2961314" cy="1350625"/>
          </a:xfrm>
          <a:prstGeom prst="roundRect">
            <a:avLst/>
          </a:prstGeom>
          <a:solidFill>
            <a:srgbClr val="6D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sz="1200" dirty="0">
                <a:solidFill>
                  <a:schemeClr val="tx1"/>
                </a:solidFill>
              </a:rPr>
              <a:t>OE3. Consolidar las habilidades para la mejora del conocimiento, generación y uso de información estratégica sobre poblaciones clave, con énfasis en personas con VIH, para la toma de decisiones y la incidencia desde las comunidades afectadas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A546AC29-E203-48B8-BDBB-AAE86ADC175F}"/>
              </a:ext>
            </a:extLst>
          </p:cNvPr>
          <p:cNvSpPr/>
          <p:nvPr/>
        </p:nvSpPr>
        <p:spPr>
          <a:xfrm>
            <a:off x="1145101" y="3154254"/>
            <a:ext cx="3103924" cy="1929473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sz="1400" dirty="0">
                <a:solidFill>
                  <a:schemeClr val="tx1"/>
                </a:solidFill>
              </a:rPr>
              <a:t>R1. Mecanismos regionales y nacionales establecidos para el monitoreo del incremento de la financiación doméstica para intervenciones en poblaciones clave y para movilización de recursos para las organizaciones de las poblaciones clave, con énfasis en personas con VIH.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1ECC160B-ED4A-4263-B7AD-7EF31C1AE9A6}"/>
              </a:ext>
            </a:extLst>
          </p:cNvPr>
          <p:cNvSpPr/>
          <p:nvPr/>
        </p:nvSpPr>
        <p:spPr>
          <a:xfrm>
            <a:off x="4500692" y="3154255"/>
            <a:ext cx="2869035" cy="1929473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sz="1200" dirty="0">
                <a:solidFill>
                  <a:schemeClr val="tx1"/>
                </a:solidFill>
              </a:rPr>
              <a:t>R2. Mecanismos y políticas para la reducción de desigualdades en el acceso a servicios de salud integral sin discriminación para personas con VIH que tomen en cuenta las necesidades y particularidades de cada una de las subpoblaciones, institucionalizados e implementados en al menos 10 países de América Latina. 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5D052AA-B675-4DDB-BDE6-B963EC555691}"/>
              </a:ext>
            </a:extLst>
          </p:cNvPr>
          <p:cNvSpPr/>
          <p:nvPr/>
        </p:nvSpPr>
        <p:spPr>
          <a:xfrm>
            <a:off x="7508148" y="3154256"/>
            <a:ext cx="2961313" cy="1929472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sz="1200" dirty="0">
                <a:solidFill>
                  <a:schemeClr val="tx1"/>
                </a:solidFill>
              </a:rPr>
              <a:t>R3. Habilidades blandas y técnicas clave fortalecidas, para la generación, análisis y uso en estrategias de abogacía, de información estratégica para la sostenibilidad de las redes y organizaciones de la sociedad civil que trabajan, a nivel regional y nacional, por la mejora de la calidad de vida de las personas con VIH en la región de América Latina.</a:t>
            </a:r>
          </a:p>
        </p:txBody>
      </p:sp>
      <p:sp>
        <p:nvSpPr>
          <p:cNvPr id="7" name="Flecha: hacia arriba 6">
            <a:extLst>
              <a:ext uri="{FF2B5EF4-FFF2-40B4-BE49-F238E27FC236}">
                <a16:creationId xmlns:a16="http://schemas.microsoft.com/office/drawing/2014/main" id="{B9FD1C65-5FBE-4ACD-9104-DC6F98A63D3D}"/>
              </a:ext>
            </a:extLst>
          </p:cNvPr>
          <p:cNvSpPr/>
          <p:nvPr/>
        </p:nvSpPr>
        <p:spPr>
          <a:xfrm>
            <a:off x="2353111" y="910202"/>
            <a:ext cx="922789" cy="243281"/>
          </a:xfrm>
          <a:prstGeom prst="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5" name="Flecha: hacia arriba 14">
            <a:extLst>
              <a:ext uri="{FF2B5EF4-FFF2-40B4-BE49-F238E27FC236}">
                <a16:creationId xmlns:a16="http://schemas.microsoft.com/office/drawing/2014/main" id="{8DBE023D-0E30-4BE9-BC40-223E7DE37C18}"/>
              </a:ext>
            </a:extLst>
          </p:cNvPr>
          <p:cNvSpPr/>
          <p:nvPr/>
        </p:nvSpPr>
        <p:spPr>
          <a:xfrm>
            <a:off x="5473814" y="914399"/>
            <a:ext cx="922789" cy="243281"/>
          </a:xfrm>
          <a:prstGeom prst="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6" name="Flecha: hacia arriba 15">
            <a:extLst>
              <a:ext uri="{FF2B5EF4-FFF2-40B4-BE49-F238E27FC236}">
                <a16:creationId xmlns:a16="http://schemas.microsoft.com/office/drawing/2014/main" id="{E5F9B530-ED45-4D1C-9A04-81F8A37AFE1D}"/>
              </a:ext>
            </a:extLst>
          </p:cNvPr>
          <p:cNvSpPr/>
          <p:nvPr/>
        </p:nvSpPr>
        <p:spPr>
          <a:xfrm>
            <a:off x="8657436" y="914398"/>
            <a:ext cx="922789" cy="243281"/>
          </a:xfrm>
          <a:prstGeom prst="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7" name="Flecha: hacia arriba 16">
            <a:extLst>
              <a:ext uri="{FF2B5EF4-FFF2-40B4-BE49-F238E27FC236}">
                <a16:creationId xmlns:a16="http://schemas.microsoft.com/office/drawing/2014/main" id="{E13CF128-C7DC-439E-A862-22CAB1A24F63}"/>
              </a:ext>
            </a:extLst>
          </p:cNvPr>
          <p:cNvSpPr/>
          <p:nvPr/>
        </p:nvSpPr>
        <p:spPr>
          <a:xfrm>
            <a:off x="2353111" y="2778844"/>
            <a:ext cx="922789" cy="243281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8" name="Flecha: hacia arriba 17">
            <a:extLst>
              <a:ext uri="{FF2B5EF4-FFF2-40B4-BE49-F238E27FC236}">
                <a16:creationId xmlns:a16="http://schemas.microsoft.com/office/drawing/2014/main" id="{234101D1-CA5A-4010-9AEE-C4056587C3FB}"/>
              </a:ext>
            </a:extLst>
          </p:cNvPr>
          <p:cNvSpPr/>
          <p:nvPr/>
        </p:nvSpPr>
        <p:spPr>
          <a:xfrm>
            <a:off x="5473814" y="2783041"/>
            <a:ext cx="922789" cy="243281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9" name="Flecha: hacia arriba 18">
            <a:extLst>
              <a:ext uri="{FF2B5EF4-FFF2-40B4-BE49-F238E27FC236}">
                <a16:creationId xmlns:a16="http://schemas.microsoft.com/office/drawing/2014/main" id="{46574D33-2160-47D8-9DE9-7468A56BE29D}"/>
              </a:ext>
            </a:extLst>
          </p:cNvPr>
          <p:cNvSpPr/>
          <p:nvPr/>
        </p:nvSpPr>
        <p:spPr>
          <a:xfrm>
            <a:off x="8657436" y="2783040"/>
            <a:ext cx="922789" cy="243281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4E914AB-E12B-4DE3-B6B8-108F37456165}"/>
              </a:ext>
            </a:extLst>
          </p:cNvPr>
          <p:cNvSpPr/>
          <p:nvPr/>
        </p:nvSpPr>
        <p:spPr>
          <a:xfrm>
            <a:off x="11392250" y="1302398"/>
            <a:ext cx="480968" cy="135690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PA" dirty="0">
                <a:solidFill>
                  <a:schemeClr val="accent6">
                    <a:lumMod val="50000"/>
                  </a:schemeClr>
                </a:solidFill>
              </a:rPr>
              <a:t>Objetivos específicos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DDE2B3EB-D4E7-4D74-B528-4B95374C1C6C}"/>
              </a:ext>
            </a:extLst>
          </p:cNvPr>
          <p:cNvSpPr/>
          <p:nvPr/>
        </p:nvSpPr>
        <p:spPr>
          <a:xfrm>
            <a:off x="11420213" y="3154254"/>
            <a:ext cx="480968" cy="1929473"/>
          </a:xfrm>
          <a:prstGeom prst="rect">
            <a:avLst/>
          </a:prstGeom>
          <a:noFill/>
          <a:ln>
            <a:solidFill>
              <a:srgbClr val="FF75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PA" dirty="0">
                <a:solidFill>
                  <a:srgbClr val="C00000"/>
                </a:solidFill>
              </a:rPr>
              <a:t>Resultados esperados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FD73371C-18B3-4F18-BFB2-EE9632ED88AA}"/>
              </a:ext>
            </a:extLst>
          </p:cNvPr>
          <p:cNvSpPr/>
          <p:nvPr/>
        </p:nvSpPr>
        <p:spPr>
          <a:xfrm>
            <a:off x="820722" y="5701038"/>
            <a:ext cx="11167146" cy="1030451"/>
          </a:xfrm>
          <a:prstGeom prst="rect">
            <a:avLst/>
          </a:prstGeom>
          <a:solidFill>
            <a:srgbClr val="FFE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B5E1EBE3-DB2F-4EB8-80C6-5E1C87EF28E4}"/>
              </a:ext>
            </a:extLst>
          </p:cNvPr>
          <p:cNvSpPr/>
          <p:nvPr/>
        </p:nvSpPr>
        <p:spPr>
          <a:xfrm>
            <a:off x="1145100" y="5800308"/>
            <a:ext cx="1582021" cy="85428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sz="1400" dirty="0">
                <a:solidFill>
                  <a:schemeClr val="tx1"/>
                </a:solidFill>
              </a:rPr>
              <a:t>Intervenciones para financiación doméstica</a:t>
            </a:r>
          </a:p>
        </p:txBody>
      </p:sp>
      <p:sp>
        <p:nvSpPr>
          <p:cNvPr id="24" name="Rectángulo: esquinas redondeadas 23">
            <a:extLst>
              <a:ext uri="{FF2B5EF4-FFF2-40B4-BE49-F238E27FC236}">
                <a16:creationId xmlns:a16="http://schemas.microsoft.com/office/drawing/2014/main" id="{9AE44E61-B389-4241-85B5-5C4CF6DFA386}"/>
              </a:ext>
            </a:extLst>
          </p:cNvPr>
          <p:cNvSpPr/>
          <p:nvPr/>
        </p:nvSpPr>
        <p:spPr>
          <a:xfrm>
            <a:off x="2914478" y="5800305"/>
            <a:ext cx="1582021" cy="85428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sz="1400" dirty="0">
                <a:solidFill>
                  <a:schemeClr val="tx1"/>
                </a:solidFill>
              </a:rPr>
              <a:t>Intervenciones para recursos de organizaciones</a:t>
            </a:r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82335381-2F42-404D-8C53-4673E2B328BB}"/>
              </a:ext>
            </a:extLst>
          </p:cNvPr>
          <p:cNvSpPr/>
          <p:nvPr/>
        </p:nvSpPr>
        <p:spPr>
          <a:xfrm>
            <a:off x="4725447" y="5800305"/>
            <a:ext cx="2344027" cy="85428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sz="1400" dirty="0">
                <a:solidFill>
                  <a:schemeClr val="tx1"/>
                </a:solidFill>
              </a:rPr>
              <a:t>Intervenciones de análisis de situación, alianzas y abogacía</a:t>
            </a:r>
          </a:p>
        </p:txBody>
      </p:sp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E1343CC1-0BE6-4677-9647-4E8A5A5A3CB0}"/>
              </a:ext>
            </a:extLst>
          </p:cNvPr>
          <p:cNvSpPr/>
          <p:nvPr/>
        </p:nvSpPr>
        <p:spPr>
          <a:xfrm>
            <a:off x="7505351" y="5800305"/>
            <a:ext cx="2964110" cy="85428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sz="1400" dirty="0">
                <a:solidFill>
                  <a:schemeClr val="tx1"/>
                </a:solidFill>
              </a:rPr>
              <a:t>Intervenciones de comunicación, análisis de información y fortalecimiento de habilidades</a:t>
            </a:r>
          </a:p>
        </p:txBody>
      </p:sp>
      <p:sp>
        <p:nvSpPr>
          <p:cNvPr id="27" name="Flecha: hacia arriba 26">
            <a:extLst>
              <a:ext uri="{FF2B5EF4-FFF2-40B4-BE49-F238E27FC236}">
                <a16:creationId xmlns:a16="http://schemas.microsoft.com/office/drawing/2014/main" id="{EC72BC6B-615E-4774-984B-750C72E737E2}"/>
              </a:ext>
            </a:extLst>
          </p:cNvPr>
          <p:cNvSpPr/>
          <p:nvPr/>
        </p:nvSpPr>
        <p:spPr>
          <a:xfrm>
            <a:off x="3244093" y="5292777"/>
            <a:ext cx="922789" cy="243281"/>
          </a:xfrm>
          <a:prstGeom prst="upArrow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8" name="Flecha: hacia arriba 27">
            <a:extLst>
              <a:ext uri="{FF2B5EF4-FFF2-40B4-BE49-F238E27FC236}">
                <a16:creationId xmlns:a16="http://schemas.microsoft.com/office/drawing/2014/main" id="{D857E753-4570-43F1-B31E-F8620A8DA244}"/>
              </a:ext>
            </a:extLst>
          </p:cNvPr>
          <p:cNvSpPr/>
          <p:nvPr/>
        </p:nvSpPr>
        <p:spPr>
          <a:xfrm>
            <a:off x="5428028" y="5292777"/>
            <a:ext cx="922789" cy="243281"/>
          </a:xfrm>
          <a:prstGeom prst="upArrow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9" name="Flecha: hacia arriba 28">
            <a:extLst>
              <a:ext uri="{FF2B5EF4-FFF2-40B4-BE49-F238E27FC236}">
                <a16:creationId xmlns:a16="http://schemas.microsoft.com/office/drawing/2014/main" id="{1ABA212E-5836-4F8B-AB6C-498A978EB7DB}"/>
              </a:ext>
            </a:extLst>
          </p:cNvPr>
          <p:cNvSpPr/>
          <p:nvPr/>
        </p:nvSpPr>
        <p:spPr>
          <a:xfrm>
            <a:off x="8478474" y="5292777"/>
            <a:ext cx="953369" cy="243281"/>
          </a:xfrm>
          <a:prstGeom prst="upArrow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30" name="Flecha: hacia arriba 29">
            <a:extLst>
              <a:ext uri="{FF2B5EF4-FFF2-40B4-BE49-F238E27FC236}">
                <a16:creationId xmlns:a16="http://schemas.microsoft.com/office/drawing/2014/main" id="{C65DD8B7-24DE-4252-806A-1D1E71BE8F6E}"/>
              </a:ext>
            </a:extLst>
          </p:cNvPr>
          <p:cNvSpPr/>
          <p:nvPr/>
        </p:nvSpPr>
        <p:spPr>
          <a:xfrm>
            <a:off x="1432071" y="5292777"/>
            <a:ext cx="922789" cy="243281"/>
          </a:xfrm>
          <a:prstGeom prst="upArrow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25BA6CB7-3CA3-4DC1-90B1-5233340CB3E5}"/>
              </a:ext>
            </a:extLst>
          </p:cNvPr>
          <p:cNvSpPr/>
          <p:nvPr/>
        </p:nvSpPr>
        <p:spPr>
          <a:xfrm>
            <a:off x="11389456" y="5789119"/>
            <a:ext cx="480968" cy="85428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PA" sz="900" dirty="0">
                <a:solidFill>
                  <a:schemeClr val="accent6">
                    <a:lumMod val="50000"/>
                  </a:schemeClr>
                </a:solidFill>
              </a:rPr>
              <a:t>Intervenciones</a:t>
            </a:r>
          </a:p>
        </p:txBody>
      </p:sp>
    </p:spTree>
    <p:extLst>
      <p:ext uri="{BB962C8B-B14F-4D97-AF65-F5344CB8AC3E}">
        <p14:creationId xmlns:p14="http://schemas.microsoft.com/office/powerpoint/2010/main" val="352444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ángulo 35">
            <a:extLst>
              <a:ext uri="{FF2B5EF4-FFF2-40B4-BE49-F238E27FC236}">
                <a16:creationId xmlns:a16="http://schemas.microsoft.com/office/drawing/2014/main" id="{113D9F7F-881F-4F7C-A5E1-0D480D382141}"/>
              </a:ext>
            </a:extLst>
          </p:cNvPr>
          <p:cNvSpPr/>
          <p:nvPr/>
        </p:nvSpPr>
        <p:spPr>
          <a:xfrm>
            <a:off x="160787" y="4312632"/>
            <a:ext cx="11870425" cy="1601607"/>
          </a:xfrm>
          <a:prstGeom prst="rect">
            <a:avLst/>
          </a:prstGeom>
          <a:solidFill>
            <a:srgbClr val="E7F4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65BC5B95-D9E8-4A2A-97C3-C666CA144971}"/>
              </a:ext>
            </a:extLst>
          </p:cNvPr>
          <p:cNvSpPr/>
          <p:nvPr/>
        </p:nvSpPr>
        <p:spPr>
          <a:xfrm>
            <a:off x="160787" y="2466351"/>
            <a:ext cx="11870425" cy="1677811"/>
          </a:xfrm>
          <a:prstGeom prst="rect">
            <a:avLst/>
          </a:prstGeom>
          <a:solidFill>
            <a:srgbClr val="E6D5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BA2EBEBE-C181-4025-9863-E5CF4988B795}"/>
              </a:ext>
            </a:extLst>
          </p:cNvPr>
          <p:cNvSpPr/>
          <p:nvPr/>
        </p:nvSpPr>
        <p:spPr>
          <a:xfrm>
            <a:off x="160787" y="757799"/>
            <a:ext cx="11870425" cy="1030451"/>
          </a:xfrm>
          <a:prstGeom prst="rect">
            <a:avLst/>
          </a:prstGeom>
          <a:solidFill>
            <a:srgbClr val="FFE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E0BBA2DE-A37B-4FD0-9104-005EEEB3926F}"/>
              </a:ext>
            </a:extLst>
          </p:cNvPr>
          <p:cNvSpPr/>
          <p:nvPr/>
        </p:nvSpPr>
        <p:spPr>
          <a:xfrm>
            <a:off x="262854" y="857069"/>
            <a:ext cx="1941357" cy="85428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sz="1400" dirty="0">
                <a:solidFill>
                  <a:schemeClr val="tx1"/>
                </a:solidFill>
              </a:rPr>
              <a:t>Intervenciones para financiación doméstica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A504B9A8-BE64-4BE7-A693-BDE30F525F72}"/>
              </a:ext>
            </a:extLst>
          </p:cNvPr>
          <p:cNvSpPr/>
          <p:nvPr/>
        </p:nvSpPr>
        <p:spPr>
          <a:xfrm>
            <a:off x="2489436" y="857066"/>
            <a:ext cx="1941357" cy="85428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sz="1400" dirty="0">
                <a:solidFill>
                  <a:schemeClr val="tx1"/>
                </a:solidFill>
              </a:rPr>
              <a:t>Intervenciones para recursos de organizaciones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4756242D-CD23-47B5-8470-F3B3E2FF1F38}"/>
              </a:ext>
            </a:extLst>
          </p:cNvPr>
          <p:cNvSpPr/>
          <p:nvPr/>
        </p:nvSpPr>
        <p:spPr>
          <a:xfrm>
            <a:off x="5085822" y="857066"/>
            <a:ext cx="2344027" cy="85428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sz="1400" dirty="0">
                <a:solidFill>
                  <a:schemeClr val="tx1"/>
                </a:solidFill>
              </a:rPr>
              <a:t>Intervenciones de análisis de situación, alianzas y abogacía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FE44782F-FA0A-4F81-A3DF-95CD89D3173C}"/>
              </a:ext>
            </a:extLst>
          </p:cNvPr>
          <p:cNvSpPr/>
          <p:nvPr/>
        </p:nvSpPr>
        <p:spPr>
          <a:xfrm>
            <a:off x="8390388" y="857066"/>
            <a:ext cx="2869035" cy="85428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sz="1400" dirty="0">
                <a:solidFill>
                  <a:schemeClr val="tx1"/>
                </a:solidFill>
              </a:rPr>
              <a:t>Intervenciones de comunicación, análisis de información y fortalecimiento de habilidades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79E58C64-B30E-4B7E-A683-7CA932AC130F}"/>
              </a:ext>
            </a:extLst>
          </p:cNvPr>
          <p:cNvSpPr/>
          <p:nvPr/>
        </p:nvSpPr>
        <p:spPr>
          <a:xfrm>
            <a:off x="262854" y="2560034"/>
            <a:ext cx="1941357" cy="1449907"/>
          </a:xfrm>
          <a:prstGeom prst="rect">
            <a:avLst/>
          </a:prstGeom>
          <a:solidFill>
            <a:srgbClr val="CBA9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sz="1400" dirty="0">
                <a:solidFill>
                  <a:schemeClr val="tx1"/>
                </a:solidFill>
              </a:rPr>
              <a:t>Subárea A: Incremento de la financiación doméstica para intervenciones con poblaciones clave 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AC60714F-5B74-4511-B3DF-2E9B999B83A3}"/>
              </a:ext>
            </a:extLst>
          </p:cNvPr>
          <p:cNvSpPr/>
          <p:nvPr/>
        </p:nvSpPr>
        <p:spPr>
          <a:xfrm>
            <a:off x="2489436" y="2560031"/>
            <a:ext cx="1941357" cy="1449907"/>
          </a:xfrm>
          <a:prstGeom prst="rect">
            <a:avLst/>
          </a:prstGeom>
          <a:solidFill>
            <a:srgbClr val="CBA9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sz="1400" dirty="0">
                <a:solidFill>
                  <a:schemeClr val="tx1"/>
                </a:solidFill>
              </a:rPr>
              <a:t>Subárea B: Movilización de recursos para las organizaciones de poblaciones clave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D0D6045A-C282-4E8C-901D-65E5B3A77563}"/>
              </a:ext>
            </a:extLst>
          </p:cNvPr>
          <p:cNvSpPr/>
          <p:nvPr/>
        </p:nvSpPr>
        <p:spPr>
          <a:xfrm>
            <a:off x="5085822" y="2560031"/>
            <a:ext cx="2344027" cy="1449907"/>
          </a:xfrm>
          <a:prstGeom prst="rect">
            <a:avLst/>
          </a:prstGeom>
          <a:solidFill>
            <a:srgbClr val="CBA9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sz="1400" dirty="0">
                <a:solidFill>
                  <a:schemeClr val="tx1"/>
                </a:solidFill>
              </a:rPr>
              <a:t> Subárea C: Reducción de las barreras estructurales para el acceso de las poblaciones clave a los servicios, incluido el estigma y la discriminación y la violencia de género 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F2CA52ED-EBA1-4839-B13A-7B5B46E73A2A}"/>
              </a:ext>
            </a:extLst>
          </p:cNvPr>
          <p:cNvSpPr/>
          <p:nvPr/>
        </p:nvSpPr>
        <p:spPr>
          <a:xfrm>
            <a:off x="8390388" y="2560031"/>
            <a:ext cx="2869035" cy="1449907"/>
          </a:xfrm>
          <a:prstGeom prst="rect">
            <a:avLst/>
          </a:prstGeom>
          <a:solidFill>
            <a:srgbClr val="CBA9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sz="1400" dirty="0">
                <a:solidFill>
                  <a:schemeClr val="tx1"/>
                </a:solidFill>
              </a:rPr>
              <a:t>Subárea D: Mejora en el conocimiento, generación y uso de información estratégica sobre poblaciones clave para la toma de decisiones y la incidencia política desde las comunidades afectadas 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E6F4DC24-7D32-4FE5-B749-2C01484609F2}"/>
              </a:ext>
            </a:extLst>
          </p:cNvPr>
          <p:cNvSpPr/>
          <p:nvPr/>
        </p:nvSpPr>
        <p:spPr>
          <a:xfrm>
            <a:off x="271243" y="4749567"/>
            <a:ext cx="4167939" cy="72984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200">
                <a:solidFill>
                  <a:schemeClr val="accent6">
                    <a:lumMod val="50000"/>
                  </a:schemeClr>
                </a:solidFill>
              </a:rPr>
              <a:t>Módulo 1. Respuestas y sistemas comunitarios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B2B75092-3E9A-4A7B-8C59-CACA11889CBD}"/>
              </a:ext>
            </a:extLst>
          </p:cNvPr>
          <p:cNvSpPr/>
          <p:nvPr/>
        </p:nvSpPr>
        <p:spPr>
          <a:xfrm>
            <a:off x="5085822" y="4472729"/>
            <a:ext cx="2344028" cy="135761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200" dirty="0">
                <a:solidFill>
                  <a:schemeClr val="accent6">
                    <a:lumMod val="50000"/>
                  </a:schemeClr>
                </a:solidFill>
              </a:rPr>
              <a:t>Módulo 2. Programas para eliminar los obstáculos relacionados con los derechos humanos en los servicios de VIH</a:t>
            </a: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720C999A-EB55-4EEB-8EFA-B72C95E1F7DB}"/>
              </a:ext>
            </a:extLst>
          </p:cNvPr>
          <p:cNvSpPr/>
          <p:nvPr/>
        </p:nvSpPr>
        <p:spPr>
          <a:xfrm>
            <a:off x="8390389" y="4741871"/>
            <a:ext cx="2869034" cy="72984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200" dirty="0">
                <a:solidFill>
                  <a:schemeClr val="accent6">
                    <a:lumMod val="50000"/>
                  </a:schemeClr>
                </a:solidFill>
              </a:rPr>
              <a:t>Módulo 1. Respuestas y sistemas comunitarios</a:t>
            </a:r>
          </a:p>
        </p:txBody>
      </p:sp>
      <p:sp>
        <p:nvSpPr>
          <p:cNvPr id="25" name="Flecha: hacia arriba 24">
            <a:extLst>
              <a:ext uri="{FF2B5EF4-FFF2-40B4-BE49-F238E27FC236}">
                <a16:creationId xmlns:a16="http://schemas.microsoft.com/office/drawing/2014/main" id="{184D6E41-B55A-47F9-A4C0-1A96447B36E5}"/>
              </a:ext>
            </a:extLst>
          </p:cNvPr>
          <p:cNvSpPr/>
          <p:nvPr/>
        </p:nvSpPr>
        <p:spPr>
          <a:xfrm>
            <a:off x="2998719" y="2037115"/>
            <a:ext cx="922789" cy="243281"/>
          </a:xfrm>
          <a:prstGeom prst="upArrow">
            <a:avLst/>
          </a:prstGeom>
          <a:noFill/>
          <a:ln>
            <a:solidFill>
              <a:srgbClr val="FFC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6" name="Flecha: hacia arriba 25">
            <a:extLst>
              <a:ext uri="{FF2B5EF4-FFF2-40B4-BE49-F238E27FC236}">
                <a16:creationId xmlns:a16="http://schemas.microsoft.com/office/drawing/2014/main" id="{32D3C7E7-E758-4D6A-845C-CE9B5E3E5151}"/>
              </a:ext>
            </a:extLst>
          </p:cNvPr>
          <p:cNvSpPr/>
          <p:nvPr/>
        </p:nvSpPr>
        <p:spPr>
          <a:xfrm>
            <a:off x="5728284" y="2032218"/>
            <a:ext cx="922789" cy="243281"/>
          </a:xfrm>
          <a:prstGeom prst="upArrow">
            <a:avLst/>
          </a:prstGeom>
          <a:noFill/>
          <a:ln>
            <a:solidFill>
              <a:srgbClr val="FFC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7" name="Flecha: hacia arriba 26">
            <a:extLst>
              <a:ext uri="{FF2B5EF4-FFF2-40B4-BE49-F238E27FC236}">
                <a16:creationId xmlns:a16="http://schemas.microsoft.com/office/drawing/2014/main" id="{4CEEEFF8-EA95-4E78-80F6-1DA9FD520DB1}"/>
              </a:ext>
            </a:extLst>
          </p:cNvPr>
          <p:cNvSpPr/>
          <p:nvPr/>
        </p:nvSpPr>
        <p:spPr>
          <a:xfrm>
            <a:off x="9363511" y="2052502"/>
            <a:ext cx="922789" cy="243281"/>
          </a:xfrm>
          <a:prstGeom prst="upArrow">
            <a:avLst/>
          </a:prstGeom>
          <a:noFill/>
          <a:ln>
            <a:solidFill>
              <a:srgbClr val="FFC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8" name="Flecha: hacia arriba 27">
            <a:extLst>
              <a:ext uri="{FF2B5EF4-FFF2-40B4-BE49-F238E27FC236}">
                <a16:creationId xmlns:a16="http://schemas.microsoft.com/office/drawing/2014/main" id="{692D3C52-9099-48DD-985A-0A47CED39A13}"/>
              </a:ext>
            </a:extLst>
          </p:cNvPr>
          <p:cNvSpPr/>
          <p:nvPr/>
        </p:nvSpPr>
        <p:spPr>
          <a:xfrm>
            <a:off x="772137" y="2052502"/>
            <a:ext cx="922789" cy="243281"/>
          </a:xfrm>
          <a:prstGeom prst="upArrow">
            <a:avLst/>
          </a:prstGeom>
          <a:noFill/>
          <a:ln>
            <a:solidFill>
              <a:srgbClr val="FFC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33442788-FAEC-4BB7-AF4B-0E5C9E47419C}"/>
              </a:ext>
            </a:extLst>
          </p:cNvPr>
          <p:cNvSpPr/>
          <p:nvPr/>
        </p:nvSpPr>
        <p:spPr>
          <a:xfrm>
            <a:off x="11446780" y="857067"/>
            <a:ext cx="480968" cy="85428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PA" sz="900" dirty="0">
                <a:solidFill>
                  <a:schemeClr val="accent6">
                    <a:lumMod val="50000"/>
                  </a:schemeClr>
                </a:solidFill>
              </a:rPr>
              <a:t>Intervenciones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275B8594-4DF7-4475-89B5-45692269CD7F}"/>
              </a:ext>
            </a:extLst>
          </p:cNvPr>
          <p:cNvSpPr/>
          <p:nvPr/>
        </p:nvSpPr>
        <p:spPr>
          <a:xfrm>
            <a:off x="11446780" y="2560030"/>
            <a:ext cx="480968" cy="1449907"/>
          </a:xfrm>
          <a:prstGeom prst="rect">
            <a:avLst/>
          </a:prstGeom>
          <a:noFill/>
          <a:ln>
            <a:solidFill>
              <a:srgbClr val="A568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PA" sz="1600" dirty="0">
                <a:solidFill>
                  <a:schemeClr val="accent6">
                    <a:lumMod val="50000"/>
                  </a:schemeClr>
                </a:solidFill>
              </a:rPr>
              <a:t>Subáreas de intervención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49782C3B-42B0-41D0-A801-C4733E087ED4}"/>
              </a:ext>
            </a:extLst>
          </p:cNvPr>
          <p:cNvSpPr/>
          <p:nvPr/>
        </p:nvSpPr>
        <p:spPr>
          <a:xfrm>
            <a:off x="11439789" y="4381839"/>
            <a:ext cx="480968" cy="1449907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PA" sz="1600" dirty="0">
                <a:solidFill>
                  <a:schemeClr val="accent6">
                    <a:lumMod val="50000"/>
                  </a:schemeClr>
                </a:solidFill>
              </a:rPr>
              <a:t>Módulos del marco modular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26327AFB-FF48-4F7E-B4F2-A3B93AEBE8E3}"/>
              </a:ext>
            </a:extLst>
          </p:cNvPr>
          <p:cNvSpPr/>
          <p:nvPr/>
        </p:nvSpPr>
        <p:spPr>
          <a:xfrm>
            <a:off x="160787" y="110099"/>
            <a:ext cx="2043424" cy="52850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dirty="0"/>
              <a:t>[</a:t>
            </a:r>
            <a:r>
              <a:rPr lang="es-PA" i="1" dirty="0"/>
              <a:t>Continuación</a:t>
            </a:r>
            <a:r>
              <a:rPr lang="es-PA" dirty="0"/>
              <a:t>]</a:t>
            </a:r>
            <a:endParaRPr lang="es-PA" sz="1400" dirty="0"/>
          </a:p>
        </p:txBody>
      </p:sp>
    </p:spTree>
    <p:extLst>
      <p:ext uri="{BB962C8B-B14F-4D97-AF65-F5344CB8AC3E}">
        <p14:creationId xmlns:p14="http://schemas.microsoft.com/office/powerpoint/2010/main" val="219749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A4A26F-FBE7-4534-8168-4AEC3B1741D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s-PA" b="1" dirty="0">
                <a:solidFill>
                  <a:schemeClr val="bg1"/>
                </a:solidFill>
              </a:rPr>
              <a:t>Próximos pasos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47B927-5F4A-440E-AE4D-B4F07E935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/>
              <a:t>Definición de las intervenciones.</a:t>
            </a:r>
          </a:p>
          <a:p>
            <a:r>
              <a:rPr lang="es-PA" dirty="0"/>
              <a:t>Continuación del diálogo regional.</a:t>
            </a:r>
          </a:p>
          <a:p>
            <a:r>
              <a:rPr lang="es-PA" dirty="0"/>
              <a:t>Revisión de pares regionales coordinada por ONUSIDA.</a:t>
            </a:r>
          </a:p>
          <a:p>
            <a:r>
              <a:rPr lang="es-PA" dirty="0"/>
              <a:t>Debido a la naturaleza de la convocatoria, los procesos de abordaje en los países serán definidos si el Panel de Revisión Técnica aprueba la solicitud de financiamiento y recomienda elaborar </a:t>
            </a:r>
            <a:r>
              <a:rPr lang="es-PA"/>
              <a:t>la subvención.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47147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D429FF-14BE-4886-8061-209BF3564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230" y="3193141"/>
            <a:ext cx="10515600" cy="3330809"/>
          </a:xfrm>
        </p:spPr>
        <p:txBody>
          <a:bodyPr>
            <a:normAutofit/>
          </a:bodyPr>
          <a:lstStyle/>
          <a:p>
            <a:pPr algn="ctr"/>
            <a:r>
              <a:rPr lang="es-PA" b="1" dirty="0"/>
              <a:t>Aportes bienvenidos</a:t>
            </a:r>
            <a:br>
              <a:rPr lang="es-PA" b="1" dirty="0"/>
            </a:br>
            <a:r>
              <a:rPr lang="es-PA" b="1" dirty="0"/>
              <a:t/>
            </a:r>
            <a:br>
              <a:rPr lang="es-PA" b="1" dirty="0"/>
            </a:br>
            <a:r>
              <a:rPr lang="es-PA" b="1" dirty="0">
                <a:hlinkClick r:id="rId2"/>
              </a:rPr>
              <a:t>diego.postigo@Gmail.com</a:t>
            </a:r>
            <a:r>
              <a:rPr lang="es-PA" b="1" dirty="0"/>
              <a:t/>
            </a:r>
            <a:br>
              <a:rPr lang="es-PA" b="1" dirty="0"/>
            </a:br>
            <a:r>
              <a:rPr lang="es-PA" b="1" dirty="0">
                <a:hlinkClick r:id="rId3"/>
              </a:rPr>
              <a:t>smontealegre@Hivos.org</a:t>
            </a:r>
            <a:r>
              <a:rPr lang="es-PA" b="1" dirty="0"/>
              <a:t> </a:t>
            </a:r>
          </a:p>
        </p:txBody>
      </p:sp>
      <p:pic>
        <p:nvPicPr>
          <p:cNvPr id="3" name="0 Imagen">
            <a:extLst>
              <a:ext uri="{FF2B5EF4-FFF2-40B4-BE49-F238E27FC236}">
                <a16:creationId xmlns:a16="http://schemas.microsoft.com/office/drawing/2014/main" id="{BE80C5DF-404D-46E8-96EC-50A238EF394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520" y="440555"/>
            <a:ext cx="802317" cy="1080166"/>
          </a:xfrm>
          <a:prstGeom prst="rect">
            <a:avLst/>
          </a:prstGeom>
        </p:spPr>
      </p:pic>
      <p:pic>
        <p:nvPicPr>
          <p:cNvPr id="4" name="0 Imagen">
            <a:extLst>
              <a:ext uri="{FF2B5EF4-FFF2-40B4-BE49-F238E27FC236}">
                <a16:creationId xmlns:a16="http://schemas.microsoft.com/office/drawing/2014/main" id="{CD255F8F-AC5C-42E7-B584-1AE4D05BE66F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214" y="583505"/>
            <a:ext cx="996876" cy="794266"/>
          </a:xfrm>
          <a:prstGeom prst="rect">
            <a:avLst/>
          </a:prstGeom>
        </p:spPr>
      </p:pic>
      <p:pic>
        <p:nvPicPr>
          <p:cNvPr id="5" name="0 Imagen">
            <a:extLst>
              <a:ext uri="{FF2B5EF4-FFF2-40B4-BE49-F238E27FC236}">
                <a16:creationId xmlns:a16="http://schemas.microsoft.com/office/drawing/2014/main" id="{D3E53499-0A4F-4EDB-A555-F48CC4891C39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574" y="659872"/>
            <a:ext cx="1094156" cy="645062"/>
          </a:xfrm>
          <a:prstGeom prst="rect">
            <a:avLst/>
          </a:prstGeom>
        </p:spPr>
      </p:pic>
      <p:pic>
        <p:nvPicPr>
          <p:cNvPr id="6" name="0 Imagen">
            <a:extLst>
              <a:ext uri="{FF2B5EF4-FFF2-40B4-BE49-F238E27FC236}">
                <a16:creationId xmlns:a16="http://schemas.microsoft.com/office/drawing/2014/main" id="{04DB3D35-8A16-4B51-9417-341CF04DBEF3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875" y="636665"/>
            <a:ext cx="1054666" cy="687947"/>
          </a:xfrm>
          <a:prstGeom prst="rect">
            <a:avLst/>
          </a:prstGeom>
        </p:spPr>
      </p:pic>
      <p:pic>
        <p:nvPicPr>
          <p:cNvPr id="7" name="0 Imagen">
            <a:extLst>
              <a:ext uri="{FF2B5EF4-FFF2-40B4-BE49-F238E27FC236}">
                <a16:creationId xmlns:a16="http://schemas.microsoft.com/office/drawing/2014/main" id="{0EB77FB5-B6AA-4A4B-9BE1-A39DCEF2B5C7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033" y="693100"/>
            <a:ext cx="1207809" cy="629874"/>
          </a:xfrm>
          <a:prstGeom prst="rect">
            <a:avLst/>
          </a:prstGeom>
        </p:spPr>
      </p:pic>
      <p:pic>
        <p:nvPicPr>
          <p:cNvPr id="8" name="0 Imagen">
            <a:extLst>
              <a:ext uri="{FF2B5EF4-FFF2-40B4-BE49-F238E27FC236}">
                <a16:creationId xmlns:a16="http://schemas.microsoft.com/office/drawing/2014/main" id="{2D98C792-E2BF-4143-850A-2871CF5E6FD4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193" y="636665"/>
            <a:ext cx="982428" cy="747808"/>
          </a:xfrm>
          <a:prstGeom prst="rect">
            <a:avLst/>
          </a:prstGeom>
        </p:spPr>
      </p:pic>
      <p:pic>
        <p:nvPicPr>
          <p:cNvPr id="9" name="0 Imagen">
            <a:extLst>
              <a:ext uri="{FF2B5EF4-FFF2-40B4-BE49-F238E27FC236}">
                <a16:creationId xmlns:a16="http://schemas.microsoft.com/office/drawing/2014/main" id="{89361D0D-B2F4-44F4-8822-EDD3CC627B99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267" y="588568"/>
            <a:ext cx="1306052" cy="734406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D4F4EDF7-AC54-4CF4-A2BF-85A853742BFC}"/>
              </a:ext>
            </a:extLst>
          </p:cNvPr>
          <p:cNvSpPr txBox="1">
            <a:spLocks/>
          </p:cNvSpPr>
          <p:nvPr/>
        </p:nvSpPr>
        <p:spPr>
          <a:xfrm>
            <a:off x="0" y="2021747"/>
            <a:ext cx="12192000" cy="148821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PA" b="1">
                <a:solidFill>
                  <a:schemeClr val="bg1"/>
                </a:solidFill>
              </a:rPr>
              <a:t>Alianza Liderazgo en Positivo</a:t>
            </a:r>
            <a:br>
              <a:rPr lang="es-PA" b="1">
                <a:solidFill>
                  <a:schemeClr val="bg1"/>
                </a:solidFill>
              </a:rPr>
            </a:br>
            <a:r>
              <a:rPr lang="es-PA" sz="3600">
                <a:solidFill>
                  <a:schemeClr val="bg1"/>
                </a:solidFill>
              </a:rPr>
              <a:t>Solicitud de financiamiento al Fondo Mundial</a:t>
            </a:r>
            <a:endParaRPr lang="es-P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08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848</Words>
  <Application>Microsoft Office PowerPoint</Application>
  <PresentationFormat>Panorámica</PresentationFormat>
  <Paragraphs>65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Alianza Liderazgo en Positivo Solicitud de financiamiento al Fondo Mundial</vt:lpstr>
      <vt:lpstr>Alianza Liderazgo en Positivo</vt:lpstr>
      <vt:lpstr>Convocatoria de propuestas</vt:lpstr>
      <vt:lpstr>Proceso de elaboración</vt:lpstr>
      <vt:lpstr>Presentación de PowerPoint</vt:lpstr>
      <vt:lpstr>Presentación de PowerPoint</vt:lpstr>
      <vt:lpstr>Próximos pasos</vt:lpstr>
      <vt:lpstr>Aportes bienvenidos  diego.postigo@Gmail.com smontealegre@Hivos.org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Postigo</dc:creator>
  <cp:lastModifiedBy>admin</cp:lastModifiedBy>
  <cp:revision>5</cp:revision>
  <dcterms:created xsi:type="dcterms:W3CDTF">2018-06-12T00:12:36Z</dcterms:created>
  <dcterms:modified xsi:type="dcterms:W3CDTF">2018-07-18T18:04:01Z</dcterms:modified>
</cp:coreProperties>
</file>