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5" r:id="rId2"/>
    <p:sldId id="336" r:id="rId3"/>
    <p:sldId id="316" r:id="rId4"/>
    <p:sldId id="338" r:id="rId5"/>
    <p:sldId id="340" r:id="rId6"/>
    <p:sldId id="344" r:id="rId7"/>
    <p:sldId id="339" r:id="rId8"/>
    <p:sldId id="330" r:id="rId9"/>
    <p:sldId id="345" r:id="rId10"/>
    <p:sldId id="348" r:id="rId11"/>
    <p:sldId id="347" r:id="rId12"/>
    <p:sldId id="341" r:id="rId13"/>
    <p:sldId id="346" r:id="rId14"/>
    <p:sldId id="334" r:id="rId15"/>
    <p:sldId id="322" r:id="rId16"/>
    <p:sldId id="343" r:id="rId17"/>
    <p:sldId id="306" r:id="rId18"/>
  </p:sldIdLst>
  <p:sldSz cx="9144000" cy="6858000" type="screen4x3"/>
  <p:notesSz cx="7102475" cy="93884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60"/>
  </p:normalViewPr>
  <p:slideViewPr>
    <p:cSldViewPr>
      <p:cViewPr varScale="1">
        <p:scale>
          <a:sx n="86" d="100"/>
          <a:sy n="86" d="100"/>
        </p:scale>
        <p:origin x="1397"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7A2F98D1-8A82-455C-AE8C-0EFCFE4041E0}" type="datetimeFigureOut">
              <a:rPr lang="es-SV" smtClean="0"/>
              <a:pPr/>
              <a:t>27/9/2017</a:t>
            </a:fld>
            <a:endParaRPr lang="es-SV"/>
          </a:p>
        </p:txBody>
      </p:sp>
      <p:sp>
        <p:nvSpPr>
          <p:cNvPr id="4" name="Marcador de pie de página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s-SV"/>
          </a:p>
        </p:txBody>
      </p:sp>
      <p:sp>
        <p:nvSpPr>
          <p:cNvPr id="5" name="Marcador de número de diapositiva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59B88993-B6DA-4076-ADE9-839D1395608F}" type="slidenum">
              <a:rPr lang="es-SV" smtClean="0"/>
              <a:pPr/>
              <a:t>‹Nº›</a:t>
            </a:fld>
            <a:endParaRPr lang="es-SV"/>
          </a:p>
        </p:txBody>
      </p:sp>
    </p:spTree>
    <p:extLst>
      <p:ext uri="{BB962C8B-B14F-4D97-AF65-F5344CB8AC3E}">
        <p14:creationId xmlns:p14="http://schemas.microsoft.com/office/powerpoint/2010/main" val="131569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s-ES"/>
          </a:p>
        </p:txBody>
      </p:sp>
      <p:sp>
        <p:nvSpPr>
          <p:cNvPr id="3" name="Marcador de fecha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F93B5BE-A30C-43FB-8848-12C4773F44B6}" type="datetimeFigureOut">
              <a:rPr lang="es-ES" smtClean="0"/>
              <a:pPr/>
              <a:t>27/09/2017</a:t>
            </a:fld>
            <a:endParaRPr lang="es-ES"/>
          </a:p>
        </p:txBody>
      </p:sp>
      <p:sp>
        <p:nvSpPr>
          <p:cNvPr id="4" name="Marcador de imagen de diapositiva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s-ES"/>
          </a:p>
        </p:txBody>
      </p:sp>
      <p:sp>
        <p:nvSpPr>
          <p:cNvPr id="5" name="Marcador de notas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A322833-2295-45EA-9EAF-8E696C092A90}" type="slidenum">
              <a:rPr lang="es-ES" smtClean="0"/>
              <a:pPr/>
              <a:t>‹Nº›</a:t>
            </a:fld>
            <a:endParaRPr lang="es-ES"/>
          </a:p>
        </p:txBody>
      </p:sp>
    </p:spTree>
    <p:extLst>
      <p:ext uri="{BB962C8B-B14F-4D97-AF65-F5344CB8AC3E}">
        <p14:creationId xmlns:p14="http://schemas.microsoft.com/office/powerpoint/2010/main" val="229610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DD522B-734C-4158-AF22-ECD53C536201}" type="datetimeFigureOut">
              <a:rPr lang="es-ES" smtClean="0"/>
              <a:pPr/>
              <a:t>27/09/2017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DD522B-734C-4158-AF22-ECD53C536201}" type="datetimeFigureOut">
              <a:rPr lang="es-ES" smtClean="0"/>
              <a:pPr/>
              <a:t>27/09/2017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DD522B-734C-4158-AF22-ECD53C536201}" type="datetimeFigureOut">
              <a:rPr lang="es-ES" smtClean="0"/>
              <a:pPr/>
              <a:t>27/09/2017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DD522B-734C-4158-AF22-ECD53C536201}" type="datetimeFigureOut">
              <a:rPr lang="es-ES" smtClean="0"/>
              <a:pPr/>
              <a:t>27/09/2017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DD522B-734C-4158-AF22-ECD53C536201}" type="datetimeFigureOut">
              <a:rPr lang="es-ES" smtClean="0"/>
              <a:pPr/>
              <a:t>27/09/2017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DD522B-734C-4158-AF22-ECD53C536201}" type="datetimeFigureOut">
              <a:rPr lang="es-ES" smtClean="0"/>
              <a:pPr/>
              <a:t>27/09/2017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DD522B-734C-4158-AF22-ECD53C536201}" type="datetimeFigureOut">
              <a:rPr lang="es-ES" smtClean="0"/>
              <a:pPr/>
              <a:t>27/09/2017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DD522B-734C-4158-AF22-ECD53C536201}" type="datetimeFigureOut">
              <a:rPr lang="es-ES" smtClean="0"/>
              <a:pPr/>
              <a:t>27/09/2017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DD522B-734C-4158-AF22-ECD53C536201}" type="datetimeFigureOut">
              <a:rPr lang="es-ES" smtClean="0"/>
              <a:pPr/>
              <a:t>27/09/2017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DD522B-734C-4158-AF22-ECD53C536201}" type="datetimeFigureOut">
              <a:rPr lang="es-ES" smtClean="0"/>
              <a:pPr/>
              <a:t>27/09/2017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DD522B-734C-4158-AF22-ECD53C536201}" type="datetimeFigureOut">
              <a:rPr lang="es-ES" smtClean="0"/>
              <a:pPr/>
              <a:t>27/09/2017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650B0C4-AC0F-4D01-B69D-A22F61CAFCB5}"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D522B-734C-4158-AF22-ECD53C536201}" type="datetimeFigureOut">
              <a:rPr lang="es-ES" smtClean="0"/>
              <a:pPr/>
              <a:t>27/09/2017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0B0C4-AC0F-4D01-B69D-A22F61CAFCB5}"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mcpelsalvador.org.sv/" TargetMode="External"/><Relationship Id="rId7"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www.facebook.com/MCPES200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7323720" y="28243"/>
            <a:ext cx="1784784" cy="59244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1200" dirty="0">
                <a:latin typeface="Arial" panose="020B0604020202020204" pitchFamily="34" charset="0"/>
                <a:cs typeface="Arial" panose="020B0604020202020204" pitchFamily="34" charset="0"/>
              </a:rPr>
              <a:t>Septiembre 28, 2017</a:t>
            </a:r>
          </a:p>
        </p:txBody>
      </p:sp>
      <p:sp>
        <p:nvSpPr>
          <p:cNvPr id="4" name="Título 1"/>
          <p:cNvSpPr txBox="1">
            <a:spLocks/>
          </p:cNvSpPr>
          <p:nvPr/>
        </p:nvSpPr>
        <p:spPr>
          <a:xfrm>
            <a:off x="1187624" y="3538251"/>
            <a:ext cx="5688632" cy="8640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SV" sz="1400" i="1" dirty="0">
                <a:latin typeface="Arial" panose="020B0604020202020204" pitchFamily="34" charset="0"/>
                <a:cs typeface="Arial" panose="020B0604020202020204" pitchFamily="34" charset="0"/>
              </a:rPr>
              <a:t>Dra. Celina de Miranda</a:t>
            </a:r>
          </a:p>
          <a:p>
            <a:r>
              <a:rPr lang="es-SV" sz="1400" i="1" dirty="0">
                <a:latin typeface="Arial" panose="020B0604020202020204" pitchFamily="34" charset="0"/>
                <a:cs typeface="Arial" panose="020B0604020202020204" pitchFamily="34" charset="0"/>
              </a:rPr>
              <a:t>Coordinadora Comité de Propuestas MCP-ES</a:t>
            </a:r>
          </a:p>
          <a:p>
            <a:r>
              <a:rPr lang="es-SV" sz="1400" i="1" dirty="0">
                <a:latin typeface="Arial" panose="020B0604020202020204" pitchFamily="34" charset="0"/>
                <a:cs typeface="Arial" panose="020B0604020202020204" pitchFamily="34" charset="0"/>
              </a:rPr>
              <a:t>Directora Nacional de ONUSIDA</a:t>
            </a:r>
            <a:endParaRPr lang="es-ES" sz="1400" dirty="0">
              <a:latin typeface="Arial" panose="020B0604020202020204" pitchFamily="34" charset="0"/>
              <a:cs typeface="Arial" panose="020B0604020202020204" pitchFamily="34" charset="0"/>
            </a:endParaRPr>
          </a:p>
        </p:txBody>
      </p:sp>
      <p:sp>
        <p:nvSpPr>
          <p:cNvPr id="2" name="Rectangle 1"/>
          <p:cNvSpPr/>
          <p:nvPr/>
        </p:nvSpPr>
        <p:spPr>
          <a:xfrm>
            <a:off x="611560" y="1628800"/>
            <a:ext cx="6840760" cy="1754326"/>
          </a:xfrm>
          <a:prstGeom prst="rect">
            <a:avLst/>
          </a:prstGeom>
        </p:spPr>
        <p:txBody>
          <a:bodyPr wrap="square">
            <a:spAutoFit/>
          </a:bodyPr>
          <a:lstStyle/>
          <a:p>
            <a:pPr algn="ctr">
              <a:defRPr/>
            </a:pPr>
            <a:r>
              <a:rPr lang="es-SV" sz="3600" dirty="0">
                <a:solidFill>
                  <a:schemeClr val="accent1">
                    <a:lumMod val="50000"/>
                  </a:schemeClr>
                </a:solidFill>
                <a:latin typeface="Arial" panose="020B0604020202020204" pitchFamily="34" charset="0"/>
                <a:cs typeface="Arial" panose="020B0604020202020204" pitchFamily="34" charset="0"/>
              </a:rPr>
              <a:t>Avances Ruta Crítica </a:t>
            </a:r>
          </a:p>
          <a:p>
            <a:pPr algn="ctr">
              <a:defRPr/>
            </a:pPr>
            <a:r>
              <a:rPr lang="es-SV" sz="3600" dirty="0">
                <a:solidFill>
                  <a:schemeClr val="accent1">
                    <a:lumMod val="50000"/>
                  </a:schemeClr>
                </a:solidFill>
                <a:latin typeface="Arial" panose="020B0604020202020204" pitchFamily="34" charset="0"/>
                <a:cs typeface="Arial" panose="020B0604020202020204" pitchFamily="34" charset="0"/>
              </a:rPr>
              <a:t>Comité Ejecutivo </a:t>
            </a:r>
          </a:p>
          <a:p>
            <a:pPr algn="ctr">
              <a:defRPr/>
            </a:pPr>
            <a:r>
              <a:rPr lang="es-SV" sz="3600" dirty="0">
                <a:solidFill>
                  <a:schemeClr val="accent1">
                    <a:lumMod val="50000"/>
                  </a:schemeClr>
                </a:solidFill>
                <a:latin typeface="Arial" panose="020B0604020202020204" pitchFamily="34" charset="0"/>
                <a:cs typeface="Arial" panose="020B0604020202020204" pitchFamily="34" charset="0"/>
              </a:rPr>
              <a:t>de Propuestas</a:t>
            </a:r>
          </a:p>
        </p:txBody>
      </p:sp>
    </p:spTree>
    <p:extLst>
      <p:ext uri="{BB962C8B-B14F-4D97-AF65-F5344CB8AC3E}">
        <p14:creationId xmlns:p14="http://schemas.microsoft.com/office/powerpoint/2010/main" val="3229533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0"/>
            <a:ext cx="7308304" cy="707886"/>
          </a:xfrm>
          <a:prstGeom prst="rect">
            <a:avLst/>
          </a:prstGeom>
          <a:solidFill>
            <a:schemeClr val="tx2"/>
          </a:solidFill>
        </p:spPr>
        <p:txBody>
          <a:bodyPr wrap="square" rtlCol="0">
            <a:spAutoFit/>
          </a:bodyPr>
          <a:lstStyle/>
          <a:p>
            <a:pPr>
              <a:defRPr/>
            </a:pPr>
            <a:r>
              <a:rPr lang="es-SV" sz="2000" dirty="0">
                <a:solidFill>
                  <a:schemeClr val="bg1"/>
                </a:solidFill>
                <a:latin typeface="Arial" panose="020B0604020202020204" pitchFamily="34" charset="0"/>
                <a:cs typeface="Arial" panose="020B0604020202020204" pitchFamily="34" charset="0"/>
              </a:rPr>
              <a:t>Avances Ruta Crítica</a:t>
            </a:r>
          </a:p>
          <a:p>
            <a:pPr>
              <a:defRPr/>
            </a:pPr>
            <a:r>
              <a:rPr lang="es-SV" sz="2000" dirty="0">
                <a:solidFill>
                  <a:schemeClr val="bg1"/>
                </a:solidFill>
                <a:latin typeface="Arial" panose="020B0604020202020204" pitchFamily="34" charset="0"/>
                <a:cs typeface="Arial" panose="020B0604020202020204" pitchFamily="34" charset="0"/>
              </a:rPr>
              <a:t>Comité Ejecutivo de Propuestas</a:t>
            </a:r>
          </a:p>
        </p:txBody>
      </p:sp>
      <p:sp>
        <p:nvSpPr>
          <p:cNvPr id="2" name="CuadroTexto 1"/>
          <p:cNvSpPr txBox="1"/>
          <p:nvPr/>
        </p:nvSpPr>
        <p:spPr>
          <a:xfrm>
            <a:off x="107504" y="620688"/>
            <a:ext cx="8856984" cy="586379"/>
          </a:xfrm>
          <a:prstGeom prst="rect">
            <a:avLst/>
          </a:prstGeom>
          <a:noFill/>
        </p:spPr>
        <p:txBody>
          <a:bodyPr wrap="square" rtlCol="0">
            <a:spAutoFit/>
          </a:bodyPr>
          <a:lstStyle/>
          <a:p>
            <a:pPr algn="just">
              <a:lnSpc>
                <a:spcPct val="150000"/>
              </a:lnSpc>
            </a:pPr>
            <a:r>
              <a:rPr lang="es-SV" sz="2400" b="1" dirty="0">
                <a:latin typeface="Footlight MT Light" panose="0204060206030A020304" pitchFamily="18" charset="0"/>
              </a:rPr>
              <a:t>Proyecciones de metas de las tres poblaciones claves </a:t>
            </a:r>
          </a:p>
        </p:txBody>
      </p:sp>
      <p:pic>
        <p:nvPicPr>
          <p:cNvPr id="4" name="Imagen 3">
            <a:extLst>
              <a:ext uri="{FF2B5EF4-FFF2-40B4-BE49-F238E27FC236}">
                <a16:creationId xmlns:a16="http://schemas.microsoft.com/office/drawing/2014/main" id="{682C1424-B8B5-4AFC-BF2D-6F520B298688}"/>
              </a:ext>
            </a:extLst>
          </p:cNvPr>
          <p:cNvPicPr>
            <a:picLocks noChangeAspect="1"/>
          </p:cNvPicPr>
          <p:nvPr/>
        </p:nvPicPr>
        <p:blipFill>
          <a:blip r:embed="rId2"/>
          <a:stretch>
            <a:fillRect/>
          </a:stretch>
        </p:blipFill>
        <p:spPr>
          <a:xfrm>
            <a:off x="254918" y="2909806"/>
            <a:ext cx="8637562" cy="1844024"/>
          </a:xfrm>
          <a:prstGeom prst="rect">
            <a:avLst/>
          </a:prstGeom>
        </p:spPr>
      </p:pic>
      <p:pic>
        <p:nvPicPr>
          <p:cNvPr id="5" name="Imagen 4">
            <a:extLst>
              <a:ext uri="{FF2B5EF4-FFF2-40B4-BE49-F238E27FC236}">
                <a16:creationId xmlns:a16="http://schemas.microsoft.com/office/drawing/2014/main" id="{50C6A288-AF26-4652-9823-B7E143CB48E9}"/>
              </a:ext>
            </a:extLst>
          </p:cNvPr>
          <p:cNvPicPr>
            <a:picLocks noChangeAspect="1"/>
          </p:cNvPicPr>
          <p:nvPr/>
        </p:nvPicPr>
        <p:blipFill>
          <a:blip r:embed="rId3"/>
          <a:stretch>
            <a:fillRect/>
          </a:stretch>
        </p:blipFill>
        <p:spPr>
          <a:xfrm>
            <a:off x="251520" y="1221181"/>
            <a:ext cx="8640960" cy="1688625"/>
          </a:xfrm>
          <a:prstGeom prst="rect">
            <a:avLst/>
          </a:prstGeom>
        </p:spPr>
      </p:pic>
      <p:pic>
        <p:nvPicPr>
          <p:cNvPr id="6" name="Imagen 5">
            <a:extLst>
              <a:ext uri="{FF2B5EF4-FFF2-40B4-BE49-F238E27FC236}">
                <a16:creationId xmlns:a16="http://schemas.microsoft.com/office/drawing/2014/main" id="{E50F99E8-CC90-4D80-BB5A-264486CACBC5}"/>
              </a:ext>
            </a:extLst>
          </p:cNvPr>
          <p:cNvPicPr>
            <a:picLocks noChangeAspect="1"/>
          </p:cNvPicPr>
          <p:nvPr/>
        </p:nvPicPr>
        <p:blipFill>
          <a:blip r:embed="rId4"/>
          <a:stretch>
            <a:fillRect/>
          </a:stretch>
        </p:blipFill>
        <p:spPr>
          <a:xfrm>
            <a:off x="251520" y="4817537"/>
            <a:ext cx="8712968" cy="1710255"/>
          </a:xfrm>
          <a:prstGeom prst="rect">
            <a:avLst/>
          </a:prstGeom>
        </p:spPr>
      </p:pic>
    </p:spTree>
    <p:extLst>
      <p:ext uri="{BB962C8B-B14F-4D97-AF65-F5344CB8AC3E}">
        <p14:creationId xmlns:p14="http://schemas.microsoft.com/office/powerpoint/2010/main" val="4144710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0"/>
            <a:ext cx="7308304" cy="707886"/>
          </a:xfrm>
          <a:prstGeom prst="rect">
            <a:avLst/>
          </a:prstGeom>
          <a:solidFill>
            <a:schemeClr val="tx2"/>
          </a:solidFill>
        </p:spPr>
        <p:txBody>
          <a:bodyPr wrap="square" rtlCol="0">
            <a:spAutoFit/>
          </a:bodyPr>
          <a:lstStyle/>
          <a:p>
            <a:pPr>
              <a:defRPr/>
            </a:pPr>
            <a:r>
              <a:rPr lang="es-SV" sz="2000" dirty="0">
                <a:solidFill>
                  <a:schemeClr val="bg1"/>
                </a:solidFill>
                <a:latin typeface="Arial" panose="020B0604020202020204" pitchFamily="34" charset="0"/>
                <a:cs typeface="Arial" panose="020B0604020202020204" pitchFamily="34" charset="0"/>
              </a:rPr>
              <a:t>Avances Ruta Crítica</a:t>
            </a:r>
          </a:p>
          <a:p>
            <a:pPr>
              <a:defRPr/>
            </a:pPr>
            <a:r>
              <a:rPr lang="es-SV" sz="2000" dirty="0">
                <a:solidFill>
                  <a:schemeClr val="bg1"/>
                </a:solidFill>
                <a:latin typeface="Arial" panose="020B0604020202020204" pitchFamily="34" charset="0"/>
                <a:cs typeface="Arial" panose="020B0604020202020204" pitchFamily="34" charset="0"/>
              </a:rPr>
              <a:t>Comité Ejecutivo de Propuestas</a:t>
            </a:r>
          </a:p>
        </p:txBody>
      </p:sp>
      <p:sp>
        <p:nvSpPr>
          <p:cNvPr id="2" name="CuadroTexto 1"/>
          <p:cNvSpPr txBox="1"/>
          <p:nvPr/>
        </p:nvSpPr>
        <p:spPr>
          <a:xfrm>
            <a:off x="107504" y="739896"/>
            <a:ext cx="8856984" cy="5632311"/>
          </a:xfrm>
          <a:prstGeom prst="rect">
            <a:avLst/>
          </a:prstGeom>
          <a:noFill/>
        </p:spPr>
        <p:txBody>
          <a:bodyPr wrap="square" rtlCol="0">
            <a:spAutoFit/>
          </a:bodyPr>
          <a:lstStyle/>
          <a:p>
            <a:pPr algn="just">
              <a:lnSpc>
                <a:spcPct val="150000"/>
              </a:lnSpc>
            </a:pPr>
            <a:r>
              <a:rPr lang="es-SV" b="1" dirty="0">
                <a:latin typeface="Footlight MT Light" panose="0204060206030A020304" pitchFamily="18" charset="0"/>
              </a:rPr>
              <a:t>Diálogos de país</a:t>
            </a:r>
          </a:p>
          <a:p>
            <a:pPr marL="285750" indent="-285750" algn="just">
              <a:lnSpc>
                <a:spcPct val="150000"/>
              </a:lnSpc>
              <a:buFont typeface="Wingdings" panose="05000000000000000000" pitchFamily="2" charset="2"/>
              <a:buChar char="ü"/>
            </a:pPr>
            <a:r>
              <a:rPr lang="es-SV" sz="1600" b="1" dirty="0">
                <a:latin typeface="Footlight MT Light" panose="0204060206030A020304" pitchFamily="18" charset="0"/>
              </a:rPr>
              <a:t>1er dialogo</a:t>
            </a:r>
          </a:p>
          <a:p>
            <a:pPr algn="just">
              <a:lnSpc>
                <a:spcPct val="150000"/>
              </a:lnSpc>
            </a:pPr>
            <a:r>
              <a:rPr lang="es-SV" sz="1600" dirty="0">
                <a:latin typeface="Footlight MT Light" panose="0204060206030A020304" pitchFamily="18" charset="0"/>
              </a:rPr>
              <a:t> Gabinete MINSAL / ya se envió solicitud a Sra.  Ministra, se esta a la espera de respuesta y definición de fecha. </a:t>
            </a:r>
          </a:p>
          <a:p>
            <a:pPr marL="285750" indent="-285750" algn="just">
              <a:lnSpc>
                <a:spcPct val="150000"/>
              </a:lnSpc>
              <a:buFont typeface="Wingdings" panose="05000000000000000000" pitchFamily="2" charset="2"/>
              <a:buChar char="ü"/>
            </a:pPr>
            <a:r>
              <a:rPr lang="es-SV" sz="1600" b="1" dirty="0">
                <a:latin typeface="Footlight MT Light" panose="0204060206030A020304" pitchFamily="18" charset="0"/>
              </a:rPr>
              <a:t>2do dialogo</a:t>
            </a:r>
          </a:p>
          <a:p>
            <a:pPr algn="just">
              <a:lnSpc>
                <a:spcPct val="150000"/>
              </a:lnSpc>
            </a:pPr>
            <a:r>
              <a:rPr lang="es-SV" sz="1600" dirty="0">
                <a:latin typeface="Footlight MT Light" panose="0204060206030A020304" pitchFamily="18" charset="0"/>
              </a:rPr>
              <a:t>Conversatorio con ONG que tienen trabajo comunitario para conocer su experiencia de trabajo en zonas de alto riesgo por violencia social, se han identificado las siguientes instituciones (FUSAL, </a:t>
            </a:r>
            <a:r>
              <a:rPr lang="es-SV" sz="1600" dirty="0" err="1">
                <a:latin typeface="Footlight MT Light" panose="0204060206030A020304" pitchFamily="18" charset="0"/>
              </a:rPr>
              <a:t>Save</a:t>
            </a:r>
            <a:r>
              <a:rPr lang="es-SV" sz="1600" dirty="0">
                <a:latin typeface="Footlight MT Light" panose="0204060206030A020304" pitchFamily="18" charset="0"/>
              </a:rPr>
              <a:t> </a:t>
            </a:r>
            <a:r>
              <a:rPr lang="es-SV" sz="1600" dirty="0" err="1">
                <a:latin typeface="Footlight MT Light" panose="0204060206030A020304" pitchFamily="18" charset="0"/>
              </a:rPr>
              <a:t>the</a:t>
            </a:r>
            <a:r>
              <a:rPr lang="es-SV" sz="1600" dirty="0">
                <a:latin typeface="Footlight MT Light" panose="0204060206030A020304" pitchFamily="18" charset="0"/>
              </a:rPr>
              <a:t> </a:t>
            </a:r>
            <a:r>
              <a:rPr lang="es-SV" sz="1600" dirty="0" err="1">
                <a:latin typeface="Footlight MT Light" panose="0204060206030A020304" pitchFamily="18" charset="0"/>
              </a:rPr>
              <a:t>Children</a:t>
            </a:r>
            <a:r>
              <a:rPr lang="es-SV" sz="1600" dirty="0">
                <a:latin typeface="Footlight MT Light" panose="0204060206030A020304" pitchFamily="18" charset="0"/>
              </a:rPr>
              <a:t>, Ayuda en acción, EDUCO, ASAPROSAR, Visión Mundial, PMA, OXFAM, USAID – El Salvador, CARITAS, Alianza por la salud sexual y reproductiva, Co-Migrantes).  Se espera al menos la participación con exposición de al menos 5 instituciones. </a:t>
            </a:r>
          </a:p>
          <a:p>
            <a:pPr algn="just">
              <a:lnSpc>
                <a:spcPct val="150000"/>
              </a:lnSpc>
            </a:pPr>
            <a:r>
              <a:rPr lang="es-SV" sz="1600" dirty="0">
                <a:latin typeface="Footlight MT Light" panose="0204060206030A020304" pitchFamily="18" charset="0"/>
              </a:rPr>
              <a:t>Fecha: 31 de octubre.                 Lugar: FUSAL</a:t>
            </a:r>
          </a:p>
          <a:p>
            <a:pPr marL="285750" indent="-285750" algn="just">
              <a:lnSpc>
                <a:spcPct val="150000"/>
              </a:lnSpc>
              <a:buFont typeface="Wingdings" panose="05000000000000000000" pitchFamily="2" charset="2"/>
              <a:buChar char="ü"/>
            </a:pPr>
            <a:r>
              <a:rPr lang="es-SV" sz="1600" b="1" dirty="0">
                <a:latin typeface="Footlight MT Light" panose="0204060206030A020304" pitchFamily="18" charset="0"/>
              </a:rPr>
              <a:t>3er dialogo</a:t>
            </a:r>
          </a:p>
          <a:p>
            <a:pPr algn="just">
              <a:lnSpc>
                <a:spcPct val="150000"/>
              </a:lnSpc>
            </a:pPr>
            <a:r>
              <a:rPr lang="es-SV" sz="1600" dirty="0">
                <a:latin typeface="Footlight MT Light" panose="0204060206030A020304" pitchFamily="18" charset="0"/>
              </a:rPr>
              <a:t>Con los beneficiarios (poblaciones clave y grupos de apoyo), para presentar la estrategia para validación y consenso. </a:t>
            </a:r>
          </a:p>
          <a:p>
            <a:pPr algn="just">
              <a:lnSpc>
                <a:spcPct val="150000"/>
              </a:lnSpc>
            </a:pPr>
            <a:r>
              <a:rPr lang="es-SV" sz="1600" dirty="0">
                <a:latin typeface="Footlight MT Light" panose="0204060206030A020304" pitchFamily="18" charset="0"/>
              </a:rPr>
              <a:t>Fecha: 9 de noviembre               Lugar: Hotel Terraza</a:t>
            </a:r>
          </a:p>
        </p:txBody>
      </p:sp>
    </p:spTree>
    <p:extLst>
      <p:ext uri="{BB962C8B-B14F-4D97-AF65-F5344CB8AC3E}">
        <p14:creationId xmlns:p14="http://schemas.microsoft.com/office/powerpoint/2010/main" val="1007367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0"/>
            <a:ext cx="7308304" cy="707886"/>
          </a:xfrm>
          <a:prstGeom prst="rect">
            <a:avLst/>
          </a:prstGeom>
          <a:solidFill>
            <a:schemeClr val="tx2"/>
          </a:solidFill>
        </p:spPr>
        <p:txBody>
          <a:bodyPr wrap="square" rtlCol="0">
            <a:spAutoFit/>
          </a:bodyPr>
          <a:lstStyle/>
          <a:p>
            <a:pPr>
              <a:defRPr/>
            </a:pPr>
            <a:r>
              <a:rPr lang="es-SV" sz="2000" dirty="0">
                <a:solidFill>
                  <a:schemeClr val="bg1"/>
                </a:solidFill>
                <a:latin typeface="Arial" panose="020B0604020202020204" pitchFamily="34" charset="0"/>
                <a:cs typeface="Arial" panose="020B0604020202020204" pitchFamily="34" charset="0"/>
              </a:rPr>
              <a:t>Avances Ruta Crítica</a:t>
            </a:r>
          </a:p>
          <a:p>
            <a:pPr>
              <a:defRPr/>
            </a:pPr>
            <a:r>
              <a:rPr lang="es-SV" sz="2000" dirty="0">
                <a:solidFill>
                  <a:schemeClr val="bg1"/>
                </a:solidFill>
                <a:latin typeface="Arial" panose="020B0604020202020204" pitchFamily="34" charset="0"/>
                <a:cs typeface="Arial" panose="020B0604020202020204" pitchFamily="34" charset="0"/>
              </a:rPr>
              <a:t>Comité Ejecutivo de Propuestas</a:t>
            </a:r>
          </a:p>
        </p:txBody>
      </p:sp>
      <p:sp>
        <p:nvSpPr>
          <p:cNvPr id="4" name="Rectángulo 3">
            <a:extLst>
              <a:ext uri="{FF2B5EF4-FFF2-40B4-BE49-F238E27FC236}">
                <a16:creationId xmlns:a16="http://schemas.microsoft.com/office/drawing/2014/main" id="{6F937C29-5046-4DAB-AF64-B0BC09797EDB}"/>
              </a:ext>
            </a:extLst>
          </p:cNvPr>
          <p:cNvSpPr/>
          <p:nvPr/>
        </p:nvSpPr>
        <p:spPr>
          <a:xfrm>
            <a:off x="107504" y="908720"/>
            <a:ext cx="8712968" cy="3785652"/>
          </a:xfrm>
          <a:prstGeom prst="rect">
            <a:avLst/>
          </a:prstGeom>
        </p:spPr>
        <p:txBody>
          <a:bodyPr wrap="square">
            <a:spAutoFit/>
          </a:bodyPr>
          <a:lstStyle/>
          <a:p>
            <a:pPr algn="just"/>
            <a:r>
              <a:rPr lang="es-ES" sz="2000" dirty="0">
                <a:latin typeface="Footlight MT Light" panose="0204060206030A020304" pitchFamily="18" charset="0"/>
              </a:rPr>
              <a:t>COMPROMISOS PENDIENTES EN VIH</a:t>
            </a:r>
          </a:p>
          <a:p>
            <a:pPr algn="just"/>
            <a:endParaRPr lang="es-ES" sz="2000" dirty="0">
              <a:latin typeface="Footlight MT Light" panose="0204060206030A020304" pitchFamily="18" charset="0"/>
            </a:endParaRPr>
          </a:p>
          <a:p>
            <a:pPr marL="342900" indent="-342900" algn="just">
              <a:buFont typeface="Wingdings" panose="05000000000000000000" pitchFamily="2" charset="2"/>
              <a:buChar char="ü"/>
            </a:pPr>
            <a:r>
              <a:rPr lang="es-ES" sz="2000" dirty="0">
                <a:latin typeface="Footlight MT Light" panose="0204060206030A020304" pitchFamily="18" charset="0"/>
              </a:rPr>
              <a:t>A finales de septiembre el país estará compartiendo una versión borrador actualizada del PENM VIH al 2021, que incluya indicadores y metas de poblaciones clave y tratamiento para revisión del FM y comentarios. Eventualmente también se enviará una propuesta de revisión de metas para el 2018.</a:t>
            </a:r>
          </a:p>
          <a:p>
            <a:pPr marL="342900" indent="-342900" algn="just">
              <a:buFont typeface="Wingdings" panose="05000000000000000000" pitchFamily="2" charset="2"/>
              <a:buChar char="ü"/>
            </a:pPr>
            <a:r>
              <a:rPr lang="es-ES" sz="2000" dirty="0">
                <a:latin typeface="Footlight MT Light" panose="0204060206030A020304" pitchFamily="18" charset="0"/>
              </a:rPr>
              <a:t>Se enviará el Plan de Monitoreo actualizado.</a:t>
            </a:r>
          </a:p>
          <a:p>
            <a:pPr marL="342900" indent="-342900" algn="just">
              <a:buFont typeface="Wingdings" panose="05000000000000000000" pitchFamily="2" charset="2"/>
              <a:buChar char="ü"/>
            </a:pPr>
            <a:r>
              <a:rPr lang="es-ES" sz="2000" dirty="0">
                <a:latin typeface="Footlight MT Light" panose="0204060206030A020304" pitchFamily="18" charset="0"/>
              </a:rPr>
              <a:t>A finales de septiembre se espera que el MINSAL comparta con el FM una propuesta concreta para el tema de reactivos, para ver como el FM puede apoyar con asistencia técnica específica en el marco de sus iniciativas estratégicas con fondos corporativos. </a:t>
            </a:r>
            <a:endParaRPr lang="es-SV" sz="2000" dirty="0">
              <a:latin typeface="Footlight MT Light" panose="0204060206030A020304" pitchFamily="18" charset="0"/>
            </a:endParaRPr>
          </a:p>
        </p:txBody>
      </p:sp>
    </p:spTree>
    <p:extLst>
      <p:ext uri="{BB962C8B-B14F-4D97-AF65-F5344CB8AC3E}">
        <p14:creationId xmlns:p14="http://schemas.microsoft.com/office/powerpoint/2010/main" val="2392019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0"/>
            <a:ext cx="7308304" cy="707886"/>
          </a:xfrm>
          <a:prstGeom prst="rect">
            <a:avLst/>
          </a:prstGeom>
          <a:solidFill>
            <a:schemeClr val="tx2"/>
          </a:solidFill>
        </p:spPr>
        <p:txBody>
          <a:bodyPr wrap="square" rtlCol="0">
            <a:spAutoFit/>
          </a:bodyPr>
          <a:lstStyle/>
          <a:p>
            <a:pPr>
              <a:defRPr/>
            </a:pPr>
            <a:r>
              <a:rPr lang="es-SV" sz="2000" dirty="0">
                <a:solidFill>
                  <a:schemeClr val="bg1"/>
                </a:solidFill>
                <a:latin typeface="Arial" panose="020B0604020202020204" pitchFamily="34" charset="0"/>
                <a:cs typeface="Arial" panose="020B0604020202020204" pitchFamily="34" charset="0"/>
              </a:rPr>
              <a:t>Avances Ruta Crítica</a:t>
            </a:r>
          </a:p>
          <a:p>
            <a:pPr>
              <a:defRPr/>
            </a:pPr>
            <a:r>
              <a:rPr lang="es-SV" sz="2000" dirty="0">
                <a:solidFill>
                  <a:schemeClr val="bg1"/>
                </a:solidFill>
                <a:latin typeface="Arial" panose="020B0604020202020204" pitchFamily="34" charset="0"/>
                <a:cs typeface="Arial" panose="020B0604020202020204" pitchFamily="34" charset="0"/>
              </a:rPr>
              <a:t>Comité Ejecutivo de Propuestas</a:t>
            </a:r>
          </a:p>
        </p:txBody>
      </p:sp>
      <p:sp>
        <p:nvSpPr>
          <p:cNvPr id="2" name="CuadroTexto 1"/>
          <p:cNvSpPr txBox="1"/>
          <p:nvPr/>
        </p:nvSpPr>
        <p:spPr>
          <a:xfrm>
            <a:off x="467544" y="1356644"/>
            <a:ext cx="7983146" cy="4247317"/>
          </a:xfrm>
          <a:prstGeom prst="rect">
            <a:avLst/>
          </a:prstGeom>
          <a:noFill/>
        </p:spPr>
        <p:txBody>
          <a:bodyPr wrap="square" rtlCol="0">
            <a:spAutoFit/>
          </a:bodyPr>
          <a:lstStyle/>
          <a:p>
            <a:pPr algn="just">
              <a:lnSpc>
                <a:spcPct val="150000"/>
              </a:lnSpc>
            </a:pPr>
            <a:r>
              <a:rPr lang="es-ES" sz="2000" dirty="0">
                <a:latin typeface="Footlight MT Light" panose="0204060206030A020304" pitchFamily="18" charset="0"/>
              </a:rPr>
              <a:t>Se envió al FM:</a:t>
            </a:r>
          </a:p>
          <a:p>
            <a:pPr marL="285750" indent="-285750" algn="just">
              <a:lnSpc>
                <a:spcPct val="150000"/>
              </a:lnSpc>
              <a:buFont typeface="Wingdings" panose="05000000000000000000" pitchFamily="2" charset="2"/>
              <a:buChar char="ü"/>
            </a:pPr>
            <a:r>
              <a:rPr lang="es-ES" sz="2000" dirty="0">
                <a:latin typeface="Footlight MT Light" panose="0204060206030A020304" pitchFamily="18" charset="0"/>
              </a:rPr>
              <a:t>Los gastos 2012 y 2013 para las 3 enfermedades </a:t>
            </a:r>
          </a:p>
          <a:p>
            <a:pPr marL="285750" indent="-285750" algn="just">
              <a:lnSpc>
                <a:spcPct val="150000"/>
              </a:lnSpc>
              <a:buFont typeface="Wingdings" panose="05000000000000000000" pitchFamily="2" charset="2"/>
              <a:buChar char="ü"/>
            </a:pPr>
            <a:r>
              <a:rPr lang="es-ES" sz="2000" dirty="0">
                <a:latin typeface="Footlight MT Light" panose="0204060206030A020304" pitchFamily="18" charset="0"/>
              </a:rPr>
              <a:t>El MEGA de VIH 2015 y 2016 (no oficial)</a:t>
            </a:r>
          </a:p>
          <a:p>
            <a:pPr algn="just">
              <a:lnSpc>
                <a:spcPct val="150000"/>
              </a:lnSpc>
            </a:pPr>
            <a:endParaRPr lang="es-ES" sz="2000" dirty="0">
              <a:latin typeface="Footlight MT Light" panose="0204060206030A020304" pitchFamily="18" charset="0"/>
            </a:endParaRPr>
          </a:p>
          <a:p>
            <a:pPr algn="just">
              <a:lnSpc>
                <a:spcPct val="150000"/>
              </a:lnSpc>
            </a:pPr>
            <a:r>
              <a:rPr lang="es-ES" sz="2000" dirty="0">
                <a:latin typeface="Footlight MT Light" panose="0204060206030A020304" pitchFamily="18" charset="0"/>
              </a:rPr>
              <a:t>En proceso de cumplir: </a:t>
            </a:r>
          </a:p>
          <a:p>
            <a:pPr marL="285750" indent="-285750" algn="just">
              <a:lnSpc>
                <a:spcPct val="150000"/>
              </a:lnSpc>
              <a:buFont typeface="Wingdings" panose="05000000000000000000" pitchFamily="2" charset="2"/>
              <a:buChar char="ü"/>
            </a:pPr>
            <a:r>
              <a:rPr lang="es-ES" sz="2000" dirty="0">
                <a:latin typeface="Footlight MT Light" panose="0204060206030A020304" pitchFamily="18" charset="0"/>
              </a:rPr>
              <a:t>Revisar los valores de malaria para 2017 y 2018 y compartir la proyección de gastos en malaria para el 2019 con el FM. </a:t>
            </a:r>
          </a:p>
          <a:p>
            <a:pPr marL="285750" indent="-285750" algn="just">
              <a:lnSpc>
                <a:spcPct val="150000"/>
              </a:lnSpc>
              <a:buFont typeface="Wingdings" panose="05000000000000000000" pitchFamily="2" charset="2"/>
              <a:buChar char="ü"/>
            </a:pPr>
            <a:r>
              <a:rPr lang="es-ES" sz="2000" dirty="0">
                <a:latin typeface="Footlight MT Light" panose="0204060206030A020304" pitchFamily="18" charset="0"/>
              </a:rPr>
              <a:t>Enviar al FM el análisis sobre procesos de compras de los productos de salud del próximo año.</a:t>
            </a:r>
          </a:p>
        </p:txBody>
      </p:sp>
      <p:sp>
        <p:nvSpPr>
          <p:cNvPr id="7" name="CuadroTexto 6"/>
          <p:cNvSpPr txBox="1"/>
          <p:nvPr/>
        </p:nvSpPr>
        <p:spPr>
          <a:xfrm>
            <a:off x="322112" y="908720"/>
            <a:ext cx="2503827" cy="461665"/>
          </a:xfrm>
          <a:prstGeom prst="rect">
            <a:avLst/>
          </a:prstGeom>
          <a:noFill/>
        </p:spPr>
        <p:txBody>
          <a:bodyPr wrap="none" rtlCol="0">
            <a:spAutoFit/>
          </a:bodyPr>
          <a:lstStyle/>
          <a:p>
            <a:r>
              <a:rPr lang="es-SV" sz="2400" b="1" dirty="0"/>
              <a:t>Voluntad de Pago</a:t>
            </a:r>
          </a:p>
        </p:txBody>
      </p:sp>
    </p:spTree>
    <p:extLst>
      <p:ext uri="{BB962C8B-B14F-4D97-AF65-F5344CB8AC3E}">
        <p14:creationId xmlns:p14="http://schemas.microsoft.com/office/powerpoint/2010/main" val="1142125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0"/>
            <a:ext cx="7308304" cy="707886"/>
          </a:xfrm>
          <a:prstGeom prst="rect">
            <a:avLst/>
          </a:prstGeom>
          <a:solidFill>
            <a:schemeClr val="tx2"/>
          </a:solidFill>
        </p:spPr>
        <p:txBody>
          <a:bodyPr wrap="square" rtlCol="0">
            <a:spAutoFit/>
          </a:bodyPr>
          <a:lstStyle/>
          <a:p>
            <a:pPr>
              <a:defRPr/>
            </a:pPr>
            <a:r>
              <a:rPr lang="es-SV" sz="2000" dirty="0">
                <a:solidFill>
                  <a:schemeClr val="bg1"/>
                </a:solidFill>
                <a:latin typeface="Arial" panose="020B0604020202020204" pitchFamily="34" charset="0"/>
                <a:cs typeface="Arial" panose="020B0604020202020204" pitchFamily="34" charset="0"/>
              </a:rPr>
              <a:t>Avances Ruta Crítica</a:t>
            </a:r>
          </a:p>
          <a:p>
            <a:pPr>
              <a:defRPr/>
            </a:pPr>
            <a:r>
              <a:rPr lang="es-SV" sz="2000" dirty="0">
                <a:solidFill>
                  <a:schemeClr val="bg1"/>
                </a:solidFill>
                <a:latin typeface="Arial" panose="020B0604020202020204" pitchFamily="34" charset="0"/>
                <a:cs typeface="Arial" panose="020B0604020202020204" pitchFamily="34" charset="0"/>
              </a:rPr>
              <a:t>Comité Ejecutivo de Propuestas</a:t>
            </a:r>
          </a:p>
        </p:txBody>
      </p:sp>
      <p:sp>
        <p:nvSpPr>
          <p:cNvPr id="2" name="CuadroTexto 1"/>
          <p:cNvSpPr txBox="1"/>
          <p:nvPr/>
        </p:nvSpPr>
        <p:spPr>
          <a:xfrm>
            <a:off x="206043" y="1411029"/>
            <a:ext cx="8568951" cy="3170099"/>
          </a:xfrm>
          <a:prstGeom prst="rect">
            <a:avLst/>
          </a:prstGeom>
          <a:noFill/>
        </p:spPr>
        <p:txBody>
          <a:bodyPr wrap="square" rtlCol="0">
            <a:spAutoFit/>
          </a:bodyPr>
          <a:lstStyle/>
          <a:p>
            <a:pPr marL="342900" indent="-342900" algn="just">
              <a:buFont typeface="Wingdings" panose="05000000000000000000" pitchFamily="2" charset="2"/>
              <a:buChar char="ü"/>
            </a:pPr>
            <a:r>
              <a:rPr lang="es-ES" sz="2000" dirty="0">
                <a:latin typeface="Footlight MT Light" panose="0204060206030A020304" pitchFamily="18" charset="0"/>
              </a:rPr>
              <a:t>El 19 de septiembre el Programa Nacional de TB compartió borrador del PEN de TB con Gerente de Portafolio según acordado. Pendientes de recibir comentarios del equipo de Monitoreo del FM. </a:t>
            </a:r>
          </a:p>
          <a:p>
            <a:pPr algn="just"/>
            <a:endParaRPr lang="es-ES" sz="2000" dirty="0">
              <a:latin typeface="Footlight MT Light" panose="0204060206030A020304" pitchFamily="18" charset="0"/>
            </a:endParaRPr>
          </a:p>
          <a:p>
            <a:pPr marL="342900" indent="-342900" algn="just">
              <a:buFont typeface="Wingdings" panose="05000000000000000000" pitchFamily="2" charset="2"/>
              <a:buChar char="ü"/>
            </a:pPr>
            <a:r>
              <a:rPr lang="es-ES" sz="2000" dirty="0">
                <a:latin typeface="Footlight MT Light" panose="0204060206030A020304" pitchFamily="18" charset="0"/>
              </a:rPr>
              <a:t>Se envió marco de desempeño de la subvención para confirmar que no habrá cambios en las metas para el 2018 y propuesta de metas para el año 2019, para revisión del FM. </a:t>
            </a:r>
          </a:p>
          <a:p>
            <a:pPr algn="just"/>
            <a:endParaRPr lang="es-ES" sz="2000" dirty="0">
              <a:latin typeface="Footlight MT Light" panose="0204060206030A020304" pitchFamily="18" charset="0"/>
            </a:endParaRPr>
          </a:p>
          <a:p>
            <a:pPr marL="342900" indent="-342900" algn="just">
              <a:buFont typeface="Wingdings" panose="05000000000000000000" pitchFamily="2" charset="2"/>
              <a:buChar char="ü"/>
            </a:pPr>
            <a:r>
              <a:rPr lang="es-ES" sz="2000" dirty="0">
                <a:latin typeface="Footlight MT Light" panose="0204060206030A020304" pitchFamily="18" charset="0"/>
              </a:rPr>
              <a:t>En el borrador del PENM TB en el área de sostenibilidad se ha incluido un parrado narrativo para revisión del FM.</a:t>
            </a:r>
          </a:p>
        </p:txBody>
      </p:sp>
      <p:sp>
        <p:nvSpPr>
          <p:cNvPr id="7" name="CuadroTexto 6"/>
          <p:cNvSpPr txBox="1"/>
          <p:nvPr/>
        </p:nvSpPr>
        <p:spPr>
          <a:xfrm>
            <a:off x="3491880" y="712839"/>
            <a:ext cx="2215607" cy="461665"/>
          </a:xfrm>
          <a:prstGeom prst="rect">
            <a:avLst/>
          </a:prstGeom>
          <a:noFill/>
        </p:spPr>
        <p:txBody>
          <a:bodyPr wrap="none" rtlCol="0">
            <a:spAutoFit/>
          </a:bodyPr>
          <a:lstStyle/>
          <a:p>
            <a:r>
              <a:rPr lang="es-SV" sz="2400" b="1" dirty="0"/>
              <a:t>RESULTADOS TB</a:t>
            </a:r>
          </a:p>
        </p:txBody>
      </p:sp>
    </p:spTree>
    <p:extLst>
      <p:ext uri="{BB962C8B-B14F-4D97-AF65-F5344CB8AC3E}">
        <p14:creationId xmlns:p14="http://schemas.microsoft.com/office/powerpoint/2010/main" val="2201668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0"/>
            <a:ext cx="7308304" cy="400110"/>
          </a:xfrm>
          <a:prstGeom prst="rect">
            <a:avLst/>
          </a:prstGeom>
          <a:solidFill>
            <a:schemeClr val="tx2"/>
          </a:solidFill>
        </p:spPr>
        <p:txBody>
          <a:bodyPr wrap="square" rtlCol="0">
            <a:spAutoFit/>
          </a:bodyPr>
          <a:lstStyle/>
          <a:p>
            <a:pPr>
              <a:defRPr/>
            </a:pPr>
            <a:r>
              <a:rPr lang="es-SV" sz="2000" dirty="0">
                <a:solidFill>
                  <a:schemeClr val="bg1"/>
                </a:solidFill>
                <a:latin typeface="Arial" panose="020B0604020202020204" pitchFamily="34" charset="0"/>
                <a:cs typeface="Arial" panose="020B0604020202020204" pitchFamily="34" charset="0"/>
              </a:rPr>
              <a:t>Reseña fotográfica </a:t>
            </a:r>
          </a:p>
        </p:txBody>
      </p:sp>
      <p:grpSp>
        <p:nvGrpSpPr>
          <p:cNvPr id="2" name="Grupo 1">
            <a:extLst>
              <a:ext uri="{FF2B5EF4-FFF2-40B4-BE49-F238E27FC236}">
                <a16:creationId xmlns:a16="http://schemas.microsoft.com/office/drawing/2014/main" id="{E79483B7-A327-42BE-AE4B-5A1E5ABB300B}"/>
              </a:ext>
            </a:extLst>
          </p:cNvPr>
          <p:cNvGrpSpPr/>
          <p:nvPr/>
        </p:nvGrpSpPr>
        <p:grpSpPr>
          <a:xfrm>
            <a:off x="683568" y="476672"/>
            <a:ext cx="7669106" cy="6114131"/>
            <a:chOff x="395536" y="332656"/>
            <a:chExt cx="7669106" cy="6114131"/>
          </a:xfrm>
        </p:grpSpPr>
        <p:pic>
          <p:nvPicPr>
            <p:cNvPr id="7" name="Imagen 6">
              <a:extLst>
                <a:ext uri="{FF2B5EF4-FFF2-40B4-BE49-F238E27FC236}">
                  <a16:creationId xmlns:a16="http://schemas.microsoft.com/office/drawing/2014/main" id="{F9EDB75F-DC4A-41E3-A5EA-D10FA4D53D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4152" y="3404664"/>
              <a:ext cx="3240360" cy="21756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Imagen 8">
              <a:extLst>
                <a:ext uri="{FF2B5EF4-FFF2-40B4-BE49-F238E27FC236}">
                  <a16:creationId xmlns:a16="http://schemas.microsoft.com/office/drawing/2014/main" id="{DD59191B-5648-4A29-8402-90013C9DD7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342" y="4901176"/>
              <a:ext cx="2700300" cy="15189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id="{433C1AA4-9F9B-4990-AB6F-0AB995EDCE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105" t="11658" b="6732"/>
            <a:stretch/>
          </p:blipFill>
          <p:spPr>
            <a:xfrm>
              <a:off x="441887" y="4451848"/>
              <a:ext cx="3060340" cy="19949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Imagen 10">
              <a:extLst>
                <a:ext uri="{FF2B5EF4-FFF2-40B4-BE49-F238E27FC236}">
                  <a16:creationId xmlns:a16="http://schemas.microsoft.com/office/drawing/2014/main" id="{2753A853-93A2-4893-9B98-62ED9B1B37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2120466"/>
              <a:ext cx="3456384" cy="19442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Imagen 11">
              <a:extLst>
                <a:ext uri="{FF2B5EF4-FFF2-40B4-BE49-F238E27FC236}">
                  <a16:creationId xmlns:a16="http://schemas.microsoft.com/office/drawing/2014/main" id="{B8F64BC4-3248-4E85-9345-FA154AF36F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753" r="19288" b="24801"/>
            <a:stretch/>
          </p:blipFill>
          <p:spPr>
            <a:xfrm>
              <a:off x="2339752" y="332656"/>
              <a:ext cx="3487058" cy="20882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Imagen 12">
              <a:extLst>
                <a:ext uri="{FF2B5EF4-FFF2-40B4-BE49-F238E27FC236}">
                  <a16:creationId xmlns:a16="http://schemas.microsoft.com/office/drawing/2014/main" id="{AC03AABA-9842-4D9F-9255-31B0AF1117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2634" y="1953268"/>
              <a:ext cx="3168352" cy="17821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spTree>
    <p:extLst>
      <p:ext uri="{BB962C8B-B14F-4D97-AF65-F5344CB8AC3E}">
        <p14:creationId xmlns:p14="http://schemas.microsoft.com/office/powerpoint/2010/main" val="1744779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0"/>
            <a:ext cx="7308304" cy="707886"/>
          </a:xfrm>
          <a:prstGeom prst="rect">
            <a:avLst/>
          </a:prstGeom>
          <a:solidFill>
            <a:schemeClr val="tx2"/>
          </a:solidFill>
        </p:spPr>
        <p:txBody>
          <a:bodyPr wrap="square" rtlCol="0">
            <a:spAutoFit/>
          </a:bodyPr>
          <a:lstStyle/>
          <a:p>
            <a:pPr>
              <a:defRPr/>
            </a:pPr>
            <a:r>
              <a:rPr lang="es-SV" sz="2000" dirty="0">
                <a:solidFill>
                  <a:schemeClr val="bg1"/>
                </a:solidFill>
                <a:latin typeface="Arial" panose="020B0604020202020204" pitchFamily="34" charset="0"/>
                <a:cs typeface="Arial" panose="020B0604020202020204" pitchFamily="34" charset="0"/>
              </a:rPr>
              <a:t>Avances Ruta Crítica</a:t>
            </a:r>
          </a:p>
          <a:p>
            <a:pPr>
              <a:defRPr/>
            </a:pPr>
            <a:r>
              <a:rPr lang="es-SV" sz="2000" dirty="0">
                <a:solidFill>
                  <a:schemeClr val="bg1"/>
                </a:solidFill>
                <a:latin typeface="Arial" panose="020B0604020202020204" pitchFamily="34" charset="0"/>
                <a:cs typeface="Arial" panose="020B0604020202020204" pitchFamily="34" charset="0"/>
              </a:rPr>
              <a:t>Comité Ejecutivo de Propuestas</a:t>
            </a:r>
          </a:p>
        </p:txBody>
      </p:sp>
      <p:sp>
        <p:nvSpPr>
          <p:cNvPr id="2" name="CuadroTexto 1"/>
          <p:cNvSpPr txBox="1"/>
          <p:nvPr/>
        </p:nvSpPr>
        <p:spPr>
          <a:xfrm>
            <a:off x="251520" y="2204864"/>
            <a:ext cx="7920880" cy="2308324"/>
          </a:xfrm>
          <a:prstGeom prst="rect">
            <a:avLst/>
          </a:prstGeom>
          <a:noFill/>
        </p:spPr>
        <p:txBody>
          <a:bodyPr wrap="square" rtlCol="0">
            <a:spAutoFit/>
          </a:bodyPr>
          <a:lstStyle/>
          <a:p>
            <a:pPr algn="ctr"/>
            <a:r>
              <a:rPr lang="es-SV" sz="4800" dirty="0">
                <a:latin typeface="Footlight MT Light" panose="0204060206030A020304" pitchFamily="18" charset="0"/>
              </a:rPr>
              <a:t>Preguntas </a:t>
            </a:r>
          </a:p>
          <a:p>
            <a:pPr algn="ctr"/>
            <a:r>
              <a:rPr lang="es-SV" sz="4800" dirty="0">
                <a:latin typeface="Footlight MT Light" panose="0204060206030A020304" pitchFamily="18" charset="0"/>
              </a:rPr>
              <a:t>ó </a:t>
            </a:r>
          </a:p>
          <a:p>
            <a:pPr algn="ctr"/>
            <a:r>
              <a:rPr lang="es-SV" sz="4800" dirty="0">
                <a:latin typeface="Footlight MT Light" panose="0204060206030A020304" pitchFamily="18" charset="0"/>
              </a:rPr>
              <a:t>comentarios???</a:t>
            </a:r>
          </a:p>
        </p:txBody>
      </p:sp>
    </p:spTree>
    <p:extLst>
      <p:ext uri="{BB962C8B-B14F-4D97-AF65-F5344CB8AC3E}">
        <p14:creationId xmlns:p14="http://schemas.microsoft.com/office/powerpoint/2010/main" val="3294985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bwMode="auto">
          <a:xfrm>
            <a:off x="1476375" y="1657350"/>
            <a:ext cx="5761038" cy="431800"/>
          </a:xfrm>
          <a:prstGeom prst="rect">
            <a:avLst/>
          </a:prstGeom>
          <a:noFill/>
          <a:ln>
            <a:noFill/>
          </a:ln>
          <a:extLst/>
        </p:spPr>
        <p:txBody>
          <a:bodyPr>
            <a:normAutofit lnSpcReduction="10000"/>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endParaRPr lang="es-SV" sz="2400" b="1" dirty="0">
              <a:solidFill>
                <a:srgbClr val="002060"/>
              </a:solidFill>
              <a:latin typeface="Arial" pitchFamily="34" charset="0"/>
              <a:cs typeface="Arial" pitchFamily="34" charset="0"/>
            </a:endParaRPr>
          </a:p>
        </p:txBody>
      </p:sp>
      <p:sp>
        <p:nvSpPr>
          <p:cNvPr id="11" name="1 Rectángulo"/>
          <p:cNvSpPr>
            <a:spLocks noChangeArrowheads="1"/>
          </p:cNvSpPr>
          <p:nvPr/>
        </p:nvSpPr>
        <p:spPr bwMode="auto">
          <a:xfrm>
            <a:off x="611560" y="908720"/>
            <a:ext cx="633670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SV" sz="2400" b="1" dirty="0">
                <a:solidFill>
                  <a:srgbClr val="000000"/>
                </a:solidFill>
                <a:latin typeface="Arial" panose="020B0604020202020204" pitchFamily="34" charset="0"/>
                <a:cs typeface="Arial" panose="020B0604020202020204" pitchFamily="34" charset="0"/>
              </a:rPr>
              <a:t>MCP-ES</a:t>
            </a:r>
          </a:p>
          <a:p>
            <a:pPr algn="ctr" eaLnBrk="1" hangingPunct="1">
              <a:spcBef>
                <a:spcPct val="0"/>
              </a:spcBef>
              <a:buFontTx/>
              <a:buNone/>
            </a:pPr>
            <a:endParaRPr lang="es-ES" altLang="es-SV" sz="2400" b="1" dirty="0">
              <a:solidFill>
                <a:srgbClr val="000000"/>
              </a:solidFill>
              <a:latin typeface="Arial" panose="020B0604020202020204" pitchFamily="34" charset="0"/>
              <a:cs typeface="Arial" panose="020B0604020202020204" pitchFamily="34" charset="0"/>
            </a:endParaRPr>
          </a:p>
          <a:p>
            <a:pPr algn="ctr" eaLnBrk="1" hangingPunct="1">
              <a:spcBef>
                <a:spcPct val="0"/>
              </a:spcBef>
              <a:buFontTx/>
              <a:buNone/>
            </a:pPr>
            <a:r>
              <a:rPr lang="es-ES" altLang="es-SV" sz="2400" b="1" dirty="0">
                <a:solidFill>
                  <a:srgbClr val="000000"/>
                </a:solidFill>
                <a:latin typeface="Arial" panose="020B0604020202020204" pitchFamily="34" charset="0"/>
                <a:cs typeface="Arial" panose="020B0604020202020204" pitchFamily="34" charset="0"/>
              </a:rPr>
              <a:t>Contribuyendo a la reducción significativa y sostenible del VIH, Tuberculosis y Malaria, a través de las subvenciones del Fondo Mundial </a:t>
            </a:r>
          </a:p>
        </p:txBody>
      </p:sp>
      <p:grpSp>
        <p:nvGrpSpPr>
          <p:cNvPr id="14" name="13 Grupo"/>
          <p:cNvGrpSpPr/>
          <p:nvPr/>
        </p:nvGrpSpPr>
        <p:grpSpPr>
          <a:xfrm>
            <a:off x="2699792" y="3635553"/>
            <a:ext cx="4824536" cy="1785864"/>
            <a:chOff x="2699792" y="3635553"/>
            <a:chExt cx="4824536" cy="1785864"/>
          </a:xfrm>
        </p:grpSpPr>
        <p:sp>
          <p:nvSpPr>
            <p:cNvPr id="7" name="4 CuadroTexto"/>
            <p:cNvSpPr txBox="1">
              <a:spLocks noChangeArrowheads="1"/>
            </p:cNvSpPr>
            <p:nvPr/>
          </p:nvSpPr>
          <p:spPr bwMode="auto">
            <a:xfrm>
              <a:off x="2699792" y="3645024"/>
              <a:ext cx="4768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SV" altLang="es-SV" sz="2000" b="1" dirty="0">
                  <a:solidFill>
                    <a:srgbClr val="000000"/>
                  </a:solidFill>
                  <a:latin typeface="Arial" panose="020B0604020202020204" pitchFamily="34" charset="0"/>
                  <a:hlinkClick r:id="rId3"/>
                </a:rPr>
                <a:t>www.mcpelsalvador.org.sv</a:t>
              </a:r>
              <a:r>
                <a:rPr lang="es-SV" altLang="es-SV" sz="2000" b="1" dirty="0">
                  <a:solidFill>
                    <a:srgbClr val="000000"/>
                  </a:solidFill>
                  <a:latin typeface="Arial" panose="020B0604020202020204" pitchFamily="34" charset="0"/>
                </a:rPr>
                <a:t> </a:t>
              </a:r>
              <a:r>
                <a:rPr lang="es-SV" altLang="es-SV" sz="2800" dirty="0">
                  <a:solidFill>
                    <a:srgbClr val="000000"/>
                  </a:solidFill>
                  <a:latin typeface="Arial" panose="020B0604020202020204" pitchFamily="34" charset="0"/>
                </a:rPr>
                <a:t> </a:t>
              </a:r>
            </a:p>
          </p:txBody>
        </p:sp>
        <p:sp>
          <p:nvSpPr>
            <p:cNvPr id="8" name="5 CuadroTexto"/>
            <p:cNvSpPr txBox="1">
              <a:spLocks noChangeArrowheads="1"/>
            </p:cNvSpPr>
            <p:nvPr/>
          </p:nvSpPr>
          <p:spPr bwMode="auto">
            <a:xfrm>
              <a:off x="3402559" y="4221088"/>
              <a:ext cx="41217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SV" altLang="es-SV" sz="2000" b="1" dirty="0">
                  <a:solidFill>
                    <a:srgbClr val="000000"/>
                  </a:solidFill>
                  <a:latin typeface="Arial" panose="020B0604020202020204" pitchFamily="34" charset="0"/>
                  <a:hlinkClick r:id="rId4"/>
                </a:rPr>
                <a:t>www.facebook.com/MCPES2002</a:t>
              </a:r>
            </a:p>
            <a:p>
              <a:pPr eaLnBrk="1" hangingPunct="1">
                <a:spcBef>
                  <a:spcPct val="0"/>
                </a:spcBef>
                <a:buFontTx/>
                <a:buNone/>
              </a:pPr>
              <a:endParaRPr lang="es-SV" altLang="es-SV" sz="1600" dirty="0">
                <a:solidFill>
                  <a:srgbClr val="000000"/>
                </a:solidFill>
                <a:latin typeface="Arial" panose="020B0604020202020204" pitchFamily="34" charset="0"/>
              </a:endParaRPr>
            </a:p>
            <a:p>
              <a:pPr eaLnBrk="1" hangingPunct="1">
                <a:spcBef>
                  <a:spcPct val="0"/>
                </a:spcBef>
                <a:buFontTx/>
                <a:buNone/>
              </a:pPr>
              <a:r>
                <a:rPr lang="es-SV" altLang="es-SV" sz="2000" b="1" dirty="0">
                  <a:solidFill>
                    <a:srgbClr val="000000"/>
                  </a:solidFill>
                  <a:latin typeface="Arial" panose="020B0604020202020204" pitchFamily="34" charset="0"/>
                  <a:hlinkClick r:id="rId4"/>
                </a:rPr>
                <a:t>@MCPElSalvador </a:t>
              </a:r>
            </a:p>
            <a:p>
              <a:pPr eaLnBrk="1" hangingPunct="1">
                <a:spcBef>
                  <a:spcPct val="0"/>
                </a:spcBef>
                <a:buFontTx/>
                <a:buNone/>
              </a:pPr>
              <a:endParaRPr lang="es-SV" altLang="es-SV" sz="1600" dirty="0">
                <a:solidFill>
                  <a:srgbClr val="000000"/>
                </a:solidFill>
                <a:latin typeface="Arial" panose="020B0604020202020204" pitchFamily="34" charset="0"/>
              </a:endParaRPr>
            </a:p>
          </p:txBody>
        </p:sp>
        <p:pic>
          <p:nvPicPr>
            <p:cNvPr id="9" name="8 Imagen" descr="facebbok.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4043" y="4149080"/>
              <a:ext cx="5318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Imagen" descr="twitter.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9606" y="4680942"/>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2878" y="3635553"/>
              <a:ext cx="532978" cy="51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7733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0"/>
            <a:ext cx="7308304" cy="707886"/>
          </a:xfrm>
          <a:prstGeom prst="rect">
            <a:avLst/>
          </a:prstGeom>
          <a:solidFill>
            <a:schemeClr val="tx2"/>
          </a:solidFill>
        </p:spPr>
        <p:txBody>
          <a:bodyPr wrap="square" rtlCol="0">
            <a:spAutoFit/>
          </a:bodyPr>
          <a:lstStyle/>
          <a:p>
            <a:pPr>
              <a:defRPr/>
            </a:pPr>
            <a:r>
              <a:rPr lang="es-SV" sz="2000" dirty="0">
                <a:solidFill>
                  <a:schemeClr val="bg1"/>
                </a:solidFill>
                <a:latin typeface="Arial" panose="020B0604020202020204" pitchFamily="34" charset="0"/>
                <a:cs typeface="Arial" panose="020B0604020202020204" pitchFamily="34" charset="0"/>
              </a:rPr>
              <a:t>Avances Ruta Crítica</a:t>
            </a:r>
          </a:p>
          <a:p>
            <a:pPr>
              <a:defRPr/>
            </a:pPr>
            <a:r>
              <a:rPr lang="es-SV" sz="2000" dirty="0">
                <a:solidFill>
                  <a:schemeClr val="bg1"/>
                </a:solidFill>
                <a:latin typeface="Arial" panose="020B0604020202020204" pitchFamily="34" charset="0"/>
                <a:cs typeface="Arial" panose="020B0604020202020204" pitchFamily="34" charset="0"/>
              </a:rPr>
              <a:t>Comité Ejecutivo de Propuestas</a:t>
            </a:r>
          </a:p>
        </p:txBody>
      </p:sp>
      <p:sp>
        <p:nvSpPr>
          <p:cNvPr id="2" name="CuadroTexto 1"/>
          <p:cNvSpPr txBox="1"/>
          <p:nvPr/>
        </p:nvSpPr>
        <p:spPr>
          <a:xfrm>
            <a:off x="611560" y="1268760"/>
            <a:ext cx="7920880" cy="5016758"/>
          </a:xfrm>
          <a:prstGeom prst="rect">
            <a:avLst/>
          </a:prstGeom>
          <a:noFill/>
        </p:spPr>
        <p:txBody>
          <a:bodyPr wrap="square" rtlCol="0">
            <a:spAutoFit/>
          </a:bodyPr>
          <a:lstStyle/>
          <a:p>
            <a:pPr algn="ctr"/>
            <a:r>
              <a:rPr lang="es-SV" sz="4000" dirty="0">
                <a:latin typeface="Footlight MT Light" panose="0204060206030A020304" pitchFamily="18" charset="0"/>
              </a:rPr>
              <a:t>En el período del 25 de agosto al 27 de septiembre de 2017, el comité ejecutivo de propuestas ha mantenido 7 reuniones, dentro de las cuáles se </a:t>
            </a:r>
            <a:r>
              <a:rPr lang="es-SV" sz="4000" dirty="0" err="1">
                <a:latin typeface="Footlight MT Light" panose="0204060206030A020304" pitchFamily="18" charset="0"/>
              </a:rPr>
              <a:t>inlcuyen</a:t>
            </a:r>
            <a:r>
              <a:rPr lang="es-SV" sz="4000" dirty="0">
                <a:latin typeface="Footlight MT Light" panose="0204060206030A020304" pitchFamily="18" charset="0"/>
              </a:rPr>
              <a:t> 2 fono conferencias de seguimiento con la Gerente de Portafolio, Sra. Serena Buccini.</a:t>
            </a:r>
          </a:p>
        </p:txBody>
      </p:sp>
    </p:spTree>
    <p:extLst>
      <p:ext uri="{BB962C8B-B14F-4D97-AF65-F5344CB8AC3E}">
        <p14:creationId xmlns:p14="http://schemas.microsoft.com/office/powerpoint/2010/main" val="3655416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0"/>
            <a:ext cx="7308304" cy="707886"/>
          </a:xfrm>
          <a:prstGeom prst="rect">
            <a:avLst/>
          </a:prstGeom>
          <a:solidFill>
            <a:schemeClr val="tx2"/>
          </a:solidFill>
        </p:spPr>
        <p:txBody>
          <a:bodyPr wrap="square" rtlCol="0">
            <a:spAutoFit/>
          </a:bodyPr>
          <a:lstStyle/>
          <a:p>
            <a:pPr>
              <a:defRPr/>
            </a:pPr>
            <a:r>
              <a:rPr lang="es-SV" sz="2000" dirty="0">
                <a:solidFill>
                  <a:schemeClr val="bg1"/>
                </a:solidFill>
                <a:latin typeface="Arial" panose="020B0604020202020204" pitchFamily="34" charset="0"/>
                <a:cs typeface="Arial" panose="020B0604020202020204" pitchFamily="34" charset="0"/>
              </a:rPr>
              <a:t>Avances Ruta Crítica</a:t>
            </a:r>
          </a:p>
          <a:p>
            <a:pPr>
              <a:defRPr/>
            </a:pPr>
            <a:r>
              <a:rPr lang="es-SV" sz="2000" dirty="0">
                <a:solidFill>
                  <a:schemeClr val="bg1"/>
                </a:solidFill>
                <a:latin typeface="Arial" panose="020B0604020202020204" pitchFamily="34" charset="0"/>
                <a:cs typeface="Arial" panose="020B0604020202020204" pitchFamily="34" charset="0"/>
              </a:rPr>
              <a:t>Comité Ejecutivo de Propuestas</a:t>
            </a:r>
          </a:p>
        </p:txBody>
      </p:sp>
      <p:sp>
        <p:nvSpPr>
          <p:cNvPr id="4" name="Rectángulo 3">
            <a:extLst>
              <a:ext uri="{FF2B5EF4-FFF2-40B4-BE49-F238E27FC236}">
                <a16:creationId xmlns:a16="http://schemas.microsoft.com/office/drawing/2014/main" id="{6F937C29-5046-4DAB-AF64-B0BC09797EDB}"/>
              </a:ext>
            </a:extLst>
          </p:cNvPr>
          <p:cNvSpPr/>
          <p:nvPr/>
        </p:nvSpPr>
        <p:spPr>
          <a:xfrm>
            <a:off x="395536" y="965041"/>
            <a:ext cx="8352928" cy="5632311"/>
          </a:xfrm>
          <a:prstGeom prst="rect">
            <a:avLst/>
          </a:prstGeom>
        </p:spPr>
        <p:txBody>
          <a:bodyPr wrap="square">
            <a:spAutoFit/>
          </a:bodyPr>
          <a:lstStyle/>
          <a:p>
            <a:pPr algn="just"/>
            <a:r>
              <a:rPr lang="es-SV" sz="2000" dirty="0">
                <a:latin typeface="Footlight MT Light" panose="0204060206030A020304" pitchFamily="18" charset="0"/>
              </a:rPr>
              <a:t>Entre los temas abordados en las reuniones:</a:t>
            </a:r>
          </a:p>
          <a:p>
            <a:pPr algn="just"/>
            <a:endParaRPr lang="es-SV" sz="2000" dirty="0">
              <a:latin typeface="Footlight MT Light" panose="0204060206030A020304" pitchFamily="18" charset="0"/>
            </a:endParaRPr>
          </a:p>
          <a:p>
            <a:pPr marL="342900" indent="-342900" algn="just">
              <a:buFont typeface="Wingdings" panose="05000000000000000000" pitchFamily="2" charset="2"/>
              <a:buChar char="ü"/>
            </a:pPr>
            <a:r>
              <a:rPr lang="es-SV" sz="2000" dirty="0">
                <a:latin typeface="Footlight MT Light" panose="0204060206030A020304" pitchFamily="18" charset="0"/>
              </a:rPr>
              <a:t>Contrapartida y Voluntad de Pago.</a:t>
            </a:r>
          </a:p>
          <a:p>
            <a:pPr algn="just"/>
            <a:endParaRPr lang="es-SV" sz="2000" dirty="0">
              <a:latin typeface="Footlight MT Light" panose="0204060206030A020304" pitchFamily="18" charset="0"/>
            </a:endParaRPr>
          </a:p>
          <a:p>
            <a:pPr marL="342900" indent="-342900" algn="just">
              <a:buFont typeface="Wingdings" panose="05000000000000000000" pitchFamily="2" charset="2"/>
              <a:buChar char="ü"/>
            </a:pPr>
            <a:r>
              <a:rPr lang="es-SV" sz="2000" dirty="0">
                <a:latin typeface="Footlight MT Light" panose="0204060206030A020304" pitchFamily="18" charset="0"/>
              </a:rPr>
              <a:t>Análisis de los indicadores para el PENM VIH 2016-2021.</a:t>
            </a:r>
          </a:p>
          <a:p>
            <a:pPr algn="just"/>
            <a:endParaRPr lang="es-SV" sz="2000" dirty="0">
              <a:latin typeface="Footlight MT Light" panose="0204060206030A020304" pitchFamily="18" charset="0"/>
            </a:endParaRPr>
          </a:p>
          <a:p>
            <a:pPr marL="342900" indent="-342900" algn="just">
              <a:buFont typeface="Wingdings" panose="05000000000000000000" pitchFamily="2" charset="2"/>
              <a:buChar char="ü"/>
            </a:pPr>
            <a:r>
              <a:rPr lang="es-SV" sz="2000" dirty="0">
                <a:latin typeface="Footlight MT Light" panose="0204060206030A020304" pitchFamily="18" charset="0"/>
              </a:rPr>
              <a:t>Avance de Indicadores prioritarios del marco de desempeño para la nueva propuesta de VIH.</a:t>
            </a:r>
          </a:p>
          <a:p>
            <a:pPr algn="just"/>
            <a:endParaRPr lang="es-SV" sz="2000" dirty="0">
              <a:latin typeface="Footlight MT Light" panose="0204060206030A020304" pitchFamily="18" charset="0"/>
            </a:endParaRPr>
          </a:p>
          <a:p>
            <a:pPr marL="342900" indent="-342900" algn="just">
              <a:buFont typeface="Wingdings" panose="05000000000000000000" pitchFamily="2" charset="2"/>
              <a:buChar char="ü"/>
            </a:pPr>
            <a:r>
              <a:rPr lang="es-SV" sz="2000" dirty="0">
                <a:latin typeface="Footlight MT Light" panose="0204060206030A020304" pitchFamily="18" charset="0"/>
              </a:rPr>
              <a:t>Análisis de nuevas metas para el PENM de VIH y marco de desempeño de nueva propuesta.</a:t>
            </a:r>
          </a:p>
          <a:p>
            <a:pPr algn="just"/>
            <a:endParaRPr lang="es-ES" sz="2000" dirty="0">
              <a:latin typeface="Footlight MT Light" panose="0204060206030A020304" pitchFamily="18" charset="0"/>
            </a:endParaRPr>
          </a:p>
          <a:p>
            <a:pPr marL="342900" indent="-342900" algn="just">
              <a:buFont typeface="Wingdings" panose="05000000000000000000" pitchFamily="2" charset="2"/>
              <a:buChar char="ü"/>
            </a:pPr>
            <a:r>
              <a:rPr lang="es-ES" sz="2000" dirty="0">
                <a:latin typeface="Footlight MT Light" panose="0204060206030A020304" pitchFamily="18" charset="0"/>
              </a:rPr>
              <a:t>Elaboración y revisión de términos de referencia para Consultoría para estrategia de sostenibilidad.</a:t>
            </a:r>
          </a:p>
          <a:p>
            <a:pPr marL="342900" indent="-342900" algn="just">
              <a:buFont typeface="Wingdings" panose="05000000000000000000" pitchFamily="2" charset="2"/>
              <a:buChar char="ü"/>
            </a:pPr>
            <a:endParaRPr lang="es-ES" sz="2000" dirty="0">
              <a:latin typeface="Footlight MT Light" panose="0204060206030A020304" pitchFamily="18" charset="0"/>
            </a:endParaRPr>
          </a:p>
          <a:p>
            <a:pPr marL="342900" indent="-342900" algn="just">
              <a:buFont typeface="Wingdings" panose="05000000000000000000" pitchFamily="2" charset="2"/>
              <a:buChar char="ü"/>
            </a:pPr>
            <a:r>
              <a:rPr lang="es-SV" sz="2000" dirty="0">
                <a:latin typeface="Footlight MT Light" panose="0204060206030A020304" pitchFamily="18" charset="0"/>
              </a:rPr>
              <a:t>Presentación MEGAS  2016 </a:t>
            </a:r>
          </a:p>
          <a:p>
            <a:pPr marL="342900" indent="-342900" algn="just">
              <a:buFont typeface="Wingdings" panose="05000000000000000000" pitchFamily="2" charset="2"/>
              <a:buChar char="ü"/>
            </a:pPr>
            <a:endParaRPr lang="es-SV" sz="2000" dirty="0">
              <a:latin typeface="Footlight MT Light" panose="0204060206030A020304" pitchFamily="18" charset="0"/>
            </a:endParaRPr>
          </a:p>
          <a:p>
            <a:pPr algn="just"/>
            <a:endParaRPr lang="es-SV" sz="2000" dirty="0">
              <a:latin typeface="Footlight MT Light" panose="0204060206030A020304" pitchFamily="18" charset="0"/>
            </a:endParaRPr>
          </a:p>
        </p:txBody>
      </p:sp>
    </p:spTree>
    <p:extLst>
      <p:ext uri="{BB962C8B-B14F-4D97-AF65-F5344CB8AC3E}">
        <p14:creationId xmlns:p14="http://schemas.microsoft.com/office/powerpoint/2010/main" val="1063786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0"/>
            <a:ext cx="7308304" cy="707886"/>
          </a:xfrm>
          <a:prstGeom prst="rect">
            <a:avLst/>
          </a:prstGeom>
          <a:solidFill>
            <a:schemeClr val="tx2"/>
          </a:solidFill>
        </p:spPr>
        <p:txBody>
          <a:bodyPr wrap="square" rtlCol="0">
            <a:spAutoFit/>
          </a:bodyPr>
          <a:lstStyle/>
          <a:p>
            <a:pPr>
              <a:defRPr/>
            </a:pPr>
            <a:r>
              <a:rPr lang="es-SV" sz="2000" dirty="0">
                <a:solidFill>
                  <a:schemeClr val="bg1"/>
                </a:solidFill>
                <a:latin typeface="Arial" panose="020B0604020202020204" pitchFamily="34" charset="0"/>
                <a:cs typeface="Arial" panose="020B0604020202020204" pitchFamily="34" charset="0"/>
              </a:rPr>
              <a:t>Avances Ruta Crítica</a:t>
            </a:r>
          </a:p>
          <a:p>
            <a:pPr>
              <a:defRPr/>
            </a:pPr>
            <a:r>
              <a:rPr lang="es-SV" sz="2000" dirty="0">
                <a:solidFill>
                  <a:schemeClr val="bg1"/>
                </a:solidFill>
                <a:latin typeface="Arial" panose="020B0604020202020204" pitchFamily="34" charset="0"/>
                <a:cs typeface="Arial" panose="020B0604020202020204" pitchFamily="34" charset="0"/>
              </a:rPr>
              <a:t>Comité Ejecutivo de Propuestas</a:t>
            </a:r>
          </a:p>
        </p:txBody>
      </p:sp>
      <p:sp>
        <p:nvSpPr>
          <p:cNvPr id="4" name="Rectángulo 3">
            <a:extLst>
              <a:ext uri="{FF2B5EF4-FFF2-40B4-BE49-F238E27FC236}">
                <a16:creationId xmlns:a16="http://schemas.microsoft.com/office/drawing/2014/main" id="{6F937C29-5046-4DAB-AF64-B0BC09797EDB}"/>
              </a:ext>
            </a:extLst>
          </p:cNvPr>
          <p:cNvSpPr/>
          <p:nvPr/>
        </p:nvSpPr>
        <p:spPr>
          <a:xfrm>
            <a:off x="179512" y="908720"/>
            <a:ext cx="8712968" cy="5324535"/>
          </a:xfrm>
          <a:prstGeom prst="rect">
            <a:avLst/>
          </a:prstGeom>
        </p:spPr>
        <p:txBody>
          <a:bodyPr wrap="square">
            <a:spAutoFit/>
          </a:bodyPr>
          <a:lstStyle/>
          <a:p>
            <a:pPr algn="ctr"/>
            <a:r>
              <a:rPr lang="es-SV" sz="2000" dirty="0">
                <a:latin typeface="Footlight MT Light" panose="0204060206030A020304" pitchFamily="18" charset="0"/>
              </a:rPr>
              <a:t>RESULTADOS DE LAS REUNIONES</a:t>
            </a:r>
          </a:p>
          <a:p>
            <a:pPr algn="just"/>
            <a:endParaRPr lang="es-SV" sz="2000" dirty="0">
              <a:latin typeface="Footlight MT Light" panose="0204060206030A020304" pitchFamily="18" charset="0"/>
            </a:endParaRPr>
          </a:p>
          <a:p>
            <a:pPr marL="342900" indent="-342900" algn="just">
              <a:buFont typeface="Wingdings" panose="05000000000000000000" pitchFamily="2" charset="2"/>
              <a:buChar char="ü"/>
            </a:pPr>
            <a:r>
              <a:rPr lang="es-ES" sz="2000" dirty="0">
                <a:latin typeface="Footlight MT Light" panose="0204060206030A020304" pitchFamily="18" charset="0"/>
              </a:rPr>
              <a:t>Plan Internacional presentó al comité de propuestas un escenario de metas  y escenario de costo por usuario.</a:t>
            </a:r>
          </a:p>
          <a:p>
            <a:pPr algn="just"/>
            <a:endParaRPr lang="es-ES" sz="2000" dirty="0">
              <a:latin typeface="Footlight MT Light" panose="0204060206030A020304" pitchFamily="18" charset="0"/>
            </a:endParaRPr>
          </a:p>
          <a:p>
            <a:pPr marL="342900" indent="-342900" algn="just">
              <a:buFont typeface="Wingdings" panose="05000000000000000000" pitchFamily="2" charset="2"/>
              <a:buChar char="ü"/>
            </a:pPr>
            <a:r>
              <a:rPr lang="es-ES" sz="2000" dirty="0">
                <a:latin typeface="Footlight MT Light" panose="0204060206030A020304" pitchFamily="18" charset="0"/>
              </a:rPr>
              <a:t>La Dirección Ejecutiva envió carta a Plan Canadá para solicitar apoyo financiero para intercambio con México para conocer la estrategia de sostenibilidad La Condesa; la idea es construir un modelo de interacción entre sociedad civil y gobierno y que este modelo pueda ser piloteado en la nueva subvención. </a:t>
            </a:r>
          </a:p>
          <a:p>
            <a:pPr algn="just"/>
            <a:endParaRPr lang="es-ES" sz="2000" dirty="0">
              <a:latin typeface="Footlight MT Light" panose="0204060206030A020304" pitchFamily="18" charset="0"/>
            </a:endParaRPr>
          </a:p>
          <a:p>
            <a:pPr marL="342900" indent="-342900" algn="just">
              <a:buFont typeface="Wingdings" panose="05000000000000000000" pitchFamily="2" charset="2"/>
              <a:buChar char="ü"/>
            </a:pPr>
            <a:r>
              <a:rPr lang="es-ES" sz="2000" dirty="0">
                <a:latin typeface="Footlight MT Light" panose="0204060206030A020304" pitchFamily="18" charset="0"/>
              </a:rPr>
              <a:t>Desde el Programa Nacional se han hecho gestiones para solicitar un punto de agenda en las reuniones de Gabinete MINSAL para que el MCP-ES presente estrategias a incluir en la propuesta 2019-2021. Está pendiente de respuesta.</a:t>
            </a:r>
          </a:p>
          <a:p>
            <a:pPr algn="just"/>
            <a:endParaRPr lang="es-ES" sz="2000" dirty="0">
              <a:latin typeface="Footlight MT Light" panose="0204060206030A020304" pitchFamily="18" charset="0"/>
            </a:endParaRPr>
          </a:p>
          <a:p>
            <a:pPr marL="342900" indent="-342900" algn="just">
              <a:buFont typeface="Wingdings" panose="05000000000000000000" pitchFamily="2" charset="2"/>
              <a:buChar char="ü"/>
            </a:pPr>
            <a:r>
              <a:rPr lang="es-ES" sz="2000" dirty="0">
                <a:latin typeface="Footlight MT Light" panose="0204060206030A020304" pitchFamily="18" charset="0"/>
              </a:rPr>
              <a:t>El MINSAL compartió con la Gerente de Portafolio datos de país relacionados con voluntad de pago y sostuvieron reunión el 8 de septiembre para análisis.</a:t>
            </a:r>
          </a:p>
        </p:txBody>
      </p:sp>
    </p:spTree>
    <p:extLst>
      <p:ext uri="{BB962C8B-B14F-4D97-AF65-F5344CB8AC3E}">
        <p14:creationId xmlns:p14="http://schemas.microsoft.com/office/powerpoint/2010/main" val="3351319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0"/>
            <a:ext cx="7308304" cy="707886"/>
          </a:xfrm>
          <a:prstGeom prst="rect">
            <a:avLst/>
          </a:prstGeom>
          <a:solidFill>
            <a:schemeClr val="tx2"/>
          </a:solidFill>
        </p:spPr>
        <p:txBody>
          <a:bodyPr wrap="square" rtlCol="0">
            <a:spAutoFit/>
          </a:bodyPr>
          <a:lstStyle/>
          <a:p>
            <a:pPr>
              <a:defRPr/>
            </a:pPr>
            <a:r>
              <a:rPr lang="es-SV" sz="2000" dirty="0">
                <a:solidFill>
                  <a:schemeClr val="bg1"/>
                </a:solidFill>
                <a:latin typeface="Arial" panose="020B0604020202020204" pitchFamily="34" charset="0"/>
                <a:cs typeface="Arial" panose="020B0604020202020204" pitchFamily="34" charset="0"/>
              </a:rPr>
              <a:t>Avances Ruta Crítica</a:t>
            </a:r>
          </a:p>
          <a:p>
            <a:pPr>
              <a:defRPr/>
            </a:pPr>
            <a:r>
              <a:rPr lang="es-SV" sz="2000" dirty="0">
                <a:solidFill>
                  <a:schemeClr val="bg1"/>
                </a:solidFill>
                <a:latin typeface="Arial" panose="020B0604020202020204" pitchFamily="34" charset="0"/>
                <a:cs typeface="Arial" panose="020B0604020202020204" pitchFamily="34" charset="0"/>
              </a:rPr>
              <a:t>Comité Ejecutivo de Propuestas</a:t>
            </a:r>
          </a:p>
        </p:txBody>
      </p:sp>
      <p:sp>
        <p:nvSpPr>
          <p:cNvPr id="4" name="Rectángulo 3">
            <a:extLst>
              <a:ext uri="{FF2B5EF4-FFF2-40B4-BE49-F238E27FC236}">
                <a16:creationId xmlns:a16="http://schemas.microsoft.com/office/drawing/2014/main" id="{6F937C29-5046-4DAB-AF64-B0BC09797EDB}"/>
              </a:ext>
            </a:extLst>
          </p:cNvPr>
          <p:cNvSpPr/>
          <p:nvPr/>
        </p:nvSpPr>
        <p:spPr>
          <a:xfrm>
            <a:off x="107504" y="836712"/>
            <a:ext cx="8712968" cy="5324535"/>
          </a:xfrm>
          <a:prstGeom prst="rect">
            <a:avLst/>
          </a:prstGeom>
        </p:spPr>
        <p:txBody>
          <a:bodyPr wrap="square">
            <a:spAutoFit/>
          </a:bodyPr>
          <a:lstStyle/>
          <a:p>
            <a:pPr algn="ctr"/>
            <a:r>
              <a:rPr lang="es-SV" sz="2000" dirty="0">
                <a:latin typeface="Footlight MT Light" panose="0204060206030A020304" pitchFamily="18" charset="0"/>
              </a:rPr>
              <a:t>RESULTADOS DE LAS REUNIONES</a:t>
            </a:r>
          </a:p>
          <a:p>
            <a:pPr algn="just"/>
            <a:endParaRPr lang="es-ES" sz="2000" dirty="0">
              <a:latin typeface="Footlight MT Light" panose="0204060206030A020304" pitchFamily="18" charset="0"/>
            </a:endParaRPr>
          </a:p>
          <a:p>
            <a:pPr marL="342900" indent="-342900" algn="just">
              <a:buFont typeface="Wingdings" panose="05000000000000000000" pitchFamily="2" charset="2"/>
              <a:buChar char="ü"/>
            </a:pPr>
            <a:r>
              <a:rPr lang="es-ES" sz="2000" dirty="0">
                <a:latin typeface="Footlight MT Light" panose="0204060206030A020304" pitchFamily="18" charset="0"/>
              </a:rPr>
              <a:t>El MINSAL compartió el borrador final del caso de inversión de VIH, en el que el país ha adoptado la estrategia de “pruebas y tratamiento”</a:t>
            </a:r>
          </a:p>
          <a:p>
            <a:pPr algn="just"/>
            <a:endParaRPr lang="es-ES" sz="2000" dirty="0">
              <a:latin typeface="Footlight MT Light" panose="0204060206030A020304" pitchFamily="18" charset="0"/>
            </a:endParaRPr>
          </a:p>
          <a:p>
            <a:pPr marL="342900" indent="-342900" algn="just">
              <a:buFont typeface="Wingdings" panose="05000000000000000000" pitchFamily="2" charset="2"/>
              <a:buChar char="ü"/>
            </a:pPr>
            <a:r>
              <a:rPr lang="es-ES" sz="2000" dirty="0">
                <a:latin typeface="Footlight MT Light" panose="0204060206030A020304" pitchFamily="18" charset="0"/>
              </a:rPr>
              <a:t>En el tema de sostenibilidad, con el equipo técnico Plan y MINSAL se han trabajado y solventado observaciones del FM a los TDR y se han enviado para revisión y comentarios.</a:t>
            </a:r>
          </a:p>
          <a:p>
            <a:pPr marL="342900" indent="-342900" algn="just">
              <a:buFont typeface="Wingdings" panose="05000000000000000000" pitchFamily="2" charset="2"/>
              <a:buChar char="ü"/>
            </a:pPr>
            <a:endParaRPr lang="es-ES" sz="2000" dirty="0">
              <a:latin typeface="Footlight MT Light" panose="0204060206030A020304" pitchFamily="18" charset="0"/>
            </a:endParaRPr>
          </a:p>
          <a:p>
            <a:pPr marL="342900" indent="-342900" algn="just">
              <a:buFont typeface="Wingdings" panose="05000000000000000000" pitchFamily="2" charset="2"/>
              <a:buChar char="ü"/>
            </a:pPr>
            <a:r>
              <a:rPr lang="es-ES" sz="2000" dirty="0">
                <a:latin typeface="Footlight MT Light" panose="0204060206030A020304" pitchFamily="18" charset="0"/>
              </a:rPr>
              <a:t>Proyecciones de metas tomando en cuenta el tamaño población de las tres poblaciones claves distribuidas a nivel nacional.</a:t>
            </a:r>
          </a:p>
          <a:p>
            <a:pPr algn="just"/>
            <a:endParaRPr lang="es-ES" sz="2000" dirty="0">
              <a:latin typeface="Footlight MT Light" panose="0204060206030A020304" pitchFamily="18" charset="0"/>
            </a:endParaRPr>
          </a:p>
          <a:p>
            <a:pPr marL="342900" indent="-342900" algn="just">
              <a:buFont typeface="Wingdings" panose="05000000000000000000" pitchFamily="2" charset="2"/>
              <a:buChar char="ü"/>
            </a:pPr>
            <a:r>
              <a:rPr lang="es-ES" sz="2000" dirty="0">
                <a:latin typeface="Footlight MT Light" panose="0204060206030A020304" pitchFamily="18" charset="0"/>
              </a:rPr>
              <a:t>Se ha compartido con el pleno las minutas de las reuniones con la Gerente de Portafolio.</a:t>
            </a:r>
          </a:p>
          <a:p>
            <a:pPr algn="just"/>
            <a:endParaRPr lang="es-ES" sz="2000" dirty="0">
              <a:latin typeface="Footlight MT Light" panose="0204060206030A020304" pitchFamily="18" charset="0"/>
            </a:endParaRPr>
          </a:p>
          <a:p>
            <a:pPr marL="342900" indent="-342900" algn="just">
              <a:buFont typeface="Wingdings" panose="05000000000000000000" pitchFamily="2" charset="2"/>
              <a:buChar char="ü"/>
            </a:pPr>
            <a:r>
              <a:rPr lang="es-ES" sz="2000" dirty="0">
                <a:latin typeface="Footlight MT Light" panose="0204060206030A020304" pitchFamily="18" charset="0"/>
              </a:rPr>
              <a:t>Además del equipo técnico han participado miembros del pleno y no miembros del MCP-ES.</a:t>
            </a:r>
            <a:endParaRPr lang="es-SV" sz="2000" dirty="0">
              <a:latin typeface="Footlight MT Light" panose="0204060206030A020304" pitchFamily="18" charset="0"/>
            </a:endParaRPr>
          </a:p>
        </p:txBody>
      </p:sp>
    </p:spTree>
    <p:extLst>
      <p:ext uri="{BB962C8B-B14F-4D97-AF65-F5344CB8AC3E}">
        <p14:creationId xmlns:p14="http://schemas.microsoft.com/office/powerpoint/2010/main" val="3622260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0"/>
            <a:ext cx="7308304" cy="707886"/>
          </a:xfrm>
          <a:prstGeom prst="rect">
            <a:avLst/>
          </a:prstGeom>
          <a:solidFill>
            <a:schemeClr val="tx2"/>
          </a:solidFill>
        </p:spPr>
        <p:txBody>
          <a:bodyPr wrap="square" rtlCol="0">
            <a:spAutoFit/>
          </a:bodyPr>
          <a:lstStyle/>
          <a:p>
            <a:pPr>
              <a:defRPr/>
            </a:pPr>
            <a:r>
              <a:rPr lang="es-SV" sz="2000" dirty="0">
                <a:solidFill>
                  <a:schemeClr val="bg1"/>
                </a:solidFill>
                <a:latin typeface="Arial" panose="020B0604020202020204" pitchFamily="34" charset="0"/>
                <a:cs typeface="Arial" panose="020B0604020202020204" pitchFamily="34" charset="0"/>
              </a:rPr>
              <a:t>Avances Ruta Crítica</a:t>
            </a:r>
          </a:p>
          <a:p>
            <a:pPr>
              <a:defRPr/>
            </a:pPr>
            <a:r>
              <a:rPr lang="es-SV" sz="2000" dirty="0">
                <a:solidFill>
                  <a:schemeClr val="bg1"/>
                </a:solidFill>
                <a:latin typeface="Arial" panose="020B0604020202020204" pitchFamily="34" charset="0"/>
                <a:cs typeface="Arial" panose="020B0604020202020204" pitchFamily="34" charset="0"/>
              </a:rPr>
              <a:t>Comité Ejecutivo de Propuestas</a:t>
            </a:r>
          </a:p>
        </p:txBody>
      </p:sp>
      <p:sp>
        <p:nvSpPr>
          <p:cNvPr id="4" name="Rectángulo 3">
            <a:extLst>
              <a:ext uri="{FF2B5EF4-FFF2-40B4-BE49-F238E27FC236}">
                <a16:creationId xmlns:a16="http://schemas.microsoft.com/office/drawing/2014/main" id="{6F937C29-5046-4DAB-AF64-B0BC09797EDB}"/>
              </a:ext>
            </a:extLst>
          </p:cNvPr>
          <p:cNvSpPr/>
          <p:nvPr/>
        </p:nvSpPr>
        <p:spPr>
          <a:xfrm>
            <a:off x="107504" y="2492896"/>
            <a:ext cx="8712968" cy="1569660"/>
          </a:xfrm>
          <a:prstGeom prst="rect">
            <a:avLst/>
          </a:prstGeom>
        </p:spPr>
        <p:txBody>
          <a:bodyPr wrap="square">
            <a:spAutoFit/>
          </a:bodyPr>
          <a:lstStyle/>
          <a:p>
            <a:pPr algn="ctr"/>
            <a:endParaRPr lang="es-ES" sz="3200" dirty="0">
              <a:latin typeface="Footlight MT Light" panose="0204060206030A020304" pitchFamily="18" charset="0"/>
            </a:endParaRPr>
          </a:p>
          <a:p>
            <a:pPr algn="ctr"/>
            <a:r>
              <a:rPr lang="es-ES" sz="3200" dirty="0">
                <a:latin typeface="Footlight MT Light" panose="0204060206030A020304" pitchFamily="18" charset="0"/>
              </a:rPr>
              <a:t>Documento de Propuesta de VIH 2019-2021</a:t>
            </a:r>
          </a:p>
          <a:p>
            <a:pPr algn="ctr"/>
            <a:r>
              <a:rPr lang="es-ES" sz="3200" dirty="0">
                <a:latin typeface="Footlight MT Light" panose="0204060206030A020304" pitchFamily="18" charset="0"/>
              </a:rPr>
              <a:t>(Se presenta para aprobación del pleno)</a:t>
            </a:r>
            <a:endParaRPr lang="es-SV" sz="3200" dirty="0">
              <a:latin typeface="Footlight MT Light" panose="0204060206030A020304" pitchFamily="18" charset="0"/>
            </a:endParaRPr>
          </a:p>
        </p:txBody>
      </p:sp>
    </p:spTree>
    <p:extLst>
      <p:ext uri="{BB962C8B-B14F-4D97-AF65-F5344CB8AC3E}">
        <p14:creationId xmlns:p14="http://schemas.microsoft.com/office/powerpoint/2010/main" val="243786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0"/>
            <a:ext cx="7308304" cy="707886"/>
          </a:xfrm>
          <a:prstGeom prst="rect">
            <a:avLst/>
          </a:prstGeom>
          <a:solidFill>
            <a:schemeClr val="tx2"/>
          </a:solidFill>
        </p:spPr>
        <p:txBody>
          <a:bodyPr wrap="square" rtlCol="0">
            <a:spAutoFit/>
          </a:bodyPr>
          <a:lstStyle/>
          <a:p>
            <a:pPr>
              <a:defRPr/>
            </a:pPr>
            <a:r>
              <a:rPr lang="es-SV" sz="2000" dirty="0">
                <a:solidFill>
                  <a:schemeClr val="bg1"/>
                </a:solidFill>
                <a:latin typeface="Arial" panose="020B0604020202020204" pitchFamily="34" charset="0"/>
                <a:cs typeface="Arial" panose="020B0604020202020204" pitchFamily="34" charset="0"/>
              </a:rPr>
              <a:t>Avances Ruta Crítica</a:t>
            </a:r>
          </a:p>
          <a:p>
            <a:pPr>
              <a:defRPr/>
            </a:pPr>
            <a:r>
              <a:rPr lang="es-SV" sz="2000" dirty="0">
                <a:solidFill>
                  <a:schemeClr val="bg1"/>
                </a:solidFill>
                <a:latin typeface="Arial" panose="020B0604020202020204" pitchFamily="34" charset="0"/>
                <a:cs typeface="Arial" panose="020B0604020202020204" pitchFamily="34" charset="0"/>
              </a:rPr>
              <a:t>Comité Ejecutivo de Propuestas</a:t>
            </a:r>
          </a:p>
        </p:txBody>
      </p:sp>
      <p:sp>
        <p:nvSpPr>
          <p:cNvPr id="4" name="Rectángulo 3">
            <a:extLst>
              <a:ext uri="{FF2B5EF4-FFF2-40B4-BE49-F238E27FC236}">
                <a16:creationId xmlns:a16="http://schemas.microsoft.com/office/drawing/2014/main" id="{6F937C29-5046-4DAB-AF64-B0BC09797EDB}"/>
              </a:ext>
            </a:extLst>
          </p:cNvPr>
          <p:cNvSpPr/>
          <p:nvPr/>
        </p:nvSpPr>
        <p:spPr>
          <a:xfrm>
            <a:off x="179512" y="980728"/>
            <a:ext cx="8712968" cy="5324535"/>
          </a:xfrm>
          <a:prstGeom prst="rect">
            <a:avLst/>
          </a:prstGeom>
        </p:spPr>
        <p:txBody>
          <a:bodyPr wrap="square">
            <a:spAutoFit/>
          </a:bodyPr>
          <a:lstStyle/>
          <a:p>
            <a:pPr algn="just"/>
            <a:r>
              <a:rPr lang="es-SV" sz="2000" dirty="0">
                <a:latin typeface="Footlight MT Light" panose="0204060206030A020304" pitchFamily="18" charset="0"/>
              </a:rPr>
              <a:t>Objetivo general:</a:t>
            </a:r>
          </a:p>
          <a:p>
            <a:pPr algn="just"/>
            <a:r>
              <a:rPr lang="es-SV" sz="2000" dirty="0">
                <a:latin typeface="Footlight MT Light" panose="0204060206030A020304" pitchFamily="18" charset="0"/>
              </a:rPr>
              <a:t>“</a:t>
            </a:r>
            <a:r>
              <a:rPr lang="es-ES" sz="2000" dirty="0">
                <a:latin typeface="Footlight MT Light" panose="0204060206030A020304" pitchFamily="18" charset="0"/>
              </a:rPr>
              <a:t>Reducir la prevalencia del VIH en poblaciones especificas en El Salvador”</a:t>
            </a:r>
            <a:endParaRPr lang="es-SV" sz="2000" dirty="0">
              <a:latin typeface="Footlight MT Light" panose="0204060206030A020304" pitchFamily="18" charset="0"/>
            </a:endParaRPr>
          </a:p>
          <a:p>
            <a:pPr algn="just"/>
            <a:endParaRPr lang="es-SV" sz="2000" dirty="0">
              <a:latin typeface="Footlight MT Light" panose="0204060206030A020304" pitchFamily="18" charset="0"/>
            </a:endParaRPr>
          </a:p>
          <a:p>
            <a:pPr algn="just"/>
            <a:r>
              <a:rPr lang="es-SV" sz="2000" dirty="0">
                <a:latin typeface="Footlight MT Light" panose="0204060206030A020304" pitchFamily="18" charset="0"/>
              </a:rPr>
              <a:t>Objetivos específicos:</a:t>
            </a:r>
          </a:p>
          <a:p>
            <a:pPr algn="just"/>
            <a:endParaRPr lang="es-SV" sz="2000" dirty="0">
              <a:latin typeface="Footlight MT Light" panose="0204060206030A020304" pitchFamily="18" charset="0"/>
            </a:endParaRPr>
          </a:p>
          <a:p>
            <a:pPr algn="just"/>
            <a:r>
              <a:rPr lang="es-ES" sz="2000" dirty="0">
                <a:latin typeface="Footlight MT Light" panose="0204060206030A020304" pitchFamily="18" charset="0"/>
              </a:rPr>
              <a:t>1.Contribuir a la prevención del VIH-SIDA en poblaciones de más alto riesgo de VIH a través de la prestación de un paquete de servicios integrales; </a:t>
            </a:r>
          </a:p>
          <a:p>
            <a:pPr algn="just"/>
            <a:endParaRPr lang="es-ES" sz="2000" dirty="0">
              <a:latin typeface="Footlight MT Light" panose="0204060206030A020304" pitchFamily="18" charset="0"/>
            </a:endParaRPr>
          </a:p>
          <a:p>
            <a:pPr algn="just"/>
            <a:r>
              <a:rPr lang="es-ES" sz="2000" dirty="0">
                <a:latin typeface="Footlight MT Light" panose="0204060206030A020304" pitchFamily="18" charset="0"/>
              </a:rPr>
              <a:t>2.Brindar una atención integral a las personas con VIH en las diferentes Instituciones prestadoras de servicios para disminuir la morbilidad y mortalidad; </a:t>
            </a:r>
          </a:p>
          <a:p>
            <a:pPr algn="just"/>
            <a:endParaRPr lang="es-ES" sz="2000" dirty="0">
              <a:latin typeface="Footlight MT Light" panose="0204060206030A020304" pitchFamily="18" charset="0"/>
            </a:endParaRPr>
          </a:p>
          <a:p>
            <a:pPr algn="just"/>
            <a:r>
              <a:rPr lang="es-ES" sz="2000" dirty="0">
                <a:latin typeface="Footlight MT Light" panose="0204060206030A020304" pitchFamily="18" charset="0"/>
              </a:rPr>
              <a:t>3.Fortalecer los sistemas comunitarios que promuevan el acceso de poblaciones en mayor riesgo a los diferentes servicios de prevención Primaria y atención precoz por VIH, bajo un enfoque de derechos humanos y participación multisectorial.</a:t>
            </a:r>
          </a:p>
          <a:p>
            <a:pPr algn="just"/>
            <a:endParaRPr lang="es-ES" sz="2000" dirty="0">
              <a:latin typeface="Footlight MT Light" panose="0204060206030A020304" pitchFamily="18" charset="0"/>
            </a:endParaRPr>
          </a:p>
          <a:p>
            <a:pPr algn="just"/>
            <a:r>
              <a:rPr lang="es-ES" sz="2000" dirty="0">
                <a:latin typeface="Footlight MT Light" panose="0204060206030A020304" pitchFamily="18" charset="0"/>
              </a:rPr>
              <a:t>4. Implementar estrategias para generar condiciones que contribuyan a la sostenibilidad de la respuesta nacional al VIH</a:t>
            </a:r>
            <a:endParaRPr lang="es-SV" sz="2000" dirty="0">
              <a:latin typeface="Footlight MT Light" panose="0204060206030A020304" pitchFamily="18" charset="0"/>
            </a:endParaRPr>
          </a:p>
        </p:txBody>
      </p:sp>
    </p:spTree>
    <p:extLst>
      <p:ext uri="{BB962C8B-B14F-4D97-AF65-F5344CB8AC3E}">
        <p14:creationId xmlns:p14="http://schemas.microsoft.com/office/powerpoint/2010/main" val="3386615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0"/>
            <a:ext cx="7308304" cy="707886"/>
          </a:xfrm>
          <a:prstGeom prst="rect">
            <a:avLst/>
          </a:prstGeom>
          <a:solidFill>
            <a:schemeClr val="tx2"/>
          </a:solidFill>
        </p:spPr>
        <p:txBody>
          <a:bodyPr wrap="square" rtlCol="0">
            <a:spAutoFit/>
          </a:bodyPr>
          <a:lstStyle/>
          <a:p>
            <a:pPr>
              <a:defRPr/>
            </a:pPr>
            <a:r>
              <a:rPr lang="es-SV" sz="2000" dirty="0">
                <a:solidFill>
                  <a:schemeClr val="bg1"/>
                </a:solidFill>
                <a:latin typeface="Arial" panose="020B0604020202020204" pitchFamily="34" charset="0"/>
                <a:cs typeface="Arial" panose="020B0604020202020204" pitchFamily="34" charset="0"/>
              </a:rPr>
              <a:t>Avances Ruta Crítica</a:t>
            </a:r>
          </a:p>
          <a:p>
            <a:pPr>
              <a:defRPr/>
            </a:pPr>
            <a:r>
              <a:rPr lang="es-SV" sz="2000" dirty="0">
                <a:solidFill>
                  <a:schemeClr val="bg1"/>
                </a:solidFill>
                <a:latin typeface="Arial" panose="020B0604020202020204" pitchFamily="34" charset="0"/>
                <a:cs typeface="Arial" panose="020B0604020202020204" pitchFamily="34" charset="0"/>
              </a:rPr>
              <a:t>Comité Ejecutivo de Propuestas</a:t>
            </a:r>
          </a:p>
        </p:txBody>
      </p:sp>
      <p:sp>
        <p:nvSpPr>
          <p:cNvPr id="2" name="CuadroTexto 1"/>
          <p:cNvSpPr txBox="1"/>
          <p:nvPr/>
        </p:nvSpPr>
        <p:spPr>
          <a:xfrm>
            <a:off x="107504" y="739896"/>
            <a:ext cx="8856984" cy="5940088"/>
          </a:xfrm>
          <a:prstGeom prst="rect">
            <a:avLst/>
          </a:prstGeom>
          <a:noFill/>
        </p:spPr>
        <p:txBody>
          <a:bodyPr wrap="square" rtlCol="0">
            <a:spAutoFit/>
          </a:bodyPr>
          <a:lstStyle/>
          <a:p>
            <a:pPr algn="just"/>
            <a:r>
              <a:rPr lang="es-ES" sz="2000" dirty="0">
                <a:latin typeface="Footlight MT Light" panose="0204060206030A020304" pitchFamily="18" charset="0"/>
              </a:rPr>
              <a:t>Indicadores: </a:t>
            </a:r>
          </a:p>
          <a:p>
            <a:pPr algn="just"/>
            <a:endParaRPr lang="es-ES" sz="2000" dirty="0">
              <a:latin typeface="Footlight MT Light" panose="0204060206030A020304" pitchFamily="18" charset="0"/>
            </a:endParaRPr>
          </a:p>
          <a:p>
            <a:pPr algn="just"/>
            <a:r>
              <a:rPr lang="es-ES" sz="2000" dirty="0">
                <a:latin typeface="Footlight MT Light" panose="0204060206030A020304" pitchFamily="18" charset="0"/>
              </a:rPr>
              <a:t>Sección B: Indicadores de Impacto </a:t>
            </a:r>
          </a:p>
          <a:p>
            <a:pPr marL="285750" indent="-285750" algn="just">
              <a:buFontTx/>
              <a:buChar char="-"/>
            </a:pPr>
            <a:r>
              <a:rPr lang="es-ES" sz="2000" dirty="0">
                <a:latin typeface="Footlight MT Light" panose="0204060206030A020304" pitchFamily="18" charset="0"/>
              </a:rPr>
              <a:t>Porcentaje de HSH que viven con VIH (Validado) LB 12.5</a:t>
            </a:r>
          </a:p>
          <a:p>
            <a:pPr marL="285750" indent="-285750" algn="just">
              <a:buFontTx/>
              <a:buChar char="-"/>
            </a:pPr>
            <a:r>
              <a:rPr lang="es-ES" sz="2000" dirty="0">
                <a:latin typeface="Footlight MT Light" panose="0204060206030A020304" pitchFamily="18" charset="0"/>
              </a:rPr>
              <a:t>Porcentaje de personas Trans que viven con VIH (Validado) LB 15.2</a:t>
            </a:r>
          </a:p>
          <a:p>
            <a:pPr marL="285750" indent="-285750" algn="just">
              <a:buFontTx/>
              <a:buChar char="-"/>
            </a:pPr>
            <a:r>
              <a:rPr lang="es-ES" sz="2000" dirty="0">
                <a:latin typeface="Footlight MT Light" panose="0204060206030A020304" pitchFamily="18" charset="0"/>
              </a:rPr>
              <a:t>Porcentaje de TS que viven con VIH (Validado) LB 1.3</a:t>
            </a:r>
          </a:p>
          <a:p>
            <a:pPr algn="just"/>
            <a:r>
              <a:rPr lang="es-ES" sz="2000" dirty="0">
                <a:latin typeface="Footlight MT Light" panose="0204060206030A020304" pitchFamily="18" charset="0"/>
              </a:rPr>
              <a:t>*La fuente de información será los datos de las Clínicas VICITS</a:t>
            </a:r>
          </a:p>
          <a:p>
            <a:pPr algn="just"/>
            <a:endParaRPr lang="es-ES" sz="2000" dirty="0">
              <a:latin typeface="Footlight MT Light" panose="0204060206030A020304" pitchFamily="18" charset="0"/>
            </a:endParaRPr>
          </a:p>
          <a:p>
            <a:pPr algn="just"/>
            <a:r>
              <a:rPr lang="es-ES" sz="2000" dirty="0">
                <a:latin typeface="Footlight MT Light" panose="0204060206030A020304" pitchFamily="18" charset="0"/>
              </a:rPr>
              <a:t>Sección C: Indicadores de Resultado</a:t>
            </a:r>
          </a:p>
          <a:p>
            <a:pPr marL="285750" indent="-285750" algn="just">
              <a:buFontTx/>
              <a:buChar char="-"/>
            </a:pPr>
            <a:r>
              <a:rPr lang="es-ES" sz="2000" dirty="0">
                <a:latin typeface="Footlight MT Light" panose="0204060206030A020304" pitchFamily="18" charset="0"/>
              </a:rPr>
              <a:t>% de adultos y niños que están bajo tratamiento 12 meses después de iniciar el ARV. (Validado) LB 87% *La fuente de información será el SUMEVE</a:t>
            </a:r>
          </a:p>
          <a:p>
            <a:pPr marL="285750" indent="-285750" algn="just">
              <a:buFontTx/>
              <a:buChar char="-"/>
            </a:pPr>
            <a:r>
              <a:rPr lang="es-ES" sz="2000" dirty="0">
                <a:latin typeface="Footlight MT Light" panose="0204060206030A020304" pitchFamily="18" charset="0"/>
              </a:rPr>
              <a:t>% de hombres que afirma haber utilizado preservativos en su ultima relación de sexo anal con otro hombre. (Validado) LB 80% *La fuente de información será el SUMEVE </a:t>
            </a:r>
          </a:p>
          <a:p>
            <a:pPr marL="342900" indent="-342900" algn="just">
              <a:buFontTx/>
              <a:buChar char="-"/>
            </a:pPr>
            <a:r>
              <a:rPr lang="es-ES" sz="2000" dirty="0">
                <a:latin typeface="Footlight MT Light" panose="0204060206030A020304" pitchFamily="18" charset="0"/>
              </a:rPr>
              <a:t>% de personas trans que reporta el uso de condón en su ultima relación sexual con una pareja. (Consensuar que por el área anatómica debe ser relación anal y si es un receptivo) LB 74% *La fuente de información será VICITS</a:t>
            </a:r>
          </a:p>
          <a:p>
            <a:pPr marL="342900" indent="-342900" algn="just">
              <a:buFontTx/>
              <a:buChar char="-"/>
            </a:pPr>
            <a:r>
              <a:rPr lang="es-ES" sz="2000" dirty="0">
                <a:latin typeface="Footlight MT Light" panose="0204060206030A020304" pitchFamily="18" charset="0"/>
              </a:rPr>
              <a:t>% de MTS que han usado preservativo con su ultimo cliente. (Validado) LB96% *La fuente de información será VICITS. </a:t>
            </a:r>
          </a:p>
        </p:txBody>
      </p:sp>
    </p:spTree>
    <p:extLst>
      <p:ext uri="{BB962C8B-B14F-4D97-AF65-F5344CB8AC3E}">
        <p14:creationId xmlns:p14="http://schemas.microsoft.com/office/powerpoint/2010/main" val="1923718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0"/>
            <a:ext cx="7308304" cy="707886"/>
          </a:xfrm>
          <a:prstGeom prst="rect">
            <a:avLst/>
          </a:prstGeom>
          <a:solidFill>
            <a:schemeClr val="tx2"/>
          </a:solidFill>
        </p:spPr>
        <p:txBody>
          <a:bodyPr wrap="square" rtlCol="0">
            <a:spAutoFit/>
          </a:bodyPr>
          <a:lstStyle/>
          <a:p>
            <a:pPr>
              <a:defRPr/>
            </a:pPr>
            <a:r>
              <a:rPr lang="es-SV" sz="2000" dirty="0">
                <a:solidFill>
                  <a:schemeClr val="bg1"/>
                </a:solidFill>
                <a:latin typeface="Arial" panose="020B0604020202020204" pitchFamily="34" charset="0"/>
                <a:cs typeface="Arial" panose="020B0604020202020204" pitchFamily="34" charset="0"/>
              </a:rPr>
              <a:t>Avances Ruta Crítica</a:t>
            </a:r>
          </a:p>
          <a:p>
            <a:pPr>
              <a:defRPr/>
            </a:pPr>
            <a:r>
              <a:rPr lang="es-SV" sz="2000" dirty="0">
                <a:solidFill>
                  <a:schemeClr val="bg1"/>
                </a:solidFill>
                <a:latin typeface="Arial" panose="020B0604020202020204" pitchFamily="34" charset="0"/>
                <a:cs typeface="Arial" panose="020B0604020202020204" pitchFamily="34" charset="0"/>
              </a:rPr>
              <a:t>Comité Ejecutivo de Propuestas</a:t>
            </a:r>
          </a:p>
        </p:txBody>
      </p:sp>
      <p:sp>
        <p:nvSpPr>
          <p:cNvPr id="2" name="CuadroTexto 1"/>
          <p:cNvSpPr txBox="1"/>
          <p:nvPr/>
        </p:nvSpPr>
        <p:spPr>
          <a:xfrm>
            <a:off x="107504" y="739896"/>
            <a:ext cx="8856984" cy="5864362"/>
          </a:xfrm>
          <a:prstGeom prst="rect">
            <a:avLst/>
          </a:prstGeom>
          <a:noFill/>
        </p:spPr>
        <p:txBody>
          <a:bodyPr wrap="square" rtlCol="0">
            <a:spAutoFit/>
          </a:bodyPr>
          <a:lstStyle/>
          <a:p>
            <a:pPr algn="just">
              <a:lnSpc>
                <a:spcPct val="150000"/>
              </a:lnSpc>
            </a:pPr>
            <a:r>
              <a:rPr lang="es-ES" dirty="0">
                <a:latin typeface="Footlight MT Light" panose="0204060206030A020304" pitchFamily="18" charset="0"/>
              </a:rPr>
              <a:t>Indicadores: </a:t>
            </a:r>
          </a:p>
          <a:p>
            <a:pPr algn="just">
              <a:lnSpc>
                <a:spcPct val="150000"/>
              </a:lnSpc>
            </a:pPr>
            <a:r>
              <a:rPr lang="es-ES" dirty="0">
                <a:latin typeface="Footlight MT Light" panose="0204060206030A020304" pitchFamily="18" charset="0"/>
              </a:rPr>
              <a:t>Sección D: Indicadores de Cobertura  </a:t>
            </a:r>
          </a:p>
          <a:p>
            <a:pPr marL="285750" indent="-285750" algn="just">
              <a:lnSpc>
                <a:spcPct val="150000"/>
              </a:lnSpc>
              <a:buFontTx/>
              <a:buChar char="-"/>
            </a:pPr>
            <a:r>
              <a:rPr lang="es-SV" dirty="0">
                <a:latin typeface="Footlight MT Light" panose="0204060206030A020304" pitchFamily="18" charset="0"/>
              </a:rPr>
              <a:t>KP-1c(M): Porcentaje de TS cubiertos por programas de prevención del VIH; paquete de servicios definido</a:t>
            </a:r>
          </a:p>
          <a:p>
            <a:pPr marL="285750" indent="-285750" algn="just">
              <a:lnSpc>
                <a:spcPct val="150000"/>
              </a:lnSpc>
              <a:buFontTx/>
              <a:buChar char="-"/>
            </a:pPr>
            <a:r>
              <a:rPr lang="es-SV" dirty="0">
                <a:latin typeface="Footlight MT Light" panose="0204060206030A020304" pitchFamily="18" charset="0"/>
              </a:rPr>
              <a:t>KP-3c(M): Porcentaje de TS sexo que se han sometido a pruebas de VIH durante el período de informe y conocen los resultados</a:t>
            </a:r>
          </a:p>
          <a:p>
            <a:pPr marL="285750" indent="-285750" algn="just">
              <a:lnSpc>
                <a:spcPct val="150000"/>
              </a:lnSpc>
              <a:buFontTx/>
              <a:buChar char="-"/>
            </a:pPr>
            <a:r>
              <a:rPr lang="es-SV" dirty="0">
                <a:latin typeface="Footlight MT Light" panose="0204060206030A020304" pitchFamily="18" charset="0"/>
              </a:rPr>
              <a:t>KP-1b(M): Porcentaje de personas transgénero cubiertas por programas de prevención del VIH; paquete definido de servicios</a:t>
            </a:r>
          </a:p>
          <a:p>
            <a:pPr marL="285750" indent="-285750" algn="just">
              <a:lnSpc>
                <a:spcPct val="150000"/>
              </a:lnSpc>
              <a:buFontTx/>
              <a:buChar char="-"/>
            </a:pPr>
            <a:r>
              <a:rPr lang="es-SV" dirty="0">
                <a:latin typeface="Footlight MT Light" panose="0204060206030A020304" pitchFamily="18" charset="0"/>
              </a:rPr>
              <a:t>KP-3b(M): Porcentaje de personas transgénero que se han sometido a pruebas de VIH durante el período de informe y conocen los resultados</a:t>
            </a:r>
          </a:p>
          <a:p>
            <a:pPr marL="285750" indent="-285750" algn="just">
              <a:lnSpc>
                <a:spcPct val="150000"/>
              </a:lnSpc>
              <a:buFontTx/>
              <a:buChar char="-"/>
            </a:pPr>
            <a:r>
              <a:rPr lang="es-SV" dirty="0">
                <a:latin typeface="Footlight MT Light" panose="0204060206030A020304" pitchFamily="18" charset="0"/>
              </a:rPr>
              <a:t>KP-1a(M): Porcentaje de HSH cubiertos por programas de prevención del VIH (paquetes definidos de servicios)</a:t>
            </a:r>
          </a:p>
          <a:p>
            <a:pPr marL="285750" indent="-285750" algn="just">
              <a:lnSpc>
                <a:spcPct val="150000"/>
              </a:lnSpc>
              <a:buFontTx/>
              <a:buChar char="-"/>
            </a:pPr>
            <a:r>
              <a:rPr lang="es-SV" dirty="0">
                <a:latin typeface="Footlight MT Light" panose="0204060206030A020304" pitchFamily="18" charset="0"/>
              </a:rPr>
              <a:t>KP-3a(M): Porcentaje de HSH sexuales con hombres que se han sometido a pruebas de VIH durante el período de informe y conocen los resultados</a:t>
            </a:r>
            <a:r>
              <a:rPr lang="es-ES" dirty="0">
                <a:latin typeface="Footlight MT Light" panose="0204060206030A020304" pitchFamily="18" charset="0"/>
              </a:rPr>
              <a:t>.</a:t>
            </a:r>
            <a:endParaRPr lang="es-SV" dirty="0">
              <a:latin typeface="Footlight MT Light" panose="0204060206030A020304" pitchFamily="18" charset="0"/>
            </a:endParaRPr>
          </a:p>
        </p:txBody>
      </p:sp>
    </p:spTree>
    <p:extLst>
      <p:ext uri="{BB962C8B-B14F-4D97-AF65-F5344CB8AC3E}">
        <p14:creationId xmlns:p14="http://schemas.microsoft.com/office/powerpoint/2010/main" val="37937681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3867</TotalTime>
  <Words>1319</Words>
  <Application>Microsoft Office PowerPoint</Application>
  <PresentationFormat>Presentación en pantalla (4:3)</PresentationFormat>
  <Paragraphs>145</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Footlight MT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CCEFG</dc:creator>
  <cp:lastModifiedBy>María Leydies Portillo Díaz</cp:lastModifiedBy>
  <cp:revision>205</cp:revision>
  <cp:lastPrinted>2016-08-23T00:35:24Z</cp:lastPrinted>
  <dcterms:created xsi:type="dcterms:W3CDTF">2014-09-12T13:24:53Z</dcterms:created>
  <dcterms:modified xsi:type="dcterms:W3CDTF">2017-09-27T22:51:49Z</dcterms:modified>
</cp:coreProperties>
</file>