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5" r:id="rId2"/>
    <p:sldId id="315" r:id="rId3"/>
    <p:sldId id="314" r:id="rId4"/>
    <p:sldId id="316" r:id="rId5"/>
    <p:sldId id="317" r:id="rId6"/>
    <p:sldId id="318" r:id="rId7"/>
    <p:sldId id="319" r:id="rId8"/>
    <p:sldId id="320" r:id="rId9"/>
    <p:sldId id="321" r:id="rId10"/>
    <p:sldId id="308" r:id="rId11"/>
    <p:sldId id="322" r:id="rId12"/>
    <p:sldId id="306" r:id="rId13"/>
  </p:sldIdLst>
  <p:sldSz cx="9144000" cy="6858000" type="screen4x3"/>
  <p:notesSz cx="7102475" cy="93884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114" d="100"/>
          <a:sy n="114" d="100"/>
        </p:scale>
        <p:origin x="156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A2F98D1-8A82-455C-AE8C-0EFCFE4041E0}" type="datetimeFigureOut">
              <a:rPr lang="es-SV" smtClean="0"/>
              <a:pPr/>
              <a:t>21/6/2017</a:t>
            </a:fld>
            <a:endParaRPr lang="es-SV"/>
          </a:p>
        </p:txBody>
      </p:sp>
      <p:sp>
        <p:nvSpPr>
          <p:cNvPr id="4" name="Marcador de pie de página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59B88993-B6DA-4076-ADE9-839D1395608F}" type="slidenum">
              <a:rPr lang="es-SV" smtClean="0"/>
              <a:pPr/>
              <a:t>‹Nº›</a:t>
            </a:fld>
            <a:endParaRPr lang="es-SV"/>
          </a:p>
        </p:txBody>
      </p:sp>
    </p:spTree>
    <p:extLst>
      <p:ext uri="{BB962C8B-B14F-4D97-AF65-F5344CB8AC3E}">
        <p14:creationId xmlns:p14="http://schemas.microsoft.com/office/powerpoint/2010/main" val="13156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ES"/>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F93B5BE-A30C-43FB-8848-12C4773F44B6}" type="datetimeFigureOut">
              <a:rPr lang="es-ES" smtClean="0"/>
              <a:pPr/>
              <a:t>21/06/2017</a:t>
            </a:fld>
            <a:endParaRPr lang="es-ES"/>
          </a:p>
        </p:txBody>
      </p:sp>
      <p:sp>
        <p:nvSpPr>
          <p:cNvPr id="4" name="Marcador de imagen de diapositiva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s-ES"/>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A322833-2295-45EA-9EAF-8E696C092A90}" type="slidenum">
              <a:rPr lang="es-ES" smtClean="0"/>
              <a:pPr/>
              <a:t>‹Nº›</a:t>
            </a:fld>
            <a:endParaRPr lang="es-ES"/>
          </a:p>
        </p:txBody>
      </p:sp>
    </p:spTree>
    <p:extLst>
      <p:ext uri="{BB962C8B-B14F-4D97-AF65-F5344CB8AC3E}">
        <p14:creationId xmlns:p14="http://schemas.microsoft.com/office/powerpoint/2010/main" val="229610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pPr/>
              <a:t>21/06/2017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D522B-734C-4158-AF22-ECD53C536201}" type="datetimeFigureOut">
              <a:rPr lang="es-ES" smtClean="0"/>
              <a:pPr/>
              <a:t>21/06/2017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0B0C4-AC0F-4D01-B69D-A22F61CAFCB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mcpelsalvador.org.sv/" TargetMode="External"/><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facebook.com/MCPES20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7740352" y="172259"/>
            <a:ext cx="1136712" cy="5924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1200" dirty="0">
                <a:latin typeface="Arial" panose="020B0604020202020204" pitchFamily="34" charset="0"/>
                <a:cs typeface="Arial" panose="020B0604020202020204" pitchFamily="34" charset="0"/>
              </a:rPr>
              <a:t>22 Junio 2017</a:t>
            </a:r>
          </a:p>
        </p:txBody>
      </p:sp>
      <p:sp>
        <p:nvSpPr>
          <p:cNvPr id="4" name="Título 1"/>
          <p:cNvSpPr txBox="1">
            <a:spLocks/>
          </p:cNvSpPr>
          <p:nvPr/>
        </p:nvSpPr>
        <p:spPr>
          <a:xfrm>
            <a:off x="1619672" y="4725144"/>
            <a:ext cx="5688632"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1400" i="1" dirty="0">
                <a:latin typeface="Arial" panose="020B0604020202020204" pitchFamily="34" charset="0"/>
                <a:cs typeface="Arial" panose="020B0604020202020204" pitchFamily="34" charset="0"/>
              </a:rPr>
              <a:t>Lcda. Marta Alicia de Magaña  </a:t>
            </a:r>
          </a:p>
          <a:p>
            <a:r>
              <a:rPr lang="es-SV" sz="1400" i="1" dirty="0">
                <a:latin typeface="Arial" panose="020B0604020202020204" pitchFamily="34" charset="0"/>
                <a:cs typeface="Arial" panose="020B0604020202020204" pitchFamily="34" charset="0"/>
              </a:rPr>
              <a:t>Directora Ejecutiva MCP-ES</a:t>
            </a:r>
          </a:p>
        </p:txBody>
      </p:sp>
      <p:sp>
        <p:nvSpPr>
          <p:cNvPr id="2" name="Rectangle 1"/>
          <p:cNvSpPr/>
          <p:nvPr/>
        </p:nvSpPr>
        <p:spPr>
          <a:xfrm>
            <a:off x="1547664" y="2492896"/>
            <a:ext cx="5616624" cy="1200329"/>
          </a:xfrm>
          <a:prstGeom prst="rect">
            <a:avLst/>
          </a:prstGeom>
        </p:spPr>
        <p:txBody>
          <a:bodyPr wrap="square">
            <a:spAutoFit/>
          </a:bodyPr>
          <a:lstStyle/>
          <a:p>
            <a:pPr algn="ctr">
              <a:defRPr/>
            </a:pPr>
            <a:r>
              <a:rPr lang="es-SV" sz="3600" dirty="0">
                <a:solidFill>
                  <a:schemeClr val="accent1">
                    <a:lumMod val="50000"/>
                  </a:schemeClr>
                </a:solidFill>
                <a:latin typeface="Arial" panose="020B0604020202020204" pitchFamily="34" charset="0"/>
                <a:cs typeface="Arial" panose="020B0604020202020204" pitchFamily="34" charset="0"/>
              </a:rPr>
              <a:t>Proceso Elección Comité Ejecutivo 2017-2019</a:t>
            </a:r>
          </a:p>
        </p:txBody>
      </p:sp>
    </p:spTree>
    <p:extLst>
      <p:ext uri="{BB962C8B-B14F-4D97-AF65-F5344CB8AC3E}">
        <p14:creationId xmlns:p14="http://schemas.microsoft.com/office/powerpoint/2010/main" val="322953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2" descr="image002">
            <a:extLst>
              <a:ext uri="{FF2B5EF4-FFF2-40B4-BE49-F238E27FC236}">
                <a16:creationId xmlns:a16="http://schemas.microsoft.com/office/drawing/2014/main" id="{3F171EB3-A00B-4D21-BE7E-FD7FCCE43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
            <a:ext cx="4951999"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35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3">
            <a:extLst>
              <a:ext uri="{FF2B5EF4-FFF2-40B4-BE49-F238E27FC236}">
                <a16:creationId xmlns:a16="http://schemas.microsoft.com/office/drawing/2014/main" id="{46553E72-B15A-45C1-BED4-C43999266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1"/>
            <a:ext cx="9144000" cy="636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82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bwMode="auto">
          <a:xfrm>
            <a:off x="1476375" y="1657350"/>
            <a:ext cx="5761038" cy="431800"/>
          </a:xfrm>
          <a:prstGeom prst="rect">
            <a:avLst/>
          </a:prstGeom>
          <a:noFill/>
          <a:ln>
            <a:noFill/>
          </a:ln>
          <a:extLst/>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a:solidFill>
                <a:srgbClr val="002060"/>
              </a:solidFill>
              <a:latin typeface="Arial" pitchFamily="34" charset="0"/>
              <a:cs typeface="Arial" pitchFamily="34" charset="0"/>
            </a:endParaRPr>
          </a:p>
        </p:txBody>
      </p:sp>
      <p:sp>
        <p:nvSpPr>
          <p:cNvPr id="11" name="1 Rectángulo"/>
          <p:cNvSpPr>
            <a:spLocks noChangeArrowheads="1"/>
          </p:cNvSpPr>
          <p:nvPr/>
        </p:nvSpPr>
        <p:spPr bwMode="auto">
          <a:xfrm>
            <a:off x="611560" y="908720"/>
            <a:ext cx="63367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SV" sz="2400" b="1" dirty="0">
                <a:solidFill>
                  <a:srgbClr val="000000"/>
                </a:solidFill>
                <a:latin typeface="Arial" panose="020B0604020202020204" pitchFamily="34" charset="0"/>
                <a:cs typeface="Arial" panose="020B0604020202020204" pitchFamily="34" charset="0"/>
              </a:rPr>
              <a:t>MCP-ES</a:t>
            </a:r>
          </a:p>
          <a:p>
            <a:pPr algn="ctr" eaLnBrk="1" hangingPunct="1">
              <a:spcBef>
                <a:spcPct val="0"/>
              </a:spcBef>
              <a:buFontTx/>
              <a:buNone/>
            </a:pPr>
            <a:endParaRPr lang="es-ES" altLang="es-SV" sz="2400" b="1" dirty="0">
              <a:solidFill>
                <a:srgbClr val="000000"/>
              </a:solidFill>
              <a:latin typeface="Arial" panose="020B0604020202020204" pitchFamily="34" charset="0"/>
              <a:cs typeface="Arial" panose="020B0604020202020204" pitchFamily="34" charset="0"/>
            </a:endParaRPr>
          </a:p>
          <a:p>
            <a:pPr algn="ctr" eaLnBrk="1" hangingPunct="1">
              <a:spcBef>
                <a:spcPct val="0"/>
              </a:spcBef>
              <a:buFontTx/>
              <a:buNone/>
            </a:pPr>
            <a:r>
              <a:rPr lang="es-ES" altLang="es-SV" sz="2400" b="1" dirty="0">
                <a:solidFill>
                  <a:srgbClr val="000000"/>
                </a:solidFill>
                <a:latin typeface="Arial" panose="020B0604020202020204" pitchFamily="34" charset="0"/>
                <a:cs typeface="Arial" panose="020B0604020202020204" pitchFamily="34" charset="0"/>
              </a:rPr>
              <a:t>Contribuyendo a la reducción significativa y sostenible del VIH, Tuberculosis y Malaria, a través de las subvenciones del Fondo Mundial </a:t>
            </a:r>
          </a:p>
        </p:txBody>
      </p:sp>
      <p:grpSp>
        <p:nvGrpSpPr>
          <p:cNvPr id="14" name="13 Grupo"/>
          <p:cNvGrpSpPr/>
          <p:nvPr/>
        </p:nvGrpSpPr>
        <p:grpSpPr>
          <a:xfrm>
            <a:off x="2699792" y="3635553"/>
            <a:ext cx="4824536" cy="1785864"/>
            <a:chOff x="2699792" y="3635553"/>
            <a:chExt cx="4824536" cy="1785864"/>
          </a:xfrm>
        </p:grpSpPr>
        <p:sp>
          <p:nvSpPr>
            <p:cNvPr id="7" name="4 CuadroTexto"/>
            <p:cNvSpPr txBox="1">
              <a:spLocks noChangeArrowheads="1"/>
            </p:cNvSpPr>
            <p:nvPr/>
          </p:nvSpPr>
          <p:spPr bwMode="auto">
            <a:xfrm>
              <a:off x="2699792" y="3645024"/>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2000" b="1" dirty="0">
                  <a:solidFill>
                    <a:srgbClr val="000000"/>
                  </a:solidFill>
                  <a:latin typeface="Arial" panose="020B0604020202020204" pitchFamily="34" charset="0"/>
                  <a:hlinkClick r:id="rId3"/>
                </a:rPr>
                <a:t>www.mcpelsalvador.org.sv</a:t>
              </a:r>
              <a:r>
                <a:rPr lang="es-SV" altLang="es-SV" sz="2000" b="1" dirty="0">
                  <a:solidFill>
                    <a:srgbClr val="000000"/>
                  </a:solidFill>
                  <a:latin typeface="Arial" panose="020B0604020202020204" pitchFamily="34" charset="0"/>
                </a:rPr>
                <a:t> </a:t>
              </a:r>
              <a:r>
                <a:rPr lang="es-SV" altLang="es-SV" sz="2800" dirty="0">
                  <a:solidFill>
                    <a:srgbClr val="000000"/>
                  </a:solidFill>
                  <a:latin typeface="Arial" panose="020B0604020202020204" pitchFamily="34" charset="0"/>
                </a:rPr>
                <a:t> </a:t>
              </a:r>
            </a:p>
          </p:txBody>
        </p:sp>
        <p:sp>
          <p:nvSpPr>
            <p:cNvPr id="8" name="5 CuadroTexto"/>
            <p:cNvSpPr txBox="1">
              <a:spLocks noChangeArrowheads="1"/>
            </p:cNvSpPr>
            <p:nvPr/>
          </p:nvSpPr>
          <p:spPr bwMode="auto">
            <a:xfrm>
              <a:off x="3402559" y="4221088"/>
              <a:ext cx="41217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2000" b="1" dirty="0">
                  <a:solidFill>
                    <a:srgbClr val="000000"/>
                  </a:solidFill>
                  <a:latin typeface="Arial" panose="020B0604020202020204" pitchFamily="34" charset="0"/>
                  <a:hlinkClick r:id="rId4"/>
                </a:rPr>
                <a:t>www.facebook.com/MCPES2002</a:t>
              </a:r>
            </a:p>
            <a:p>
              <a:pPr eaLnBrk="1" hangingPunct="1">
                <a:spcBef>
                  <a:spcPct val="0"/>
                </a:spcBef>
                <a:buFontTx/>
                <a:buNone/>
              </a:pPr>
              <a:endParaRPr lang="es-SV" altLang="es-SV" sz="1600" dirty="0">
                <a:solidFill>
                  <a:srgbClr val="000000"/>
                </a:solidFill>
                <a:latin typeface="Arial" panose="020B0604020202020204" pitchFamily="34" charset="0"/>
              </a:endParaRPr>
            </a:p>
            <a:p>
              <a:pPr eaLnBrk="1" hangingPunct="1">
                <a:spcBef>
                  <a:spcPct val="0"/>
                </a:spcBef>
                <a:buFontTx/>
                <a:buNone/>
              </a:pPr>
              <a:r>
                <a:rPr lang="es-SV" altLang="es-SV" sz="2000" b="1" dirty="0">
                  <a:solidFill>
                    <a:srgbClr val="000000"/>
                  </a:solidFill>
                  <a:latin typeface="Arial" panose="020B0604020202020204" pitchFamily="34" charset="0"/>
                  <a:hlinkClick r:id="rId4"/>
                </a:rPr>
                <a:t>@MCPElSalvador </a:t>
              </a:r>
            </a:p>
            <a:p>
              <a:pPr eaLnBrk="1" hangingPunct="1">
                <a:spcBef>
                  <a:spcPct val="0"/>
                </a:spcBef>
                <a:buFontTx/>
                <a:buNone/>
              </a:pPr>
              <a:endParaRPr lang="es-SV" altLang="es-SV" sz="1600" dirty="0">
                <a:solidFill>
                  <a:srgbClr val="000000"/>
                </a:solidFill>
                <a:latin typeface="Arial" panose="020B0604020202020204" pitchFamily="34" charset="0"/>
              </a:endParaRPr>
            </a:p>
          </p:txBody>
        </p:sp>
        <p:pic>
          <p:nvPicPr>
            <p:cNvPr id="9" name="8 Imagen" descr="facebbo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043" y="4149080"/>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witt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9606" y="4680942"/>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2878" y="3635553"/>
              <a:ext cx="532978" cy="51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73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4429" y="404664"/>
            <a:ext cx="7361379" cy="400110"/>
          </a:xfrm>
          <a:prstGeom prst="rect">
            <a:avLst/>
          </a:prstGeom>
          <a:solidFill>
            <a:schemeClr val="tx2"/>
          </a:solidFill>
        </p:spPr>
        <p:txBody>
          <a:bodyPr wrap="square" rtlCol="0">
            <a:spAutoFit/>
          </a:bodyPr>
          <a:lstStyle/>
          <a:p>
            <a:pPr>
              <a:defRPr/>
            </a:pPr>
            <a:r>
              <a:rPr lang="es-ES" sz="2000" b="1" dirty="0">
                <a:solidFill>
                  <a:schemeClr val="bg1"/>
                </a:solidFill>
              </a:rPr>
              <a:t>Sección 10: El Comité Ejecutivo </a:t>
            </a:r>
            <a:endParaRPr lang="es-SV" sz="2000" b="1" dirty="0">
              <a:solidFill>
                <a:schemeClr val="bg1"/>
              </a:solidFill>
            </a:endParaRPr>
          </a:p>
        </p:txBody>
      </p:sp>
      <p:sp>
        <p:nvSpPr>
          <p:cNvPr id="2" name="CuadroTexto 1"/>
          <p:cNvSpPr txBox="1"/>
          <p:nvPr/>
        </p:nvSpPr>
        <p:spPr>
          <a:xfrm>
            <a:off x="251520" y="980728"/>
            <a:ext cx="8568952" cy="5647700"/>
          </a:xfrm>
          <a:prstGeom prst="rect">
            <a:avLst/>
          </a:prstGeom>
          <a:noFill/>
        </p:spPr>
        <p:txBody>
          <a:bodyPr wrap="square" rtlCol="0">
            <a:spAutoFit/>
          </a:bodyPr>
          <a:lstStyle/>
          <a:p>
            <a:pPr algn="just"/>
            <a:r>
              <a:rPr lang="es-ES" sz="1900" dirty="0"/>
              <a:t>Artículo 50: El MCP-ES, a nivel interno contará con una estructura llamada Comité Ejecutivo, que promoverá en todo momento la participación de los sectores acreditados. </a:t>
            </a:r>
            <a:endParaRPr lang="es-SV" sz="1900" dirty="0"/>
          </a:p>
          <a:p>
            <a:pPr algn="just"/>
            <a:r>
              <a:rPr lang="es-ES" sz="1900" dirty="0"/>
              <a:t> </a:t>
            </a:r>
            <a:endParaRPr lang="es-SV" sz="1900" dirty="0"/>
          </a:p>
          <a:p>
            <a:pPr algn="just"/>
            <a:r>
              <a:rPr lang="es-ES" sz="1900" dirty="0"/>
              <a:t>Artículo 51: El Comité Ejecutivo del MCP-ES está compuesto por  los siguientes miembros:  </a:t>
            </a:r>
          </a:p>
          <a:p>
            <a:pPr algn="just"/>
            <a:r>
              <a:rPr lang="es-ES" sz="1900" dirty="0">
                <a:sym typeface="Calibri" panose="020F0502020204030204" pitchFamily="34" charset="0"/>
              </a:rPr>
              <a:t></a:t>
            </a:r>
            <a:r>
              <a:rPr lang="es-ES" sz="1900" dirty="0"/>
              <a:t> El Presidente/a, </a:t>
            </a:r>
          </a:p>
          <a:p>
            <a:pPr algn="just"/>
            <a:r>
              <a:rPr lang="es-ES" sz="1900" dirty="0">
                <a:sym typeface="Calibri" panose="020F0502020204030204" pitchFamily="34" charset="0"/>
              </a:rPr>
              <a:t></a:t>
            </a:r>
            <a:r>
              <a:rPr lang="es-ES" sz="1900" dirty="0"/>
              <a:t> El Vice-presidente/a,  </a:t>
            </a:r>
          </a:p>
          <a:p>
            <a:pPr algn="just"/>
            <a:r>
              <a:rPr lang="es-ES" sz="1900" dirty="0">
                <a:sym typeface="Calibri" panose="020F0502020204030204" pitchFamily="34" charset="0"/>
              </a:rPr>
              <a:t></a:t>
            </a:r>
            <a:r>
              <a:rPr lang="es-ES" sz="1900" dirty="0"/>
              <a:t> Secretario(a),  </a:t>
            </a:r>
          </a:p>
          <a:p>
            <a:pPr algn="just"/>
            <a:r>
              <a:rPr lang="es-ES" sz="1900" dirty="0">
                <a:sym typeface="Calibri" panose="020F0502020204030204" pitchFamily="34" charset="0"/>
              </a:rPr>
              <a:t></a:t>
            </a:r>
            <a:r>
              <a:rPr lang="es-ES" sz="1900" dirty="0"/>
              <a:t> El/la Director/a Ejecutivo/a  </a:t>
            </a:r>
          </a:p>
          <a:p>
            <a:pPr algn="just"/>
            <a:r>
              <a:rPr lang="es-ES" sz="1900" dirty="0"/>
              <a:t>Los cargos de Presidente/a, Vice-presidente/a y Secretario(a), serán de representación personal y no institucional. Para los cargos de Presidente/a y Vicepresidente/a únicamente serán elegibles los miembros propietarios. El pleno podrá elegir al Secretario/a entre los miembros propietarios o suplentes. El Comité Ejecutivo podrá de manera regular invitar a los/las coordinadores/as de los Comités Técnicos a participar en las reuniones. La invitación será enviada por el/la Director/a Ejecutivo/a. </a:t>
            </a:r>
            <a:endParaRPr lang="es-SV" sz="1900" dirty="0"/>
          </a:p>
          <a:p>
            <a:pPr algn="just"/>
            <a:r>
              <a:rPr lang="es-ES" sz="1900" dirty="0"/>
              <a:t> </a:t>
            </a:r>
            <a:endParaRPr lang="es-SV" sz="1900" dirty="0"/>
          </a:p>
          <a:p>
            <a:pPr algn="just"/>
            <a:r>
              <a:rPr lang="es-ES" sz="1900" dirty="0"/>
              <a:t> </a:t>
            </a:r>
            <a:endParaRPr lang="es-SV" sz="1900" dirty="0"/>
          </a:p>
        </p:txBody>
      </p:sp>
    </p:spTree>
    <p:extLst>
      <p:ext uri="{BB962C8B-B14F-4D97-AF65-F5344CB8AC3E}">
        <p14:creationId xmlns:p14="http://schemas.microsoft.com/office/powerpoint/2010/main" val="227055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829" y="547961"/>
            <a:ext cx="7308304" cy="400110"/>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Cont. </a:t>
            </a:r>
            <a:r>
              <a:rPr lang="es-ES" sz="2000" b="1" dirty="0">
                <a:solidFill>
                  <a:schemeClr val="bg1"/>
                </a:solidFill>
              </a:rPr>
              <a:t>Sección 10: El Comité Ejecutivo </a:t>
            </a:r>
            <a:endParaRPr lang="es-SV" sz="2000" b="1"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251520" y="980728"/>
            <a:ext cx="8568952" cy="5062924"/>
          </a:xfrm>
          <a:prstGeom prst="rect">
            <a:avLst/>
          </a:prstGeom>
          <a:noFill/>
        </p:spPr>
        <p:txBody>
          <a:bodyPr wrap="square" rtlCol="0">
            <a:spAutoFit/>
          </a:bodyPr>
          <a:lstStyle/>
          <a:p>
            <a:pPr algn="just"/>
            <a:endParaRPr lang="es-SV" sz="1900" dirty="0"/>
          </a:p>
          <a:p>
            <a:pPr algn="just"/>
            <a:r>
              <a:rPr lang="es-ES" sz="1900" dirty="0"/>
              <a:t> </a:t>
            </a:r>
            <a:endParaRPr lang="es-SV" sz="1900" dirty="0"/>
          </a:p>
          <a:p>
            <a:pPr algn="just"/>
            <a:r>
              <a:rPr lang="es-ES" sz="1900" dirty="0"/>
              <a:t>Artículo 52: Los miembros del Comité Ejecutivo No podrán ejercer sus funciones cuando se encuentren en conflicto de interés, tal como se define en la Política de Gestión de conflictos de interés del MCP-ES </a:t>
            </a:r>
            <a:endParaRPr lang="es-SV" sz="1900" dirty="0"/>
          </a:p>
          <a:p>
            <a:pPr algn="just"/>
            <a:endParaRPr lang="es-ES" sz="1900" dirty="0"/>
          </a:p>
          <a:p>
            <a:pPr algn="just"/>
            <a:r>
              <a:rPr lang="es-ES" sz="1900" dirty="0"/>
              <a:t>Artículo 53: El/la Presidente,  vice-presidente/a  y secretario/a, deberán representar a sectores o subsectores diferentes. </a:t>
            </a:r>
            <a:endParaRPr lang="es-SV" sz="1900" dirty="0"/>
          </a:p>
          <a:p>
            <a:pPr algn="just"/>
            <a:r>
              <a:rPr lang="es-ES" sz="1900" dirty="0"/>
              <a:t> </a:t>
            </a:r>
            <a:endParaRPr lang="es-SV" sz="1900" dirty="0"/>
          </a:p>
          <a:p>
            <a:pPr algn="just"/>
            <a:r>
              <a:rPr lang="es-ES" sz="1900" dirty="0"/>
              <a:t>Artículo 54: El/a Presidente/a,  el/la vice-Presidente/a, y el/la secretario/a del MCP-ES son elegidos democráticamente por la Asamblea General mediante voto secreto por mayoría simple de las personas representantes presentes.  </a:t>
            </a:r>
            <a:endParaRPr lang="es-SV" sz="1900" dirty="0"/>
          </a:p>
          <a:p>
            <a:pPr algn="just"/>
            <a:r>
              <a:rPr lang="es-ES" sz="1900" dirty="0"/>
              <a:t> </a:t>
            </a:r>
            <a:endParaRPr lang="es-SV" sz="1900" dirty="0"/>
          </a:p>
          <a:p>
            <a:pPr algn="just"/>
            <a:r>
              <a:rPr lang="es-ES" sz="1900" dirty="0"/>
              <a:t>Artículo 55: La Presidencia, Vice Presidencia y la Secretaría no podrán ser ostentadas cuando las instituciones a las que representan, sean Receptores principales. </a:t>
            </a:r>
            <a:endParaRPr lang="es-SV" sz="1900" dirty="0"/>
          </a:p>
          <a:p>
            <a:pPr algn="just"/>
            <a:r>
              <a:rPr lang="es-ES" sz="1900" dirty="0"/>
              <a:t> </a:t>
            </a:r>
            <a:endParaRPr lang="es-SV" sz="1900" dirty="0"/>
          </a:p>
          <a:p>
            <a:pPr algn="just"/>
            <a:endParaRPr lang="es-SV" sz="1900" dirty="0"/>
          </a:p>
        </p:txBody>
      </p:sp>
    </p:spTree>
    <p:extLst>
      <p:ext uri="{BB962C8B-B14F-4D97-AF65-F5344CB8AC3E}">
        <p14:creationId xmlns:p14="http://schemas.microsoft.com/office/powerpoint/2010/main" val="100599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188640"/>
            <a:ext cx="7308304" cy="461665"/>
          </a:xfrm>
          <a:prstGeom prst="rect">
            <a:avLst/>
          </a:prstGeom>
          <a:solidFill>
            <a:schemeClr val="tx2"/>
          </a:solidFill>
        </p:spPr>
        <p:txBody>
          <a:bodyPr wrap="square" rtlCol="0">
            <a:spAutoFit/>
          </a:bodyPr>
          <a:lstStyle/>
          <a:p>
            <a:r>
              <a:rPr lang="es-SV" sz="2400" b="1" dirty="0">
                <a:solidFill>
                  <a:schemeClr val="bg1"/>
                </a:solidFill>
              </a:rPr>
              <a:t>Responsabilidades de cada uno de los cargos</a:t>
            </a:r>
            <a:endParaRPr lang="es-SV" sz="2400" dirty="0">
              <a:solidFill>
                <a:schemeClr val="bg1"/>
              </a:solidFill>
            </a:endParaRPr>
          </a:p>
        </p:txBody>
      </p:sp>
      <p:sp>
        <p:nvSpPr>
          <p:cNvPr id="2" name="CuadroTexto 1"/>
          <p:cNvSpPr txBox="1"/>
          <p:nvPr/>
        </p:nvSpPr>
        <p:spPr>
          <a:xfrm>
            <a:off x="251520" y="836712"/>
            <a:ext cx="8568952" cy="6093976"/>
          </a:xfrm>
          <a:prstGeom prst="rect">
            <a:avLst/>
          </a:prstGeom>
          <a:noFill/>
        </p:spPr>
        <p:txBody>
          <a:bodyPr wrap="square" rtlCol="0">
            <a:spAutoFit/>
          </a:bodyPr>
          <a:lstStyle/>
          <a:p>
            <a:pPr algn="just">
              <a:lnSpc>
                <a:spcPct val="150000"/>
              </a:lnSpc>
            </a:pPr>
            <a:r>
              <a:rPr lang="es-SV" sz="2000" b="1" dirty="0"/>
              <a:t>Artículo 62</a:t>
            </a:r>
            <a:r>
              <a:rPr lang="es-SV" sz="2000" dirty="0"/>
              <a:t>: </a:t>
            </a:r>
            <a:r>
              <a:rPr lang="es-SV" sz="2000" b="1" dirty="0"/>
              <a:t>El/la Presidente/a</a:t>
            </a:r>
            <a:r>
              <a:rPr lang="es-SV" sz="2000" dirty="0"/>
              <a:t> del Comité Ejecutivo es el/la garante del buen funcionamiento de este órgano, El/la Presidente/a es, responsable de: </a:t>
            </a:r>
          </a:p>
          <a:p>
            <a:pPr marL="342900" indent="-342900" algn="just">
              <a:lnSpc>
                <a:spcPct val="150000"/>
              </a:lnSpc>
              <a:buAutoNum type="alphaLcParenR"/>
            </a:pPr>
            <a:r>
              <a:rPr lang="es-SV" sz="2000" dirty="0"/>
              <a:t>Presidir las reuniones ordinarias y extraordinarias del MCP-ES, y dirigir los debates en el pleno </a:t>
            </a:r>
          </a:p>
          <a:p>
            <a:pPr marL="342900" indent="-342900" algn="just">
              <a:lnSpc>
                <a:spcPct val="150000"/>
              </a:lnSpc>
              <a:buAutoNum type="alphaLcParenR"/>
            </a:pPr>
            <a:r>
              <a:rPr lang="es-SV" sz="2000" dirty="0"/>
              <a:t>Elaborar en coordinación con la Secretaria y la Directora Ejecutiva, la agenda de las reuniones y la calendarización de actividades </a:t>
            </a:r>
          </a:p>
          <a:p>
            <a:pPr marL="342900" indent="-342900" algn="just">
              <a:lnSpc>
                <a:spcPct val="150000"/>
              </a:lnSpc>
              <a:buAutoNum type="alphaLcParenR"/>
            </a:pPr>
            <a:r>
              <a:rPr lang="es-SV" sz="2000" dirty="0"/>
              <a:t>Dar seguimiento y manejar la agenda y orden del día de las reuniones </a:t>
            </a:r>
          </a:p>
          <a:p>
            <a:pPr marL="342900" indent="-342900" algn="just">
              <a:lnSpc>
                <a:spcPct val="150000"/>
              </a:lnSpc>
              <a:buAutoNum type="alphaLcParenR"/>
            </a:pPr>
            <a:r>
              <a:rPr lang="es-SV" sz="2000" dirty="0"/>
              <a:t>Dar seguimiento al Presupuesto del MCP-ES </a:t>
            </a:r>
          </a:p>
          <a:p>
            <a:pPr marL="342900" indent="-342900" algn="just">
              <a:lnSpc>
                <a:spcPct val="150000"/>
              </a:lnSpc>
              <a:buAutoNum type="alphaLcParenR"/>
            </a:pPr>
            <a:r>
              <a:rPr lang="es-SV" sz="2000" dirty="0"/>
              <a:t>Velar por el cumplimiento de los Acuerdos y resoluciones del pleno, así como el cumplimiento del marco de Gobernanza del MCP-ES</a:t>
            </a:r>
          </a:p>
          <a:p>
            <a:pPr marL="342900" indent="-342900" algn="just">
              <a:lnSpc>
                <a:spcPct val="150000"/>
              </a:lnSpc>
              <a:buAutoNum type="alphaLcParenR"/>
            </a:pPr>
            <a:r>
              <a:rPr lang="es-SV" sz="2000" dirty="0"/>
              <a:t>Dirigir al Comité Ejecutivo </a:t>
            </a:r>
          </a:p>
          <a:p>
            <a:pPr marL="342900" indent="-342900" algn="just">
              <a:lnSpc>
                <a:spcPct val="150000"/>
              </a:lnSpc>
              <a:buAutoNum type="alphaLcParenR"/>
            </a:pPr>
            <a:r>
              <a:rPr lang="es-SV" sz="2000" dirty="0"/>
              <a:t>Representar al MCP-ES frente al Fondo mundial, a otros cooperantes y poderes públicos;</a:t>
            </a:r>
          </a:p>
        </p:txBody>
      </p:sp>
    </p:spTree>
    <p:extLst>
      <p:ext uri="{BB962C8B-B14F-4D97-AF65-F5344CB8AC3E}">
        <p14:creationId xmlns:p14="http://schemas.microsoft.com/office/powerpoint/2010/main" val="320590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188640"/>
            <a:ext cx="7308304" cy="461665"/>
          </a:xfrm>
          <a:prstGeom prst="rect">
            <a:avLst/>
          </a:prstGeom>
          <a:solidFill>
            <a:schemeClr val="tx2"/>
          </a:solidFill>
        </p:spPr>
        <p:txBody>
          <a:bodyPr wrap="square" rtlCol="0">
            <a:spAutoFit/>
          </a:bodyPr>
          <a:lstStyle/>
          <a:p>
            <a:r>
              <a:rPr lang="es-SV" sz="2400" b="1" dirty="0">
                <a:solidFill>
                  <a:schemeClr val="bg1"/>
                </a:solidFill>
              </a:rPr>
              <a:t>Responsabilidades de cada uno de los cargos</a:t>
            </a:r>
            <a:endParaRPr lang="es-SV" sz="2400" dirty="0">
              <a:solidFill>
                <a:schemeClr val="bg1"/>
              </a:solidFill>
            </a:endParaRPr>
          </a:p>
        </p:txBody>
      </p:sp>
      <p:sp>
        <p:nvSpPr>
          <p:cNvPr id="2" name="CuadroTexto 1"/>
          <p:cNvSpPr txBox="1"/>
          <p:nvPr/>
        </p:nvSpPr>
        <p:spPr>
          <a:xfrm>
            <a:off x="251520" y="917912"/>
            <a:ext cx="8568952" cy="5170646"/>
          </a:xfrm>
          <a:prstGeom prst="rect">
            <a:avLst/>
          </a:prstGeom>
          <a:noFill/>
        </p:spPr>
        <p:txBody>
          <a:bodyPr wrap="square" rtlCol="0">
            <a:spAutoFit/>
          </a:bodyPr>
          <a:lstStyle/>
          <a:p>
            <a:pPr algn="just">
              <a:lnSpc>
                <a:spcPct val="150000"/>
              </a:lnSpc>
            </a:pPr>
            <a:r>
              <a:rPr lang="es-SV" sz="2000" dirty="0"/>
              <a:t>h) Representar al MCP-ES frente a la Justicia; </a:t>
            </a:r>
          </a:p>
          <a:p>
            <a:pPr algn="just">
              <a:lnSpc>
                <a:spcPct val="150000"/>
              </a:lnSpc>
            </a:pPr>
            <a:r>
              <a:rPr lang="es-SV" sz="2000" dirty="0"/>
              <a:t>i) Representar al MCP-ES en todos los actos civiles; </a:t>
            </a:r>
          </a:p>
          <a:p>
            <a:pPr algn="just">
              <a:lnSpc>
                <a:spcPct val="150000"/>
              </a:lnSpc>
            </a:pPr>
            <a:r>
              <a:rPr lang="es-SV" sz="2000" dirty="0"/>
              <a:t>j) Representar al MCP-ES en actos sociales; </a:t>
            </a:r>
          </a:p>
          <a:p>
            <a:pPr algn="just">
              <a:lnSpc>
                <a:spcPct val="150000"/>
              </a:lnSpc>
            </a:pPr>
            <a:r>
              <a:rPr lang="es-SV" sz="2000" dirty="0"/>
              <a:t>k) Tomar decisiones emergentes, que por premura de tiempo no puedan esperar a tomarse en el pleno de la reunión del MCP-ES y que no hayan sido reservadas para éste de forma específica y con anterioridad. </a:t>
            </a:r>
          </a:p>
          <a:p>
            <a:pPr algn="just">
              <a:lnSpc>
                <a:spcPct val="150000"/>
              </a:lnSpc>
            </a:pPr>
            <a:r>
              <a:rPr lang="es-SV" sz="2000" dirty="0"/>
              <a:t>l) Garantizar el cumplimiento de la transparencia en la toma de decisiones del MCP-ES; </a:t>
            </a:r>
          </a:p>
          <a:p>
            <a:pPr algn="just">
              <a:lnSpc>
                <a:spcPct val="150000"/>
              </a:lnSpc>
            </a:pPr>
            <a:r>
              <a:rPr lang="es-SV" sz="2000" dirty="0"/>
              <a:t>m) Garantizar el respeto de los derechos de todas las personas representantes del MCP-ES; </a:t>
            </a:r>
          </a:p>
          <a:p>
            <a:pPr algn="just">
              <a:lnSpc>
                <a:spcPct val="150000"/>
              </a:lnSpc>
            </a:pPr>
            <a:r>
              <a:rPr lang="es-SV" sz="2000" dirty="0"/>
              <a:t>n) Garantizar la comunicación hacia y entre los miembros del MCP-ES; </a:t>
            </a:r>
          </a:p>
        </p:txBody>
      </p:sp>
    </p:spTree>
    <p:extLst>
      <p:ext uri="{BB962C8B-B14F-4D97-AF65-F5344CB8AC3E}">
        <p14:creationId xmlns:p14="http://schemas.microsoft.com/office/powerpoint/2010/main" val="181841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188640"/>
            <a:ext cx="7308304" cy="461665"/>
          </a:xfrm>
          <a:prstGeom prst="rect">
            <a:avLst/>
          </a:prstGeom>
          <a:solidFill>
            <a:schemeClr val="tx2"/>
          </a:solidFill>
        </p:spPr>
        <p:txBody>
          <a:bodyPr wrap="square" rtlCol="0">
            <a:spAutoFit/>
          </a:bodyPr>
          <a:lstStyle/>
          <a:p>
            <a:r>
              <a:rPr lang="es-SV" sz="2400" b="1" dirty="0">
                <a:solidFill>
                  <a:schemeClr val="bg1"/>
                </a:solidFill>
              </a:rPr>
              <a:t>Responsabilidades de cada uno de los cargos</a:t>
            </a:r>
            <a:endParaRPr lang="es-SV" sz="2400" dirty="0">
              <a:solidFill>
                <a:schemeClr val="bg1"/>
              </a:solidFill>
            </a:endParaRPr>
          </a:p>
        </p:txBody>
      </p:sp>
      <p:sp>
        <p:nvSpPr>
          <p:cNvPr id="2" name="CuadroTexto 1"/>
          <p:cNvSpPr txBox="1"/>
          <p:nvPr/>
        </p:nvSpPr>
        <p:spPr>
          <a:xfrm>
            <a:off x="251520" y="917912"/>
            <a:ext cx="8568952" cy="3785652"/>
          </a:xfrm>
          <a:prstGeom prst="rect">
            <a:avLst/>
          </a:prstGeom>
          <a:noFill/>
        </p:spPr>
        <p:txBody>
          <a:bodyPr wrap="square" rtlCol="0">
            <a:spAutoFit/>
          </a:bodyPr>
          <a:lstStyle/>
          <a:p>
            <a:pPr algn="just">
              <a:lnSpc>
                <a:spcPct val="150000"/>
              </a:lnSpc>
            </a:pPr>
            <a:r>
              <a:rPr lang="es-SV" sz="2000" dirty="0"/>
              <a:t>o) Firmar los documentos y comunicaciones oficiales a enviar al fondo Mundial, y actores clave. </a:t>
            </a:r>
          </a:p>
          <a:p>
            <a:pPr algn="just">
              <a:lnSpc>
                <a:spcPct val="150000"/>
              </a:lnSpc>
            </a:pPr>
            <a:r>
              <a:rPr lang="es-SV" sz="2000" dirty="0"/>
              <a:t>p) Supervisar directamente al/a la Director/a Ejecutiva. </a:t>
            </a:r>
          </a:p>
          <a:p>
            <a:pPr algn="just">
              <a:lnSpc>
                <a:spcPct val="150000"/>
              </a:lnSpc>
            </a:pPr>
            <a:r>
              <a:rPr lang="es-SV" sz="2000" dirty="0"/>
              <a:t>q) Ejercer y realizar deberes y mandatos que le sean encargados por el pleno </a:t>
            </a:r>
          </a:p>
          <a:p>
            <a:pPr algn="just">
              <a:lnSpc>
                <a:spcPct val="150000"/>
              </a:lnSpc>
            </a:pPr>
            <a:r>
              <a:rPr lang="es-SV" sz="2000" dirty="0"/>
              <a:t>r) Elaborar una estrategia de movilización de recursos suplementarios para el MCP-ES y sus actividades teniendo en cuenta todas las posibles fuentes de financiación, y enviarlo a la Asamblea General para aprobación y adopción.</a:t>
            </a:r>
          </a:p>
          <a:p>
            <a:pPr algn="just">
              <a:lnSpc>
                <a:spcPct val="150000"/>
              </a:lnSpc>
            </a:pPr>
            <a:endParaRPr lang="es-SV" sz="2000" dirty="0"/>
          </a:p>
        </p:txBody>
      </p:sp>
    </p:spTree>
    <p:extLst>
      <p:ext uri="{BB962C8B-B14F-4D97-AF65-F5344CB8AC3E}">
        <p14:creationId xmlns:p14="http://schemas.microsoft.com/office/powerpoint/2010/main" val="71652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188640"/>
            <a:ext cx="7308304" cy="461665"/>
          </a:xfrm>
          <a:prstGeom prst="rect">
            <a:avLst/>
          </a:prstGeom>
          <a:solidFill>
            <a:schemeClr val="tx2"/>
          </a:solidFill>
        </p:spPr>
        <p:txBody>
          <a:bodyPr wrap="square" rtlCol="0">
            <a:spAutoFit/>
          </a:bodyPr>
          <a:lstStyle/>
          <a:p>
            <a:r>
              <a:rPr lang="es-SV" sz="2400" b="1" dirty="0">
                <a:solidFill>
                  <a:schemeClr val="bg1"/>
                </a:solidFill>
              </a:rPr>
              <a:t>Responsabilidades de cada uno de los cargos</a:t>
            </a:r>
            <a:endParaRPr lang="es-SV" sz="2400" dirty="0">
              <a:solidFill>
                <a:schemeClr val="bg1"/>
              </a:solidFill>
            </a:endParaRPr>
          </a:p>
        </p:txBody>
      </p:sp>
      <p:sp>
        <p:nvSpPr>
          <p:cNvPr id="2" name="CuadroTexto 1"/>
          <p:cNvSpPr txBox="1"/>
          <p:nvPr/>
        </p:nvSpPr>
        <p:spPr>
          <a:xfrm>
            <a:off x="251520" y="764704"/>
            <a:ext cx="8568952" cy="6133859"/>
          </a:xfrm>
          <a:prstGeom prst="rect">
            <a:avLst/>
          </a:prstGeom>
          <a:noFill/>
        </p:spPr>
        <p:txBody>
          <a:bodyPr wrap="square" rtlCol="0">
            <a:spAutoFit/>
          </a:bodyPr>
          <a:lstStyle/>
          <a:p>
            <a:pPr algn="just">
              <a:lnSpc>
                <a:spcPct val="150000"/>
              </a:lnSpc>
            </a:pPr>
            <a:r>
              <a:rPr lang="es-SV" sz="2200" b="1" dirty="0"/>
              <a:t>Artículo 63:</a:t>
            </a:r>
            <a:r>
              <a:rPr lang="es-SV" sz="2200" dirty="0"/>
              <a:t> </a:t>
            </a:r>
            <a:r>
              <a:rPr lang="es-SV" sz="2200" b="1" dirty="0"/>
              <a:t>El/la Vicepresidente/a</a:t>
            </a:r>
            <a:r>
              <a:rPr lang="es-SV" sz="2200" dirty="0"/>
              <a:t>, es responsable de: </a:t>
            </a:r>
          </a:p>
          <a:p>
            <a:pPr marL="457200" indent="-457200" algn="just">
              <a:lnSpc>
                <a:spcPct val="150000"/>
              </a:lnSpc>
              <a:buAutoNum type="alphaLcPeriod"/>
            </a:pPr>
            <a:r>
              <a:rPr lang="es-SV" sz="2200" dirty="0"/>
              <a:t>Auxiliar a la Presidencia en el cumplimiento de sus deberes y mandatos </a:t>
            </a:r>
          </a:p>
          <a:p>
            <a:pPr marL="457200" indent="-457200" algn="just">
              <a:lnSpc>
                <a:spcPct val="150000"/>
              </a:lnSpc>
              <a:buAutoNum type="alphaLcPeriod"/>
            </a:pPr>
            <a:r>
              <a:rPr lang="es-SV" sz="2200" dirty="0"/>
              <a:t>Asumir las funciones y atribuciones en ausencia de la Presidencia </a:t>
            </a:r>
          </a:p>
          <a:p>
            <a:pPr marL="457200" indent="-457200" algn="just">
              <a:lnSpc>
                <a:spcPct val="150000"/>
              </a:lnSpc>
              <a:buAutoNum type="alphaLcPeriod"/>
            </a:pPr>
            <a:r>
              <a:rPr lang="es-SV" sz="2200" dirty="0"/>
              <a:t>Participar en actividades en representación de la Presidencia, previa delegación de ésta o cuando el pleno del MCP-ES, lo determine en ausencia de la Presidencia. </a:t>
            </a:r>
          </a:p>
          <a:p>
            <a:pPr marL="457200" indent="-457200" algn="just">
              <a:lnSpc>
                <a:spcPct val="150000"/>
              </a:lnSpc>
              <a:buAutoNum type="alphaLcPeriod"/>
            </a:pPr>
            <a:r>
              <a:rPr lang="es-SV" sz="2200" dirty="0"/>
              <a:t>Participar activamente en las actividades del Comité Ejecutivo. </a:t>
            </a:r>
          </a:p>
          <a:p>
            <a:pPr marL="457200" indent="-457200" algn="just">
              <a:lnSpc>
                <a:spcPct val="150000"/>
              </a:lnSpc>
              <a:buAutoNum type="alphaLcPeriod"/>
            </a:pPr>
            <a:r>
              <a:rPr lang="es-SV" sz="2200" dirty="0"/>
              <a:t>Ejercer y realizar deberes y mandatos que le sean encargados por el pleno en coordinación con la Presidencia </a:t>
            </a:r>
          </a:p>
          <a:p>
            <a:pPr algn="just">
              <a:lnSpc>
                <a:spcPct val="150000"/>
              </a:lnSpc>
            </a:pPr>
            <a:r>
              <a:rPr lang="es-SV" sz="2200" dirty="0"/>
              <a:t> </a:t>
            </a:r>
          </a:p>
          <a:p>
            <a:pPr algn="just">
              <a:lnSpc>
                <a:spcPct val="150000"/>
              </a:lnSpc>
            </a:pPr>
            <a:endParaRPr lang="es-SV" sz="2200" dirty="0"/>
          </a:p>
        </p:txBody>
      </p:sp>
    </p:spTree>
    <p:extLst>
      <p:ext uri="{BB962C8B-B14F-4D97-AF65-F5344CB8AC3E}">
        <p14:creationId xmlns:p14="http://schemas.microsoft.com/office/powerpoint/2010/main" val="115101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188640"/>
            <a:ext cx="7308304" cy="461665"/>
          </a:xfrm>
          <a:prstGeom prst="rect">
            <a:avLst/>
          </a:prstGeom>
          <a:solidFill>
            <a:schemeClr val="tx2"/>
          </a:solidFill>
        </p:spPr>
        <p:txBody>
          <a:bodyPr wrap="square" rtlCol="0">
            <a:spAutoFit/>
          </a:bodyPr>
          <a:lstStyle/>
          <a:p>
            <a:r>
              <a:rPr lang="es-SV" sz="2400" b="1" dirty="0">
                <a:solidFill>
                  <a:schemeClr val="bg1"/>
                </a:solidFill>
              </a:rPr>
              <a:t>Responsabilidades de cada uno de los cargos</a:t>
            </a:r>
            <a:endParaRPr lang="es-SV" sz="2400" dirty="0">
              <a:solidFill>
                <a:schemeClr val="bg1"/>
              </a:solidFill>
            </a:endParaRPr>
          </a:p>
        </p:txBody>
      </p:sp>
      <p:sp>
        <p:nvSpPr>
          <p:cNvPr id="2" name="CuadroTexto 1"/>
          <p:cNvSpPr txBox="1"/>
          <p:nvPr/>
        </p:nvSpPr>
        <p:spPr>
          <a:xfrm>
            <a:off x="179512" y="764704"/>
            <a:ext cx="8568952" cy="5632311"/>
          </a:xfrm>
          <a:prstGeom prst="rect">
            <a:avLst/>
          </a:prstGeom>
          <a:noFill/>
        </p:spPr>
        <p:txBody>
          <a:bodyPr wrap="square" rtlCol="0">
            <a:spAutoFit/>
          </a:bodyPr>
          <a:lstStyle/>
          <a:p>
            <a:pPr algn="just">
              <a:lnSpc>
                <a:spcPct val="150000"/>
              </a:lnSpc>
            </a:pPr>
            <a:r>
              <a:rPr lang="es-SV" sz="2400" b="1" dirty="0"/>
              <a:t>Artículo 64</a:t>
            </a:r>
            <a:r>
              <a:rPr lang="es-SV" sz="2400" dirty="0"/>
              <a:t>: </a:t>
            </a:r>
            <a:r>
              <a:rPr lang="es-SV" sz="2400" b="1" dirty="0"/>
              <a:t>El/la Secretario/a</a:t>
            </a:r>
            <a:r>
              <a:rPr lang="es-SV" sz="2400" dirty="0"/>
              <a:t>, es responsable de: </a:t>
            </a:r>
          </a:p>
          <a:p>
            <a:pPr marL="457200" indent="-457200" algn="just">
              <a:lnSpc>
                <a:spcPct val="150000"/>
              </a:lnSpc>
              <a:buAutoNum type="alphaLcPeriod"/>
            </a:pPr>
            <a:r>
              <a:rPr lang="es-SV" sz="2400" dirty="0"/>
              <a:t>Velar porque los libros de actas de las reuniones plenarias que el MCP-ES lleve a cabo sean asentadas puntual y fielmente, a fin de que presenten una memoria exacta de los acuerdos que en ella se tomen. </a:t>
            </a:r>
          </a:p>
          <a:p>
            <a:pPr marL="457200" indent="-457200" algn="just">
              <a:lnSpc>
                <a:spcPct val="150000"/>
              </a:lnSpc>
              <a:buAutoNum type="alphaLcPeriod"/>
            </a:pPr>
            <a:r>
              <a:rPr lang="es-SV" sz="2400" dirty="0"/>
              <a:t>Comprobar el quórum y dar seguimiento a las votaciones </a:t>
            </a:r>
          </a:p>
          <a:p>
            <a:pPr marL="457200" indent="-457200" algn="just">
              <a:lnSpc>
                <a:spcPct val="150000"/>
              </a:lnSpc>
              <a:buAutoNum type="alphaLcPeriod"/>
            </a:pPr>
            <a:r>
              <a:rPr lang="es-SV" sz="2400" dirty="0"/>
              <a:t>Asumir y participar en actividades en representación de la Presidencia, previa delegación o cuando el pleno del MCP-ES, así lo determine en ausencia de la Presidencia y de la Vice Presidencia. </a:t>
            </a:r>
          </a:p>
        </p:txBody>
      </p:sp>
    </p:spTree>
    <p:extLst>
      <p:ext uri="{BB962C8B-B14F-4D97-AF65-F5344CB8AC3E}">
        <p14:creationId xmlns:p14="http://schemas.microsoft.com/office/powerpoint/2010/main" val="409375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188640"/>
            <a:ext cx="7308304" cy="461665"/>
          </a:xfrm>
          <a:prstGeom prst="rect">
            <a:avLst/>
          </a:prstGeom>
          <a:solidFill>
            <a:schemeClr val="tx2"/>
          </a:solidFill>
        </p:spPr>
        <p:txBody>
          <a:bodyPr wrap="square" rtlCol="0">
            <a:spAutoFit/>
          </a:bodyPr>
          <a:lstStyle/>
          <a:p>
            <a:r>
              <a:rPr lang="es-SV" sz="2400" b="1" dirty="0">
                <a:solidFill>
                  <a:schemeClr val="bg1"/>
                </a:solidFill>
              </a:rPr>
              <a:t>Responsabilidades de cada uno de los cargos</a:t>
            </a:r>
            <a:endParaRPr lang="es-SV" sz="2400" dirty="0">
              <a:solidFill>
                <a:schemeClr val="bg1"/>
              </a:solidFill>
            </a:endParaRPr>
          </a:p>
        </p:txBody>
      </p:sp>
      <p:sp>
        <p:nvSpPr>
          <p:cNvPr id="2" name="CuadroTexto 1"/>
          <p:cNvSpPr txBox="1"/>
          <p:nvPr/>
        </p:nvSpPr>
        <p:spPr>
          <a:xfrm>
            <a:off x="179512" y="764704"/>
            <a:ext cx="8568952" cy="5170646"/>
          </a:xfrm>
          <a:prstGeom prst="rect">
            <a:avLst/>
          </a:prstGeom>
          <a:noFill/>
        </p:spPr>
        <p:txBody>
          <a:bodyPr wrap="square" rtlCol="0">
            <a:spAutoFit/>
          </a:bodyPr>
          <a:lstStyle/>
          <a:p>
            <a:pPr algn="just">
              <a:lnSpc>
                <a:spcPct val="150000"/>
              </a:lnSpc>
            </a:pPr>
            <a:r>
              <a:rPr lang="es-SV" sz="2400" b="1" dirty="0"/>
              <a:t>Artículo 64</a:t>
            </a:r>
            <a:r>
              <a:rPr lang="es-SV" sz="2400" dirty="0"/>
              <a:t>: </a:t>
            </a:r>
            <a:r>
              <a:rPr lang="es-SV" sz="2400" b="1" dirty="0"/>
              <a:t>El/la Secretario/a</a:t>
            </a:r>
            <a:r>
              <a:rPr lang="es-SV" sz="2400" dirty="0"/>
              <a:t>, es responsable de: </a:t>
            </a:r>
          </a:p>
          <a:p>
            <a:pPr algn="just">
              <a:lnSpc>
                <a:spcPct val="150000"/>
              </a:lnSpc>
            </a:pPr>
            <a:r>
              <a:rPr lang="es-SV" sz="2400" dirty="0"/>
              <a:t>d. Participar activamente en las actividades del Comité Ejecutivo. </a:t>
            </a:r>
          </a:p>
          <a:p>
            <a:pPr algn="just">
              <a:lnSpc>
                <a:spcPct val="150000"/>
              </a:lnSpc>
            </a:pPr>
            <a:r>
              <a:rPr lang="es-SV" sz="2400" dirty="0"/>
              <a:t>e. Ejercer y realizar deberes y mandatos que le sean encargados por el pleno en coordinación con la Presidencia </a:t>
            </a:r>
          </a:p>
          <a:p>
            <a:pPr algn="just">
              <a:lnSpc>
                <a:spcPct val="150000"/>
              </a:lnSpc>
            </a:pPr>
            <a:r>
              <a:rPr lang="es-SV" sz="2400" dirty="0"/>
              <a:t>f. Velar por que los procedimientos de votación se lleven a cabo de conformidad con lo establecido en los Estatutos y Reglamento Interno; </a:t>
            </a:r>
          </a:p>
          <a:p>
            <a:pPr algn="just">
              <a:lnSpc>
                <a:spcPct val="150000"/>
              </a:lnSpc>
            </a:pPr>
            <a:r>
              <a:rPr lang="es-SV" sz="2400" dirty="0"/>
              <a:t>g. Velar por el fiel cumplimiento de los estatutos y de su reglamento.</a:t>
            </a:r>
            <a:r>
              <a:rPr lang="es-SV" sz="2800" dirty="0"/>
              <a:t> </a:t>
            </a:r>
          </a:p>
        </p:txBody>
      </p:sp>
    </p:spTree>
    <p:extLst>
      <p:ext uri="{BB962C8B-B14F-4D97-AF65-F5344CB8AC3E}">
        <p14:creationId xmlns:p14="http://schemas.microsoft.com/office/powerpoint/2010/main" val="15052516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3196</TotalTime>
  <Words>742</Words>
  <Application>Microsoft Office PowerPoint</Application>
  <PresentationFormat>Presentación en pantalla (4:3)</PresentationFormat>
  <Paragraphs>74</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CCEFG</dc:creator>
  <cp:lastModifiedBy>Marta Alicia Alvarado de Magaña</cp:lastModifiedBy>
  <cp:revision>151</cp:revision>
  <cp:lastPrinted>2016-08-23T00:35:24Z</cp:lastPrinted>
  <dcterms:created xsi:type="dcterms:W3CDTF">2014-09-12T13:24:53Z</dcterms:created>
  <dcterms:modified xsi:type="dcterms:W3CDTF">2017-06-21T15:08:31Z</dcterms:modified>
</cp:coreProperties>
</file>