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5" r:id="rId10"/>
    <p:sldId id="306" r:id="rId11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98D1-8A82-455C-AE8C-0EFCFE4041E0}" type="datetimeFigureOut">
              <a:rPr lang="es-SV" smtClean="0"/>
              <a:pPr/>
              <a:t>24/11/2017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8993-B6DA-4076-ADE9-839D1395608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56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facebook.com/MCPES20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315607" y="28243"/>
            <a:ext cx="2705473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dirty="0"/>
              <a:t>23 noviembre/17</a:t>
            </a:r>
            <a:endParaRPr lang="es-ES" sz="5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83768" y="5287756"/>
            <a:ext cx="56886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Comité Ejecutivo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2276872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SV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EVALUACIÓN DE DESEMPEÑO</a:t>
            </a:r>
          </a:p>
          <a:p>
            <a:pPr algn="ctr">
              <a:defRPr/>
            </a:pPr>
            <a:r>
              <a:rPr lang="es-SV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SECRETARIA TÉCNICA </a:t>
            </a:r>
          </a:p>
          <a:p>
            <a:pPr algn="ctr">
              <a:defRPr/>
            </a:pPr>
            <a:r>
              <a:rPr lang="es-SV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2525713" y="3917950"/>
            <a:ext cx="476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2000" b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www.mcpelsalvador.com.org</a:t>
            </a:r>
            <a:r>
              <a:rPr lang="es-SV" altLang="es-SV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3035300" y="4662488"/>
            <a:ext cx="31924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www.facebook.com/MCPES2002</a:t>
            </a:r>
            <a:endParaRPr lang="es-SV" altLang="es-SV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>
                <a:solidFill>
                  <a:srgbClr val="00B0F0"/>
                </a:solidFill>
                <a:latin typeface="Arial" panose="020B0604020202020204" pitchFamily="34" charset="0"/>
              </a:rPr>
              <a:t>@MCPElSalvador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8 Imagen" descr="facebbo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579938"/>
            <a:ext cx="5318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witt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51450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Rectángulo"/>
          <p:cNvSpPr>
            <a:spLocks noChangeArrowheads="1"/>
          </p:cNvSpPr>
          <p:nvPr/>
        </p:nvSpPr>
        <p:spPr bwMode="auto">
          <a:xfrm>
            <a:off x="788988" y="976313"/>
            <a:ext cx="71358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MCP-ES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Contribuyendo a la reducción significativa y sostenible del VIH, Tuberculosis y Malaria, a través de las subvenciones del Fondo Mundial </a:t>
            </a: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916363"/>
            <a:ext cx="6524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361459"/>
          </a:xfrm>
        </p:spPr>
        <p:txBody>
          <a:bodyPr>
            <a:normAutofit/>
          </a:bodyPr>
          <a:lstStyle/>
          <a:p>
            <a:r>
              <a:rPr lang="es-SV" sz="3600" dirty="0">
                <a:latin typeface="Tw Cen MT" panose="020B0602020104020603" pitchFamily="34" charset="0"/>
              </a:rPr>
              <a:t>Indicador del Marco de Desempeño </a:t>
            </a:r>
          </a:p>
          <a:p>
            <a:r>
              <a:rPr lang="es-SV" sz="3600" dirty="0">
                <a:latin typeface="Tw Cen MT" panose="020B0602020104020603" pitchFamily="34" charset="0"/>
              </a:rPr>
              <a:t>Evaluación anual </a:t>
            </a:r>
          </a:p>
          <a:p>
            <a:pPr marL="0" indent="0">
              <a:buNone/>
            </a:pPr>
            <a:r>
              <a:rPr lang="es-SV" sz="3600" b="1" u="sng" dirty="0">
                <a:latin typeface="Tw Cen MT" panose="020B0602020104020603" pitchFamily="34" charset="0"/>
              </a:rPr>
              <a:t>Metodología</a:t>
            </a:r>
          </a:p>
          <a:p>
            <a:pPr>
              <a:buFontTx/>
              <a:buChar char="-"/>
            </a:pPr>
            <a:r>
              <a:rPr lang="es-SV" sz="3600" dirty="0">
                <a:latin typeface="Tw Cen MT" panose="020B0602020104020603" pitchFamily="34" charset="0"/>
              </a:rPr>
              <a:t>Propuestas  de formato 2</a:t>
            </a:r>
          </a:p>
          <a:p>
            <a:pPr>
              <a:buFontTx/>
              <a:buChar char="-"/>
            </a:pPr>
            <a:r>
              <a:rPr lang="es-SV" sz="3600" dirty="0">
                <a:latin typeface="Tw Cen MT" panose="020B0602020104020603" pitchFamily="34" charset="0"/>
              </a:rPr>
              <a:t>Comentarios de Comité Ejecutivo</a:t>
            </a:r>
          </a:p>
          <a:p>
            <a:pPr>
              <a:buFontTx/>
              <a:buChar char="-"/>
            </a:pPr>
            <a:r>
              <a:rPr lang="es-SV" sz="3600" dirty="0">
                <a:latin typeface="Tw Cen MT" panose="020B0602020104020603" pitchFamily="34" charset="0"/>
              </a:rPr>
              <a:t>Secretaría Técnica  en general</a:t>
            </a:r>
          </a:p>
          <a:p>
            <a:pPr>
              <a:buFontTx/>
              <a:buChar char="-"/>
            </a:pPr>
            <a:r>
              <a:rPr lang="es-SV" sz="3600" dirty="0">
                <a:latin typeface="Tw Cen MT" panose="020B0602020104020603" pitchFamily="34" charset="0"/>
              </a:rPr>
              <a:t>No a las personas</a:t>
            </a:r>
          </a:p>
          <a:p>
            <a:pPr marL="0" indent="0">
              <a:buNone/>
            </a:pPr>
            <a:endParaRPr lang="es-SV" dirty="0"/>
          </a:p>
          <a:p>
            <a:pPr>
              <a:buFontTx/>
              <a:buChar char="-"/>
            </a:pP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0874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s-SV" sz="3600" u="sng" dirty="0">
                <a:latin typeface="Tw Cen MT" panose="020B0602020104020603" pitchFamily="34" charset="0"/>
              </a:rPr>
              <a:t>Dinámica de evaluación </a:t>
            </a:r>
          </a:p>
          <a:p>
            <a:pPr marL="0" indent="0">
              <a:buNone/>
            </a:pPr>
            <a:r>
              <a:rPr lang="es-SV" sz="3600" dirty="0">
                <a:latin typeface="Tw Cen MT" panose="020B0602020104020603" pitchFamily="34" charset="0"/>
              </a:rPr>
              <a:t>1. Comité Ejecutivo</a:t>
            </a:r>
          </a:p>
          <a:p>
            <a:pPr marL="0" indent="0">
              <a:buNone/>
            </a:pPr>
            <a:r>
              <a:rPr lang="es-SV" sz="3600" dirty="0">
                <a:latin typeface="Tw Cen MT" panose="020B0602020104020603" pitchFamily="34" charset="0"/>
              </a:rPr>
              <a:t>  Individual</a:t>
            </a:r>
          </a:p>
          <a:p>
            <a:pPr marL="0" indent="0">
              <a:buNone/>
            </a:pPr>
            <a:r>
              <a:rPr lang="es-SV" sz="3600" dirty="0">
                <a:latin typeface="Tw Cen MT" panose="020B0602020104020603" pitchFamily="34" charset="0"/>
              </a:rPr>
              <a:t>  Comentarios y consenso</a:t>
            </a:r>
          </a:p>
          <a:p>
            <a:pPr marL="0" indent="0">
              <a:buNone/>
            </a:pPr>
            <a:r>
              <a:rPr lang="es-SV" sz="3600" dirty="0">
                <a:latin typeface="Tw Cen MT" panose="020B0602020104020603" pitchFamily="34" charset="0"/>
              </a:rPr>
              <a:t>  Resultados – presentación</a:t>
            </a:r>
          </a:p>
          <a:p>
            <a:pPr marL="0" indent="0">
              <a:buNone/>
            </a:pPr>
            <a:r>
              <a:rPr lang="es-SV" sz="3600" dirty="0">
                <a:latin typeface="Tw Cen MT" panose="020B0602020104020603" pitchFamily="34" charset="0"/>
              </a:rPr>
              <a:t>2. Plenaria</a:t>
            </a:r>
          </a:p>
          <a:p>
            <a:pPr marL="0" indent="0">
              <a:buNone/>
            </a:pPr>
            <a:r>
              <a:rPr lang="es-SV" sz="3600" dirty="0">
                <a:latin typeface="Tw Cen MT" panose="020B0602020104020603" pitchFamily="34" charset="0"/>
              </a:rPr>
              <a:t>     Cometarios</a:t>
            </a:r>
          </a:p>
          <a:p>
            <a:pPr marL="0" indent="0">
              <a:buNone/>
            </a:pP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6272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>
                <a:latin typeface="Tw Cen MT" panose="020B0602020104020603" pitchFamily="34" charset="0"/>
              </a:rPr>
              <a:t>CRITERIOS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1249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SV" sz="3600" dirty="0">
                <a:latin typeface="Tw Cen MT" panose="020B0602020104020603" pitchFamily="34" charset="0"/>
              </a:rPr>
              <a:t>Excepcional</a:t>
            </a:r>
          </a:p>
          <a:p>
            <a:r>
              <a:rPr lang="es-SV" sz="3600" dirty="0">
                <a:latin typeface="Tw Cen MT" panose="020B0602020104020603" pitchFamily="34" charset="0"/>
              </a:rPr>
              <a:t>Buen desempeño</a:t>
            </a:r>
          </a:p>
          <a:p>
            <a:r>
              <a:rPr lang="es-SV" sz="3600" dirty="0">
                <a:latin typeface="Tw Cen MT" panose="020B0602020104020603" pitchFamily="34" charset="0"/>
              </a:rPr>
              <a:t>Algunas cuestiones menores</a:t>
            </a:r>
          </a:p>
          <a:p>
            <a:r>
              <a:rPr lang="es-SV" sz="3600" dirty="0">
                <a:latin typeface="Tw Cen MT" panose="020B0602020104020603" pitchFamily="34" charset="0"/>
              </a:rPr>
              <a:t>Problemas serios</a:t>
            </a:r>
          </a:p>
          <a:p>
            <a:endParaRPr lang="es-SV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8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>
                <a:latin typeface="Tw Cen MT" panose="020B0602020104020603" pitchFamily="34" charset="0"/>
              </a:rPr>
              <a:t>PARÁMETROS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09352"/>
              </p:ext>
            </p:extLst>
          </p:nvPr>
        </p:nvGraphicFramePr>
        <p:xfrm>
          <a:off x="485265" y="1196752"/>
          <a:ext cx="8229600" cy="50303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917880151"/>
                    </a:ext>
                  </a:extLst>
                </a:gridCol>
              </a:tblGrid>
              <a:tr h="878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1. Demuestran </a:t>
                      </a:r>
                      <a:r>
                        <a:rPr lang="es-SV" sz="2000" b="1" dirty="0">
                          <a:effectLst/>
                          <a:latin typeface="Tw Cen MT" panose="020B0602020104020603" pitchFamily="34" charset="0"/>
                        </a:rPr>
                        <a:t>responsabilidad en el cumplimiento de las metas </a:t>
                      </a: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establecidas en el plan de trabajo de acuerdo con su nivel de competencia (ejemplo # de Reuniones; fortalecimiento a miembros etc.)  se realizaron de acuerdo con lo planificado) 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904215"/>
                  </a:ext>
                </a:extLst>
              </a:tr>
              <a:tr h="6758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2.  Como equipo de trabajo </a:t>
                      </a:r>
                      <a:r>
                        <a:rPr lang="es-SV" sz="2000" b="1" dirty="0">
                          <a:effectLst/>
                          <a:latin typeface="Tw Cen MT" panose="020B0602020104020603" pitchFamily="34" charset="0"/>
                        </a:rPr>
                        <a:t>se apoyan </a:t>
                      </a: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para el desarrollo de las actividades de manera equitativa.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376369"/>
                  </a:ext>
                </a:extLst>
              </a:tr>
              <a:tr h="1165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3. Evidencian </a:t>
                      </a:r>
                      <a:r>
                        <a:rPr lang="es-SV" sz="2000" b="1" dirty="0">
                          <a:effectLst/>
                          <a:latin typeface="Tw Cen MT" panose="020B0602020104020603" pitchFamily="34" charset="0"/>
                        </a:rPr>
                        <a:t>conocimientos</a:t>
                      </a: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 sobre los procesos desarrollados de acuerdo a lo establecido en el marco de gobernanza del mecanismo. 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366546"/>
                  </a:ext>
                </a:extLst>
              </a:tr>
              <a:tr h="9056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4.  Se facilita desde la dirección ejecutiva el </a:t>
                      </a:r>
                      <a:r>
                        <a:rPr lang="es-SV" sz="2000" b="1" dirty="0">
                          <a:effectLst/>
                          <a:latin typeface="Tw Cen MT" panose="020B0602020104020603" pitchFamily="34" charset="0"/>
                        </a:rPr>
                        <a:t>proceso para la autoevaluación </a:t>
                      </a: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anual del MCP y se provee oportunamente apoyo para las diferentes actividades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5450100"/>
                  </a:ext>
                </a:extLst>
              </a:tr>
              <a:tr h="9056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5. La Dirección Ejecutiva cuenta con </a:t>
                      </a:r>
                      <a:r>
                        <a:rPr lang="es-SV" sz="2000" b="1" dirty="0">
                          <a:effectLst/>
                          <a:latin typeface="Tw Cen MT" panose="020B0602020104020603" pitchFamily="34" charset="0"/>
                        </a:rPr>
                        <a:t>informes trimestrales </a:t>
                      </a: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del trabajo programático y financiero, elaborados, presentados y avalados por el pleno.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34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3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45831"/>
              </p:ext>
            </p:extLst>
          </p:nvPr>
        </p:nvGraphicFramePr>
        <p:xfrm>
          <a:off x="611560" y="980728"/>
          <a:ext cx="8208912" cy="5737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98438856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6. Se mantienen </a:t>
                      </a:r>
                      <a:r>
                        <a:rPr lang="es-SV" sz="2000" b="1" dirty="0">
                          <a:effectLst/>
                          <a:latin typeface="Tw Cen MT" panose="020B0602020104020603" pitchFamily="34" charset="0"/>
                        </a:rPr>
                        <a:t>registros</a:t>
                      </a: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 adecuados de actas y documentos de gobernanza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6892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7. Se mantienen </a:t>
                      </a:r>
                      <a:r>
                        <a:rPr lang="es-SV" sz="2000" b="1" dirty="0">
                          <a:effectLst/>
                          <a:latin typeface="Tw Cen MT" panose="020B0602020104020603" pitchFamily="34" charset="0"/>
                        </a:rPr>
                        <a:t>actualizada</a:t>
                      </a: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s las redes sociales y otros medios de comunicaciones aprobados por el pleno.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3899"/>
                  </a:ext>
                </a:extLst>
              </a:tr>
              <a:tr h="1173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8.  Existe una comunicación   efectiva   con los miembros y actores claves (ejemplo se comparten actas, correos, redes, datos contactos, boletines, etc.) 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6688143"/>
                  </a:ext>
                </a:extLst>
              </a:tr>
              <a:tr h="969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9. Mantienen relaciones positivas y armónicas con los miembros del MCP y otros actores con los cuales Interactúan 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854685"/>
                  </a:ext>
                </a:extLst>
              </a:tr>
              <a:tr h="969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10. Aplican los principios éticos que rigen el mandato del MCP-Es , según lo establecido en el marco de gobernanza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6761210"/>
                  </a:ext>
                </a:extLst>
              </a:tr>
              <a:tr h="969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Tw Cen MT" panose="020B0602020104020603" pitchFamily="34" charset="0"/>
                        </a:rPr>
                        <a:t>11. Se mantienen actualizados los contactos de los miembros del MCP 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835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80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312"/>
            <a:ext cx="5256584" cy="652337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EDB2CE8-8F6F-4803-A58E-48E397DA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446" y="2694368"/>
            <a:ext cx="3273146" cy="95065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18A8F1-3C75-47EE-914E-C6C873175FBC}"/>
              </a:ext>
            </a:extLst>
          </p:cNvPr>
          <p:cNvSpPr txBox="1">
            <a:spLocks/>
          </p:cNvSpPr>
          <p:nvPr/>
        </p:nvSpPr>
        <p:spPr>
          <a:xfrm>
            <a:off x="5364088" y="3247766"/>
            <a:ext cx="3273146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2000" b="1">
                <a:latin typeface="Tw Cen MT" panose="020B0602020104020603" pitchFamily="34" charset="0"/>
              </a:rPr>
              <a:t>BUEN DESEMPEÑO</a:t>
            </a:r>
            <a:endParaRPr lang="es-SV" sz="20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0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>
                <a:latin typeface="Tw Cen MT" panose="020B0602020104020603" pitchFamily="34" charset="0"/>
              </a:rPr>
              <a:t>COMENTARIOS DEL PLENO</a:t>
            </a:r>
          </a:p>
        </p:txBody>
      </p:sp>
    </p:spTree>
    <p:extLst>
      <p:ext uri="{BB962C8B-B14F-4D97-AF65-F5344CB8AC3E}">
        <p14:creationId xmlns:p14="http://schemas.microsoft.com/office/powerpoint/2010/main" val="283477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072" y="2636912"/>
            <a:ext cx="4068452" cy="864096"/>
          </a:xfrm>
        </p:spPr>
        <p:txBody>
          <a:bodyPr>
            <a:noAutofit/>
          </a:bodyPr>
          <a:lstStyle/>
          <a:p>
            <a:r>
              <a:rPr lang="es-SV" sz="2800" dirty="0"/>
              <a:t>Consenso del pleno/Excepcional </a:t>
            </a:r>
            <a:br>
              <a:rPr lang="es-SV" sz="2800" dirty="0"/>
            </a:br>
            <a:endParaRPr lang="es-SV" sz="2800" dirty="0"/>
          </a:p>
        </p:txBody>
      </p:sp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01559F0B-ED89-4D3F-B885-23A6FD006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 b="6276"/>
          <a:stretch/>
        </p:blipFill>
        <p:spPr>
          <a:xfrm>
            <a:off x="147091" y="128878"/>
            <a:ext cx="5050857" cy="67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8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352</Words>
  <Application>Microsoft Office PowerPoint</Application>
  <PresentationFormat>Presentación en pantalla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Tw Cen MT</vt:lpstr>
      <vt:lpstr>Tema de Office</vt:lpstr>
      <vt:lpstr>Presentación de PowerPoint</vt:lpstr>
      <vt:lpstr>Presentación de PowerPoint</vt:lpstr>
      <vt:lpstr>Presentación de PowerPoint</vt:lpstr>
      <vt:lpstr>CRITERIOS</vt:lpstr>
      <vt:lpstr>PARÁMETROS</vt:lpstr>
      <vt:lpstr>Presentación de PowerPoint</vt:lpstr>
      <vt:lpstr>Presentación de PowerPoint</vt:lpstr>
      <vt:lpstr>COMENTARIOS DEL PLENO</vt:lpstr>
      <vt:lpstr>Consenso del pleno/Excepcional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María Leydies Portillo Díaz</cp:lastModifiedBy>
  <cp:revision>141</cp:revision>
  <cp:lastPrinted>2016-08-23T00:35:24Z</cp:lastPrinted>
  <dcterms:created xsi:type="dcterms:W3CDTF">2014-09-12T13:24:53Z</dcterms:created>
  <dcterms:modified xsi:type="dcterms:W3CDTF">2017-11-24T15:25:21Z</dcterms:modified>
</cp:coreProperties>
</file>