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2" r:id="rId5"/>
    <p:sldId id="258" r:id="rId6"/>
    <p:sldId id="259" r:id="rId7"/>
    <p:sldId id="260" r:id="rId8"/>
    <p:sldId id="261"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8" d="100"/>
          <a:sy n="58" d="100"/>
        </p:scale>
        <p:origin x="78"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391147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F00CADE8-C771-4D3E-9AE8-36E21DF43E44}" type="datetimeFigureOut">
              <a:rPr lang="es-PE" smtClean="0"/>
              <a:t>19/07/2018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66748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3096718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13532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581981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4"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3398801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4"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1617554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1608655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3163990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191938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2374119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00CADE8-C771-4D3E-9AE8-36E21DF43E44}" type="datetimeFigureOut">
              <a:rPr lang="es-PE" smtClean="0"/>
              <a:t>19/07/2018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340413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0CADE8-C771-4D3E-9AE8-36E21DF43E44}" type="datetimeFigureOut">
              <a:rPr lang="es-PE" smtClean="0"/>
              <a:t>19/07/2018</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388869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3"/>
          <p:cNvSpPr>
            <a:spLocks noGrp="1"/>
          </p:cNvSpPr>
          <p:nvPr>
            <p:ph type="ftr" sz="quarter" idx="11"/>
          </p:nvPr>
        </p:nvSpPr>
        <p:spPr/>
        <p:txBody>
          <a:bodyPr/>
          <a:lstStyle/>
          <a:p>
            <a:endParaRPr lang="es-PE"/>
          </a:p>
        </p:txBody>
      </p:sp>
      <p:sp>
        <p:nvSpPr>
          <p:cNvPr id="6" name="Slide Number Placeholder 4"/>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877886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2"/>
          <p:cNvSpPr>
            <a:spLocks noGrp="1"/>
          </p:cNvSpPr>
          <p:nvPr>
            <p:ph type="ftr" sz="quarter" idx="11"/>
          </p:nvPr>
        </p:nvSpPr>
        <p:spPr/>
        <p:txBody>
          <a:bodyPr/>
          <a:lstStyle/>
          <a:p>
            <a:endParaRPr lang="es-PE"/>
          </a:p>
        </p:txBody>
      </p:sp>
      <p:sp>
        <p:nvSpPr>
          <p:cNvPr id="6" name="Slide Number Placeholder 3"/>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234861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F00CADE8-C771-4D3E-9AE8-36E21DF43E44}" type="datetimeFigureOut">
              <a:rPr lang="es-PE" smtClean="0"/>
              <a:t>19/07/2018</a:t>
            </a:fld>
            <a:endParaRPr lang="es-PE"/>
          </a:p>
        </p:txBody>
      </p:sp>
      <p:sp>
        <p:nvSpPr>
          <p:cNvPr id="5" name="Footer Placeholder 5"/>
          <p:cNvSpPr>
            <a:spLocks noGrp="1"/>
          </p:cNvSpPr>
          <p:nvPr>
            <p:ph type="ftr" sz="quarter" idx="11"/>
          </p:nvPr>
        </p:nvSpPr>
        <p:spPr/>
        <p:txBody>
          <a:bodyPr/>
          <a:lstStyle/>
          <a:p>
            <a:endParaRPr lang="es-PE"/>
          </a:p>
        </p:txBody>
      </p:sp>
      <p:sp>
        <p:nvSpPr>
          <p:cNvPr id="6" name="Slide Number Placeholder 6"/>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353996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F00CADE8-C771-4D3E-9AE8-36E21DF43E44}" type="datetimeFigureOut">
              <a:rPr lang="es-PE" smtClean="0"/>
              <a:t>19/07/2018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4866891-64D5-494F-B3C1-4BB4FE73818E}" type="slidenum">
              <a:rPr lang="es-PE" smtClean="0"/>
              <a:t>‹Nº›</a:t>
            </a:fld>
            <a:endParaRPr lang="es-PE"/>
          </a:p>
        </p:txBody>
      </p:sp>
    </p:spTree>
    <p:extLst>
      <p:ext uri="{BB962C8B-B14F-4D97-AF65-F5344CB8AC3E}">
        <p14:creationId xmlns:p14="http://schemas.microsoft.com/office/powerpoint/2010/main" val="48191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00CADE8-C771-4D3E-9AE8-36E21DF43E44}" type="datetimeFigureOut">
              <a:rPr lang="es-PE" smtClean="0"/>
              <a:t>19/07/2018</a:t>
            </a:fld>
            <a:endParaRPr lang="es-P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P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4866891-64D5-494F-B3C1-4BB4FE73818E}" type="slidenum">
              <a:rPr lang="es-PE" smtClean="0"/>
              <a:t>‹Nº›</a:t>
            </a:fld>
            <a:endParaRPr lang="es-PE"/>
          </a:p>
        </p:txBody>
      </p:sp>
    </p:spTree>
    <p:extLst>
      <p:ext uri="{BB962C8B-B14F-4D97-AF65-F5344CB8AC3E}">
        <p14:creationId xmlns:p14="http://schemas.microsoft.com/office/powerpoint/2010/main" val="37389319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redtblac@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7B8C3B-83D8-488E-AE4B-FBD0B96B8BE2}"/>
              </a:ext>
            </a:extLst>
          </p:cNvPr>
          <p:cNvSpPr>
            <a:spLocks noGrp="1"/>
          </p:cNvSpPr>
          <p:nvPr>
            <p:ph type="ctrTitle"/>
          </p:nvPr>
        </p:nvSpPr>
        <p:spPr>
          <a:xfrm>
            <a:off x="1278940" y="371476"/>
            <a:ext cx="9748103" cy="4828206"/>
          </a:xfrm>
        </p:spPr>
        <p:txBody>
          <a:bodyPr/>
          <a:lstStyle/>
          <a:p>
            <a:pPr algn="ctr"/>
            <a:r>
              <a:rPr lang="es-PE" sz="4000" b="1" dirty="0"/>
              <a:t>Propuesta de REDTBLAC</a:t>
            </a:r>
            <a:br>
              <a:rPr lang="es-PE" sz="4000" dirty="0"/>
            </a:br>
            <a:br>
              <a:rPr lang="es-PE" sz="4000" dirty="0"/>
            </a:br>
            <a:r>
              <a:rPr lang="es-PE" sz="4000" dirty="0"/>
              <a:t>Convocatoria de Propuestas de Subvenciones </a:t>
            </a:r>
            <a:r>
              <a:rPr lang="es-PE" sz="4000" dirty="0" err="1"/>
              <a:t>Multipaís</a:t>
            </a:r>
            <a:r>
              <a:rPr lang="es-PE" sz="4000" dirty="0"/>
              <a:t> del Fondo Mundial</a:t>
            </a:r>
          </a:p>
        </p:txBody>
      </p:sp>
      <p:sp>
        <p:nvSpPr>
          <p:cNvPr id="3" name="Rectangle 2">
            <a:extLst>
              <a:ext uri="{FF2B5EF4-FFF2-40B4-BE49-F238E27FC236}">
                <a16:creationId xmlns:a16="http://schemas.microsoft.com/office/drawing/2014/main" id="{C2EE7FFB-14FD-47D3-897E-C33D43E734B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2" descr="https://pbs.twimg.com/profile_images/953004163813830656/zrANf66f_400x400.jpg">
            <a:extLst>
              <a:ext uri="{FF2B5EF4-FFF2-40B4-BE49-F238E27FC236}">
                <a16:creationId xmlns:a16="http://schemas.microsoft.com/office/drawing/2014/main" id="{BDE26F1E-FD00-44D0-A8F7-3821631F2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32330"/>
          <a:stretch>
            <a:fillRect/>
          </a:stretch>
        </p:blipFill>
        <p:spPr bwMode="auto">
          <a:xfrm>
            <a:off x="0" y="0"/>
            <a:ext cx="2451285" cy="16583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FC9D0D3-FDE6-411D-AAF8-0D710324DC2C}"/>
              </a:ext>
            </a:extLst>
          </p:cNvPr>
          <p:cNvSpPr>
            <a:spLocks noChangeArrowheads="1"/>
          </p:cNvSpPr>
          <p:nvPr/>
        </p:nvSpPr>
        <p:spPr bwMode="auto">
          <a:xfrm>
            <a:off x="2077425" y="371476"/>
            <a:ext cx="845039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PE" altLang="es-E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PE" altLang="es-E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Red de Personas Afectadas por TB de las Américas y El Caribe</a:t>
            </a:r>
            <a:endParaRPr kumimoji="0" lang="es-ES" altLang="es-ES"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PE" altLang="es-E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REDTBLAC</a:t>
            </a:r>
            <a:endParaRPr kumimoji="0" lang="es-PE" altLang="es-E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4037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F59A3B-EDAD-4471-9386-57C3BB9C369A}"/>
              </a:ext>
            </a:extLst>
          </p:cNvPr>
          <p:cNvSpPr>
            <a:spLocks noGrp="1"/>
          </p:cNvSpPr>
          <p:nvPr>
            <p:ph type="title"/>
          </p:nvPr>
        </p:nvSpPr>
        <p:spPr/>
        <p:txBody>
          <a:bodyPr/>
          <a:lstStyle/>
          <a:p>
            <a:r>
              <a:rPr lang="es-PE" dirty="0"/>
              <a:t>Coordinación con los programas nacionales y las Organizaciones de la Sociedad Civil. </a:t>
            </a:r>
          </a:p>
        </p:txBody>
      </p:sp>
      <p:sp>
        <p:nvSpPr>
          <p:cNvPr id="3" name="Marcador de contenido 2">
            <a:extLst>
              <a:ext uri="{FF2B5EF4-FFF2-40B4-BE49-F238E27FC236}">
                <a16:creationId xmlns:a16="http://schemas.microsoft.com/office/drawing/2014/main" id="{DA8839AE-334F-4D50-80B2-9117D08C2B7E}"/>
              </a:ext>
            </a:extLst>
          </p:cNvPr>
          <p:cNvSpPr>
            <a:spLocks noGrp="1"/>
          </p:cNvSpPr>
          <p:nvPr>
            <p:ph idx="1"/>
          </p:nvPr>
        </p:nvSpPr>
        <p:spPr>
          <a:xfrm>
            <a:off x="1103312" y="2676525"/>
            <a:ext cx="8946541" cy="3571874"/>
          </a:xfrm>
        </p:spPr>
        <p:txBody>
          <a:bodyPr/>
          <a:lstStyle/>
          <a:p>
            <a:pPr marL="0" indent="0" algn="just">
              <a:buNone/>
            </a:pPr>
            <a:r>
              <a:rPr lang="es-PE" dirty="0"/>
              <a:t>La coordinación buscará la reunión y encuentro entre organizaciones de afectados y otras OSC que trabajen en la respuesta contra la tuberculosis para plantear acuerdos y agendas que deban servir como base a las acciones coordinadas, así como ser plasmadas en los planes de acción a realizar y en los acuerdos con tomadores de decisión para ser considerados en los Planes Nacionales y Programas de TB.</a:t>
            </a:r>
          </a:p>
        </p:txBody>
      </p:sp>
    </p:spTree>
    <p:extLst>
      <p:ext uri="{BB962C8B-B14F-4D97-AF65-F5344CB8AC3E}">
        <p14:creationId xmlns:p14="http://schemas.microsoft.com/office/powerpoint/2010/main" val="2164733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2DEA26E-02D7-4D4A-BEFA-9380336F6F2E}"/>
              </a:ext>
            </a:extLst>
          </p:cNvPr>
          <p:cNvSpPr txBox="1"/>
          <p:nvPr/>
        </p:nvSpPr>
        <p:spPr>
          <a:xfrm>
            <a:off x="4023360" y="2859578"/>
            <a:ext cx="3682418" cy="1754326"/>
          </a:xfrm>
          <a:prstGeom prst="rect">
            <a:avLst/>
          </a:prstGeom>
          <a:noFill/>
        </p:spPr>
        <p:txBody>
          <a:bodyPr wrap="none" rtlCol="0">
            <a:spAutoFit/>
          </a:bodyPr>
          <a:lstStyle/>
          <a:p>
            <a:r>
              <a:rPr lang="es-ES" sz="5400" dirty="0"/>
              <a:t>Gracias …</a:t>
            </a:r>
          </a:p>
          <a:p>
            <a:endParaRPr lang="es-ES" sz="5400" dirty="0"/>
          </a:p>
        </p:txBody>
      </p:sp>
      <p:sp>
        <p:nvSpPr>
          <p:cNvPr id="5" name="Rectángulo 4">
            <a:extLst>
              <a:ext uri="{FF2B5EF4-FFF2-40B4-BE49-F238E27FC236}">
                <a16:creationId xmlns:a16="http://schemas.microsoft.com/office/drawing/2014/main" id="{B71A1740-61D8-4B0B-9C26-8FBC7497673F}"/>
              </a:ext>
            </a:extLst>
          </p:cNvPr>
          <p:cNvSpPr/>
          <p:nvPr/>
        </p:nvSpPr>
        <p:spPr>
          <a:xfrm>
            <a:off x="2259991" y="4823752"/>
            <a:ext cx="5477462" cy="646331"/>
          </a:xfrm>
          <a:prstGeom prst="rect">
            <a:avLst/>
          </a:prstGeom>
        </p:spPr>
        <p:txBody>
          <a:bodyPr wrap="none">
            <a:spAutoFit/>
          </a:bodyPr>
          <a:lstStyle/>
          <a:p>
            <a:pPr algn="ctr">
              <a:spcAft>
                <a:spcPts val="0"/>
              </a:spcAft>
              <a:tabLst>
                <a:tab pos="2700020" algn="ctr"/>
                <a:tab pos="5400040" algn="r"/>
              </a:tabLst>
            </a:pPr>
            <a:r>
              <a:rPr lang="es-PE" sz="3600" dirty="0">
                <a:latin typeface="Calibri" panose="020F0502020204030204" pitchFamily="34" charset="0"/>
                <a:ea typeface="Calibri" panose="020F0502020204030204" pitchFamily="34" charset="0"/>
                <a:cs typeface="Times New Roman" panose="02020603050405020304" pitchFamily="18" charset="0"/>
              </a:rPr>
              <a:t>E-mail: </a:t>
            </a:r>
            <a:r>
              <a:rPr lang="es-PE" sz="3600" u="sng" dirty="0">
                <a:latin typeface="Calibri" panose="020F0502020204030204" pitchFamily="34" charset="0"/>
                <a:ea typeface="Calibri" panose="020F0502020204030204" pitchFamily="34" charset="0"/>
                <a:cs typeface="Times New Roman" panose="02020603050405020304" pitchFamily="18" charset="0"/>
                <a:hlinkClick r:id="rId2"/>
              </a:rPr>
              <a:t>redtblac@gmail.com</a:t>
            </a:r>
            <a:endParaRPr lang="es-ES"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755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DC2E82-90BE-4B23-A47A-9EA1E5C8785B}"/>
              </a:ext>
            </a:extLst>
          </p:cNvPr>
          <p:cNvSpPr>
            <a:spLocks noGrp="1"/>
          </p:cNvSpPr>
          <p:nvPr>
            <p:ph type="title"/>
          </p:nvPr>
        </p:nvSpPr>
        <p:spPr>
          <a:xfrm>
            <a:off x="1227136" y="1367118"/>
            <a:ext cx="9404723" cy="1400530"/>
          </a:xfrm>
        </p:spPr>
        <p:txBody>
          <a:bodyPr/>
          <a:lstStyle/>
          <a:p>
            <a:pPr algn="ctr"/>
            <a:r>
              <a:rPr lang="es-PE" dirty="0"/>
              <a:t>“Integrando las acciones comunitarias para poner fin a la tuberculosis en la Región de las Américas y el Caribe”</a:t>
            </a:r>
          </a:p>
        </p:txBody>
      </p:sp>
    </p:spTree>
    <p:extLst>
      <p:ext uri="{BB962C8B-B14F-4D97-AF65-F5344CB8AC3E}">
        <p14:creationId xmlns:p14="http://schemas.microsoft.com/office/powerpoint/2010/main" val="2981480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29B46-D111-4FA3-9BED-8A26D1DADA90}"/>
              </a:ext>
            </a:extLst>
          </p:cNvPr>
          <p:cNvSpPr>
            <a:spLocks noGrp="1"/>
          </p:cNvSpPr>
          <p:nvPr>
            <p:ph type="title"/>
          </p:nvPr>
        </p:nvSpPr>
        <p:spPr/>
        <p:txBody>
          <a:bodyPr/>
          <a:lstStyle/>
          <a:p>
            <a:r>
              <a:rPr lang="es-PE" dirty="0"/>
              <a:t>Objetivos</a:t>
            </a:r>
          </a:p>
        </p:txBody>
      </p:sp>
      <p:sp>
        <p:nvSpPr>
          <p:cNvPr id="3" name="Marcador de contenido 2">
            <a:extLst>
              <a:ext uri="{FF2B5EF4-FFF2-40B4-BE49-F238E27FC236}">
                <a16:creationId xmlns:a16="http://schemas.microsoft.com/office/drawing/2014/main" id="{ABF26201-D62B-4D47-A1B2-BBED058583B2}"/>
              </a:ext>
            </a:extLst>
          </p:cNvPr>
          <p:cNvSpPr>
            <a:spLocks noGrp="1"/>
          </p:cNvSpPr>
          <p:nvPr>
            <p:ph idx="1"/>
          </p:nvPr>
        </p:nvSpPr>
        <p:spPr/>
        <p:txBody>
          <a:bodyPr/>
          <a:lstStyle/>
          <a:p>
            <a:pPr algn="just"/>
            <a:r>
              <a:rPr lang="es-PE" dirty="0"/>
              <a:t>1. Promover el compromiso político por recursos adecuados para la atención y prevención de la tuberculosis en los países priorizados de la región Latinoamérica y el Caribe.</a:t>
            </a:r>
          </a:p>
          <a:p>
            <a:pPr algn="just"/>
            <a:r>
              <a:rPr lang="es-PE" dirty="0"/>
              <a:t>2. Fortalecer el compromiso de las comunidades, de las Organizaciones de la Sociedad Civil y proveedores para la atención y prevención de TB.</a:t>
            </a:r>
          </a:p>
          <a:p>
            <a:pPr algn="just"/>
            <a:r>
              <a:rPr lang="es-PE" dirty="0"/>
              <a:t>3.Fortalecer la implementación de Políticas y programas de protección social a favor de los afectados por TB para el acceso a los servicios y a la  reducción de la pobreza y el estigma.</a:t>
            </a:r>
          </a:p>
        </p:txBody>
      </p:sp>
    </p:spTree>
    <p:extLst>
      <p:ext uri="{BB962C8B-B14F-4D97-AF65-F5344CB8AC3E}">
        <p14:creationId xmlns:p14="http://schemas.microsoft.com/office/powerpoint/2010/main" val="4738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741B4D-AC89-40B7-8D61-8825349A221D}"/>
              </a:ext>
            </a:extLst>
          </p:cNvPr>
          <p:cNvSpPr>
            <a:spLocks noGrp="1"/>
          </p:cNvSpPr>
          <p:nvPr>
            <p:ph type="title"/>
          </p:nvPr>
        </p:nvSpPr>
        <p:spPr/>
        <p:txBody>
          <a:bodyPr/>
          <a:lstStyle/>
          <a:p>
            <a:r>
              <a:rPr lang="es-PE" dirty="0"/>
              <a:t>Indicadores de impacto</a:t>
            </a:r>
          </a:p>
        </p:txBody>
      </p:sp>
      <p:sp>
        <p:nvSpPr>
          <p:cNvPr id="3" name="Marcador de contenido 2">
            <a:extLst>
              <a:ext uri="{FF2B5EF4-FFF2-40B4-BE49-F238E27FC236}">
                <a16:creationId xmlns:a16="http://schemas.microsoft.com/office/drawing/2014/main" id="{9AF5FA30-F936-480D-862A-D1B1AFA343DB}"/>
              </a:ext>
            </a:extLst>
          </p:cNvPr>
          <p:cNvSpPr>
            <a:spLocks noGrp="1"/>
          </p:cNvSpPr>
          <p:nvPr>
            <p:ph idx="1"/>
          </p:nvPr>
        </p:nvSpPr>
        <p:spPr/>
        <p:txBody>
          <a:bodyPr/>
          <a:lstStyle/>
          <a:p>
            <a:r>
              <a:rPr lang="es-PE" dirty="0"/>
              <a:t>1) Tasa de incidencia de la tuberculosis (por cada 100 000 habitantes).</a:t>
            </a:r>
          </a:p>
          <a:p>
            <a:r>
              <a:rPr lang="es-PE" dirty="0"/>
              <a:t>2) Tasa de mortalidad de la tuberculosis (por cada 100 00 habitantes).</a:t>
            </a:r>
          </a:p>
          <a:p>
            <a:r>
              <a:rPr lang="es-PE" dirty="0"/>
              <a:t>3) Prevalencia de RR-TB y/o MDR-TB en los nuevos pacientes de tuberculosis: Proporción de los nuevos pacientes de </a:t>
            </a:r>
            <a:r>
              <a:rPr lang="es-PE" dirty="0" err="1"/>
              <a:t>tubeculosis</a:t>
            </a:r>
            <a:r>
              <a:rPr lang="es-PE" dirty="0"/>
              <a:t> con RR-TB y/o MDR-TB.</a:t>
            </a:r>
          </a:p>
        </p:txBody>
      </p:sp>
    </p:spTree>
    <p:extLst>
      <p:ext uri="{BB962C8B-B14F-4D97-AF65-F5344CB8AC3E}">
        <p14:creationId xmlns:p14="http://schemas.microsoft.com/office/powerpoint/2010/main" val="259712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90FB40-CB77-4100-A006-F47D5330A0E5}"/>
              </a:ext>
            </a:extLst>
          </p:cNvPr>
          <p:cNvSpPr>
            <a:spLocks noGrp="1"/>
          </p:cNvSpPr>
          <p:nvPr>
            <p:ph type="title"/>
          </p:nvPr>
        </p:nvSpPr>
        <p:spPr/>
        <p:txBody>
          <a:bodyPr/>
          <a:lstStyle/>
          <a:p>
            <a:r>
              <a:rPr lang="es-PE" dirty="0"/>
              <a:t>Acciones</a:t>
            </a:r>
          </a:p>
        </p:txBody>
      </p:sp>
      <p:sp>
        <p:nvSpPr>
          <p:cNvPr id="3" name="Marcador de contenido 2">
            <a:extLst>
              <a:ext uri="{FF2B5EF4-FFF2-40B4-BE49-F238E27FC236}">
                <a16:creationId xmlns:a16="http://schemas.microsoft.com/office/drawing/2014/main" id="{CCE62D20-A400-4069-8F5A-2FE56CC2A408}"/>
              </a:ext>
            </a:extLst>
          </p:cNvPr>
          <p:cNvSpPr>
            <a:spLocks noGrp="1"/>
          </p:cNvSpPr>
          <p:nvPr>
            <p:ph idx="1"/>
          </p:nvPr>
        </p:nvSpPr>
        <p:spPr>
          <a:xfrm>
            <a:off x="838200" y="1968499"/>
            <a:ext cx="10515600" cy="3128963"/>
          </a:xfrm>
        </p:spPr>
        <p:txBody>
          <a:bodyPr/>
          <a:lstStyle/>
          <a:p>
            <a:pPr marL="0" indent="0" algn="just">
              <a:buNone/>
            </a:pPr>
            <a:r>
              <a:rPr lang="es-PE" dirty="0"/>
              <a:t>1) Fortalecimiento de redes de coordinación de las OSC en la región para asegurar que las acciones se sumen estando coordinadas. Se incentivará y capacitará en la búsqueda de financiamientos alternativos para que las acciones de las OSC a nivel regional puedan continuar durante y después del período de transición del Fondo Mundial.</a:t>
            </a:r>
          </a:p>
          <a:p>
            <a:endParaRPr lang="es-PE" dirty="0"/>
          </a:p>
        </p:txBody>
      </p:sp>
    </p:spTree>
    <p:extLst>
      <p:ext uri="{BB962C8B-B14F-4D97-AF65-F5344CB8AC3E}">
        <p14:creationId xmlns:p14="http://schemas.microsoft.com/office/powerpoint/2010/main" val="514290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784B867-E6C1-4088-BC96-9D2BB79B4B0E}"/>
              </a:ext>
            </a:extLst>
          </p:cNvPr>
          <p:cNvSpPr>
            <a:spLocks noGrp="1"/>
          </p:cNvSpPr>
          <p:nvPr>
            <p:ph idx="1"/>
          </p:nvPr>
        </p:nvSpPr>
        <p:spPr>
          <a:xfrm>
            <a:off x="838200" y="2159000"/>
            <a:ext cx="10515600" cy="4017963"/>
          </a:xfrm>
        </p:spPr>
        <p:txBody>
          <a:bodyPr/>
          <a:lstStyle/>
          <a:p>
            <a:pPr marL="0" indent="0" algn="just">
              <a:buNone/>
            </a:pPr>
            <a:r>
              <a:rPr lang="es-PE" dirty="0"/>
              <a:t>2) Se fortalecerá la intervención comunitaria a favor de las personas afectadas, asegurando que las OSC tengan las capacidades para integrar en su funcionamiento el monitoreo del acceso a los servicios y el manejo del acompañamiento de los afectados y afectadas a través de diferentes componentes. </a:t>
            </a:r>
          </a:p>
        </p:txBody>
      </p:sp>
    </p:spTree>
    <p:extLst>
      <p:ext uri="{BB962C8B-B14F-4D97-AF65-F5344CB8AC3E}">
        <p14:creationId xmlns:p14="http://schemas.microsoft.com/office/powerpoint/2010/main" val="198056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11C083-CB3F-4BB1-9D0E-436C19A93EDE}"/>
              </a:ext>
            </a:extLst>
          </p:cNvPr>
          <p:cNvSpPr>
            <a:spLocks noGrp="1"/>
          </p:cNvSpPr>
          <p:nvPr>
            <p:ph idx="1"/>
          </p:nvPr>
        </p:nvSpPr>
        <p:spPr>
          <a:xfrm>
            <a:off x="838200" y="2133600"/>
            <a:ext cx="10515600" cy="4043363"/>
          </a:xfrm>
        </p:spPr>
        <p:txBody>
          <a:bodyPr/>
          <a:lstStyle/>
          <a:p>
            <a:pPr marL="0" indent="0" algn="just">
              <a:buNone/>
            </a:pPr>
            <a:r>
              <a:rPr lang="es-PE" dirty="0"/>
              <a:t>3) Con relación a la coinfección con VIH, se buscará desarrollar las herramientas y enfoques existentes para permitir la atención pensada específicamente en ese segmento de la población.  Ello se hará en coordinación con instituciones que trabajen el tema de VIH para optimizar el desarrollo de las acciones.</a:t>
            </a:r>
          </a:p>
          <a:p>
            <a:endParaRPr lang="es-PE" dirty="0"/>
          </a:p>
        </p:txBody>
      </p:sp>
    </p:spTree>
    <p:extLst>
      <p:ext uri="{BB962C8B-B14F-4D97-AF65-F5344CB8AC3E}">
        <p14:creationId xmlns:p14="http://schemas.microsoft.com/office/powerpoint/2010/main" val="3389708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62C113A-A371-48FB-97F8-776BE38D866D}"/>
              </a:ext>
            </a:extLst>
          </p:cNvPr>
          <p:cNvSpPr>
            <a:spLocks noGrp="1"/>
          </p:cNvSpPr>
          <p:nvPr>
            <p:ph idx="1"/>
          </p:nvPr>
        </p:nvSpPr>
        <p:spPr>
          <a:xfrm>
            <a:off x="838200" y="2184400"/>
            <a:ext cx="10515600" cy="3992563"/>
          </a:xfrm>
        </p:spPr>
        <p:txBody>
          <a:bodyPr/>
          <a:lstStyle/>
          <a:p>
            <a:pPr marL="0" indent="0" algn="just">
              <a:buNone/>
            </a:pPr>
            <a:r>
              <a:rPr lang="es-PE" dirty="0"/>
              <a:t>4) Se asegurará la producción y disponibilidad de información sobre diferentes aspectos relacionados a la TB a través de acciones complementarias dirigidas a informar sobre el acceso a servicios, la ejecución del presupuesto y otros diagnósticos de la situación de los diferentes aspectos de la tuberculosis en la región.</a:t>
            </a:r>
          </a:p>
          <a:p>
            <a:pPr marL="0" indent="0">
              <a:buNone/>
            </a:pPr>
            <a:endParaRPr lang="es-PE" dirty="0"/>
          </a:p>
          <a:p>
            <a:endParaRPr lang="es-PE" dirty="0"/>
          </a:p>
        </p:txBody>
      </p:sp>
    </p:spTree>
    <p:extLst>
      <p:ext uri="{BB962C8B-B14F-4D97-AF65-F5344CB8AC3E}">
        <p14:creationId xmlns:p14="http://schemas.microsoft.com/office/powerpoint/2010/main" val="361778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D8152B-F6FD-48BC-9978-E30B80670ABB}"/>
              </a:ext>
            </a:extLst>
          </p:cNvPr>
          <p:cNvSpPr>
            <a:spLocks noGrp="1"/>
          </p:cNvSpPr>
          <p:nvPr>
            <p:ph type="title"/>
          </p:nvPr>
        </p:nvSpPr>
        <p:spPr/>
        <p:txBody>
          <a:bodyPr/>
          <a:lstStyle/>
          <a:p>
            <a:r>
              <a:rPr lang="es-PE" dirty="0"/>
              <a:t>Monto</a:t>
            </a:r>
          </a:p>
        </p:txBody>
      </p:sp>
      <p:sp>
        <p:nvSpPr>
          <p:cNvPr id="3" name="Marcador de contenido 2">
            <a:extLst>
              <a:ext uri="{FF2B5EF4-FFF2-40B4-BE49-F238E27FC236}">
                <a16:creationId xmlns:a16="http://schemas.microsoft.com/office/drawing/2014/main" id="{8654BEBE-3EA0-4DD1-B563-EE9EDD41A0C1}"/>
              </a:ext>
            </a:extLst>
          </p:cNvPr>
          <p:cNvSpPr>
            <a:spLocks noGrp="1"/>
          </p:cNvSpPr>
          <p:nvPr>
            <p:ph idx="1"/>
          </p:nvPr>
        </p:nvSpPr>
        <p:spPr>
          <a:xfrm>
            <a:off x="1103312" y="2052918"/>
            <a:ext cx="8946541" cy="566457"/>
          </a:xfrm>
        </p:spPr>
        <p:txBody>
          <a:bodyPr/>
          <a:lstStyle/>
          <a:p>
            <a:pPr marL="0" indent="0">
              <a:buNone/>
            </a:pPr>
            <a:r>
              <a:rPr lang="es-PE" dirty="0"/>
              <a:t>4,5 millones</a:t>
            </a:r>
          </a:p>
          <a:p>
            <a:endParaRPr lang="es-PE" dirty="0"/>
          </a:p>
          <a:p>
            <a:endParaRPr lang="es-PE" dirty="0"/>
          </a:p>
          <a:p>
            <a:endParaRPr lang="es-PE" dirty="0"/>
          </a:p>
        </p:txBody>
      </p:sp>
      <p:sp>
        <p:nvSpPr>
          <p:cNvPr id="4" name="CuadroTexto 3">
            <a:extLst>
              <a:ext uri="{FF2B5EF4-FFF2-40B4-BE49-F238E27FC236}">
                <a16:creationId xmlns:a16="http://schemas.microsoft.com/office/drawing/2014/main" id="{8ACD4C9D-1F5B-4E50-A71E-FE4375E2028D}"/>
              </a:ext>
            </a:extLst>
          </p:cNvPr>
          <p:cNvSpPr txBox="1"/>
          <p:nvPr/>
        </p:nvSpPr>
        <p:spPr>
          <a:xfrm>
            <a:off x="523569" y="3586837"/>
            <a:ext cx="10106025" cy="1046440"/>
          </a:xfrm>
          <a:prstGeom prst="rect">
            <a:avLst/>
          </a:prstGeom>
          <a:noFill/>
        </p:spPr>
        <p:txBody>
          <a:bodyPr wrap="square" rtlCol="0">
            <a:spAutoFit/>
          </a:bodyPr>
          <a:lstStyle/>
          <a:p>
            <a:r>
              <a:rPr lang="es-PE" sz="4200" dirty="0"/>
              <a:t>Países de intervención</a:t>
            </a:r>
          </a:p>
          <a:p>
            <a:endParaRPr lang="es-PE" dirty="0"/>
          </a:p>
        </p:txBody>
      </p:sp>
      <p:sp>
        <p:nvSpPr>
          <p:cNvPr id="5" name="CuadroTexto 4">
            <a:extLst>
              <a:ext uri="{FF2B5EF4-FFF2-40B4-BE49-F238E27FC236}">
                <a16:creationId xmlns:a16="http://schemas.microsoft.com/office/drawing/2014/main" id="{5F16027F-D759-47F6-9313-E204D415AB7A}"/>
              </a:ext>
            </a:extLst>
          </p:cNvPr>
          <p:cNvSpPr txBox="1"/>
          <p:nvPr/>
        </p:nvSpPr>
        <p:spPr>
          <a:xfrm>
            <a:off x="1103312" y="4528503"/>
            <a:ext cx="11334750" cy="1477328"/>
          </a:xfrm>
          <a:prstGeom prst="rect">
            <a:avLst/>
          </a:prstGeom>
          <a:noFill/>
        </p:spPr>
        <p:txBody>
          <a:bodyPr wrap="square" rtlCol="0">
            <a:spAutoFit/>
          </a:bodyPr>
          <a:lstStyle/>
          <a:p>
            <a:pPr marL="285750" indent="-285750">
              <a:buFont typeface="Arial" panose="020B0604020202020204" pitchFamily="34" charset="0"/>
              <a:buChar char="•"/>
            </a:pPr>
            <a:r>
              <a:rPr lang="es-PE" dirty="0"/>
              <a:t>Perú</a:t>
            </a:r>
          </a:p>
          <a:p>
            <a:pPr marL="285750" indent="-285750">
              <a:buFont typeface="Arial" panose="020B0604020202020204" pitchFamily="34" charset="0"/>
              <a:buChar char="•"/>
            </a:pPr>
            <a:r>
              <a:rPr lang="es-PE" dirty="0"/>
              <a:t>Bolivia</a:t>
            </a:r>
          </a:p>
          <a:p>
            <a:pPr marL="285750" indent="-285750">
              <a:buFont typeface="Arial" panose="020B0604020202020204" pitchFamily="34" charset="0"/>
              <a:buChar char="•"/>
            </a:pPr>
            <a:r>
              <a:rPr lang="es-PE" dirty="0"/>
              <a:t>Guatemala</a:t>
            </a:r>
          </a:p>
          <a:p>
            <a:pPr marL="285750" indent="-285750">
              <a:buFont typeface="Arial" panose="020B0604020202020204" pitchFamily="34" charset="0"/>
              <a:buChar char="•"/>
            </a:pPr>
            <a:r>
              <a:rPr lang="es-PE" dirty="0"/>
              <a:t>El Salvador</a:t>
            </a:r>
          </a:p>
          <a:p>
            <a:pPr marL="285750" indent="-285750">
              <a:buFont typeface="Arial" panose="020B0604020202020204" pitchFamily="34" charset="0"/>
              <a:buChar char="•"/>
            </a:pPr>
            <a:r>
              <a:rPr lang="es-PE" dirty="0"/>
              <a:t>Honduras</a:t>
            </a:r>
          </a:p>
        </p:txBody>
      </p:sp>
    </p:spTree>
    <p:extLst>
      <p:ext uri="{BB962C8B-B14F-4D97-AF65-F5344CB8AC3E}">
        <p14:creationId xmlns:p14="http://schemas.microsoft.com/office/powerpoint/2010/main" val="3329363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TotalTime>
  <Words>505</Words>
  <Application>Microsoft Office PowerPoint</Application>
  <PresentationFormat>Panorámica</PresentationFormat>
  <Paragraphs>30</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Century Gothic</vt:lpstr>
      <vt:lpstr>Times New Roman</vt:lpstr>
      <vt:lpstr>Wingdings 3</vt:lpstr>
      <vt:lpstr>Ion</vt:lpstr>
      <vt:lpstr>Propuesta de REDTBLAC  Convocatoria de Propuestas de Subvenciones Multipaís del Fondo Mundial</vt:lpstr>
      <vt:lpstr>“Integrando las acciones comunitarias para poner fin a la tuberculosis en la Región de las Américas y el Caribe”</vt:lpstr>
      <vt:lpstr>Objetivos</vt:lpstr>
      <vt:lpstr>Indicadores de impacto</vt:lpstr>
      <vt:lpstr>Acciones</vt:lpstr>
      <vt:lpstr>Presentación de PowerPoint</vt:lpstr>
      <vt:lpstr>Presentación de PowerPoint</vt:lpstr>
      <vt:lpstr>Presentación de PowerPoint</vt:lpstr>
      <vt:lpstr>Monto</vt:lpstr>
      <vt:lpstr>Coordinación con los programas nacionales y las Organizaciones de la Sociedad Civil.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ASPAT para en la Convocatoria de Propuestas de Subvenciones Multipaís del Fondo Mundial</dc:title>
  <dc:creator>Usuario</dc:creator>
  <cp:lastModifiedBy>Mele Mayta</cp:lastModifiedBy>
  <cp:revision>5</cp:revision>
  <dcterms:created xsi:type="dcterms:W3CDTF">2018-07-19T14:13:03Z</dcterms:created>
  <dcterms:modified xsi:type="dcterms:W3CDTF">2018-07-19T14:36:23Z</dcterms:modified>
</cp:coreProperties>
</file>