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304" r:id="rId3"/>
    <p:sldId id="308" r:id="rId4"/>
    <p:sldId id="307" r:id="rId5"/>
    <p:sldId id="309" r:id="rId6"/>
    <p:sldId id="310" r:id="rId7"/>
    <p:sldId id="311" r:id="rId8"/>
    <p:sldId id="306" r:id="rId9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26/01/2017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15607" y="28243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26 </a:t>
            </a:r>
            <a:r>
              <a:rPr lang="es-ES" sz="1600" dirty="0"/>
              <a:t>/ </a:t>
            </a:r>
            <a:r>
              <a:rPr lang="es-ES" sz="1600" dirty="0" smtClean="0"/>
              <a:t>Enero 2016</a:t>
            </a:r>
            <a:r>
              <a:rPr lang="es-ES" sz="2800" dirty="0"/>
              <a:t/>
            </a:r>
            <a:br>
              <a:rPr lang="es-ES" sz="2800" dirty="0"/>
            </a:br>
            <a:endParaRPr lang="es-ES" sz="5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57500" y="465313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Presenta: 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Ejecutivo de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</a:t>
            </a:r>
            <a:endParaRPr lang="es-SV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4400" dirty="0" smtClean="0">
                <a:solidFill>
                  <a:schemeClr val="accent1">
                    <a:lumMod val="50000"/>
                  </a:schemeClr>
                </a:solidFill>
              </a:rPr>
              <a:t>Asignación de Fondos</a:t>
            </a:r>
            <a:r>
              <a:rPr lang="es-SV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SV" sz="4400" dirty="0">
                <a:solidFill>
                  <a:schemeClr val="accent1">
                    <a:lumMod val="50000"/>
                  </a:schemeClr>
                </a:solidFill>
              </a:rPr>
              <a:t>2017-2019</a:t>
            </a:r>
          </a:p>
        </p:txBody>
      </p:sp>
    </p:spTree>
    <p:extLst>
      <p:ext uri="{BB962C8B-B14F-4D97-AF65-F5344CB8AC3E}">
        <p14:creationId xmlns:p14="http://schemas.microsoft.com/office/powerpoint/2010/main" xmlns="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5433331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Distribución de Fondos  </a:t>
            </a:r>
            <a:endParaRPr lang="es-SV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1520" y="980728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dirty="0" smtClean="0"/>
              <a:t>El </a:t>
            </a:r>
            <a:r>
              <a:rPr lang="es-SV" dirty="0"/>
              <a:t>Salvador tendrá una asignación de </a:t>
            </a:r>
            <a:r>
              <a:rPr lang="es-SV" b="1" dirty="0"/>
              <a:t>US$18,724,557 </a:t>
            </a:r>
            <a:r>
              <a:rPr lang="es-SV" dirty="0" smtClean="0"/>
              <a:t>millones, distribuidos así:</a:t>
            </a:r>
          </a:p>
          <a:p>
            <a:pPr algn="just">
              <a:lnSpc>
                <a:spcPct val="150000"/>
              </a:lnSpc>
            </a:pPr>
            <a:endParaRPr lang="es-SV" sz="2000" dirty="0"/>
          </a:p>
          <a:p>
            <a:pPr algn="just">
              <a:lnSpc>
                <a:spcPct val="150000"/>
              </a:lnSpc>
            </a:pPr>
            <a:r>
              <a:rPr lang="es-SV" sz="20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s-SV" sz="2000" dirty="0"/>
          </a:p>
          <a:p>
            <a:pPr algn="just">
              <a:lnSpc>
                <a:spcPct val="150000"/>
              </a:lnSpc>
            </a:pPr>
            <a:endParaRPr lang="es-SV" sz="2000" dirty="0" smtClean="0"/>
          </a:p>
          <a:p>
            <a:pPr algn="just">
              <a:lnSpc>
                <a:spcPct val="150000"/>
              </a:lnSpc>
            </a:pPr>
            <a:endParaRPr lang="es-SV" sz="1200" dirty="0"/>
          </a:p>
          <a:p>
            <a:pPr algn="just">
              <a:lnSpc>
                <a:spcPct val="150000"/>
              </a:lnSpc>
            </a:pPr>
            <a:r>
              <a:rPr lang="es-SV" dirty="0" smtClean="0"/>
              <a:t>Sin embargo, corresponde </a:t>
            </a:r>
            <a:r>
              <a:rPr lang="es-SV" dirty="0"/>
              <a:t>al MCP determinar la </a:t>
            </a:r>
            <a:r>
              <a:rPr lang="es-SV" dirty="0" smtClean="0"/>
              <a:t>distribución </a:t>
            </a:r>
            <a:r>
              <a:rPr lang="es-SV" dirty="0"/>
              <a:t>más apropiada de los fondos entre los componentes de las enfermedades elegibles. </a:t>
            </a:r>
            <a:r>
              <a:rPr lang="es-MX" dirty="0"/>
              <a:t>Parte de las indicaciones del FM para la elaboración de la propuesta es el fortalecimiento a los sistemas de salud y que se </a:t>
            </a:r>
            <a:r>
              <a:rPr lang="es-MX" dirty="0" smtClean="0"/>
              <a:t>considere </a:t>
            </a:r>
            <a:r>
              <a:rPr lang="es-MX" dirty="0"/>
              <a:t>para las tres enfermedades. </a:t>
            </a:r>
            <a:endParaRPr lang="es-MX" dirty="0" smtClean="0"/>
          </a:p>
          <a:p>
            <a:pPr algn="just">
              <a:lnSpc>
                <a:spcPct val="150000"/>
              </a:lnSpc>
            </a:pPr>
            <a:r>
              <a:rPr lang="es-SV" dirty="0" smtClean="0"/>
              <a:t>El país puede aceptar </a:t>
            </a:r>
            <a:r>
              <a:rPr lang="es-SV" dirty="0"/>
              <a:t>la distribución del financiamiento recomendado por el Fondo Mundial para los distintos componentes o proponer una </a:t>
            </a:r>
            <a:r>
              <a:rPr lang="es-SV" dirty="0" smtClean="0"/>
              <a:t>distribución estructurada que </a:t>
            </a:r>
            <a:r>
              <a:rPr lang="es-SV" dirty="0"/>
              <a:t>deberá ser aprobada por el Fondo Mundial. 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0337880"/>
              </p:ext>
            </p:extLst>
          </p:nvPr>
        </p:nvGraphicFramePr>
        <p:xfrm>
          <a:off x="395536" y="1556792"/>
          <a:ext cx="842493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872208"/>
                <a:gridCol w="3816425"/>
              </a:tblGrid>
              <a:tr h="568072"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Componente de enfermedad elegible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Asignación en US$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Período de utilización de la asignación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 smtClean="0"/>
                        <a:t>VIH</a:t>
                      </a:r>
                      <a:endParaRPr lang="es-SV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 smtClean="0"/>
                        <a:t>$ 14,481,816</a:t>
                      </a:r>
                      <a:endParaRPr lang="es-SV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Del 1 de enero de 2019 al 31 de diciembre de 2021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 smtClean="0"/>
                        <a:t>Tuberculosis</a:t>
                      </a:r>
                      <a:endParaRPr lang="es-SV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b="1" dirty="0" smtClean="0"/>
                        <a:t>$ 4,242,741</a:t>
                      </a:r>
                      <a:endParaRPr lang="es-SV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Del 1 de enero de 2019 al 31 de diciembre de 2021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42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548680"/>
            <a:ext cx="5433331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Diálogos de País  </a:t>
            </a:r>
            <a:endParaRPr lang="es-SV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2204864"/>
            <a:ext cx="8282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Se </a:t>
            </a:r>
            <a:r>
              <a:rPr lang="es-SV" sz="3200" dirty="0">
                <a:solidFill>
                  <a:srgbClr val="212121"/>
                </a:solidFill>
                <a:latin typeface="Calibri" panose="020F0502020204030204" pitchFamily="34" charset="0"/>
              </a:rPr>
              <a:t>mantendrá un  dialogo permanente con diversos actores de los sectores involucrados en la respuesta de VIH y TB 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xmlns="" val="33901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09228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de Comité Ejecutivo de Propuestas</a:t>
            </a:r>
            <a:endParaRPr lang="es-SV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3528" y="1916832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8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Se </a:t>
            </a:r>
            <a:r>
              <a:rPr lang="es-SV" sz="2800" dirty="0">
                <a:solidFill>
                  <a:srgbClr val="212121"/>
                </a:solidFill>
                <a:latin typeface="Calibri" panose="020F0502020204030204" pitchFamily="34" charset="0"/>
              </a:rPr>
              <a:t>ha conformado un comité para coordinar los primeros pasos del </a:t>
            </a:r>
            <a:r>
              <a:rPr lang="es-SV" sz="28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proceso, </a:t>
            </a:r>
            <a:r>
              <a:rPr lang="es-SV" sz="2800" dirty="0">
                <a:solidFill>
                  <a:srgbClr val="212121"/>
                </a:solidFill>
                <a:latin typeface="Calibri" panose="020F0502020204030204" pitchFamily="34" charset="0"/>
              </a:rPr>
              <a:t>las </a:t>
            </a:r>
            <a:r>
              <a:rPr lang="es-SV" sz="28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instituciones </a:t>
            </a:r>
            <a:r>
              <a:rPr lang="es-SV" sz="2800" dirty="0">
                <a:solidFill>
                  <a:srgbClr val="212121"/>
                </a:solidFill>
                <a:latin typeface="Calibri" panose="020F0502020204030204" pitchFamily="34" charset="0"/>
              </a:rPr>
              <a:t>que </a:t>
            </a:r>
            <a:r>
              <a:rPr lang="es-SV" sz="28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participan en este comité son</a:t>
            </a:r>
            <a:r>
              <a:rPr lang="es-SV" sz="2800" dirty="0">
                <a:solidFill>
                  <a:srgbClr val="212121"/>
                </a:solidFill>
                <a:latin typeface="Calibri" panose="020F0502020204030204" pitchFamily="34" charset="0"/>
              </a:rPr>
              <a:t>: </a:t>
            </a:r>
            <a:r>
              <a:rPr lang="es-SV" sz="28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USAID/PASCA, UEES, MINSAL – VIH, MINSAL – TB, MINSAL – Malaria, ONUSIDA, Colectivo Alejandría, asociación El Renuevo  OBF, Plan Internacional y Dirección Ejecutiva. </a:t>
            </a:r>
          </a:p>
        </p:txBody>
      </p:sp>
    </p:spTree>
    <p:extLst>
      <p:ext uri="{BB962C8B-B14F-4D97-AF65-F5344CB8AC3E}">
        <p14:creationId xmlns:p14="http://schemas.microsoft.com/office/powerpoint/2010/main" xmlns="" val="3408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09228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Ruta Crítica </a:t>
            </a:r>
            <a:endParaRPr lang="es-SV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67544" y="2204864"/>
            <a:ext cx="82826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Se esta elaborando la ruta crítica para la ejecución de las </a:t>
            </a:r>
            <a:r>
              <a:rPr lang="es-SV" sz="3200" dirty="0">
                <a:solidFill>
                  <a:srgbClr val="212121"/>
                </a:solidFill>
                <a:latin typeface="Calibri" panose="020F0502020204030204" pitchFamily="34" charset="0"/>
              </a:rPr>
              <a:t>actividades para </a:t>
            </a:r>
            <a:r>
              <a:rPr lang="es-SV" sz="32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el proceso de aplicación </a:t>
            </a:r>
            <a:r>
              <a:rPr lang="es-SV" sz="3200" dirty="0">
                <a:solidFill>
                  <a:srgbClr val="212121"/>
                </a:solidFill>
                <a:latin typeface="Calibri" panose="020F0502020204030204" pitchFamily="34" charset="0"/>
              </a:rPr>
              <a:t>a la Subvención del Fondo </a:t>
            </a:r>
            <a:r>
              <a:rPr lang="es-SV" sz="32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Mundial periodo 2017-2019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xmlns="" val="19238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092280" cy="95410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 de Financiamiento </a:t>
            </a:r>
            <a:r>
              <a:rPr lang="es-SV" sz="2800" dirty="0"/>
              <a:t> </a:t>
            </a:r>
            <a:r>
              <a:rPr lang="es-SV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Asistencia Técnica y actividades de </a:t>
            </a:r>
            <a:r>
              <a:rPr lang="es-SV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</a:t>
            </a:r>
            <a:endParaRPr lang="es-SV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67544" y="2204864"/>
            <a:ext cx="82826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Se ha recibido ofrecimiento de financiamiento de USAID / PASCA para el </a:t>
            </a:r>
            <a:r>
              <a:rPr lang="es-MX" sz="3200" dirty="0" smtClean="0"/>
              <a:t>desarrollo de las </a:t>
            </a:r>
            <a:r>
              <a:rPr lang="es-MX" sz="3200" dirty="0"/>
              <a:t>consultas </a:t>
            </a:r>
            <a:r>
              <a:rPr lang="es-MX" sz="3200" dirty="0" smtClean="0"/>
              <a:t>así como de asistencia técnica. Se harán gestiones con Plan Canadá, OPS, ONUSIDA y otros instituciones, que nos han brindado apoyo en otros procesos. 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xmlns="" val="18825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60648"/>
            <a:ext cx="709228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Selección de RP </a:t>
            </a:r>
            <a:endParaRPr lang="es-SV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5536" y="1916832"/>
            <a:ext cx="835292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igual que en las solicitudes de fondos presentadas anteriormente, se debe hacer el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la selección de </a:t>
            </a:r>
            <a:r>
              <a:rPr lang="es-MX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Receptor Principal (RP) de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acuerdo a lo que </a:t>
            </a:r>
            <a:r>
              <a:rPr lang="es-MX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dictan </a:t>
            </a: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estatutos </a:t>
            </a:r>
            <a:r>
              <a:rPr lang="es-MX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este MCP. Se solicitó fono conferencia a la Gerente de Portafolio para abordar el punto y se llevo a cabo el día 25 de enero a las 7:30 am.  </a:t>
            </a:r>
            <a:endParaRPr lang="es-SV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84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pic>
        <p:nvPicPr>
          <p:cNvPr id="1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352</Words>
  <Application>Microsoft Office PowerPoint</Application>
  <PresentationFormat>Presentación en pantalla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CCE</cp:lastModifiedBy>
  <cp:revision>129</cp:revision>
  <cp:lastPrinted>2016-08-23T00:35:24Z</cp:lastPrinted>
  <dcterms:created xsi:type="dcterms:W3CDTF">2014-09-12T13:24:53Z</dcterms:created>
  <dcterms:modified xsi:type="dcterms:W3CDTF">2017-01-26T13:55:39Z</dcterms:modified>
</cp:coreProperties>
</file>