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304" r:id="rId3"/>
    <p:sldId id="307" r:id="rId4"/>
    <p:sldId id="306" r:id="rId5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26/01/2017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15607" y="28243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26 </a:t>
            </a:r>
            <a:r>
              <a:rPr lang="es-ES" sz="1600" dirty="0"/>
              <a:t>/ </a:t>
            </a:r>
            <a:r>
              <a:rPr lang="es-ES" sz="1600" dirty="0" smtClean="0"/>
              <a:t>Enero 2016</a:t>
            </a:r>
            <a:r>
              <a:rPr lang="es-ES" sz="2800" dirty="0"/>
              <a:t/>
            </a:r>
            <a:br>
              <a:rPr lang="es-ES" sz="2800" dirty="0"/>
            </a:br>
            <a:endParaRPr lang="es-ES" sz="5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357500" y="4653136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Presenta: 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Ejecutivo de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Propuestas</a:t>
            </a:r>
            <a:endParaRPr lang="es-SV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916832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3600" dirty="0" smtClean="0">
                <a:solidFill>
                  <a:schemeClr val="accent1">
                    <a:lumMod val="50000"/>
                  </a:schemeClr>
                </a:solidFill>
              </a:rPr>
              <a:t>Borrador de Ruta </a:t>
            </a:r>
            <a:r>
              <a:rPr lang="es-SV" sz="3600" dirty="0" smtClean="0">
                <a:solidFill>
                  <a:schemeClr val="accent1">
                    <a:lumMod val="50000"/>
                  </a:schemeClr>
                </a:solidFill>
              </a:rPr>
              <a:t>Crítica de </a:t>
            </a:r>
            <a:r>
              <a:rPr lang="es-SV" sz="3600" dirty="0">
                <a:solidFill>
                  <a:schemeClr val="accent1">
                    <a:lumMod val="50000"/>
                  </a:schemeClr>
                </a:solidFill>
              </a:rPr>
              <a:t>actividades, para aplicar </a:t>
            </a:r>
            <a:r>
              <a:rPr lang="es-SV" sz="3600" dirty="0" smtClean="0">
                <a:solidFill>
                  <a:schemeClr val="accent1">
                    <a:lumMod val="50000"/>
                  </a:schemeClr>
                </a:solidFill>
              </a:rPr>
              <a:t>a la </a:t>
            </a:r>
            <a:r>
              <a:rPr lang="es-SV" sz="3600" dirty="0">
                <a:solidFill>
                  <a:schemeClr val="accent1">
                    <a:lumMod val="50000"/>
                  </a:schemeClr>
                </a:solidFill>
              </a:rPr>
              <a:t>Subvención del Fondo </a:t>
            </a:r>
            <a:r>
              <a:rPr lang="es-SV" sz="3600" dirty="0" smtClean="0">
                <a:solidFill>
                  <a:schemeClr val="accent1">
                    <a:lumMod val="50000"/>
                  </a:schemeClr>
                </a:solidFill>
              </a:rPr>
              <a:t>Mundial, </a:t>
            </a:r>
            <a:r>
              <a:rPr lang="es-SV" sz="3600" dirty="0">
                <a:solidFill>
                  <a:schemeClr val="accent1">
                    <a:lumMod val="50000"/>
                  </a:schemeClr>
                </a:solidFill>
              </a:rPr>
              <a:t>El Salvador 2017-2019</a:t>
            </a:r>
          </a:p>
        </p:txBody>
      </p:sp>
    </p:spTree>
    <p:extLst>
      <p:ext uri="{BB962C8B-B14F-4D97-AF65-F5344CB8AC3E}">
        <p14:creationId xmlns:p14="http://schemas.microsoft.com/office/powerpoint/2010/main" xmlns="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5433331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de actividades  </a:t>
            </a:r>
            <a:endParaRPr lang="es-SV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4099090"/>
              </p:ext>
            </p:extLst>
          </p:nvPr>
        </p:nvGraphicFramePr>
        <p:xfrm>
          <a:off x="13524" y="745165"/>
          <a:ext cx="9130472" cy="6068211"/>
        </p:xfrm>
        <a:graphic>
          <a:graphicData uri="http://schemas.openxmlformats.org/drawingml/2006/table">
            <a:tbl>
              <a:tblPr/>
              <a:tblGrid>
                <a:gridCol w="456216"/>
                <a:gridCol w="4179926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  <a:gridCol w="249685"/>
              </a:tblGrid>
              <a:tr h="1703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2017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7033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70332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7033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Conformacion de Equipos multisectoriales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Conformación del Comité Ejecutivo de propuestas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Ratificación de Comité Multisectorial de Propuestas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Conformación de comité adhoc Selección RP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Diálogos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País</a:t>
                      </a:r>
                      <a:endParaRPr lang="es-SV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06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vía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Skype con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Gerente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Portafolio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sobre Asignación de Fondos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Mesa de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MOT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Elaboración Informe GAM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GAM con pleno de MCP-ES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Estratégicas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PENM con las 5 regiones de Salud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Información durante Foro de Estudio de VIH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situación de Genero y derechos humanos en las propuestas presentadas al FM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Presentación de Avances a Pleno del MCP-ES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cadenas de suministros y adquisiciones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Identificación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análisis de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Riesgos 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Sostenibilidad y transición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8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distribución del Financiamiento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Análisis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información con sectores sociedad civil MCP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111" marR="8111" marT="81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1" marR="8111" marT="81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42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5433331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de actividades  </a:t>
            </a:r>
            <a:endParaRPr lang="es-SV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894949"/>
              </p:ext>
            </p:extLst>
          </p:nvPr>
        </p:nvGraphicFramePr>
        <p:xfrm>
          <a:off x="107504" y="908720"/>
          <a:ext cx="9036503" cy="5583242"/>
        </p:xfrm>
        <a:graphic>
          <a:graphicData uri="http://schemas.openxmlformats.org/drawingml/2006/table">
            <a:tbl>
              <a:tblPr/>
              <a:tblGrid>
                <a:gridCol w="451519"/>
                <a:gridCol w="413689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  <a:gridCol w="247116"/>
              </a:tblGrid>
              <a:tr h="1761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2017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7610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C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7610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Recursos </a:t>
                      </a:r>
                      <a:r>
                        <a:rPr lang="es-SV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Financieros </a:t>
                      </a: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Asistencia Técnica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Identificación de necesidades de financiamiento para procesos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de Consultores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SV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 de Elaboración de Solicitud Financiamiento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737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Definición enfoque estratégico y priorización de solicitud financiamiento para el Fondo Mundial 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8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Brechas programaticas</a:t>
                      </a:r>
                      <a:b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Objetivos, indicadores, modulos, presupuesto</a:t>
                      </a:r>
                      <a:b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Contrapartida y voluntad de pago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6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Mapa de implementación</a:t>
                      </a:r>
                      <a:b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Narrativa de la nota conceptual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Selección RP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Decisión del MCP-ES de Proceso de Selección RP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Conformación de Equipo responsable de Proceso de Selección de RP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Elaboración de TDR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 de identificación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41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Presentación de Avances a Pleno del MCP-ES de Proceso de Identifidación de posibles RP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8386" marR="8386" marT="83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Acuerdo de Pleno de MCP-ES sobre elección de  RP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86" marR="8386" marT="8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87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pic>
        <p:nvPicPr>
          <p:cNvPr id="12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427</Words>
  <Application>Microsoft Office PowerPoint</Application>
  <PresentationFormat>Presentación en pantalla (4:3)</PresentationFormat>
  <Paragraphs>707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CCE</cp:lastModifiedBy>
  <cp:revision>123</cp:revision>
  <cp:lastPrinted>2016-08-23T00:35:24Z</cp:lastPrinted>
  <dcterms:created xsi:type="dcterms:W3CDTF">2014-09-12T13:24:53Z</dcterms:created>
  <dcterms:modified xsi:type="dcterms:W3CDTF">2017-01-26T13:56:13Z</dcterms:modified>
</cp:coreProperties>
</file>