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0" r:id="rId5"/>
    <p:sldId id="259" r:id="rId6"/>
    <p:sldId id="260" r:id="rId7"/>
    <p:sldId id="265" r:id="rId8"/>
    <p:sldId id="261" r:id="rId9"/>
    <p:sldId id="271" r:id="rId10"/>
    <p:sldId id="262" r:id="rId11"/>
    <p:sldId id="263" r:id="rId12"/>
    <p:sldId id="268" r:id="rId13"/>
    <p:sldId id="269" r:id="rId14"/>
    <p:sldId id="267"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92D"/>
    <a:srgbClr val="FFFF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6" d="100"/>
          <a:sy n="76" d="100"/>
        </p:scale>
        <p:origin x="-120" y="-3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5/23/2019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5/23/2019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a:solidFill>
                  <a:srgbClr val="FDA92D"/>
                </a:solidFill>
              </a:rPr>
              <a:t>Programa Nacional de ITS-VIH</a:t>
            </a:r>
          </a:p>
        </p:txBody>
      </p:sp>
      <p:sp>
        <p:nvSpPr>
          <p:cNvPr id="3" name="Subtítulo 2"/>
          <p:cNvSpPr>
            <a:spLocks noGrp="1"/>
          </p:cNvSpPr>
          <p:nvPr>
            <p:ph type="subTitle" idx="1"/>
          </p:nvPr>
        </p:nvSpPr>
        <p:spPr/>
        <p:txBody>
          <a:bodyPr/>
          <a:lstStyle/>
          <a:p>
            <a:r>
              <a:rPr lang="es-MX" dirty="0"/>
              <a:t>Dra. Ana Isabel Nieto</a:t>
            </a:r>
          </a:p>
          <a:p>
            <a:r>
              <a:rPr lang="es-MX" dirty="0"/>
              <a:t>Coordinadora del Programa</a:t>
            </a:r>
          </a:p>
          <a:p>
            <a:endParaRPr lang="es-MX" dirty="0"/>
          </a:p>
          <a:p>
            <a:r>
              <a:rPr lang="es-MX" dirty="0"/>
              <a:t>San Salvador, 23 de mayo de 2019</a:t>
            </a:r>
          </a:p>
        </p:txBody>
      </p:sp>
      <p:pic>
        <p:nvPicPr>
          <p:cNvPr id="4" name="Imagen 3"/>
          <p:cNvPicPr>
            <a:picLocks noChangeAspect="1"/>
          </p:cNvPicPr>
          <p:nvPr/>
        </p:nvPicPr>
        <p:blipFill>
          <a:blip r:embed="rId2"/>
          <a:stretch>
            <a:fillRect/>
          </a:stretch>
        </p:blipFill>
        <p:spPr>
          <a:xfrm>
            <a:off x="92765" y="-419"/>
            <a:ext cx="1895061" cy="1232871"/>
          </a:xfrm>
          <a:prstGeom prst="rect">
            <a:avLst/>
          </a:prstGeom>
        </p:spPr>
      </p:pic>
    </p:spTree>
    <p:extLst>
      <p:ext uri="{BB962C8B-B14F-4D97-AF65-F5344CB8AC3E}">
        <p14:creationId xmlns:p14="http://schemas.microsoft.com/office/powerpoint/2010/main" val="1004599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8699" y="616016"/>
            <a:ext cx="9905998" cy="967409"/>
          </a:xfrm>
        </p:spPr>
        <p:txBody>
          <a:bodyPr>
            <a:normAutofit fontScale="90000"/>
          </a:bodyPr>
          <a:lstStyle/>
          <a:p>
            <a:pPr algn="ctr"/>
            <a:r>
              <a:rPr lang="es-ES" b="1" dirty="0">
                <a:solidFill>
                  <a:srgbClr val="FDA92D"/>
                </a:solidFill>
                <a:effectLst/>
              </a:rPr>
              <a:t>Comisión Nacional contra el VIH (CONAVIH)</a:t>
            </a:r>
            <a:r>
              <a:rPr lang="es-MX" dirty="0">
                <a:solidFill>
                  <a:srgbClr val="FDA92D"/>
                </a:solidFill>
                <a:effectLst/>
              </a:rPr>
              <a:t/>
            </a:r>
            <a:br>
              <a:rPr lang="es-MX" dirty="0">
                <a:solidFill>
                  <a:srgbClr val="FDA92D"/>
                </a:solidFill>
                <a:effectLst/>
              </a:rPr>
            </a:br>
            <a:endParaRPr lang="es-MX" dirty="0">
              <a:solidFill>
                <a:srgbClr val="FDA92D"/>
              </a:solidFill>
            </a:endParaRPr>
          </a:p>
        </p:txBody>
      </p:sp>
      <p:sp>
        <p:nvSpPr>
          <p:cNvPr id="3" name="Subtítulo 2"/>
          <p:cNvSpPr>
            <a:spLocks noGrp="1"/>
          </p:cNvSpPr>
          <p:nvPr>
            <p:ph idx="1"/>
          </p:nvPr>
        </p:nvSpPr>
        <p:spPr>
          <a:xfrm>
            <a:off x="1141413" y="1420837"/>
            <a:ext cx="9972064" cy="5178745"/>
          </a:xfrm>
        </p:spPr>
        <p:txBody>
          <a:bodyPr>
            <a:normAutofit lnSpcReduction="10000"/>
          </a:bodyPr>
          <a:lstStyle/>
          <a:p>
            <a:endParaRPr lang="es-ES" sz="2400" dirty="0">
              <a:effectLst/>
            </a:endParaRPr>
          </a:p>
          <a:p>
            <a:r>
              <a:rPr lang="es-ES" sz="2400" dirty="0">
                <a:effectLst/>
              </a:rPr>
              <a:t>La Comisión fue creada en el marco de la “Ley de prevención y control de la infección provocada por el virus de inmunodeficiencia humana” vigente desde el 21 de enero de 2017, como instancia técnica asesora del Ministerio de Salud en materia de VIH (Art. 18).</a:t>
            </a:r>
          </a:p>
          <a:p>
            <a:endParaRPr lang="es-MX" sz="2400" dirty="0">
              <a:effectLst/>
            </a:endParaRPr>
          </a:p>
          <a:p>
            <a:r>
              <a:rPr lang="es-ES" dirty="0">
                <a:effectLst/>
              </a:rPr>
              <a:t>Subcomisión de Monitoreo y Evaluación de información estratégica</a:t>
            </a:r>
            <a:endParaRPr lang="es-MX" dirty="0">
              <a:effectLst/>
            </a:endParaRPr>
          </a:p>
          <a:p>
            <a:r>
              <a:rPr lang="es-ES" dirty="0">
                <a:effectLst/>
              </a:rPr>
              <a:t>Subcomisión Técnica Terapéutica</a:t>
            </a:r>
            <a:endParaRPr lang="es-MX" dirty="0">
              <a:effectLst/>
            </a:endParaRPr>
          </a:p>
          <a:p>
            <a:r>
              <a:rPr lang="es-ES" dirty="0">
                <a:effectLst/>
              </a:rPr>
              <a:t>Subcomisión de Legislación en VIH </a:t>
            </a:r>
            <a:endParaRPr lang="es-MX" dirty="0">
              <a:effectLst/>
            </a:endParaRPr>
          </a:p>
          <a:p>
            <a:r>
              <a:rPr lang="es-ES" dirty="0">
                <a:effectLst/>
              </a:rPr>
              <a:t>Subcomisión de VIH en el Ámbito Laboral </a:t>
            </a:r>
            <a:endParaRPr lang="es-MX" dirty="0">
              <a:effectLst/>
            </a:endParaRPr>
          </a:p>
          <a:p>
            <a:r>
              <a:rPr lang="es-ES" dirty="0">
                <a:effectLst/>
              </a:rPr>
              <a:t>Subcomisión de Comunicación </a:t>
            </a:r>
            <a:endParaRPr lang="es-MX" dirty="0"/>
          </a:p>
          <a:p>
            <a:endParaRPr lang="es-MX" dirty="0"/>
          </a:p>
          <a:p>
            <a:endParaRPr lang="es-MX" dirty="0"/>
          </a:p>
          <a:p>
            <a:endParaRPr lang="es-MX" dirty="0"/>
          </a:p>
          <a:p>
            <a:endParaRPr lang="es-MX" dirty="0"/>
          </a:p>
        </p:txBody>
      </p:sp>
      <p:pic>
        <p:nvPicPr>
          <p:cNvPr id="4" name="Imagen 3"/>
          <p:cNvPicPr>
            <a:picLocks noChangeAspect="1"/>
          </p:cNvPicPr>
          <p:nvPr/>
        </p:nvPicPr>
        <p:blipFill>
          <a:blip r:embed="rId2"/>
          <a:stretch>
            <a:fillRect/>
          </a:stretch>
        </p:blipFill>
        <p:spPr>
          <a:xfrm>
            <a:off x="92765" y="-419"/>
            <a:ext cx="1895061" cy="1232871"/>
          </a:xfrm>
          <a:prstGeom prst="rect">
            <a:avLst/>
          </a:prstGeom>
        </p:spPr>
      </p:pic>
    </p:spTree>
    <p:extLst>
      <p:ext uri="{BB962C8B-B14F-4D97-AF65-F5344CB8AC3E}">
        <p14:creationId xmlns:p14="http://schemas.microsoft.com/office/powerpoint/2010/main" val="1060530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e 7"/>
          <p:cNvSpPr/>
          <p:nvPr/>
        </p:nvSpPr>
        <p:spPr>
          <a:xfrm>
            <a:off x="1547447" y="1800664"/>
            <a:ext cx="3488786" cy="2883878"/>
          </a:xfrm>
          <a:prstGeom prst="ellipse">
            <a:avLst/>
          </a:prstGeom>
          <a:solidFill>
            <a:srgbClr val="FDA9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rPr>
              <a:t>INSTITUCIONES Y ORGANISMOS NACIONALES E INTERNACIONALES</a:t>
            </a:r>
          </a:p>
        </p:txBody>
      </p:sp>
      <p:sp>
        <p:nvSpPr>
          <p:cNvPr id="7" name="Elipse 6"/>
          <p:cNvSpPr/>
          <p:nvPr/>
        </p:nvSpPr>
        <p:spPr>
          <a:xfrm>
            <a:off x="7076047" y="1800664"/>
            <a:ext cx="3446587" cy="2883878"/>
          </a:xfrm>
          <a:prstGeom prst="ellipse">
            <a:avLst/>
          </a:prstGeom>
          <a:solidFill>
            <a:srgbClr val="FDA9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rPr>
              <a:t>DIRECCIONES </a:t>
            </a:r>
          </a:p>
          <a:p>
            <a:pPr algn="ctr"/>
            <a:r>
              <a:rPr lang="es-MX" dirty="0">
                <a:solidFill>
                  <a:schemeClr val="bg1"/>
                </a:solidFill>
              </a:rPr>
              <a:t>NIVEL CENTRAL Y REGIONAL</a:t>
            </a:r>
          </a:p>
        </p:txBody>
      </p:sp>
      <p:pic>
        <p:nvPicPr>
          <p:cNvPr id="4" name="Imagen 3"/>
          <p:cNvPicPr>
            <a:picLocks noChangeAspect="1"/>
          </p:cNvPicPr>
          <p:nvPr/>
        </p:nvPicPr>
        <p:blipFill>
          <a:blip r:embed="rId2"/>
          <a:stretch>
            <a:fillRect/>
          </a:stretch>
        </p:blipFill>
        <p:spPr>
          <a:xfrm>
            <a:off x="92765" y="-419"/>
            <a:ext cx="1895061" cy="1232871"/>
          </a:xfrm>
          <a:prstGeom prst="rect">
            <a:avLst/>
          </a:prstGeom>
        </p:spPr>
      </p:pic>
      <p:sp>
        <p:nvSpPr>
          <p:cNvPr id="5" name="Elipse 4"/>
          <p:cNvSpPr/>
          <p:nvPr/>
        </p:nvSpPr>
        <p:spPr>
          <a:xfrm>
            <a:off x="4529796" y="2096087"/>
            <a:ext cx="3151163" cy="185693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bg1"/>
                </a:solidFill>
              </a:rPr>
              <a:t>PROGRAMA</a:t>
            </a:r>
          </a:p>
        </p:txBody>
      </p:sp>
      <p:sp>
        <p:nvSpPr>
          <p:cNvPr id="2" name="1 CuadroTexto"/>
          <p:cNvSpPr txBox="1"/>
          <p:nvPr/>
        </p:nvSpPr>
        <p:spPr>
          <a:xfrm>
            <a:off x="2818355" y="618257"/>
            <a:ext cx="7366075" cy="646331"/>
          </a:xfrm>
          <a:prstGeom prst="rect">
            <a:avLst/>
          </a:prstGeom>
          <a:noFill/>
        </p:spPr>
        <p:txBody>
          <a:bodyPr wrap="square" rtlCol="0">
            <a:spAutoFit/>
          </a:bodyPr>
          <a:lstStyle/>
          <a:p>
            <a:r>
              <a:rPr lang="es-SV" sz="3600" b="1" dirty="0" smtClean="0">
                <a:solidFill>
                  <a:srgbClr val="FFC000"/>
                </a:solidFill>
              </a:rPr>
              <a:t>Coordinaciones y relaciones</a:t>
            </a:r>
            <a:endParaRPr lang="es-SV" sz="3600" b="1" dirty="0">
              <a:solidFill>
                <a:srgbClr val="FFC000"/>
              </a:solidFill>
            </a:endParaRPr>
          </a:p>
        </p:txBody>
      </p:sp>
    </p:spTree>
    <p:extLst>
      <p:ext uri="{BB962C8B-B14F-4D97-AF65-F5344CB8AC3E}">
        <p14:creationId xmlns:p14="http://schemas.microsoft.com/office/powerpoint/2010/main" val="762040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767" y="187570"/>
            <a:ext cx="9905998" cy="1905000"/>
          </a:xfrm>
        </p:spPr>
        <p:txBody>
          <a:bodyPr/>
          <a:lstStyle/>
          <a:p>
            <a:pPr algn="ctr"/>
            <a:r>
              <a:rPr lang="en-US" b="1" dirty="0" err="1">
                <a:solidFill>
                  <a:srgbClr val="FFC000"/>
                </a:solidFill>
                <a:effectLst>
                  <a:glow rad="38100">
                    <a:schemeClr val="bg1">
                      <a:lumMod val="65000"/>
                      <a:lumOff val="35000"/>
                      <a:alpha val="40000"/>
                    </a:schemeClr>
                  </a:glow>
                </a:effectLst>
              </a:rPr>
              <a:t>Metas</a:t>
            </a:r>
            <a:r>
              <a:rPr lang="en-US" b="1" dirty="0">
                <a:solidFill>
                  <a:srgbClr val="FFC000"/>
                </a:solidFill>
                <a:effectLst>
                  <a:glow rad="38100">
                    <a:schemeClr val="bg1">
                      <a:lumMod val="65000"/>
                      <a:lumOff val="35000"/>
                      <a:alpha val="40000"/>
                    </a:schemeClr>
                  </a:glow>
                </a:effectLst>
              </a:rPr>
              <a:t>, ROP FY18-19</a:t>
            </a:r>
          </a:p>
        </p:txBody>
      </p:sp>
      <p:sp>
        <p:nvSpPr>
          <p:cNvPr id="3" name="Content Placeholder 2"/>
          <p:cNvSpPr>
            <a:spLocks noGrp="1"/>
          </p:cNvSpPr>
          <p:nvPr>
            <p:ph idx="1"/>
          </p:nvPr>
        </p:nvSpPr>
        <p:spPr>
          <a:xfrm>
            <a:off x="1141413" y="1533379"/>
            <a:ext cx="9905998" cy="4257822"/>
          </a:xfrm>
        </p:spPr>
        <p:txBody>
          <a:bodyPr/>
          <a:lstStyle/>
          <a:p>
            <a:r>
              <a:rPr lang="es-419" sz="2400" b="1" dirty="0"/>
              <a:t>PEPFAR</a:t>
            </a:r>
            <a:r>
              <a:rPr lang="es-419" dirty="0"/>
              <a:t> se enfocará en tres objetivos para controlar la epidemia de VIH en la región:</a:t>
            </a:r>
          </a:p>
          <a:p>
            <a:pPr marL="514350" indent="-514350">
              <a:buAutoNum type="arabicPeriod"/>
            </a:pPr>
            <a:r>
              <a:rPr lang="es-419" dirty="0"/>
              <a:t>Mejoramiento de la sostenibilidad y financiamiento de las respuestas nacionales de VIH en la región de Centro América.</a:t>
            </a:r>
          </a:p>
          <a:p>
            <a:pPr marL="514350" indent="-514350">
              <a:buAutoNum type="arabicPeriod"/>
            </a:pPr>
            <a:r>
              <a:rPr lang="es-419" dirty="0"/>
              <a:t>Mejoramiento de la disponibilidad, acceso y calidad de servicios VIH para poblaciones clave incluyendo la reducción del estigma y la discriminación.</a:t>
            </a:r>
          </a:p>
          <a:p>
            <a:pPr marL="514350" indent="-514350">
              <a:buAutoNum type="arabicPeriod"/>
            </a:pPr>
            <a:r>
              <a:rPr lang="es-419" dirty="0"/>
              <a:t>Expansión de la disponibilidad de servicios de VIH al apoyar sistemas y políticas de prueba &amp; tratamiento (OMS, 2016) y carga viral.</a:t>
            </a:r>
          </a:p>
        </p:txBody>
      </p:sp>
      <p:pic>
        <p:nvPicPr>
          <p:cNvPr id="4" name="Imagen 3"/>
          <p:cNvPicPr>
            <a:picLocks noChangeAspect="1"/>
          </p:cNvPicPr>
          <p:nvPr/>
        </p:nvPicPr>
        <p:blipFill>
          <a:blip r:embed="rId2"/>
          <a:stretch>
            <a:fillRect/>
          </a:stretch>
        </p:blipFill>
        <p:spPr>
          <a:xfrm>
            <a:off x="92765" y="-419"/>
            <a:ext cx="1895061" cy="1232871"/>
          </a:xfrm>
          <a:prstGeom prst="rect">
            <a:avLst/>
          </a:prstGeom>
        </p:spPr>
      </p:pic>
    </p:spTree>
    <p:extLst>
      <p:ext uri="{BB962C8B-B14F-4D97-AF65-F5344CB8AC3E}">
        <p14:creationId xmlns:p14="http://schemas.microsoft.com/office/powerpoint/2010/main" val="1767136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767" y="187571"/>
            <a:ext cx="9905998" cy="902194"/>
          </a:xfrm>
        </p:spPr>
        <p:txBody>
          <a:bodyPr/>
          <a:lstStyle/>
          <a:p>
            <a:pPr algn="ctr"/>
            <a:r>
              <a:rPr lang="en-US" b="1" dirty="0" err="1" smtClean="0">
                <a:solidFill>
                  <a:srgbClr val="FFC000"/>
                </a:solidFill>
                <a:effectLst>
                  <a:glow rad="38100">
                    <a:schemeClr val="bg1">
                      <a:lumMod val="65000"/>
                      <a:lumOff val="35000"/>
                      <a:alpha val="40000"/>
                    </a:schemeClr>
                  </a:glow>
                </a:effectLst>
              </a:rPr>
              <a:t>Imple</a:t>
            </a:r>
            <a:r>
              <a:rPr lang="en-US" b="1" dirty="0" err="1" smtClean="0">
                <a:solidFill>
                  <a:srgbClr val="FFC000"/>
                </a:solidFill>
                <a:effectLst>
                  <a:glow rad="38100">
                    <a:schemeClr val="bg1">
                      <a:lumMod val="65000"/>
                      <a:lumOff val="35000"/>
                      <a:alpha val="40000"/>
                    </a:schemeClr>
                  </a:glow>
                </a:effectLst>
              </a:rPr>
              <a:t>mentadores</a:t>
            </a:r>
            <a:endParaRPr lang="en-US" b="1" dirty="0">
              <a:solidFill>
                <a:srgbClr val="FFC000"/>
              </a:solidFill>
              <a:effectLst>
                <a:glow rad="38100">
                  <a:schemeClr val="bg1">
                    <a:lumMod val="65000"/>
                    <a:lumOff val="35000"/>
                    <a:alpha val="40000"/>
                  </a:schemeClr>
                </a:glow>
              </a:effectLst>
            </a:endParaRPr>
          </a:p>
        </p:txBody>
      </p:sp>
      <p:sp>
        <p:nvSpPr>
          <p:cNvPr id="3" name="Content Placeholder 2"/>
          <p:cNvSpPr>
            <a:spLocks noGrp="1"/>
          </p:cNvSpPr>
          <p:nvPr>
            <p:ph idx="1"/>
          </p:nvPr>
        </p:nvSpPr>
        <p:spPr>
          <a:xfrm>
            <a:off x="1040295" y="1415441"/>
            <a:ext cx="9905998" cy="4751541"/>
          </a:xfrm>
        </p:spPr>
        <p:txBody>
          <a:bodyPr>
            <a:normAutofit fontScale="92500"/>
          </a:bodyPr>
          <a:lstStyle/>
          <a:p>
            <a:r>
              <a:rPr lang="es-419" b="1" dirty="0" smtClean="0"/>
              <a:t>PEPFAR/ USAID </a:t>
            </a:r>
            <a:r>
              <a:rPr lang="es-419" dirty="0" smtClean="0"/>
              <a:t>:</a:t>
            </a:r>
            <a:endParaRPr lang="es-419" dirty="0"/>
          </a:p>
          <a:p>
            <a:pPr marL="514350" indent="-514350">
              <a:buAutoNum type="arabicPeriod"/>
            </a:pPr>
            <a:r>
              <a:rPr lang="es-419" dirty="0" smtClean="0"/>
              <a:t>Suministros. </a:t>
            </a:r>
            <a:r>
              <a:rPr lang="es-419" b="1" dirty="0" smtClean="0"/>
              <a:t>Global Health Supply chain/ procurement and  supply management</a:t>
            </a:r>
            <a:r>
              <a:rPr lang="es-419" dirty="0" smtClean="0"/>
              <a:t>.</a:t>
            </a:r>
            <a:endParaRPr lang="es-419" dirty="0"/>
          </a:p>
          <a:p>
            <a:pPr marL="514350" indent="-514350">
              <a:buAutoNum type="arabicPeriod"/>
            </a:pPr>
            <a:r>
              <a:rPr lang="es-419" dirty="0" smtClean="0"/>
              <a:t>Proyecto cuidado y Tratamiento. </a:t>
            </a:r>
            <a:r>
              <a:rPr lang="es-419" b="1" dirty="0" smtClean="0"/>
              <a:t>Intrahealth</a:t>
            </a:r>
            <a:endParaRPr lang="es-419" b="1" dirty="0"/>
          </a:p>
          <a:p>
            <a:pPr marL="514350" indent="-514350">
              <a:buAutoNum type="arabicPeriod"/>
            </a:pPr>
            <a:r>
              <a:rPr lang="es-SV" dirty="0" smtClean="0"/>
              <a:t>P</a:t>
            </a:r>
            <a:r>
              <a:rPr lang="es-419" dirty="0" smtClean="0"/>
              <a:t>royecto sostenibilidad y derechos humanos en vih, </a:t>
            </a:r>
            <a:r>
              <a:rPr lang="es-419" b="1" dirty="0" smtClean="0"/>
              <a:t>plan international</a:t>
            </a:r>
          </a:p>
          <a:p>
            <a:pPr marL="514350" indent="-514350">
              <a:buAutoNum type="arabicPeriod"/>
            </a:pPr>
            <a:r>
              <a:rPr lang="es-SV" dirty="0" smtClean="0"/>
              <a:t>Información estratégica</a:t>
            </a:r>
            <a:r>
              <a:rPr lang="es-SV" b="1" dirty="0" smtClean="0"/>
              <a:t>. P</a:t>
            </a:r>
            <a:r>
              <a:rPr lang="es-419" b="1" dirty="0" smtClean="0"/>
              <a:t>revensida/ </a:t>
            </a:r>
            <a:r>
              <a:rPr lang="es-SV" b="1" dirty="0" smtClean="0"/>
              <a:t>U</a:t>
            </a:r>
            <a:r>
              <a:rPr lang="es-419" b="1" dirty="0" smtClean="0"/>
              <a:t>rc nicaragua</a:t>
            </a:r>
          </a:p>
          <a:p>
            <a:pPr marL="514350" indent="-514350">
              <a:buAutoNum type="arabicPeriod"/>
            </a:pPr>
            <a:r>
              <a:rPr lang="es-SV" dirty="0" smtClean="0"/>
              <a:t>P</a:t>
            </a:r>
            <a:r>
              <a:rPr lang="es-419" dirty="0" smtClean="0"/>
              <a:t>revención combinada. </a:t>
            </a:r>
            <a:r>
              <a:rPr lang="es-SV" b="1" dirty="0" smtClean="0"/>
              <a:t>A</a:t>
            </a:r>
            <a:r>
              <a:rPr lang="es-419" b="1" dirty="0" smtClean="0"/>
              <a:t>sociación PASMO</a:t>
            </a:r>
          </a:p>
          <a:p>
            <a:pPr marL="0" indent="0">
              <a:buNone/>
            </a:pPr>
            <a:r>
              <a:rPr lang="es-419" dirty="0" smtClean="0"/>
              <a:t>PEPFAR /CDC:</a:t>
            </a:r>
          </a:p>
          <a:p>
            <a:pPr marL="457200" indent="-457200">
              <a:buAutoNum type="arabicPeriod"/>
            </a:pPr>
            <a:r>
              <a:rPr lang="es-SV" dirty="0" smtClean="0"/>
              <a:t>I</a:t>
            </a:r>
            <a:r>
              <a:rPr lang="es-419" dirty="0" smtClean="0"/>
              <a:t>nformación estratégica. </a:t>
            </a:r>
            <a:r>
              <a:rPr lang="es-SV" b="1" dirty="0" smtClean="0"/>
              <a:t>C</a:t>
            </a:r>
            <a:r>
              <a:rPr lang="es-419" b="1" dirty="0" smtClean="0"/>
              <a:t>DC-CAR</a:t>
            </a:r>
          </a:p>
          <a:p>
            <a:pPr marL="457200" indent="-457200">
              <a:buAutoNum type="arabicPeriod"/>
            </a:pPr>
            <a:r>
              <a:rPr lang="es-SV" dirty="0" smtClean="0"/>
              <a:t>P</a:t>
            </a:r>
            <a:r>
              <a:rPr lang="es-419" dirty="0" smtClean="0"/>
              <a:t>revención combinada  y estudios en VIH. </a:t>
            </a:r>
            <a:r>
              <a:rPr lang="es-SV" b="1" dirty="0" smtClean="0"/>
              <a:t>UVG Guatemala</a:t>
            </a:r>
            <a:endParaRPr lang="es-419" b="1" dirty="0" smtClean="0"/>
          </a:p>
          <a:p>
            <a:pPr marL="457200" indent="-457200">
              <a:buAutoNum type="arabicPeriod"/>
            </a:pPr>
            <a:r>
              <a:rPr lang="es-419" dirty="0" smtClean="0"/>
              <a:t>LABORATORIO. </a:t>
            </a:r>
            <a:r>
              <a:rPr lang="es-419" b="1" dirty="0" smtClean="0"/>
              <a:t>SECOMISCA</a:t>
            </a:r>
          </a:p>
          <a:p>
            <a:pPr marL="457200" indent="-457200">
              <a:buAutoNum type="arabicPeriod"/>
            </a:pPr>
            <a:r>
              <a:rPr lang="es-419" sz="1800" dirty="0" smtClean="0"/>
              <a:t>Fortalecimiento de capacidades del personal de salud y coinfección</a:t>
            </a:r>
            <a:r>
              <a:rPr lang="es-419" dirty="0" smtClean="0"/>
              <a:t>. </a:t>
            </a:r>
            <a:r>
              <a:rPr lang="es-419" b="1" dirty="0" smtClean="0"/>
              <a:t>URC GUATEMALA</a:t>
            </a:r>
            <a:endParaRPr lang="es-419" b="1" dirty="0"/>
          </a:p>
          <a:p>
            <a:pPr marL="514350" indent="-514350">
              <a:buAutoNum type="arabicPeriod"/>
            </a:pPr>
            <a:endParaRPr lang="es-419" dirty="0"/>
          </a:p>
        </p:txBody>
      </p:sp>
      <p:pic>
        <p:nvPicPr>
          <p:cNvPr id="4" name="Imagen 3"/>
          <p:cNvPicPr>
            <a:picLocks noChangeAspect="1"/>
          </p:cNvPicPr>
          <p:nvPr/>
        </p:nvPicPr>
        <p:blipFill>
          <a:blip r:embed="rId2"/>
          <a:stretch>
            <a:fillRect/>
          </a:stretch>
        </p:blipFill>
        <p:spPr>
          <a:xfrm>
            <a:off x="92765" y="-419"/>
            <a:ext cx="1895061" cy="1232871"/>
          </a:xfrm>
          <a:prstGeom prst="rect">
            <a:avLst/>
          </a:prstGeom>
        </p:spPr>
      </p:pic>
    </p:spTree>
    <p:extLst>
      <p:ext uri="{BB962C8B-B14F-4D97-AF65-F5344CB8AC3E}">
        <p14:creationId xmlns:p14="http://schemas.microsoft.com/office/powerpoint/2010/main" val="806925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1524000" y="0"/>
            <a:ext cx="9144000" cy="1143000"/>
          </a:xfrm>
        </p:spPr>
        <p:txBody>
          <a:bodyPr vert="horz" lIns="0" tIns="45720" rIns="0" bIns="0" rtlCol="0" anchor="ctr">
            <a:normAutofit/>
          </a:bodyPr>
          <a:lstStyle/>
          <a:p>
            <a:pPr algn="ctr" eaLnBrk="1" hangingPunct="1"/>
            <a:endParaRPr lang="es-SV" altLang="es-SV" sz="2800" b="1" dirty="0">
              <a:solidFill>
                <a:srgbClr val="002060"/>
              </a:solidFill>
            </a:endParaRPr>
          </a:p>
        </p:txBody>
      </p:sp>
      <p:pic>
        <p:nvPicPr>
          <p:cNvPr id="675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319" y="467751"/>
            <a:ext cx="7400259" cy="581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98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8"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0"/>
            <a:ext cx="9232901"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7040624" y="548680"/>
            <a:ext cx="3600399" cy="92333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buFont typeface="Times New Roman" pitchFamily="16" charset="0"/>
              <a:buNone/>
              <a:defRPr/>
            </a:pPr>
            <a:r>
              <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2" charset="0"/>
                <a:ea typeface="DejaVu Sans" charset="0"/>
              </a:rPr>
              <a:t>GRACIAS</a:t>
            </a:r>
          </a:p>
        </p:txBody>
      </p:sp>
    </p:spTree>
    <p:extLst>
      <p:ext uri="{BB962C8B-B14F-4D97-AF65-F5344CB8AC3E}">
        <p14:creationId xmlns:p14="http://schemas.microsoft.com/office/powerpoint/2010/main" val="110297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0"/>
            <a:ext cx="9905998" cy="967409"/>
          </a:xfrm>
        </p:spPr>
        <p:txBody>
          <a:bodyPr>
            <a:normAutofit/>
          </a:bodyPr>
          <a:lstStyle/>
          <a:p>
            <a:pPr algn="ctr"/>
            <a:r>
              <a:rPr lang="es-MX" sz="4800" b="1" dirty="0">
                <a:solidFill>
                  <a:srgbClr val="FDA92D"/>
                </a:solidFill>
              </a:rPr>
              <a:t>misión</a:t>
            </a:r>
          </a:p>
        </p:txBody>
      </p:sp>
      <p:sp>
        <p:nvSpPr>
          <p:cNvPr id="3" name="Subtítulo 2"/>
          <p:cNvSpPr>
            <a:spLocks noGrp="1"/>
          </p:cNvSpPr>
          <p:nvPr>
            <p:ph idx="1"/>
          </p:nvPr>
        </p:nvSpPr>
        <p:spPr>
          <a:xfrm>
            <a:off x="1141413" y="1842471"/>
            <a:ext cx="9905998" cy="4757112"/>
          </a:xfrm>
        </p:spPr>
        <p:txBody>
          <a:bodyPr/>
          <a:lstStyle/>
          <a:p>
            <a:r>
              <a:rPr lang="es-SV" sz="3200" dirty="0">
                <a:effectLst/>
              </a:rPr>
              <a:t>Somos la instancia técnica normativa, responsable de gestionar el programa nacional de atención integral a las infecciones de trasmisión sexual y VIH, con enfoques de género, inter institucional e intersectorial y de participación social, previniendo su trasmisión, reduciendo la incidencia, prevalencia y morbimortalidad, por su causa.</a:t>
            </a:r>
            <a:endParaRPr lang="es-MX" sz="3200" dirty="0">
              <a:effectLst/>
            </a:endParaRPr>
          </a:p>
          <a:p>
            <a:endParaRPr lang="es-MX" dirty="0"/>
          </a:p>
        </p:txBody>
      </p:sp>
      <p:pic>
        <p:nvPicPr>
          <p:cNvPr id="4" name="Imagen 3"/>
          <p:cNvPicPr>
            <a:picLocks noChangeAspect="1"/>
          </p:cNvPicPr>
          <p:nvPr/>
        </p:nvPicPr>
        <p:blipFill>
          <a:blip r:embed="rId2"/>
          <a:stretch>
            <a:fillRect/>
          </a:stretch>
        </p:blipFill>
        <p:spPr>
          <a:xfrm>
            <a:off x="92765" y="-419"/>
            <a:ext cx="1895061" cy="1232871"/>
          </a:xfrm>
          <a:prstGeom prst="rect">
            <a:avLst/>
          </a:prstGeom>
        </p:spPr>
      </p:pic>
    </p:spTree>
    <p:extLst>
      <p:ext uri="{BB962C8B-B14F-4D97-AF65-F5344CB8AC3E}">
        <p14:creationId xmlns:p14="http://schemas.microsoft.com/office/powerpoint/2010/main" val="1533122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0"/>
            <a:ext cx="9905998" cy="967409"/>
          </a:xfrm>
        </p:spPr>
        <p:txBody>
          <a:bodyPr>
            <a:normAutofit/>
          </a:bodyPr>
          <a:lstStyle/>
          <a:p>
            <a:pPr algn="ctr"/>
            <a:r>
              <a:rPr lang="es-MX" sz="4800" b="1" dirty="0">
                <a:solidFill>
                  <a:srgbClr val="FDA92D"/>
                </a:solidFill>
              </a:rPr>
              <a:t>visión</a:t>
            </a:r>
            <a:endParaRPr lang="es-MX" sz="4800" dirty="0">
              <a:solidFill>
                <a:srgbClr val="FDA92D"/>
              </a:solidFill>
            </a:endParaRPr>
          </a:p>
        </p:txBody>
      </p:sp>
      <p:sp>
        <p:nvSpPr>
          <p:cNvPr id="3" name="Subtítulo 2"/>
          <p:cNvSpPr>
            <a:spLocks noGrp="1"/>
          </p:cNvSpPr>
          <p:nvPr>
            <p:ph idx="1"/>
          </p:nvPr>
        </p:nvSpPr>
        <p:spPr>
          <a:xfrm>
            <a:off x="1141413" y="1842471"/>
            <a:ext cx="9905998" cy="4757112"/>
          </a:xfrm>
        </p:spPr>
        <p:txBody>
          <a:bodyPr/>
          <a:lstStyle/>
          <a:p>
            <a:r>
              <a:rPr lang="es-SV" sz="3200" dirty="0">
                <a:effectLst/>
              </a:rPr>
              <a:t>Ser la Unidad del MINSAL, que está contribuyendo eficaz y eficientemente a la prevención, trasmisión de las infecciones de trasmisión sexual y VIH reduciendo la incidencia, prevalencia y morbimortalidad, por su causa, involucrando en su control a otras instituciones/sectores y a la población </a:t>
            </a:r>
            <a:endParaRPr lang="es-MX" sz="3200" dirty="0">
              <a:effectLst/>
            </a:endParaRPr>
          </a:p>
          <a:p>
            <a:endParaRPr lang="es-MX" dirty="0"/>
          </a:p>
        </p:txBody>
      </p:sp>
      <p:pic>
        <p:nvPicPr>
          <p:cNvPr id="4" name="Imagen 3"/>
          <p:cNvPicPr>
            <a:picLocks noChangeAspect="1"/>
          </p:cNvPicPr>
          <p:nvPr/>
        </p:nvPicPr>
        <p:blipFill>
          <a:blip r:embed="rId2"/>
          <a:stretch>
            <a:fillRect/>
          </a:stretch>
        </p:blipFill>
        <p:spPr>
          <a:xfrm>
            <a:off x="92765" y="-419"/>
            <a:ext cx="1895061" cy="1232871"/>
          </a:xfrm>
          <a:prstGeom prst="rect">
            <a:avLst/>
          </a:prstGeom>
        </p:spPr>
      </p:pic>
    </p:spTree>
    <p:extLst>
      <p:ext uri="{BB962C8B-B14F-4D97-AF65-F5344CB8AC3E}">
        <p14:creationId xmlns:p14="http://schemas.microsoft.com/office/powerpoint/2010/main" val="1790245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l="6622" t="5440" r="5545" b="5487"/>
          <a:stretch>
            <a:fillRect/>
          </a:stretch>
        </p:blipFill>
        <p:spPr bwMode="auto">
          <a:xfrm rot="5400000">
            <a:off x="2808991" y="-1819405"/>
            <a:ext cx="6807835" cy="10496811"/>
          </a:xfrm>
          <a:prstGeom prst="rect">
            <a:avLst/>
          </a:prstGeom>
          <a:noFill/>
          <a:ln w="9525">
            <a:noFill/>
            <a:miter lim="800000"/>
            <a:headEnd/>
            <a:tailEnd/>
          </a:ln>
        </p:spPr>
      </p:pic>
    </p:spTree>
    <p:extLst>
      <p:ext uri="{BB962C8B-B14F-4D97-AF65-F5344CB8AC3E}">
        <p14:creationId xmlns:p14="http://schemas.microsoft.com/office/powerpoint/2010/main" val="3760042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2915" y="483704"/>
            <a:ext cx="9905998" cy="967409"/>
          </a:xfrm>
        </p:spPr>
        <p:txBody>
          <a:bodyPr/>
          <a:lstStyle/>
          <a:p>
            <a:pPr algn="ctr"/>
            <a:r>
              <a:rPr lang="es-MX" b="1" dirty="0">
                <a:solidFill>
                  <a:srgbClr val="FDA92D"/>
                </a:solidFill>
              </a:rPr>
              <a:t>Estructura orgánica</a:t>
            </a:r>
          </a:p>
        </p:txBody>
      </p:sp>
      <p:pic>
        <p:nvPicPr>
          <p:cNvPr id="4" name="Imagen 3"/>
          <p:cNvPicPr>
            <a:picLocks noChangeAspect="1"/>
          </p:cNvPicPr>
          <p:nvPr/>
        </p:nvPicPr>
        <p:blipFill>
          <a:blip r:embed="rId2"/>
          <a:stretch>
            <a:fillRect/>
          </a:stretch>
        </p:blipFill>
        <p:spPr>
          <a:xfrm>
            <a:off x="92765" y="-419"/>
            <a:ext cx="1895061" cy="1232871"/>
          </a:xfrm>
          <a:prstGeom prst="rect">
            <a:avLst/>
          </a:prstGeom>
        </p:spPr>
      </p:pic>
      <p:pic>
        <p:nvPicPr>
          <p:cNvPr id="5" name="Marcador de contenido 4"/>
          <p:cNvPicPr>
            <a:picLocks noGrp="1"/>
          </p:cNvPicPr>
          <p:nvPr>
            <p:ph idx="1"/>
          </p:nvPr>
        </p:nvPicPr>
        <p:blipFill>
          <a:blip r:embed="rId3"/>
          <a:srcRect/>
          <a:stretch>
            <a:fillRect/>
          </a:stretch>
        </p:blipFill>
        <p:spPr bwMode="auto">
          <a:xfrm>
            <a:off x="569843" y="1669775"/>
            <a:ext cx="11171583" cy="4837042"/>
          </a:xfrm>
          <a:prstGeom prst="rect">
            <a:avLst/>
          </a:prstGeom>
          <a:solidFill>
            <a:srgbClr val="66FF33"/>
          </a:solidFill>
          <a:ln w="9525">
            <a:noFill/>
            <a:miter lim="800000"/>
            <a:headEnd/>
            <a:tailEnd/>
          </a:ln>
        </p:spPr>
      </p:pic>
    </p:spTree>
    <p:extLst>
      <p:ext uri="{BB962C8B-B14F-4D97-AF65-F5344CB8AC3E}">
        <p14:creationId xmlns:p14="http://schemas.microsoft.com/office/powerpoint/2010/main" val="1241607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860058" y="1212879"/>
            <a:ext cx="4876800" cy="5421565"/>
          </a:xfrm>
        </p:spPr>
        <p:txBody>
          <a:bodyPr>
            <a:normAutofit fontScale="55000" lnSpcReduction="20000"/>
          </a:bodyPr>
          <a:lstStyle/>
          <a:p>
            <a:pPr marL="0" indent="0">
              <a:buNone/>
            </a:pPr>
            <a:endParaRPr lang="es-MX" dirty="0"/>
          </a:p>
          <a:p>
            <a:pPr marL="0" indent="0">
              <a:buNone/>
            </a:pPr>
            <a:endParaRPr lang="es-MX" dirty="0"/>
          </a:p>
          <a:p>
            <a:pPr marL="0" indent="0">
              <a:buNone/>
            </a:pPr>
            <a:endParaRPr lang="es-MX" dirty="0"/>
          </a:p>
          <a:p>
            <a:pPr marL="0" indent="0">
              <a:buNone/>
            </a:pPr>
            <a:endParaRPr lang="es-MX" dirty="0"/>
          </a:p>
          <a:p>
            <a:pPr marL="0" indent="0">
              <a:buNone/>
            </a:pPr>
            <a:endParaRPr lang="es-MX" dirty="0"/>
          </a:p>
          <a:p>
            <a:pPr marL="0" indent="0">
              <a:buNone/>
            </a:pPr>
            <a:endParaRPr lang="es-MX" dirty="0"/>
          </a:p>
          <a:p>
            <a:pPr marL="0" indent="0">
              <a:buNone/>
            </a:pPr>
            <a:r>
              <a:rPr lang="es-MX" sz="4400" b="1" dirty="0">
                <a:solidFill>
                  <a:srgbClr val="FDA92D"/>
                </a:solidFill>
              </a:rPr>
              <a:t>Área de planificación, M y E</a:t>
            </a:r>
          </a:p>
          <a:p>
            <a:pPr marL="0" indent="0">
              <a:buNone/>
            </a:pPr>
            <a:endParaRPr lang="es-MX" sz="2600" dirty="0"/>
          </a:p>
          <a:p>
            <a:pPr marL="0" indent="0">
              <a:buNone/>
            </a:pPr>
            <a:r>
              <a:rPr lang="es-ES" sz="3800" b="1" dirty="0">
                <a:effectLst/>
              </a:rPr>
              <a:t>Objetivo</a:t>
            </a:r>
            <a:r>
              <a:rPr lang="es-ES" sz="3800" dirty="0">
                <a:effectLst/>
              </a:rPr>
              <a:t> </a:t>
            </a:r>
            <a:endParaRPr lang="es-MX" sz="3800" dirty="0">
              <a:effectLst/>
            </a:endParaRPr>
          </a:p>
          <a:p>
            <a:r>
              <a:rPr lang="es-ES" sz="3800" dirty="0">
                <a:effectLst/>
              </a:rPr>
              <a:t>Garantizar la oportunidad y calidad del proceso de P/M/S/E y la vigilancia epidemiológica, en materia de ITS y VIH para identificar estrategias generales que contribuyan a reducir la incidencia y transmisión y el impacto del VIH. </a:t>
            </a:r>
            <a:endParaRPr lang="es-MX" sz="3800" dirty="0">
              <a:effectLst/>
            </a:endParaRPr>
          </a:p>
          <a:p>
            <a:endParaRPr lang="es-MX" sz="2600"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p:txBody>
      </p:sp>
      <p:sp>
        <p:nvSpPr>
          <p:cNvPr id="6" name="Marcador de contenido 5"/>
          <p:cNvSpPr>
            <a:spLocks noGrp="1"/>
          </p:cNvSpPr>
          <p:nvPr>
            <p:ph sz="half" idx="2"/>
          </p:nvPr>
        </p:nvSpPr>
        <p:spPr>
          <a:xfrm>
            <a:off x="6817726" y="616016"/>
            <a:ext cx="4876800" cy="5722154"/>
          </a:xfrm>
        </p:spPr>
        <p:txBody>
          <a:bodyPr>
            <a:noAutofit/>
          </a:bodyPr>
          <a:lstStyle/>
          <a:p>
            <a:pPr marL="0" indent="0">
              <a:buNone/>
            </a:pPr>
            <a:r>
              <a:rPr lang="es-ES" sz="2400" b="1" dirty="0">
                <a:solidFill>
                  <a:srgbClr val="FDA92D"/>
                </a:solidFill>
                <a:effectLst/>
              </a:rPr>
              <a:t>Área de gestión de Laboratorio Clínico y laboratorios móviles de VIH</a:t>
            </a:r>
            <a:endParaRPr lang="es-MX" sz="2400" dirty="0">
              <a:solidFill>
                <a:srgbClr val="FDA92D"/>
              </a:solidFill>
              <a:effectLst/>
            </a:endParaRPr>
          </a:p>
          <a:p>
            <a:pPr marL="0" indent="0">
              <a:buNone/>
            </a:pPr>
            <a:r>
              <a:rPr lang="es-ES" sz="2000" b="1" dirty="0">
                <a:effectLst/>
              </a:rPr>
              <a:t>Objetivo general</a:t>
            </a:r>
            <a:endParaRPr lang="es-MX" sz="2000" dirty="0">
              <a:effectLst/>
            </a:endParaRPr>
          </a:p>
          <a:p>
            <a:r>
              <a:rPr lang="es-ES" sz="2000" dirty="0">
                <a:effectLst/>
              </a:rPr>
              <a:t>Garantizar la realización oportuna y la calidad de las pruebas diagnósticas, de confirmación o de seguimiento de laboratorio, mediante la gestión y provisión de insumos a los laboratorios de la red del MINSAL y a las unidades móviles, que permitan identificar tempranamente a las personas con VIH e ITS</a:t>
            </a:r>
            <a:endParaRPr lang="es-MX" sz="2000" dirty="0"/>
          </a:p>
        </p:txBody>
      </p:sp>
      <p:pic>
        <p:nvPicPr>
          <p:cNvPr id="4" name="Imagen 3"/>
          <p:cNvPicPr>
            <a:picLocks noChangeAspect="1"/>
          </p:cNvPicPr>
          <p:nvPr/>
        </p:nvPicPr>
        <p:blipFill>
          <a:blip r:embed="rId2"/>
          <a:stretch>
            <a:fillRect/>
          </a:stretch>
        </p:blipFill>
        <p:spPr>
          <a:xfrm>
            <a:off x="92765" y="-419"/>
            <a:ext cx="1895061" cy="1232871"/>
          </a:xfrm>
          <a:prstGeom prst="rect">
            <a:avLst/>
          </a:prstGeom>
        </p:spPr>
      </p:pic>
    </p:spTree>
    <p:extLst>
      <p:ext uri="{BB962C8B-B14F-4D97-AF65-F5344CB8AC3E}">
        <p14:creationId xmlns:p14="http://schemas.microsoft.com/office/powerpoint/2010/main" val="4091179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860058" y="1212879"/>
            <a:ext cx="4876800" cy="5421565"/>
          </a:xfrm>
        </p:spPr>
        <p:txBody>
          <a:bodyPr>
            <a:normAutofit fontScale="85000" lnSpcReduction="20000"/>
          </a:bodyPr>
          <a:lstStyle/>
          <a:p>
            <a:pPr marL="0" indent="0">
              <a:buNone/>
            </a:pPr>
            <a:endParaRPr lang="es-MX" dirty="0"/>
          </a:p>
          <a:p>
            <a:pPr marL="0" indent="0">
              <a:buNone/>
            </a:pPr>
            <a:endParaRPr lang="es-MX" dirty="0"/>
          </a:p>
          <a:p>
            <a:pPr marL="0" indent="0">
              <a:buNone/>
            </a:pPr>
            <a:endParaRPr lang="es-MX" dirty="0"/>
          </a:p>
          <a:p>
            <a:pPr marL="0" indent="0">
              <a:buNone/>
            </a:pPr>
            <a:endParaRPr lang="es-MX" dirty="0"/>
          </a:p>
          <a:p>
            <a:pPr marL="0" indent="0">
              <a:buNone/>
            </a:pPr>
            <a:endParaRPr lang="es-MX" dirty="0"/>
          </a:p>
          <a:p>
            <a:pPr marL="0" indent="0">
              <a:buNone/>
            </a:pPr>
            <a:r>
              <a:rPr lang="es-ES" sz="2600" b="1" dirty="0">
                <a:solidFill>
                  <a:srgbClr val="FDA92D"/>
                </a:solidFill>
                <a:effectLst/>
              </a:rPr>
              <a:t>Área de educación, promoción y prevención </a:t>
            </a:r>
            <a:endParaRPr lang="es-MX" sz="2600" b="1" dirty="0">
              <a:solidFill>
                <a:srgbClr val="FDA92D"/>
              </a:solidFill>
              <a:effectLst/>
            </a:endParaRPr>
          </a:p>
          <a:p>
            <a:pPr marL="0" indent="0">
              <a:buNone/>
            </a:pPr>
            <a:r>
              <a:rPr lang="es-ES" sz="2300" b="1" dirty="0">
                <a:effectLst/>
              </a:rPr>
              <a:t>Objetivo General</a:t>
            </a:r>
            <a:endParaRPr lang="es-MX" sz="2300" dirty="0">
              <a:effectLst/>
            </a:endParaRPr>
          </a:p>
          <a:p>
            <a:r>
              <a:rPr lang="es-ES" sz="2300" dirty="0">
                <a:effectLst/>
              </a:rPr>
              <a:t>Generar información y procesos de educación integral para la población en general sin estigma ni discriminación especialmente para poblaciones claves (LGBTI, trabajadoras sexuales, privados de libertad, migrantes, población móvil), para el cambio de comportamiento a fin de prevenir la transmisión del VIH y otras ITS de acuerdo a normativas. </a:t>
            </a:r>
            <a:endParaRPr lang="es-MX" sz="2300" dirty="0">
              <a:effectLst/>
            </a:endParaRPr>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p:txBody>
      </p:sp>
      <p:sp>
        <p:nvSpPr>
          <p:cNvPr id="6" name="Marcador de contenido 5"/>
          <p:cNvSpPr>
            <a:spLocks noGrp="1"/>
          </p:cNvSpPr>
          <p:nvPr>
            <p:ph sz="half" idx="2"/>
          </p:nvPr>
        </p:nvSpPr>
        <p:spPr>
          <a:xfrm>
            <a:off x="6817726" y="1297286"/>
            <a:ext cx="4876800" cy="4277395"/>
          </a:xfrm>
        </p:spPr>
        <p:txBody>
          <a:bodyPr>
            <a:noAutofit/>
          </a:bodyPr>
          <a:lstStyle/>
          <a:p>
            <a:pPr marL="0" indent="0">
              <a:buNone/>
            </a:pPr>
            <a:r>
              <a:rPr lang="es-ES" sz="2400" b="1" dirty="0">
                <a:solidFill>
                  <a:srgbClr val="FDA92D"/>
                </a:solidFill>
                <a:effectLst/>
              </a:rPr>
              <a:t>Área de atención integral</a:t>
            </a:r>
            <a:endParaRPr lang="es-MX" sz="2400" b="1" dirty="0">
              <a:solidFill>
                <a:srgbClr val="FDA92D"/>
              </a:solidFill>
              <a:effectLst/>
            </a:endParaRPr>
          </a:p>
          <a:p>
            <a:pPr marL="0" indent="0">
              <a:buNone/>
            </a:pPr>
            <a:endParaRPr lang="es-ES" b="1" dirty="0">
              <a:effectLst/>
            </a:endParaRPr>
          </a:p>
          <a:p>
            <a:pPr marL="0" indent="0">
              <a:buNone/>
            </a:pPr>
            <a:r>
              <a:rPr lang="es-ES" sz="2200" b="1" dirty="0">
                <a:effectLst/>
              </a:rPr>
              <a:t>Objetivo</a:t>
            </a:r>
            <a:r>
              <a:rPr lang="es-ES" sz="2200" dirty="0">
                <a:effectLst/>
              </a:rPr>
              <a:t> </a:t>
            </a:r>
            <a:endParaRPr lang="es-MX" sz="2200" dirty="0">
              <a:effectLst/>
            </a:endParaRPr>
          </a:p>
          <a:p>
            <a:r>
              <a:rPr lang="es-ES" sz="2200" dirty="0">
                <a:effectLst/>
              </a:rPr>
              <a:t>Garantizar en los establecimientos de salud a nivel nacional la atención integral e integradora a las personas con VIH e ITS garantizando el derecho a la salud sin estigma ni discriminación.</a:t>
            </a:r>
            <a:endParaRPr lang="es-MX" sz="2200" dirty="0">
              <a:effectLst/>
            </a:endParaRPr>
          </a:p>
          <a:p>
            <a:pPr marL="0" indent="0">
              <a:buNone/>
            </a:pPr>
            <a:endParaRPr lang="es-MX" sz="2000" dirty="0"/>
          </a:p>
        </p:txBody>
      </p:sp>
      <p:pic>
        <p:nvPicPr>
          <p:cNvPr id="4" name="Imagen 3"/>
          <p:cNvPicPr>
            <a:picLocks noChangeAspect="1"/>
          </p:cNvPicPr>
          <p:nvPr/>
        </p:nvPicPr>
        <p:blipFill>
          <a:blip r:embed="rId2"/>
          <a:stretch>
            <a:fillRect/>
          </a:stretch>
        </p:blipFill>
        <p:spPr>
          <a:xfrm>
            <a:off x="92765" y="-419"/>
            <a:ext cx="1895061" cy="1232871"/>
          </a:xfrm>
          <a:prstGeom prst="rect">
            <a:avLst/>
          </a:prstGeom>
        </p:spPr>
      </p:pic>
    </p:spTree>
    <p:extLst>
      <p:ext uri="{BB962C8B-B14F-4D97-AF65-F5344CB8AC3E}">
        <p14:creationId xmlns:p14="http://schemas.microsoft.com/office/powerpoint/2010/main" val="1941454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4147" y="265043"/>
            <a:ext cx="9905998" cy="967409"/>
          </a:xfrm>
        </p:spPr>
        <p:txBody>
          <a:bodyPr>
            <a:normAutofit/>
          </a:bodyPr>
          <a:lstStyle/>
          <a:p>
            <a:pPr algn="ctr"/>
            <a:r>
              <a:rPr lang="es-SV" b="1" dirty="0" smtClean="0">
                <a:solidFill>
                  <a:srgbClr val="FDA92D"/>
                </a:solidFill>
                <a:effectLst/>
              </a:rPr>
              <a:t>Área de apoyo Administrativo</a:t>
            </a:r>
            <a:endParaRPr lang="es-MX" dirty="0">
              <a:solidFill>
                <a:srgbClr val="FDA92D"/>
              </a:solidFill>
            </a:endParaRPr>
          </a:p>
        </p:txBody>
      </p:sp>
      <p:sp>
        <p:nvSpPr>
          <p:cNvPr id="3" name="Subtítulo 2"/>
          <p:cNvSpPr>
            <a:spLocks noGrp="1"/>
          </p:cNvSpPr>
          <p:nvPr>
            <p:ph idx="1"/>
          </p:nvPr>
        </p:nvSpPr>
        <p:spPr>
          <a:xfrm>
            <a:off x="1141413" y="1232452"/>
            <a:ext cx="9905998" cy="5367131"/>
          </a:xfrm>
        </p:spPr>
        <p:txBody>
          <a:bodyPr>
            <a:normAutofit fontScale="70000" lnSpcReduction="20000"/>
          </a:bodyPr>
          <a:lstStyle/>
          <a:p>
            <a:pPr marL="0" indent="0">
              <a:buNone/>
            </a:pPr>
            <a:r>
              <a:rPr lang="es-ES" sz="2800" b="1" dirty="0">
                <a:effectLst/>
              </a:rPr>
              <a:t>Objetivo</a:t>
            </a:r>
            <a:endParaRPr lang="es-MX" sz="2800" dirty="0">
              <a:effectLst/>
            </a:endParaRPr>
          </a:p>
          <a:p>
            <a:r>
              <a:rPr lang="es-ES" sz="2800" dirty="0">
                <a:effectLst/>
              </a:rPr>
              <a:t>	</a:t>
            </a:r>
            <a:r>
              <a:rPr lang="es-ES" sz="2800" dirty="0">
                <a:effectLst/>
              </a:rPr>
              <a:t>Brindar apoyo administrativo y logístico oportuno para el cumplimiento de las actividades del </a:t>
            </a:r>
            <a:r>
              <a:rPr lang="es-ES" sz="2800" dirty="0" smtClean="0">
                <a:effectLst/>
              </a:rPr>
              <a:t>programa.</a:t>
            </a:r>
          </a:p>
          <a:p>
            <a:pPr marL="0" indent="0">
              <a:buNone/>
            </a:pPr>
            <a:r>
              <a:rPr lang="es-ES" sz="2800" b="1" dirty="0" smtClean="0">
                <a:effectLst/>
              </a:rPr>
              <a:t>Funciones</a:t>
            </a:r>
            <a:endParaRPr lang="es-ES" sz="2800" b="1" dirty="0">
              <a:effectLst/>
            </a:endParaRPr>
          </a:p>
          <a:p>
            <a:r>
              <a:rPr lang="es-ES" sz="2800" dirty="0">
                <a:effectLst/>
              </a:rPr>
              <a:t>1.	Verificar y controlar que los activos fijos del programa ITS/VIH y Tuberculosis y malaria sean utilizados para los fines establecidos por el donante y en los lugares asignados. </a:t>
            </a:r>
          </a:p>
          <a:p>
            <a:r>
              <a:rPr lang="es-ES" sz="2800" dirty="0">
                <a:effectLst/>
              </a:rPr>
              <a:t>2.	Conciliar los informes de activo fijo y la contabilidad 	periódicamente </a:t>
            </a:r>
          </a:p>
          <a:p>
            <a:r>
              <a:rPr lang="es-ES" sz="2800" dirty="0">
                <a:effectLst/>
              </a:rPr>
              <a:t>3.	Elaborar solicitudes de compra y envío a la UACI </a:t>
            </a:r>
          </a:p>
          <a:p>
            <a:r>
              <a:rPr lang="es-ES" sz="2800" dirty="0">
                <a:effectLst/>
              </a:rPr>
              <a:t>4.	Administrar contratos de compra </a:t>
            </a:r>
          </a:p>
          <a:p>
            <a:r>
              <a:rPr lang="es-ES" sz="2800" dirty="0">
                <a:effectLst/>
              </a:rPr>
              <a:t>5.	Verificar la documentación para efecto de pago</a:t>
            </a:r>
          </a:p>
          <a:p>
            <a:r>
              <a:rPr lang="es-ES" sz="2800" dirty="0">
                <a:effectLst/>
              </a:rPr>
              <a:t>6.	Monitorear la ejecución del presupuesto del Programa.</a:t>
            </a:r>
          </a:p>
          <a:p>
            <a:r>
              <a:rPr lang="es-ES" sz="2800" dirty="0">
                <a:effectLst/>
              </a:rPr>
              <a:t>7.	Gestionar el traslado de personal a los diversos destinos, entrega de correspondencia, </a:t>
            </a:r>
          </a:p>
          <a:p>
            <a:r>
              <a:rPr lang="es-ES" sz="2800" dirty="0">
                <a:effectLst/>
              </a:rPr>
              <a:t>8.	Gestionar el mantenimiento de los vehículos en buenas condiciones.</a:t>
            </a:r>
          </a:p>
          <a:p>
            <a:endParaRPr lang="es-MX" dirty="0"/>
          </a:p>
        </p:txBody>
      </p:sp>
      <p:pic>
        <p:nvPicPr>
          <p:cNvPr id="4" name="Imagen 3"/>
          <p:cNvPicPr>
            <a:picLocks noChangeAspect="1"/>
          </p:cNvPicPr>
          <p:nvPr/>
        </p:nvPicPr>
        <p:blipFill>
          <a:blip r:embed="rId2"/>
          <a:stretch>
            <a:fillRect/>
          </a:stretch>
        </p:blipFill>
        <p:spPr>
          <a:xfrm>
            <a:off x="92765" y="-419"/>
            <a:ext cx="1895061" cy="1232871"/>
          </a:xfrm>
          <a:prstGeom prst="rect">
            <a:avLst/>
          </a:prstGeom>
        </p:spPr>
      </p:pic>
    </p:spTree>
    <p:extLst>
      <p:ext uri="{BB962C8B-B14F-4D97-AF65-F5344CB8AC3E}">
        <p14:creationId xmlns:p14="http://schemas.microsoft.com/office/powerpoint/2010/main" val="3415676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0"/>
            <a:ext cx="9905998" cy="967409"/>
          </a:xfrm>
        </p:spPr>
        <p:txBody>
          <a:bodyPr>
            <a:normAutofit fontScale="90000"/>
          </a:bodyPr>
          <a:lstStyle/>
          <a:p>
            <a:pPr algn="ctr"/>
            <a:r>
              <a:rPr lang="es-ES" b="1" dirty="0">
                <a:solidFill>
                  <a:srgbClr val="FDA92D"/>
                </a:solidFill>
                <a:effectLst/>
              </a:rPr>
              <a:t>Unidad de apoyo a la gestión del Fondo Mundial</a:t>
            </a:r>
            <a:r>
              <a:rPr lang="es-MX" dirty="0">
                <a:solidFill>
                  <a:srgbClr val="FDA92D"/>
                </a:solidFill>
                <a:effectLst/>
              </a:rPr>
              <a:t/>
            </a:r>
            <a:br>
              <a:rPr lang="es-MX" dirty="0">
                <a:solidFill>
                  <a:srgbClr val="FDA92D"/>
                </a:solidFill>
                <a:effectLst/>
              </a:rPr>
            </a:br>
            <a:endParaRPr lang="es-MX" dirty="0">
              <a:solidFill>
                <a:srgbClr val="FDA92D"/>
              </a:solidFill>
            </a:endParaRPr>
          </a:p>
        </p:txBody>
      </p:sp>
      <p:sp>
        <p:nvSpPr>
          <p:cNvPr id="3" name="Subtítulo 2"/>
          <p:cNvSpPr>
            <a:spLocks noGrp="1"/>
          </p:cNvSpPr>
          <p:nvPr>
            <p:ph idx="1"/>
          </p:nvPr>
        </p:nvSpPr>
        <p:spPr>
          <a:xfrm>
            <a:off x="1141413" y="1842471"/>
            <a:ext cx="9905998" cy="4757112"/>
          </a:xfrm>
        </p:spPr>
        <p:txBody>
          <a:bodyPr/>
          <a:lstStyle/>
          <a:p>
            <a:pPr marL="0" indent="0">
              <a:buNone/>
            </a:pPr>
            <a:r>
              <a:rPr lang="es-ES" sz="2800" b="1" dirty="0">
                <a:effectLst/>
              </a:rPr>
              <a:t>Objetivo</a:t>
            </a:r>
            <a:endParaRPr lang="es-MX" sz="2800" dirty="0">
              <a:effectLst/>
            </a:endParaRPr>
          </a:p>
          <a:p>
            <a:r>
              <a:rPr lang="es-ES" sz="2800" dirty="0">
                <a:effectLst/>
              </a:rPr>
              <a:t>	Garantizar que los fondos de donación, provenientes de subvenciones aprobadas por el Fondo Mundial, para la atención del VIH, Tuberculosis y Malaria, sean ejecutados según los lineamientos establecidos validando los diversos indicadores de acuerdo a la normativa y en el marco legal establecido.</a:t>
            </a:r>
            <a:endParaRPr lang="es-MX" sz="2800" dirty="0">
              <a:effectLst/>
            </a:endParaRPr>
          </a:p>
          <a:p>
            <a:endParaRPr lang="es-MX" dirty="0"/>
          </a:p>
        </p:txBody>
      </p:sp>
      <p:pic>
        <p:nvPicPr>
          <p:cNvPr id="4" name="Imagen 3"/>
          <p:cNvPicPr>
            <a:picLocks noChangeAspect="1"/>
          </p:cNvPicPr>
          <p:nvPr/>
        </p:nvPicPr>
        <p:blipFill>
          <a:blip r:embed="rId2"/>
          <a:stretch>
            <a:fillRect/>
          </a:stretch>
        </p:blipFill>
        <p:spPr>
          <a:xfrm>
            <a:off x="92765" y="-419"/>
            <a:ext cx="1895061" cy="1232871"/>
          </a:xfrm>
          <a:prstGeom prst="rect">
            <a:avLst/>
          </a:prstGeom>
        </p:spPr>
      </p:pic>
    </p:spTree>
    <p:extLst>
      <p:ext uri="{BB962C8B-B14F-4D97-AF65-F5344CB8AC3E}">
        <p14:creationId xmlns:p14="http://schemas.microsoft.com/office/powerpoint/2010/main" val="8464282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0F262FD6-3409-4039-A531-64BD4D2F99E4}"/>
    </a:ext>
  </a:extLst>
</a:theme>
</file>

<file path=docProps/app.xml><?xml version="1.0" encoding="utf-8"?>
<Properties xmlns="http://schemas.openxmlformats.org/officeDocument/2006/extended-properties" xmlns:vt="http://schemas.openxmlformats.org/officeDocument/2006/docPropsVTypes">
  <Template>TM03457485[[fn=Malla]]</Template>
  <TotalTime>142</TotalTime>
  <Words>629</Words>
  <Application>Microsoft Office PowerPoint</Application>
  <PresentationFormat>Personalizado</PresentationFormat>
  <Paragraphs>99</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Malla</vt:lpstr>
      <vt:lpstr>Programa Nacional de ITS-VIH</vt:lpstr>
      <vt:lpstr>misión</vt:lpstr>
      <vt:lpstr>visión</vt:lpstr>
      <vt:lpstr>Presentación de PowerPoint</vt:lpstr>
      <vt:lpstr>Estructura orgánica</vt:lpstr>
      <vt:lpstr>Presentación de PowerPoint</vt:lpstr>
      <vt:lpstr>Presentación de PowerPoint</vt:lpstr>
      <vt:lpstr>Área de apoyo Administrativo</vt:lpstr>
      <vt:lpstr>Unidad de apoyo a la gestión del Fondo Mundial </vt:lpstr>
      <vt:lpstr>Comisión Nacional contra el VIH (CONAVIH) </vt:lpstr>
      <vt:lpstr>Presentación de PowerPoint</vt:lpstr>
      <vt:lpstr>Metas, ROP FY18-19</vt:lpstr>
      <vt:lpstr>Implementadores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Nacional de ITS-VIH</dc:title>
  <dc:creator>Ana Isabel Nieto Gomez</dc:creator>
  <cp:lastModifiedBy>Usuario de Windows</cp:lastModifiedBy>
  <cp:revision>14</cp:revision>
  <dcterms:created xsi:type="dcterms:W3CDTF">2019-05-23T03:53:03Z</dcterms:created>
  <dcterms:modified xsi:type="dcterms:W3CDTF">2019-05-23T14:43:27Z</dcterms:modified>
</cp:coreProperties>
</file>