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27" r:id="rId3"/>
    <p:sldId id="305" r:id="rId4"/>
    <p:sldId id="354" r:id="rId5"/>
    <p:sldId id="370" r:id="rId6"/>
    <p:sldId id="371" r:id="rId7"/>
    <p:sldId id="372" r:id="rId8"/>
    <p:sldId id="307" r:id="rId9"/>
    <p:sldId id="373" r:id="rId10"/>
    <p:sldId id="308" r:id="rId11"/>
    <p:sldId id="310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3" r:id="rId20"/>
    <p:sldId id="362" r:id="rId21"/>
    <p:sldId id="375" r:id="rId22"/>
    <p:sldId id="364" r:id="rId23"/>
    <p:sldId id="365" r:id="rId24"/>
    <p:sldId id="366" r:id="rId25"/>
    <p:sldId id="367" r:id="rId26"/>
    <p:sldId id="368" r:id="rId27"/>
    <p:sldId id="369" r:id="rId28"/>
    <p:sldId id="3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54B8C"/>
    <a:srgbClr val="FFFFCC"/>
    <a:srgbClr val="FFFFFF"/>
    <a:srgbClr val="EC5AC2"/>
    <a:srgbClr val="7A5EB2"/>
    <a:srgbClr val="FA4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87681" autoAdjust="0"/>
  </p:normalViewPr>
  <p:slideViewPr>
    <p:cSldViewPr snapToGrid="0" showGuides="1">
      <p:cViewPr varScale="1">
        <p:scale>
          <a:sx n="65" d="100"/>
          <a:sy n="65" d="100"/>
        </p:scale>
        <p:origin x="204" y="3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'[PRESUP VIH 2019-2021 POR IMPLEMENTADOR (1).xlsx]Hoja1'!$A$3</c:f>
              <c:strCache>
                <c:ptCount val="1"/>
                <c:pt idx="0">
                  <c:v>Ministerio de Salud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(1).xlsx]Hoja1'!$B$1:$F$2</c:f>
              <c:strCache>
                <c:ptCount val="4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Total</c:v>
                </c:pt>
              </c:strCache>
            </c:strRef>
          </c:cat>
          <c:val>
            <c:numRef>
              <c:f>'[PRESUP VIH 2019-2021 POR IMPLEMENTADOR (1).xlsx]Hoja1'!$B$3:$F$3</c:f>
              <c:numCache>
                <c:formatCode>_-"$"* #,##0.00_-;\-"$"* #,##0.00_-;_-"$"* "-"??_-;_-@_-</c:formatCode>
                <c:ptCount val="5"/>
                <c:pt idx="0">
                  <c:v>2995421.9615200008</c:v>
                </c:pt>
                <c:pt idx="1">
                  <c:v>2598776.9326336007</c:v>
                </c:pt>
                <c:pt idx="2">
                  <c:v>2436884.6262832005</c:v>
                </c:pt>
                <c:pt idx="3">
                  <c:v>8031083.5204368019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E-4126-A222-AF2677A759AB}"/>
            </c:ext>
          </c:extLst>
        </c:ser>
        <c:ser>
          <c:idx val="1"/>
          <c:order val="1"/>
          <c:tx>
            <c:strRef>
              <c:f>'[PRESUP VIH 2019-2021 POR IMPLEMENTADOR (1).xlsx]Hoja1'!$A$4</c:f>
              <c:strCache>
                <c:ptCount val="1"/>
                <c:pt idx="0">
                  <c:v>Plan International, Inc.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(1).xlsx]Hoja1'!$B$1:$F$2</c:f>
              <c:strCache>
                <c:ptCount val="4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Total</c:v>
                </c:pt>
              </c:strCache>
            </c:strRef>
          </c:cat>
          <c:val>
            <c:numRef>
              <c:f>'[PRESUP VIH 2019-2021 POR IMPLEMENTADOR (1).xlsx]Hoja1'!$B$4:$F$4</c:f>
              <c:numCache>
                <c:formatCode>_-"$"* #,##0.00_-;\-"$"* #,##0.00_-;_-"$"* "-"??_-;_-@_-</c:formatCode>
                <c:ptCount val="5"/>
                <c:pt idx="0">
                  <c:v>2146158.6</c:v>
                </c:pt>
                <c:pt idx="1">
                  <c:v>2157674.9299999997</c:v>
                </c:pt>
                <c:pt idx="2">
                  <c:v>2146899.4300000002</c:v>
                </c:pt>
                <c:pt idx="3">
                  <c:v>6450732.959999999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E-4126-A222-AF2677A759AB}"/>
            </c:ext>
          </c:extLst>
        </c:ser>
        <c:ser>
          <c:idx val="2"/>
          <c:order val="2"/>
          <c:tx>
            <c:strRef>
              <c:f>'[PRESUP VIH 2019-2021 POR IMPLEMENTADOR (1).xlsx]Hoja1'!$A$5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(1).xlsx]Hoja1'!$B$1:$F$2</c:f>
              <c:strCache>
                <c:ptCount val="4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Total</c:v>
                </c:pt>
              </c:strCache>
            </c:strRef>
          </c:cat>
          <c:val>
            <c:numRef>
              <c:f>'[PRESUP VIH 2019-2021 POR IMPLEMENTADOR (1).xlsx]Hoja1'!$B$5:$F$5</c:f>
              <c:numCache>
                <c:formatCode>_-"$"* #,##0.00_-;\-"$"* #,##0.00_-;_-"$"* "-"??_-;_-@_-</c:formatCode>
                <c:ptCount val="5"/>
                <c:pt idx="0">
                  <c:v>5141580.5615200009</c:v>
                </c:pt>
                <c:pt idx="1">
                  <c:v>4756451.8626336008</c:v>
                </c:pt>
                <c:pt idx="2">
                  <c:v>4583784.0562832002</c:v>
                </c:pt>
                <c:pt idx="3">
                  <c:v>14481816.480436802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FE-4126-A222-AF2677A759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73742584"/>
        <c:axId val="978681392"/>
      </c:barChart>
      <c:catAx>
        <c:axId val="973742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681392"/>
        <c:crossesAt val="0"/>
        <c:auto val="1"/>
        <c:lblAlgn val="ctr"/>
        <c:lblOffset val="100"/>
        <c:noMultiLvlLbl val="0"/>
      </c:catAx>
      <c:valAx>
        <c:axId val="978681392"/>
        <c:scaling>
          <c:orientation val="minMax"/>
        </c:scaling>
        <c:delete val="1"/>
        <c:axPos val="l"/>
        <c:numFmt formatCode="_-&quot;$&quot;* #,##0.00_-;\-&quot;$&quot;* #,##0.00_-;_-&quot;$&quot;* &quot;-&quot;??_-;_-@_-" sourceLinked="0"/>
        <c:majorTickMark val="none"/>
        <c:minorTickMark val="none"/>
        <c:tickLblPos val="nextTo"/>
        <c:crossAx val="973742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669579764067962E-2"/>
          <c:y val="3.9605071709431915E-2"/>
          <c:w val="0.60631651812754173"/>
          <c:h val="6.34701104331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'[PRESUP VIH 2019-2021 POR IMPLEMENTADOR (1).xlsx]Hoja1'!$D$29</c:f>
              <c:strCache>
                <c:ptCount val="1"/>
                <c:pt idx="0">
                  <c:v>%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2.2258119037779089E-2"/>
                  <c:y val="-0.13829965596650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1-4B07-AC38-16603B2681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'[PRESUP VIH 2019-2021 POR IMPLEMENTADOR (1).xlsx]Hoja1'!$C$30:$C$31</c:f>
              <c:strCache>
                <c:ptCount val="2"/>
                <c:pt idx="0">
                  <c:v>Ministerio de Salud</c:v>
                </c:pt>
                <c:pt idx="1">
                  <c:v>Plan International, Inc.</c:v>
                </c:pt>
              </c:strCache>
            </c:strRef>
          </c:cat>
          <c:val>
            <c:numRef>
              <c:f>'[PRESUP VIH 2019-2021 POR IMPLEMENTADOR (1).xlsx]Hoja1'!$D$30:$D$31</c:f>
              <c:numCache>
                <c:formatCode>0%</c:formatCode>
                <c:ptCount val="2"/>
                <c:pt idx="0">
                  <c:v>0.55456327120881799</c:v>
                </c:pt>
                <c:pt idx="1">
                  <c:v>0.44543672879118212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1-4B07-AC38-16603B268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416928624"/>
        <c:axId val="416928952"/>
      </c:barChart>
      <c:catAx>
        <c:axId val="416928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928952"/>
        <c:crosses val="autoZero"/>
        <c:auto val="1"/>
        <c:lblAlgn val="ctr"/>
        <c:lblOffset val="100"/>
        <c:noMultiLvlLbl val="0"/>
      </c:catAx>
      <c:valAx>
        <c:axId val="416928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692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04F7A-DB0D-4D36-9C59-2E5CF2BD9BC0}" type="datetimeFigureOut">
              <a:rPr lang="es-SV" smtClean="0"/>
              <a:t>04/04/2018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2D265-0879-42BE-9384-E7D8D9F2DB49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92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D265-0879-42BE-9384-E7D8D9F2DB49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0527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D265-0879-42BE-9384-E7D8D9F2DB49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0109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D265-0879-42BE-9384-E7D8D9F2DB49}" type="slidenum">
              <a:rPr lang="es-SV" smtClean="0"/>
              <a:t>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206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67D0-3175-449B-A782-3B1620A46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52D9A-CF39-46F7-A90E-EEB4FF90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3CE57-3C1A-4944-8534-CC4D308A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42B6-A1F1-4787-BA6A-E4E16E2E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C963-731C-4101-BE65-A7E4CABA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3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4968-CAC5-4497-A001-ACE56520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B5741-1669-478D-B98A-10CD508F9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023-19C9-4AE9-90C5-F08ACBA9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7BEE4-21F9-48DF-B5AF-9267EC40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6F8E-27ED-4903-8FCC-9612F0A2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8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540039-B001-4025-A697-272E19D8C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94C9C-4DAE-43A4-8C8B-6FE8128EB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4EE4E-DD2E-4431-B399-CA6F3101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9AAC0-01CC-49A1-851D-342A2E70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12ECD-408C-4DDC-80DB-A455D889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4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78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63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8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7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81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0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2B08-A92D-405A-BD76-F12F7872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3ABF5-882F-429C-8CA4-6748878D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B84-4808-46C2-BD03-34786096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9D5B5-5A2D-4D1F-BCFB-BE61CFD9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E0BD2-728B-4B31-8E5C-39F67333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44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00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78E7E-E091-41A9-8CA3-AB3DCD5B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E1AEC-37CC-4008-955F-77190E078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C9874-7C88-492D-BEC4-D5CB50A5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9C25B-E3F7-491A-995F-8F28EB78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E30B2-C59B-4AE3-B4F5-4287D001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0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7A5B-63E8-4C95-B429-336BFD20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F9326-49C5-4C6B-B5F1-AE5864C1D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DDBCE-4C98-4578-B131-9006FDB74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2A03F-E0E6-463B-A910-FC1F232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12E88-036B-47F7-B55F-D30A06EC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5D4D4-9C88-4A52-A390-F965B555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0F6F-FE22-49AE-B10A-233F48FB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135E1-37B0-436F-9731-AE3447756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3A4CF-5E22-4F23-909A-81F7D23BE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AA05D-2F5C-48DF-9891-92B7146F2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9D23D-B074-4B87-9851-3C51ED52E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02637-E5FE-4A53-AD8D-1E0E6D5F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86CF3-2603-4C45-B5E7-F735ABE0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191B0-0E54-457E-9C83-A90D959A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584D-F87D-43A5-9935-706E21F8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8CE3B-8751-4AC5-BB80-7DA15426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00C4-A55F-4DF6-88B3-1C1F9C05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60518-F855-4470-96DC-EBA52F7A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2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7AC8A8-D81C-40B1-B172-3A01E4EA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CEB1D-0620-4622-AC35-D051359E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862D-5826-4181-BD21-B9647C2D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5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872B-EABB-47F7-B24D-71C7DE60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31279-F258-4E5C-941F-96469DEFA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19C54-EF25-41E7-8D80-4CC9BB321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1574-E546-40DC-AD9B-DB8B1FF4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A80E3-5830-49B5-A270-A554F692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B6CDC-957D-42BE-AA68-7093D657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9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66DD1-F754-4527-9523-9E1A2BE1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6C71D0-DBA0-47EC-B6F4-D99A238A2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8546B-D7F6-47B9-A4F5-2EA9806F6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BC8FF-4C87-4EFE-B87E-98A761D22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4BC75-2DBF-4629-A457-6D93AF24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69608-65F3-42B4-B3C9-5A19C294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69C05-E3BF-4EA3-88BB-9E0960DE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DC06C-FC3D-434C-9340-74998425D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C7158-6091-497F-B645-5FE72C19F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352C9-3D65-49F5-A6F6-2AC89553163C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3912C-62E9-4B8B-96BA-DEB92D4A0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B95F-68D2-430C-84DA-7713B296A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A3DD-2BC6-4819-85DE-015055116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1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9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SV" sz="2800" dirty="0"/>
              <a:t>Solicitud de Financiamiento adaptada a cambios materiales</a:t>
            </a:r>
            <a:br>
              <a:rPr lang="es-SV" sz="2800" dirty="0"/>
            </a:br>
            <a:r>
              <a:rPr lang="es-SV" sz="2800" dirty="0"/>
              <a:t>VIH 2019-2021 </a:t>
            </a:r>
          </a:p>
          <a:p>
            <a:pPr algn="ctr"/>
            <a:endParaRPr lang="es-SV" sz="2800" dirty="0"/>
          </a:p>
          <a:p>
            <a:pPr algn="ctr"/>
            <a:br>
              <a:rPr lang="es-SV" sz="2800" dirty="0"/>
            </a:br>
            <a:endParaRPr lang="es-SV" dirty="0"/>
          </a:p>
        </p:txBody>
      </p:sp>
      <p:sp>
        <p:nvSpPr>
          <p:cNvPr id="10" name="2 Rectángulo">
            <a:extLst>
              <a:ext uri="{FF2B5EF4-FFF2-40B4-BE49-F238E27FC236}">
                <a16:creationId xmlns:a16="http://schemas.microsoft.com/office/drawing/2014/main" id="{62858AB2-C446-43B6-846E-40E17FB5923F}"/>
              </a:ext>
            </a:extLst>
          </p:cNvPr>
          <p:cNvSpPr/>
          <p:nvPr/>
        </p:nvSpPr>
        <p:spPr>
          <a:xfrm>
            <a:off x="10326898" y="6334780"/>
            <a:ext cx="2233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S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Dra. Celina de Miranda</a:t>
            </a:r>
          </a:p>
          <a:p>
            <a:pPr algn="ctr" eaLnBrk="1" hangingPunct="1">
              <a:defRPr/>
            </a:pPr>
            <a:r>
              <a:rPr lang="es-S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5 Abril de 2018 </a:t>
            </a:r>
            <a:endParaRPr lang="es-ES" sz="1400" dirty="0">
              <a:solidFill>
                <a:schemeClr val="bg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5B5C9A38-6470-44A3-817E-2D519F3E0212}"/>
              </a:ext>
            </a:extLst>
          </p:cNvPr>
          <p:cNvSpPr txBox="1">
            <a:spLocks/>
          </p:cNvSpPr>
          <p:nvPr/>
        </p:nvSpPr>
        <p:spPr>
          <a:xfrm>
            <a:off x="0" y="6277901"/>
            <a:ext cx="2684207" cy="5800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Punto agenda No 5</a:t>
            </a:r>
            <a:b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Avance de Ruta Crítica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b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endParaRPr lang="es-SV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1026" name="Picture 2" descr="CÃ³mo escribir la solicitud de financiamiento de su plan comercial">
            <a:extLst>
              <a:ext uri="{FF2B5EF4-FFF2-40B4-BE49-F238E27FC236}">
                <a16:creationId xmlns:a16="http://schemas.microsoft.com/office/drawing/2014/main" id="{0C31F5E0-239A-4076-BB95-7900C495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50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62" y="0"/>
            <a:ext cx="2103538" cy="678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95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6750"/>
            <a:ext cx="6095999" cy="5486400"/>
          </a:xfrm>
          <a:prstGeom prst="cube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136189" y="1136480"/>
            <a:ext cx="5816936" cy="45785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La Estrategia de Prevención Combinada, en la subvención 2016-2017 ha venido siendo  implementada únicamente por PLAN en esta nueva subvención  también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brindará los paquetes de prevención de manera gradual con el fin de garantizar la sostenibilidad de la estrategia por parte del Estado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Fortaleciendo las coordinaciones entre las Organizaciones de Sociedad Civil que trabajen con las poblaciones claves, las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UCSF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/Clínicas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VICITS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 las Clínicas de atención Integral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CAI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). 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endParaRPr lang="es-SV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id="{420EA777-8B43-4DE0-92D4-955C41DB4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15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8" y="507829"/>
            <a:ext cx="6664661" cy="58643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Con la nueva solicitud de financiamiento se continuará fortaleciendo las dos estrategias ya implementadas para alcanzar las metas programadas:</a:t>
            </a:r>
          </a:p>
          <a:p>
            <a:pPr marL="326880" lvl="2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Estrategia de prevención</a:t>
            </a:r>
          </a:p>
          <a:p>
            <a:pPr marL="326880" lvl="2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Estrategia de vinculación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 Para la Prevención, los abordajes eficientes, serán reforzados enfatizando la  Prevención Combinada a través de la oferta en servicios integrales con el objetivo de lograr una mayor oferta de pruebas,  incremento de detección de casos positivos y la subsecuente vinculación de las personas a la atención</a:t>
            </a: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Dichos servicios permitirán la complementariedad de las intervenciones comunitarias que se realizarán en conjunto por los implementadores.</a:t>
            </a: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077D2270-C203-4A84-807C-AA5BDB132082}"/>
              </a:ext>
            </a:extLst>
          </p:cNvPr>
          <p:cNvGrpSpPr/>
          <p:nvPr/>
        </p:nvGrpSpPr>
        <p:grpSpPr>
          <a:xfrm>
            <a:off x="6931742" y="737419"/>
            <a:ext cx="5260258" cy="5501149"/>
            <a:chOff x="6200349" y="1668137"/>
            <a:chExt cx="5991651" cy="3429479"/>
          </a:xfrm>
        </p:grpSpPr>
        <p:pic>
          <p:nvPicPr>
            <p:cNvPr id="6" name="Imagen 2">
              <a:extLst>
                <a:ext uri="{FF2B5EF4-FFF2-40B4-BE49-F238E27FC236}">
                  <a16:creationId xmlns:a16="http://schemas.microsoft.com/office/drawing/2014/main" id="{E63CEAB4-08A5-4AEA-AD2D-7829BAA9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0349" y="1668137"/>
              <a:ext cx="5991651" cy="342947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Imagen 4">
              <a:extLst>
                <a:ext uri="{FF2B5EF4-FFF2-40B4-BE49-F238E27FC236}">
                  <a16:creationId xmlns:a16="http://schemas.microsoft.com/office/drawing/2014/main" id="{A00EE4AF-7699-40D2-A418-ECF6A1C22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0250" y="2959738"/>
              <a:ext cx="2246719" cy="72719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46270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93363" y="1155530"/>
            <a:ext cx="6407487" cy="44546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Para el SR Plan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Inc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1) Abordaje cara a cara, importante destacar que cerca de un 30% de la población abordada podría requerir un segundo o tercer contacto,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2) Entrega de insumos (condones, lubricantes) diferenciados por población,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3) Pre y Post consejería,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4) Prueba voluntaria de VIH, 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5) Referencia efectiva o acompañada a las unidades comunitarias a través de los navegadores (ver estrategia en anexo XX)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 incorporar en esta propuesta el abordaje Multimedia focalizado a población clave.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" y="287097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Estos paquetes de prevención incluyen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1290553"/>
            <a:ext cx="5029200" cy="4184650"/>
          </a:xfrm>
          <a:prstGeom prst="bevel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59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9" y="1479379"/>
            <a:ext cx="5959811" cy="39117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proporcionará: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Pre y post Consejería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Prueba rápida de VIH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Condones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Lubricantes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Componente educativo a través de servicio amigables,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VICIT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y/o servicio de salud con laboratorio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" y="287097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Estos paquetes de prevención incluyen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3366"/>
            <a:ext cx="6096000" cy="4818243"/>
          </a:xfrm>
          <a:prstGeom prst="cube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F26ADDF1-1336-4445-92BB-8AFC71DDE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03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9" y="1479379"/>
            <a:ext cx="5959811" cy="39117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Servicios Amigables con énfasis en Poblaciones Claves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a través de sus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UCSF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establecerá servicios amigables, fortaleciendo al recurso humanos con capacidades en prevención combinada y en la disminución del estigma y la discriminación, proveyendo espacios físico adecuado y equipos informáticos para su implementación.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1" y="287097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La estrategia de prevención combinada se le brindara a los usuarios de las siguientes maneras: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0729"/>
          <a:stretch/>
        </p:blipFill>
        <p:spPr>
          <a:xfrm>
            <a:off x="6211967" y="2015245"/>
            <a:ext cx="5913358" cy="2840038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75D8955A-3FD0-42F5-AECF-675B3BB54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195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36189" y="1107904"/>
            <a:ext cx="7340936" cy="53786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1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 startAt="2"/>
            </a:pP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CCPI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 itinerantes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Este servicio será ejecutado por el SR PLAN y las organizaciones de Sociedad Civil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SSR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 consiste en acercar el abordaje cara a cara y el paquete de prevención a través de las Unidades Móviles educativas desplazadas a los sitios de mayor concentración de estas poblaciones ubicados dentro de la zona geográfica ya establecida</a:t>
            </a:r>
          </a:p>
          <a:p>
            <a:pPr marL="601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 startAt="3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Abordaje en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linea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También será implementado por el SR PLAN y las organizaciones de Sociedad Civil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SSR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  utilizando las redes y una aplicación amigable se brindará cobertura a las poblaciones claves de difícil acceso por medio de servicio de educación, prevención , pruebas voluntarias y referencia a servicios de salud.</a:t>
            </a:r>
          </a:p>
          <a:p>
            <a:pPr marL="1440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4800" y="287097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La estrategia de prevención combinada se le brindara a los usuarios de las siguientes maneras: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175" y="1487488"/>
            <a:ext cx="3810000" cy="3810000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653BE3BE-10A6-4AA2-BBCD-4B82E4710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92" y="473219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8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136189" y="1374604"/>
            <a:ext cx="5959812" cy="40927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Estrategia de Vinculación, se fortalecerá con la adaptación de </a:t>
            </a:r>
            <a:r>
              <a:rPr lang="es-SV" u="sng" dirty="0">
                <a:solidFill>
                  <a:schemeClr val="tx1"/>
                </a:solidFill>
                <a:latin typeface="Century Gothic" panose="020B0502020202020204" pitchFamily="34" charset="0"/>
              </a:rPr>
              <a:t>búsqueda de abandonos de tratamiento antirretroviral 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del proyecto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USAID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/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Capacity</a:t>
            </a:r>
            <a:endParaRPr lang="es-SV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Esta estrategia se llevará a cabo apoyándose en los recursos humanos del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CAI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UCSF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) lo que facilitará la búsqueda efectiva de las personas con VIH logrando su vinculación y seguimiento, con un acompañamiento efectivo entre el nivel comunitario y hospitalario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27" t="22916" r="12897" b="21389"/>
          <a:stretch/>
        </p:blipFill>
        <p:spPr>
          <a:xfrm>
            <a:off x="7658099" y="1511213"/>
            <a:ext cx="3419475" cy="3819526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7064D9D6-FB5A-4711-8528-7321BFEA3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1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4" y="620713"/>
            <a:ext cx="11331575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8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PRESUPUESTO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37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9" y="6330818"/>
            <a:ext cx="1260000" cy="4063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80ADBCE-946E-4FC1-867E-0C672ACAD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420587"/>
              </p:ext>
            </p:extLst>
          </p:nvPr>
        </p:nvGraphicFramePr>
        <p:xfrm>
          <a:off x="462501" y="345797"/>
          <a:ext cx="11002297" cy="598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022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"/>
            <a:ext cx="6843252" cy="6858002"/>
          </a:xfrm>
          <a:prstGeom prst="parallelogram">
            <a:avLst/>
          </a:prstGeom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107331" y="1704975"/>
            <a:ext cx="5988669" cy="34385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Durante la reunión 03-2018 del 15 de marzo se presento último avance de ruta crítica</a:t>
            </a:r>
          </a:p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 informo sobre los resultados preliminares de la Evaluación Conjunta y la visita del equipo del FM</a:t>
            </a:r>
          </a:p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Primer envío de la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NC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el 5 de marzo con una retroalimentación de parte del FM el 11 de marzo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87943"/>
            <a:ext cx="1260000" cy="4063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322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08C71E-C90D-4169-B22F-DF6D836CD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644792"/>
              </p:ext>
            </p:extLst>
          </p:nvPr>
        </p:nvGraphicFramePr>
        <p:xfrm>
          <a:off x="1371599" y="1253613"/>
          <a:ext cx="9129253" cy="486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C7B189-00C0-4169-A5BF-EE30AA587D02}"/>
              </a:ext>
            </a:extLst>
          </p:cNvPr>
          <p:cNvSpPr txBox="1"/>
          <p:nvPr/>
        </p:nvSpPr>
        <p:spPr>
          <a:xfrm>
            <a:off x="1691149" y="250723"/>
            <a:ext cx="880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DISTRIBUCIÓN DE PRESUPUESTO POR IMPLEMENTADOR</a:t>
            </a:r>
            <a:endParaRPr lang="en-U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09B855-BBE3-4478-85D0-92F8BEDB7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9" y="6330818"/>
            <a:ext cx="1260000" cy="406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32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89190-AD29-4F98-A0E6-BCC10F45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4" y="383458"/>
            <a:ext cx="10735394" cy="6150077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BD1EB4FE-0D0D-4056-82DB-2A85B6937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9" y="6330818"/>
            <a:ext cx="1260000" cy="406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96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197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METAS</a:t>
            </a:r>
          </a:p>
        </p:txBody>
      </p:sp>
    </p:spTree>
    <p:extLst>
      <p:ext uri="{BB962C8B-B14F-4D97-AF65-F5344CB8AC3E}">
        <p14:creationId xmlns:p14="http://schemas.microsoft.com/office/powerpoint/2010/main" val="154092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953250" cy="6858000"/>
          </a:xfrm>
          <a:prstGeom prst="parallelogram">
            <a:avLst/>
          </a:prstGeom>
        </p:spPr>
      </p:pic>
      <p:sp>
        <p:nvSpPr>
          <p:cNvPr id="2" name="Subtítulo 2"/>
          <p:cNvSpPr txBox="1">
            <a:spLocks/>
          </p:cNvSpPr>
          <p:nvPr/>
        </p:nvSpPr>
        <p:spPr>
          <a:xfrm>
            <a:off x="136189" y="1231729"/>
            <a:ext cx="5959812" cy="43784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El Marco de desempeño de esta subvención se han  incluido indicadores de prevención dirigidos a poblaciones claves e indicadores de cuidado y tratamiento</a:t>
            </a:r>
          </a:p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Las cuales reflejan anualmente la sostenibilidad de la respuesta por parte del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MINSAL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y Plan, ya que las actividades ejercidas por el SR Plan irán disminuyendo anualmente para que en el último año de la propuesta el Estado de respuesta al 50% de las actividades de toma de pruebas y paquetes de prevención en poblaciones claves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66AB9D47-9BF9-41EA-8282-6275A52F8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86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981200" y="325197"/>
            <a:ext cx="8239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Metas nacionales de cobertura de pruebas voluntarias de VIH a población clave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85" y="1392792"/>
            <a:ext cx="9597232" cy="4779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CA5A7998-6749-46DF-ADE6-16F77C914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65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81200" y="325197"/>
            <a:ext cx="8239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Metas nacionales de cobertura de pruebas voluntarias de VIH a población clave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72" y="1326431"/>
            <a:ext cx="10967655" cy="4852837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EC226CAD-787F-451D-A5B2-E51A5B896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633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136189" y="1593679"/>
            <a:ext cx="5959812" cy="35783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Asimismo, el 54.97% del presupuesto se destinará para acciones de prevención con poblaciones clave y vulnerable</a:t>
            </a:r>
          </a:p>
          <a:p>
            <a:pPr marL="144000" indent="-288000" algn="just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Para esta solicitud de financiamiento, como país se ha priorizado distribuir el presupuesto en la adquisición de pruebas de diagnóstico, confirmación y seguimiento tanto para VIH como para otras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ITS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, con el compromiso del Estado de ir asumiendo gradualmente un porcentaje de estos productos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6200349" y="1668137"/>
            <a:ext cx="5991651" cy="3429479"/>
            <a:chOff x="6200349" y="1668137"/>
            <a:chExt cx="5991651" cy="342947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0349" y="1668137"/>
              <a:ext cx="5991651" cy="342947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1292" y="2956996"/>
              <a:ext cx="2905257" cy="940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692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E7B34-96C9-4BC6-A335-2D88A385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04" y="722670"/>
            <a:ext cx="7354529" cy="551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3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5325"/>
            <a:ext cx="6096000" cy="5476876"/>
          </a:xfrm>
          <a:prstGeom prst="cube">
            <a:avLst/>
          </a:prstGeom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107332" y="1285875"/>
            <a:ext cx="5883894" cy="42767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 recibió la visita de Jaime De Briz y Yira Tavares, se trabajó con el acompañamiento de ellos de jueves 15 a sábado 17 de marzo</a:t>
            </a:r>
          </a:p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El Comité de propuestas se ha mantenido en reunión permanente inclusive sábados y durante la semana festiva</a:t>
            </a:r>
          </a:p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Se ha realizado a través de chat en WhatsApp invitaciones a todos los miembros del Comité de propuestas para el acompañamiento así como al pleno en la última reunión del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MCP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5AED6CA1-1B09-4112-91A4-8EE179D70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4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CONTENIDO DE LA </a:t>
            </a:r>
            <a:r>
              <a:rPr lang="es-SV" sz="4000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NC</a:t>
            </a:r>
            <a:endParaRPr lang="es-SV" sz="4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304925" y="-85725"/>
            <a:ext cx="9395776" cy="5169001"/>
            <a:chOff x="1304925" y="-85725"/>
            <a:chExt cx="9395776" cy="516900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b="14306"/>
            <a:stretch/>
          </p:blipFill>
          <p:spPr>
            <a:xfrm>
              <a:off x="1304925" y="-85725"/>
              <a:ext cx="9395776" cy="5169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13300" b="36483"/>
            <a:stretch/>
          </p:blipFill>
          <p:spPr>
            <a:xfrm>
              <a:off x="2466975" y="1685925"/>
              <a:ext cx="3886200" cy="847726"/>
            </a:xfrm>
            <a:prstGeom prst="rect">
              <a:avLst/>
            </a:prstGeom>
          </p:spPr>
        </p:pic>
      </p:grpSp>
      <p:pic>
        <p:nvPicPr>
          <p:cNvPr id="6" name="Imagen 8">
            <a:extLst>
              <a:ext uri="{FF2B5EF4-FFF2-40B4-BE49-F238E27FC236}">
                <a16:creationId xmlns:a16="http://schemas.microsoft.com/office/drawing/2014/main" id="{C9DF7C0D-C172-40EC-BD80-3A75B3984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35" y="125363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33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136188" y="1774655"/>
            <a:ext cx="6245561" cy="33116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288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La solicitud de financiamiento se basa en las brechas programáticas y las brechas financieras de acuerdo a los objetivos del Plan Estratégico Multisectorial Nacional (2016-2021) y las brechas de país para poblaciones clave plasmadas en el Documento Misión de Revisión Integral Conjunta de la Respuesta a la Infección por el VIH y las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ITS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del Sistema de Salud y Apoyo Técnico hacia la Innovación, la Ampliación y la Sostenibilidad de El Salvador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113" r="16862"/>
          <a:stretch/>
        </p:blipFill>
        <p:spPr>
          <a:xfrm>
            <a:off x="6095999" y="0"/>
            <a:ext cx="6943725" cy="6858000"/>
          </a:xfrm>
          <a:prstGeom prst="parallelogram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A4050FB9-C584-4F06-94C5-A99794689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" y="6172202"/>
            <a:ext cx="1752765" cy="5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82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39" y="1011908"/>
            <a:ext cx="10917640" cy="546213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81200" y="182322"/>
            <a:ext cx="8239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3600" dirty="0">
                <a:solidFill>
                  <a:srgbClr val="002060"/>
                </a:solidFill>
                <a:latin typeface="Britannic Bold" panose="020B0903060703020204" pitchFamily="34" charset="0"/>
              </a:rPr>
              <a:t>CASOS VIH 2014 – 2017 </a:t>
            </a:r>
          </a:p>
          <a:p>
            <a:pPr algn="ctr"/>
            <a:endParaRPr lang="es-SV" sz="3600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07DDF-7B18-46AA-A486-20C52AE8ECBA}"/>
              </a:ext>
            </a:extLst>
          </p:cNvPr>
          <p:cNvSpPr txBox="1"/>
          <p:nvPr/>
        </p:nvSpPr>
        <p:spPr>
          <a:xfrm>
            <a:off x="666604" y="6474043"/>
            <a:ext cx="381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Fuente: SUMEVE, Ministerio de salud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14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81200" y="325197"/>
            <a:ext cx="8239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La estrategia ha priorizado geográficamente los Departamentos del </a:t>
            </a:r>
          </a:p>
          <a:p>
            <a:pPr algn="ctr"/>
            <a:r>
              <a:rPr lang="es-SV" sz="2000" dirty="0">
                <a:solidFill>
                  <a:srgbClr val="002060"/>
                </a:solidFill>
                <a:latin typeface="Britannic Bold" panose="020B0903060703020204" pitchFamily="34" charset="0"/>
              </a:rPr>
              <a:t>País con mayor carga de enfermedad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91" y="1354305"/>
            <a:ext cx="11015251" cy="51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/>
          <a:stretch/>
        </p:blipFill>
        <p:spPr>
          <a:xfrm>
            <a:off x="0" y="0"/>
            <a:ext cx="12191999" cy="612457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5083276"/>
            <a:ext cx="12192000" cy="1774724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ESTRATEGIAS</a:t>
            </a:r>
          </a:p>
        </p:txBody>
      </p:sp>
    </p:spTree>
    <p:extLst>
      <p:ext uri="{BB962C8B-B14F-4D97-AF65-F5344CB8AC3E}">
        <p14:creationId xmlns:p14="http://schemas.microsoft.com/office/powerpoint/2010/main" val="186907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7505701" y="0"/>
            <a:ext cx="4686299" cy="6858000"/>
            <a:chOff x="7505701" y="0"/>
            <a:chExt cx="4686299" cy="6858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" r="7500"/>
            <a:stretch/>
          </p:blipFill>
          <p:spPr>
            <a:xfrm>
              <a:off x="7505701" y="0"/>
              <a:ext cx="4686299" cy="6858000"/>
            </a:xfrm>
            <a:prstGeom prst="cube">
              <a:avLst/>
            </a:prstGeom>
            <a:noFill/>
            <a:ln>
              <a:noFill/>
            </a:ln>
            <a:effectLst>
              <a:softEdge rad="127000"/>
            </a:effectLst>
          </p:spPr>
        </p:pic>
        <p:sp>
          <p:nvSpPr>
            <p:cNvPr id="2" name="Rectángulo 1"/>
            <p:cNvSpPr/>
            <p:nvPr/>
          </p:nvSpPr>
          <p:spPr>
            <a:xfrm>
              <a:off x="9848850" y="1912977"/>
              <a:ext cx="13247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</a:rPr>
                <a:t>Estrategias</a:t>
              </a:r>
            </a:p>
          </p:txBody>
        </p:sp>
      </p:grpSp>
      <p:sp>
        <p:nvSpPr>
          <p:cNvPr id="9" name="Subtítulo 2"/>
          <p:cNvSpPr txBox="1">
            <a:spLocks/>
          </p:cNvSpPr>
          <p:nvPr/>
        </p:nvSpPr>
        <p:spPr>
          <a:xfrm>
            <a:off x="276225" y="476250"/>
            <a:ext cx="7048500" cy="59055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Como país se pretende continuar </a:t>
            </a:r>
            <a:r>
              <a:rPr lang="es-SV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accesando</a:t>
            </a: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 el tratamiento antirretroviral a las poblaciones diagnosticadas entre ellas las poblaciones claves</a:t>
            </a:r>
          </a:p>
          <a:p>
            <a:pPr marL="288000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SV" dirty="0">
                <a:solidFill>
                  <a:schemeClr val="tx1"/>
                </a:solidFill>
                <a:latin typeface="Century Gothic" panose="020B0502020202020204" pitchFamily="34" charset="0"/>
              </a:rPr>
              <a:t>Sumado a ello con esta solicitud de financiamiento se contribuirá a garantizar la efectividad y la calidad de un conjunto de servicios: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Abordajes de Prevención tanto a nivel presencial como a nivel de redes sociales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Oferta y realización de la prueba del VIH a través de 6 Unidades Móviles Educativas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Referencia a servicios de atención y tratamiento</a:t>
            </a:r>
          </a:p>
          <a:p>
            <a:pPr marL="580608" lvl="1" indent="-2880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Servicios de salud amigables con enfoque de salud integral para la prevención y atención de poblaciones claves. </a:t>
            </a:r>
          </a:p>
        </p:txBody>
      </p:sp>
    </p:spTree>
    <p:extLst>
      <p:ext uri="{BB962C8B-B14F-4D97-AF65-F5344CB8AC3E}">
        <p14:creationId xmlns:p14="http://schemas.microsoft.com/office/powerpoint/2010/main" val="37147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1026</Words>
  <Application>Microsoft Office PowerPoint</Application>
  <PresentationFormat>Widescreen</PresentationFormat>
  <Paragraphs>74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Aparajita</vt:lpstr>
      <vt:lpstr>Arial</vt:lpstr>
      <vt:lpstr>Britannic Bold</vt:lpstr>
      <vt:lpstr>Calibri</vt:lpstr>
      <vt:lpstr>Calibri Light</vt:lpstr>
      <vt:lpstr>Century Gothic</vt:lpstr>
      <vt:lpstr>Wingdings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DE MIRANDA, Celina</dc:creator>
  <cp:lastModifiedBy>MARTINEZ DE MIRANDA, Celina</cp:lastModifiedBy>
  <cp:revision>548</cp:revision>
  <dcterms:created xsi:type="dcterms:W3CDTF">2018-03-02T18:40:16Z</dcterms:created>
  <dcterms:modified xsi:type="dcterms:W3CDTF">2018-04-05T05:50:44Z</dcterms:modified>
</cp:coreProperties>
</file>