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5" r:id="rId2"/>
    <p:sldId id="316" r:id="rId3"/>
    <p:sldId id="318" r:id="rId4"/>
    <p:sldId id="319" r:id="rId5"/>
    <p:sldId id="320" r:id="rId6"/>
    <p:sldId id="321" r:id="rId7"/>
    <p:sldId id="306" r:id="rId8"/>
  </p:sldIdLst>
  <p:sldSz cx="9144000" cy="6858000" type="screen4x3"/>
  <p:notesSz cx="7102475" cy="93884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90" d="100"/>
          <a:sy n="90" d="100"/>
        </p:scale>
        <p:origin x="143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A2F98D1-8A82-455C-AE8C-0EFCFE4041E0}" type="datetimeFigureOut">
              <a:rPr lang="es-SV" smtClean="0"/>
              <a:pPr/>
              <a:t>23/8/2017</a:t>
            </a:fld>
            <a:endParaRPr lang="es-SV"/>
          </a:p>
        </p:txBody>
      </p:sp>
      <p:sp>
        <p:nvSpPr>
          <p:cNvPr id="4" name="Marcador de pie de página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59B88993-B6DA-4076-ADE9-839D1395608F}" type="slidenum">
              <a:rPr lang="es-SV" smtClean="0"/>
              <a:pPr/>
              <a:t>‹Nº›</a:t>
            </a:fld>
            <a:endParaRPr lang="es-SV"/>
          </a:p>
        </p:txBody>
      </p:sp>
    </p:spTree>
    <p:extLst>
      <p:ext uri="{BB962C8B-B14F-4D97-AF65-F5344CB8AC3E}">
        <p14:creationId xmlns:p14="http://schemas.microsoft.com/office/powerpoint/2010/main" val="13156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s-ES"/>
          </a:p>
        </p:txBody>
      </p:sp>
      <p:sp>
        <p:nvSpPr>
          <p:cNvPr id="3" name="Marcador de fecha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F93B5BE-A30C-43FB-8848-12C4773F44B6}" type="datetimeFigureOut">
              <a:rPr lang="es-ES" smtClean="0"/>
              <a:pPr/>
              <a:t>23/08/2017</a:t>
            </a:fld>
            <a:endParaRPr lang="es-ES"/>
          </a:p>
        </p:txBody>
      </p:sp>
      <p:sp>
        <p:nvSpPr>
          <p:cNvPr id="4" name="Marcador de imagen de diapositiva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s-ES"/>
          </a:p>
        </p:txBody>
      </p:sp>
      <p:sp>
        <p:nvSpPr>
          <p:cNvPr id="5" name="Marcador de notas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A322833-2295-45EA-9EAF-8E696C092A90}" type="slidenum">
              <a:rPr lang="es-ES" smtClean="0"/>
              <a:pPr/>
              <a:t>‹Nº›</a:t>
            </a:fld>
            <a:endParaRPr lang="es-ES"/>
          </a:p>
        </p:txBody>
      </p:sp>
    </p:spTree>
    <p:extLst>
      <p:ext uri="{BB962C8B-B14F-4D97-AF65-F5344CB8AC3E}">
        <p14:creationId xmlns:p14="http://schemas.microsoft.com/office/powerpoint/2010/main" val="22961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D522B-734C-4158-AF22-ECD53C536201}" type="datetimeFigureOut">
              <a:rPr lang="es-ES" smtClean="0"/>
              <a:pPr/>
              <a:t>23/08/2017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B0C4-AC0F-4D01-B69D-A22F61CAFCB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mcpelsalvador.org.sv/" TargetMode="External"/><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facebook.com/MCPES2002"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ítulo 1"/>
          <p:cNvSpPr txBox="1">
            <a:spLocks/>
          </p:cNvSpPr>
          <p:nvPr/>
        </p:nvSpPr>
        <p:spPr>
          <a:xfrm>
            <a:off x="7323720" y="28243"/>
            <a:ext cx="1784784" cy="59244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1200" dirty="0">
                <a:latin typeface="Arial" panose="020B0604020202020204" pitchFamily="34" charset="0"/>
                <a:cs typeface="Arial" panose="020B0604020202020204" pitchFamily="34" charset="0"/>
              </a:rPr>
              <a:t>24 de agosto de 2017</a:t>
            </a:r>
          </a:p>
        </p:txBody>
      </p:sp>
      <p:sp>
        <p:nvSpPr>
          <p:cNvPr id="4" name="Título 1"/>
          <p:cNvSpPr txBox="1">
            <a:spLocks/>
          </p:cNvSpPr>
          <p:nvPr/>
        </p:nvSpPr>
        <p:spPr>
          <a:xfrm>
            <a:off x="2552118" y="5445224"/>
            <a:ext cx="5688632"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SV" sz="1400" i="1" dirty="0">
                <a:latin typeface="Arial" panose="020B0604020202020204" pitchFamily="34" charset="0"/>
                <a:cs typeface="Arial" panose="020B0604020202020204" pitchFamily="34" charset="0"/>
              </a:rPr>
              <a:t>Lcda. Marta Alicia de Magaña</a:t>
            </a:r>
          </a:p>
          <a:p>
            <a:r>
              <a:rPr lang="es-SV" sz="1400" i="1" dirty="0">
                <a:latin typeface="Arial" panose="020B0604020202020204" pitchFamily="34" charset="0"/>
                <a:cs typeface="Arial" panose="020B0604020202020204" pitchFamily="34" charset="0"/>
              </a:rPr>
              <a:t>Directora Ejecutiva MCP-ES</a:t>
            </a:r>
            <a:endParaRPr lang="es-ES" sz="1400" dirty="0">
              <a:latin typeface="Arial" panose="020B0604020202020204" pitchFamily="34" charset="0"/>
              <a:cs typeface="Arial" panose="020B0604020202020204" pitchFamily="34" charset="0"/>
            </a:endParaRPr>
          </a:p>
        </p:txBody>
      </p:sp>
      <p:sp>
        <p:nvSpPr>
          <p:cNvPr id="2" name="Rectangle 1"/>
          <p:cNvSpPr/>
          <p:nvPr/>
        </p:nvSpPr>
        <p:spPr>
          <a:xfrm>
            <a:off x="1187624" y="1340768"/>
            <a:ext cx="5616624" cy="2554545"/>
          </a:xfrm>
          <a:prstGeom prst="rect">
            <a:avLst/>
          </a:prstGeom>
        </p:spPr>
        <p:txBody>
          <a:bodyPr wrap="square">
            <a:spAutoFit/>
          </a:bodyPr>
          <a:lstStyle/>
          <a:p>
            <a:pPr algn="ctr">
              <a:defRPr/>
            </a:pPr>
            <a:r>
              <a:rPr lang="es-ES" sz="3200" dirty="0">
                <a:solidFill>
                  <a:schemeClr val="accent1">
                    <a:lumMod val="50000"/>
                  </a:schemeClr>
                </a:solidFill>
                <a:latin typeface="Arial" panose="020B0604020202020204" pitchFamily="34" charset="0"/>
                <a:cs typeface="Arial" panose="020B0604020202020204" pitchFamily="34" charset="0"/>
              </a:rPr>
              <a:t>Seguimiento al proceso de exención de IVA organizaciones de Sociedad Civil en acuerdo Marco </a:t>
            </a:r>
          </a:p>
          <a:p>
            <a:pPr algn="ctr">
              <a:defRPr/>
            </a:pPr>
            <a:r>
              <a:rPr lang="es-ES" sz="3200" dirty="0">
                <a:solidFill>
                  <a:schemeClr val="accent1">
                    <a:lumMod val="50000"/>
                  </a:schemeClr>
                </a:solidFill>
                <a:latin typeface="Arial" panose="020B0604020202020204" pitchFamily="34" charset="0"/>
                <a:cs typeface="Arial" panose="020B0604020202020204" pitchFamily="34" charset="0"/>
              </a:rPr>
              <a:t>El Salvador -Fondo Mundial</a:t>
            </a:r>
            <a:endParaRPr lang="es-SV" sz="32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53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3284984"/>
            <a:ext cx="8780425" cy="3293209"/>
          </a:xfrm>
          <a:prstGeom prst="rect">
            <a:avLst/>
          </a:prstGeom>
          <a:noFill/>
        </p:spPr>
        <p:txBody>
          <a:bodyPr wrap="square" rtlCol="0">
            <a:spAutoFit/>
          </a:bodyPr>
          <a:lstStyle/>
          <a:p>
            <a:pPr algn="just"/>
            <a:r>
              <a:rPr lang="es-ES" sz="1600" dirty="0"/>
              <a:t>Lic. Gerardo Lara:</a:t>
            </a:r>
          </a:p>
          <a:p>
            <a:pPr algn="just"/>
            <a:r>
              <a:rPr lang="es-ES" sz="1600" dirty="0"/>
              <a:t>Se sostuvo reunión el año anterior con la Lcda. Julia Somoza y el Lic. Gochez Aragón de Relaciones Exteriores, del MCP-ES participamos la Dra. Ana Isabel Nieto, Dra. Celina de Miranda, Lcda. Susan Padilla y mi persona, el sentido de la reunión era conocer  como el gobierno o relaciones exteriores estaba interpretando el acuerdo marco específicamente lo relacionado con la exención de  impuestos, que no había quedado claro en reuniones anteriores, la interpretación que habían dado era que el gobierno asumía que esa exención de impuesto solo era para las instituciones gubernamentales, ósea solo cubría al MINSAL, sin embargo en esta reunión donde participo la Lcda. Somoza obtuvimos otra interpretación, y es que efectivamente el acuerdo marco cubre a todas las organizaciones que están trabajando con recursos del FM, como compromiso ellos quedaron de enviar una respuesta oficial a la carta que habíamos enviado con relación a la exención de impuestos, a la fecha no tengo noticias de si enviaron o no una carta, si es que no la enviaron, deberíamos pedir una nueva reunión o enviar una carta diciendo que nunca recibimos una respuesta. </a:t>
            </a:r>
            <a:endParaRPr lang="es-SV" dirty="0"/>
          </a:p>
        </p:txBody>
      </p:sp>
      <p:sp>
        <p:nvSpPr>
          <p:cNvPr id="4" name="CuadroTexto 3">
            <a:extLst>
              <a:ext uri="{FF2B5EF4-FFF2-40B4-BE49-F238E27FC236}">
                <a16:creationId xmlns:a16="http://schemas.microsoft.com/office/drawing/2014/main" id="{E4614942-D65A-40A7-B132-1F7F3B3093A3}"/>
              </a:ext>
            </a:extLst>
          </p:cNvPr>
          <p:cNvSpPr txBox="1"/>
          <p:nvPr/>
        </p:nvSpPr>
        <p:spPr>
          <a:xfrm>
            <a:off x="179512" y="116632"/>
            <a:ext cx="2998578" cy="400110"/>
          </a:xfrm>
          <a:prstGeom prst="rect">
            <a:avLst/>
          </a:prstGeom>
          <a:noFill/>
        </p:spPr>
        <p:txBody>
          <a:bodyPr wrap="none" rtlCol="0">
            <a:spAutoFit/>
          </a:bodyPr>
          <a:lstStyle/>
          <a:p>
            <a:r>
              <a:rPr lang="es-SV" sz="2000" b="1" dirty="0"/>
              <a:t>Punto 10, Acta ME01-2017</a:t>
            </a:r>
          </a:p>
        </p:txBody>
      </p:sp>
      <p:sp>
        <p:nvSpPr>
          <p:cNvPr id="3" name="Rectángulo 2">
            <a:extLst>
              <a:ext uri="{FF2B5EF4-FFF2-40B4-BE49-F238E27FC236}">
                <a16:creationId xmlns:a16="http://schemas.microsoft.com/office/drawing/2014/main" id="{0AEC50F4-CE15-4027-A793-3376BF79699D}"/>
              </a:ext>
            </a:extLst>
          </p:cNvPr>
          <p:cNvSpPr/>
          <p:nvPr/>
        </p:nvSpPr>
        <p:spPr>
          <a:xfrm>
            <a:off x="179512" y="516742"/>
            <a:ext cx="8815696" cy="2616101"/>
          </a:xfrm>
          <a:prstGeom prst="rect">
            <a:avLst/>
          </a:prstGeom>
        </p:spPr>
        <p:txBody>
          <a:bodyPr wrap="square">
            <a:spAutoFit/>
          </a:bodyPr>
          <a:lstStyle/>
          <a:p>
            <a:r>
              <a:rPr lang="es-ES" sz="1400" dirty="0"/>
              <a:t>Reunión:	ME01-2017</a:t>
            </a:r>
          </a:p>
          <a:p>
            <a:r>
              <a:rPr lang="es-ES" sz="1400" dirty="0"/>
              <a:t>Fecha: 	jueves 09 de febrero del 2017</a:t>
            </a:r>
          </a:p>
          <a:p>
            <a:r>
              <a:rPr lang="es-ES" sz="1400" dirty="0"/>
              <a:t>Lugar: 	Hotel Courtyard Marriot, La Gran Vía</a:t>
            </a:r>
          </a:p>
          <a:p>
            <a:r>
              <a:rPr lang="es-ES" sz="1400" dirty="0"/>
              <a:t>Salón: 	Cibeles</a:t>
            </a:r>
          </a:p>
          <a:p>
            <a:r>
              <a:rPr lang="es-ES" sz="1400" dirty="0"/>
              <a:t>Hora: 	De 7:30 a.m. a 11:30 a.m.</a:t>
            </a:r>
          </a:p>
          <a:p>
            <a:endParaRPr lang="es-ES" sz="1400" dirty="0"/>
          </a:p>
          <a:p>
            <a:r>
              <a:rPr lang="es-ES" sz="1600" b="1" dirty="0"/>
              <a:t>Punto 10: Seguimiento al proceso de exención de IVA organizaciones de sociedad civil en acuerdo Marco El Salvador Fondo Mundial </a:t>
            </a:r>
          </a:p>
          <a:p>
            <a:endParaRPr lang="es-ES" sz="1600" dirty="0"/>
          </a:p>
          <a:p>
            <a:r>
              <a:rPr lang="es-ES" sz="1600" dirty="0"/>
              <a:t>La presidenta Lcda. Susan Padilla cede la palabra al Lic. Gerardo Lara/Gerente del Proyecto FM/Plan Internacional   quien presenta el siguiente punto.</a:t>
            </a:r>
          </a:p>
        </p:txBody>
      </p:sp>
    </p:spTree>
    <p:extLst>
      <p:ext uri="{BB962C8B-B14F-4D97-AF65-F5344CB8AC3E}">
        <p14:creationId xmlns:p14="http://schemas.microsoft.com/office/powerpoint/2010/main" val="106378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2060848"/>
            <a:ext cx="8423920" cy="2800767"/>
          </a:xfrm>
          <a:prstGeom prst="rect">
            <a:avLst/>
          </a:prstGeom>
          <a:noFill/>
        </p:spPr>
        <p:txBody>
          <a:bodyPr wrap="square" rtlCol="0">
            <a:spAutoFit/>
          </a:bodyPr>
          <a:lstStyle/>
          <a:p>
            <a:pPr algn="just"/>
            <a:r>
              <a:rPr lang="es-ES" sz="1600" dirty="0"/>
              <a:t>De acuerdo a esa interpretación, corresponde la excepción, lo que sigue, pero necesitamos esa carta que respalde esa interpretación, es negociar con el Ministerio de Hacienda como se va a dar el mecanismo de excepción, y lo discutimos en ese momento, Hacienda no va a extender un carnet a cada organización, porque no se puede garantizar que sea usado específicamente para la inversión del FM, se recomendó usar el método de reembolso que es el que usa USAID, en el que se recopilan todas las facturas y se envían a Hacienda y hacen un reembolso a la organización, en este caso tendría que ser Plan quien haga la gestión, pero necesitamos esa carta de Relaciones Exteriores donde venga la interpretación sobre la exención de impuestos, vale la pena decir que esto es para todos los recursos que vienen del FM, incluidos los de REDCA, RedTrasex y todo los que reciben recursos del FM. Debemos de coordinarnos y solicitar esa carta a relaciones exteriores e ir gestionando la reunión con Haciendo para ver cómo se va a llevar a cabo la excepción. </a:t>
            </a:r>
            <a:endParaRPr lang="es-SV" sz="1600" dirty="0"/>
          </a:p>
        </p:txBody>
      </p:sp>
      <p:sp>
        <p:nvSpPr>
          <p:cNvPr id="5" name="CuadroTexto 4">
            <a:extLst>
              <a:ext uri="{FF2B5EF4-FFF2-40B4-BE49-F238E27FC236}">
                <a16:creationId xmlns:a16="http://schemas.microsoft.com/office/drawing/2014/main" id="{69469DFA-C431-4FBA-A871-4FE948E2F152}"/>
              </a:ext>
            </a:extLst>
          </p:cNvPr>
          <p:cNvSpPr txBox="1"/>
          <p:nvPr/>
        </p:nvSpPr>
        <p:spPr>
          <a:xfrm>
            <a:off x="179512" y="116632"/>
            <a:ext cx="2998578" cy="400110"/>
          </a:xfrm>
          <a:prstGeom prst="rect">
            <a:avLst/>
          </a:prstGeom>
          <a:noFill/>
        </p:spPr>
        <p:txBody>
          <a:bodyPr wrap="none" rtlCol="0">
            <a:spAutoFit/>
          </a:bodyPr>
          <a:lstStyle/>
          <a:p>
            <a:r>
              <a:rPr lang="es-SV" sz="2000" b="1" dirty="0"/>
              <a:t>Punto 10, Acta ME01-2017</a:t>
            </a:r>
          </a:p>
        </p:txBody>
      </p:sp>
    </p:spTree>
    <p:extLst>
      <p:ext uri="{BB962C8B-B14F-4D97-AF65-F5344CB8AC3E}">
        <p14:creationId xmlns:p14="http://schemas.microsoft.com/office/powerpoint/2010/main" val="354689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1340768"/>
            <a:ext cx="8423920" cy="3970318"/>
          </a:xfrm>
          <a:prstGeom prst="rect">
            <a:avLst/>
          </a:prstGeom>
          <a:noFill/>
        </p:spPr>
        <p:txBody>
          <a:bodyPr wrap="square" rtlCol="0">
            <a:spAutoFit/>
          </a:bodyPr>
          <a:lstStyle/>
          <a:p>
            <a:pPr marL="342900" indent="-342900" algn="just">
              <a:buFont typeface="Wingdings" panose="05000000000000000000" pitchFamily="2" charset="2"/>
              <a:buChar char="ü"/>
            </a:pPr>
            <a:r>
              <a:rPr lang="es-ES" dirty="0"/>
              <a:t>Lcda. Susan Padilla: hay que dar seguimiento al envío de esta nota, porque ellos quedaron de acuerdo de enviar respuesta al MCP, efectivamente ellos manifestaron que no es a las ONG que se les va a asignar el carnet sino a la institución que administra los fondos y ellos son los encargados de hacer todo el proceso.  </a:t>
            </a:r>
          </a:p>
          <a:p>
            <a:pPr algn="just"/>
            <a:endParaRPr lang="es-ES" dirty="0"/>
          </a:p>
          <a:p>
            <a:pPr marL="342900" indent="-342900" algn="just">
              <a:buFont typeface="Wingdings" panose="05000000000000000000" pitchFamily="2" charset="2"/>
              <a:buChar char="ü"/>
            </a:pPr>
            <a:r>
              <a:rPr lang="es-ES" dirty="0"/>
              <a:t>Lcda. Alexia Alvarado: aprovechando la coyuntura de la aprobación del nuevo marco legal y que Relaciones Exteriores es miembro de la CONAVIH, sugiero se aproveche para abordar este punto y darle seguimiento desde la CONAVIH. </a:t>
            </a:r>
          </a:p>
          <a:p>
            <a:pPr algn="just"/>
            <a:endParaRPr lang="es-ES" dirty="0"/>
          </a:p>
          <a:p>
            <a:pPr marL="342900" indent="-342900" algn="just">
              <a:buFont typeface="Wingdings" panose="05000000000000000000" pitchFamily="2" charset="2"/>
              <a:buChar char="ü"/>
            </a:pPr>
            <a:r>
              <a:rPr lang="es-ES" dirty="0"/>
              <a:t>Lcda. Susan Padilla: buena sugerencia, en la reunión la Lcda. Somoza dijo que tenía que ser el Ministerio de Hacienda que tenía que dar la respuesta final, la carta que ellos van a enviar es la interpretación, que se entiende de acuerdo al marco que a ellos les llega y que aplica al proyecto en general, el paso siguiente seria recibir la nota, luego ir a Hacienda para hacer todos los tramites relacionados con la exención. </a:t>
            </a:r>
          </a:p>
        </p:txBody>
      </p:sp>
      <p:sp>
        <p:nvSpPr>
          <p:cNvPr id="4" name="CuadroTexto 3">
            <a:extLst>
              <a:ext uri="{FF2B5EF4-FFF2-40B4-BE49-F238E27FC236}">
                <a16:creationId xmlns:a16="http://schemas.microsoft.com/office/drawing/2014/main" id="{4CB556F2-2887-4AAC-AC0A-FB23D4B74F86}"/>
              </a:ext>
            </a:extLst>
          </p:cNvPr>
          <p:cNvSpPr txBox="1"/>
          <p:nvPr/>
        </p:nvSpPr>
        <p:spPr>
          <a:xfrm>
            <a:off x="539552" y="620688"/>
            <a:ext cx="1762790" cy="400110"/>
          </a:xfrm>
          <a:prstGeom prst="rect">
            <a:avLst/>
          </a:prstGeom>
          <a:noFill/>
        </p:spPr>
        <p:txBody>
          <a:bodyPr wrap="none" rtlCol="0">
            <a:spAutoFit/>
          </a:bodyPr>
          <a:lstStyle/>
          <a:p>
            <a:r>
              <a:rPr lang="es-SV" sz="2000" b="1" dirty="0"/>
              <a:t>Intervenciones</a:t>
            </a:r>
          </a:p>
        </p:txBody>
      </p:sp>
    </p:spTree>
    <p:extLst>
      <p:ext uri="{BB962C8B-B14F-4D97-AF65-F5344CB8AC3E}">
        <p14:creationId xmlns:p14="http://schemas.microsoft.com/office/powerpoint/2010/main" val="35188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196752"/>
            <a:ext cx="8423920" cy="4801314"/>
          </a:xfrm>
          <a:prstGeom prst="rect">
            <a:avLst/>
          </a:prstGeom>
          <a:noFill/>
        </p:spPr>
        <p:txBody>
          <a:bodyPr wrap="square" rtlCol="0">
            <a:spAutoFit/>
          </a:bodyPr>
          <a:lstStyle/>
          <a:p>
            <a:pPr marL="342900" indent="-342900" algn="just">
              <a:buFont typeface="Wingdings" panose="05000000000000000000" pitchFamily="2" charset="2"/>
              <a:buChar char="ü"/>
            </a:pPr>
            <a:r>
              <a:rPr lang="es-ES" dirty="0"/>
              <a:t>Lic. Francisco Ortiz: en 2005 ejecutamos un proyecto en Centros Penitenciarios con PNUD, en esa ocasión lo que se hizo es que nos dieron una copia del carnet donde está el código y se hacen las compras sin IVA, la exención nunca se la van a dar a las ONG’s, y en este caso la exención no sería para Plan, sino específicamente para el proyecto y ese código lo podrán usar los SR, como todo está en línea no habrá dificultad para corroborar que las compras que se hagan sean relacionadas al proyecto. </a:t>
            </a:r>
          </a:p>
          <a:p>
            <a:pPr algn="just"/>
            <a:endParaRPr lang="es-ES" dirty="0"/>
          </a:p>
          <a:p>
            <a:pPr marL="342900" indent="-342900" algn="just">
              <a:buFont typeface="Wingdings" panose="05000000000000000000" pitchFamily="2" charset="2"/>
              <a:buChar char="ü"/>
            </a:pPr>
            <a:r>
              <a:rPr lang="es-ES" dirty="0"/>
              <a:t>Lic. Gerardo Lara: una vez se tenga la interpretación de Relaciones Exteriores, se tiene que hablar con Hacienda sobre la metodología de cómo se va a aplicar la excepción, llevar unas propuestas y escuchar a Hacienda como lo han realizado en otras experiencias.</a:t>
            </a:r>
          </a:p>
          <a:p>
            <a:pPr algn="just"/>
            <a:endParaRPr lang="es-ES" dirty="0"/>
          </a:p>
          <a:p>
            <a:pPr marL="342900" indent="-342900" algn="just">
              <a:buFont typeface="Wingdings" panose="05000000000000000000" pitchFamily="2" charset="2"/>
              <a:buChar char="ü"/>
            </a:pPr>
            <a:r>
              <a:rPr lang="es-ES" dirty="0"/>
              <a:t>Sr. William Hernández: es un problema comprar sin IVA, los proveedores no quieren cotizar, el método más seguro para la exención podría ser el de reembolsos, tomando en cuenta la experiencia de un cooperante fuerte que maneja recursos como es USAID. </a:t>
            </a:r>
          </a:p>
        </p:txBody>
      </p:sp>
      <p:sp>
        <p:nvSpPr>
          <p:cNvPr id="4" name="CuadroTexto 3">
            <a:extLst>
              <a:ext uri="{FF2B5EF4-FFF2-40B4-BE49-F238E27FC236}">
                <a16:creationId xmlns:a16="http://schemas.microsoft.com/office/drawing/2014/main" id="{4CB556F2-2887-4AAC-AC0A-FB23D4B74F86}"/>
              </a:ext>
            </a:extLst>
          </p:cNvPr>
          <p:cNvSpPr txBox="1"/>
          <p:nvPr/>
        </p:nvSpPr>
        <p:spPr>
          <a:xfrm>
            <a:off x="539552" y="620688"/>
            <a:ext cx="1762790" cy="400110"/>
          </a:xfrm>
          <a:prstGeom prst="rect">
            <a:avLst/>
          </a:prstGeom>
          <a:noFill/>
        </p:spPr>
        <p:txBody>
          <a:bodyPr wrap="none" rtlCol="0">
            <a:spAutoFit/>
          </a:bodyPr>
          <a:lstStyle/>
          <a:p>
            <a:r>
              <a:rPr lang="es-SV" sz="2000" b="1" dirty="0"/>
              <a:t>Intervenciones</a:t>
            </a:r>
          </a:p>
        </p:txBody>
      </p:sp>
    </p:spTree>
    <p:extLst>
      <p:ext uri="{BB962C8B-B14F-4D97-AF65-F5344CB8AC3E}">
        <p14:creationId xmlns:p14="http://schemas.microsoft.com/office/powerpoint/2010/main" val="372225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27584" y="2852936"/>
            <a:ext cx="7416824" cy="2308324"/>
          </a:xfrm>
          <a:prstGeom prst="rect">
            <a:avLst/>
          </a:prstGeom>
          <a:noFill/>
        </p:spPr>
        <p:txBody>
          <a:bodyPr wrap="square" rtlCol="0">
            <a:spAutoFit/>
          </a:bodyPr>
          <a:lstStyle/>
          <a:p>
            <a:pPr marL="342900" indent="-342900" algn="just">
              <a:buFont typeface="Wingdings" panose="05000000000000000000" pitchFamily="2" charset="2"/>
              <a:buChar char="Ø"/>
            </a:pPr>
            <a:r>
              <a:rPr lang="es-ES" sz="2400" dirty="0"/>
              <a:t>Desde el MCP, en el transcurso de la semana se enviará carta agradeciendo por la reunión y solicitando respuesta a Relaciones Exteriores según hablado en reunión. </a:t>
            </a:r>
          </a:p>
          <a:p>
            <a:pPr marL="342900" indent="-342900" algn="just">
              <a:buFont typeface="Wingdings" panose="05000000000000000000" pitchFamily="2" charset="2"/>
              <a:buChar char="Ø"/>
            </a:pPr>
            <a:endParaRPr lang="es-ES" sz="2400" dirty="0"/>
          </a:p>
          <a:p>
            <a:pPr marL="342900" indent="-342900" algn="just">
              <a:buFont typeface="Wingdings" panose="05000000000000000000" pitchFamily="2" charset="2"/>
              <a:buChar char="Ø"/>
            </a:pPr>
            <a:r>
              <a:rPr lang="es-ES" sz="2400" dirty="0"/>
              <a:t>Apoyarnos de la CONAVIH para todo este proceso. </a:t>
            </a:r>
          </a:p>
        </p:txBody>
      </p:sp>
      <p:sp>
        <p:nvSpPr>
          <p:cNvPr id="4" name="CuadroTexto 3">
            <a:extLst>
              <a:ext uri="{FF2B5EF4-FFF2-40B4-BE49-F238E27FC236}">
                <a16:creationId xmlns:a16="http://schemas.microsoft.com/office/drawing/2014/main" id="{4CB556F2-2887-4AAC-AC0A-FB23D4B74F86}"/>
              </a:ext>
            </a:extLst>
          </p:cNvPr>
          <p:cNvSpPr txBox="1"/>
          <p:nvPr/>
        </p:nvSpPr>
        <p:spPr>
          <a:xfrm>
            <a:off x="1115616" y="1844824"/>
            <a:ext cx="1937325" cy="523220"/>
          </a:xfrm>
          <a:prstGeom prst="rect">
            <a:avLst/>
          </a:prstGeom>
          <a:noFill/>
        </p:spPr>
        <p:txBody>
          <a:bodyPr wrap="none" rtlCol="0">
            <a:spAutoFit/>
          </a:bodyPr>
          <a:lstStyle/>
          <a:p>
            <a:r>
              <a:rPr lang="es-SV" sz="2800" b="1" dirty="0"/>
              <a:t>ACUERDOS:</a:t>
            </a:r>
          </a:p>
        </p:txBody>
      </p:sp>
    </p:spTree>
    <p:extLst>
      <p:ext uri="{BB962C8B-B14F-4D97-AF65-F5344CB8AC3E}">
        <p14:creationId xmlns:p14="http://schemas.microsoft.com/office/powerpoint/2010/main" val="236367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a:solidFill>
                <a:srgbClr val="002060"/>
              </a:solidFill>
              <a:latin typeface="Arial" pitchFamily="34" charset="0"/>
              <a:cs typeface="Arial" pitchFamily="34" charset="0"/>
            </a:endParaRPr>
          </a:p>
        </p:txBody>
      </p:sp>
      <p:sp>
        <p:nvSpPr>
          <p:cNvPr id="11" name="1 Rectángulo"/>
          <p:cNvSpPr>
            <a:spLocks noChangeArrowheads="1"/>
          </p:cNvSpPr>
          <p:nvPr/>
        </p:nvSpPr>
        <p:spPr bwMode="auto">
          <a:xfrm>
            <a:off x="611560" y="908720"/>
            <a:ext cx="633670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SV" sz="2400" b="1" dirty="0">
                <a:solidFill>
                  <a:srgbClr val="000000"/>
                </a:solidFill>
                <a:latin typeface="Arial" panose="020B0604020202020204" pitchFamily="34" charset="0"/>
                <a:cs typeface="Arial" panose="020B0604020202020204" pitchFamily="34" charset="0"/>
              </a:rPr>
              <a:t>MCP-ES</a:t>
            </a:r>
          </a:p>
          <a:p>
            <a:pPr algn="ctr" eaLnBrk="1" hangingPunct="1">
              <a:spcBef>
                <a:spcPct val="0"/>
              </a:spcBef>
              <a:buFontTx/>
              <a:buNone/>
            </a:pPr>
            <a:endParaRPr lang="es-ES" altLang="es-SV" sz="2400" b="1" dirty="0">
              <a:solidFill>
                <a:srgbClr val="000000"/>
              </a:solidFill>
              <a:latin typeface="Arial" panose="020B0604020202020204" pitchFamily="34" charset="0"/>
              <a:cs typeface="Arial" panose="020B0604020202020204" pitchFamily="34" charset="0"/>
            </a:endParaRPr>
          </a:p>
          <a:p>
            <a:pPr algn="ctr" eaLnBrk="1" hangingPunct="1">
              <a:spcBef>
                <a:spcPct val="0"/>
              </a:spcBef>
              <a:buFontTx/>
              <a:buNone/>
            </a:pPr>
            <a:r>
              <a:rPr lang="es-ES" altLang="es-SV" sz="2400" b="1" dirty="0">
                <a:solidFill>
                  <a:srgbClr val="000000"/>
                </a:solidFill>
                <a:latin typeface="Arial" panose="020B0604020202020204" pitchFamily="34" charset="0"/>
                <a:cs typeface="Arial" panose="020B0604020202020204" pitchFamily="34" charset="0"/>
              </a:rPr>
              <a:t>Contribuyendo a la reducción significativa y sostenible del VIH, Tuberculosis y Malaria, a través de las subvenciones del Fondo Mundial </a:t>
            </a:r>
          </a:p>
        </p:txBody>
      </p:sp>
      <p:grpSp>
        <p:nvGrpSpPr>
          <p:cNvPr id="14" name="13 Grupo"/>
          <p:cNvGrpSpPr/>
          <p:nvPr/>
        </p:nvGrpSpPr>
        <p:grpSpPr>
          <a:xfrm>
            <a:off x="2699792" y="3635553"/>
            <a:ext cx="4824536" cy="1785864"/>
            <a:chOff x="2699792" y="3635553"/>
            <a:chExt cx="4824536" cy="1785864"/>
          </a:xfrm>
        </p:grpSpPr>
        <p:sp>
          <p:nvSpPr>
            <p:cNvPr id="7" name="4 CuadroTexto"/>
            <p:cNvSpPr txBox="1">
              <a:spLocks noChangeArrowheads="1"/>
            </p:cNvSpPr>
            <p:nvPr/>
          </p:nvSpPr>
          <p:spPr bwMode="auto">
            <a:xfrm>
              <a:off x="2699792" y="3645024"/>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SV" altLang="es-SV" sz="2000" b="1" dirty="0">
                  <a:solidFill>
                    <a:srgbClr val="000000"/>
                  </a:solidFill>
                  <a:latin typeface="Arial" panose="020B0604020202020204" pitchFamily="34" charset="0"/>
                  <a:hlinkClick r:id="rId3"/>
                </a:rPr>
                <a:t>www.mcpelsalvador.org.sv</a:t>
              </a:r>
              <a:r>
                <a:rPr lang="es-SV" altLang="es-SV" sz="2000" b="1" dirty="0">
                  <a:solidFill>
                    <a:srgbClr val="000000"/>
                  </a:solidFill>
                  <a:latin typeface="Arial" panose="020B0604020202020204" pitchFamily="34" charset="0"/>
                </a:rPr>
                <a:t> </a:t>
              </a:r>
              <a:r>
                <a:rPr lang="es-SV" altLang="es-SV" sz="2800" dirty="0">
                  <a:solidFill>
                    <a:srgbClr val="000000"/>
                  </a:solidFill>
                  <a:latin typeface="Arial" panose="020B0604020202020204" pitchFamily="34" charset="0"/>
                </a:rPr>
                <a:t> </a:t>
              </a:r>
            </a:p>
          </p:txBody>
        </p:sp>
        <p:sp>
          <p:nvSpPr>
            <p:cNvPr id="8" name="5 CuadroTexto"/>
            <p:cNvSpPr txBox="1">
              <a:spLocks noChangeArrowheads="1"/>
            </p:cNvSpPr>
            <p:nvPr/>
          </p:nvSpPr>
          <p:spPr bwMode="auto">
            <a:xfrm>
              <a:off x="3402559" y="4221088"/>
              <a:ext cx="412176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SV" altLang="es-SV" sz="2000" b="1" dirty="0">
                  <a:solidFill>
                    <a:srgbClr val="000000"/>
                  </a:solidFill>
                  <a:latin typeface="Arial" panose="020B0604020202020204" pitchFamily="34" charset="0"/>
                  <a:hlinkClick r:id="rId4"/>
                </a:rPr>
                <a:t>www.facebook.com/MCPES2002</a:t>
              </a:r>
            </a:p>
            <a:p>
              <a:pPr eaLnBrk="1" hangingPunct="1">
                <a:spcBef>
                  <a:spcPct val="0"/>
                </a:spcBef>
                <a:buFontTx/>
                <a:buNone/>
              </a:pPr>
              <a:endParaRPr lang="es-SV" altLang="es-SV" sz="1600" dirty="0">
                <a:solidFill>
                  <a:srgbClr val="000000"/>
                </a:solidFill>
                <a:latin typeface="Arial" panose="020B0604020202020204" pitchFamily="34" charset="0"/>
              </a:endParaRPr>
            </a:p>
            <a:p>
              <a:pPr eaLnBrk="1" hangingPunct="1">
                <a:spcBef>
                  <a:spcPct val="0"/>
                </a:spcBef>
                <a:buFontTx/>
                <a:buNone/>
              </a:pPr>
              <a:r>
                <a:rPr lang="es-SV" altLang="es-SV" sz="2000" b="1" dirty="0">
                  <a:solidFill>
                    <a:srgbClr val="000000"/>
                  </a:solidFill>
                  <a:latin typeface="Arial" panose="020B0604020202020204" pitchFamily="34" charset="0"/>
                  <a:hlinkClick r:id="rId4"/>
                </a:rPr>
                <a:t>@MCPElSalvador </a:t>
              </a:r>
            </a:p>
            <a:p>
              <a:pPr eaLnBrk="1" hangingPunct="1">
                <a:spcBef>
                  <a:spcPct val="0"/>
                </a:spcBef>
                <a:buFontTx/>
                <a:buNone/>
              </a:pPr>
              <a:endParaRPr lang="es-SV" altLang="es-SV" sz="1600" dirty="0">
                <a:solidFill>
                  <a:srgbClr val="000000"/>
                </a:solidFill>
                <a:latin typeface="Arial" panose="020B0604020202020204" pitchFamily="34" charset="0"/>
              </a:endParaRPr>
            </a:p>
          </p:txBody>
        </p:sp>
        <p:pic>
          <p:nvPicPr>
            <p:cNvPr id="9"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44043" y="4149080"/>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99606" y="4680942"/>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42878" y="3635553"/>
              <a:ext cx="532978" cy="51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773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3384</TotalTime>
  <Words>914</Words>
  <Application>Microsoft Office PowerPoint</Application>
  <PresentationFormat>Presentación en pantalla (4:3)</PresentationFormat>
  <Paragraphs>42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CCEFG</dc:creator>
  <cp:lastModifiedBy>Karla Eugenia Rivera Arévalo</cp:lastModifiedBy>
  <cp:revision>174</cp:revision>
  <cp:lastPrinted>2016-08-23T00:35:24Z</cp:lastPrinted>
  <dcterms:created xsi:type="dcterms:W3CDTF">2014-09-12T13:24:53Z</dcterms:created>
  <dcterms:modified xsi:type="dcterms:W3CDTF">2017-08-23T22:54:36Z</dcterms:modified>
</cp:coreProperties>
</file>