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1" r:id="rId2"/>
    <p:sldMasterId id="2147483693" r:id="rId3"/>
  </p:sldMasterIdLst>
  <p:notesMasterIdLst>
    <p:notesMasterId r:id="rId9"/>
  </p:notesMasterIdLst>
  <p:sldIdLst>
    <p:sldId id="286" r:id="rId4"/>
    <p:sldId id="272" r:id="rId5"/>
    <p:sldId id="297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29739-D960-4452-8A9B-E402447E0451}" type="datetimeFigureOut">
              <a:rPr lang="es-MX" smtClean="0"/>
              <a:t>23/10/2018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C036C-C3A0-4CD9-AE4C-46E61E3BB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580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92D3B7-0F91-4A2B-8758-7E2BE86CF2D3}" type="slidenum">
              <a:rPr kumimoji="0" lang="es-MX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67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0BB48-1F54-4B41-9F66-0DE2B1D7A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46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92D3B7-0F91-4A2B-8758-7E2BE86CF2D3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19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5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9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8"/>
            <a:ext cx="2628900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8"/>
            <a:ext cx="7734300" cy="581183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2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14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82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0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11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0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41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9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5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2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8013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8637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45354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62145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3738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48847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762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23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31856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Rectángulo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56191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2794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91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5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2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8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2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8C9A169B-57C5-475D-90D0-CE7B080F539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23/10/2018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EE3C9B5E-B96B-46CE-BEE6-F18F9D6B02E0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783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7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16BE-A4A8-A44A-AD19-9D0B7D2A9FA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AADD-BA3A-8B45-9FA1-851D8F7C22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1188F2-A74A-4787-9F79-7360C360305A}" type="datetimeFigureOut">
              <a:rPr lang="es-SV" smtClean="0"/>
              <a:t>23/10/2018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0B81EA-BE5F-4E32-B9D9-89E97155DC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501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4122" y="5055699"/>
            <a:ext cx="5707967" cy="5501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  <a:t>Acelerando la acción regional a favor de los derechos humanos, sexuales y reproductivos y la</a:t>
            </a:r>
            <a:b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</a:br>
            <a: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  <a:t>no violencia hacia las </a:t>
            </a:r>
            <a:b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</a:br>
            <a: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  <a:t>mujeres viviendo con VIH</a:t>
            </a:r>
            <a:b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</a:br>
            <a:b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</a:br>
            <a: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  <a:t>QRA-H-Hivos</a:t>
            </a:r>
            <a:br>
              <a:rPr lang="es-MX" sz="2700" b="1" dirty="0">
                <a:solidFill>
                  <a:srgbClr val="00B050"/>
                </a:solidFill>
                <a:latin typeface="Museo Sans Rounded 300" pitchFamily="50" charset="0"/>
              </a:rPr>
            </a:br>
            <a:br>
              <a:rPr lang="es-MX" sz="2400" b="1" i="1" dirty="0">
                <a:solidFill>
                  <a:schemeClr val="accent5">
                    <a:lumMod val="75000"/>
                  </a:schemeClr>
                </a:solidFill>
                <a:latin typeface="Museo Sans Rounded 300" pitchFamily="50" charset="0"/>
              </a:rPr>
            </a:br>
            <a:endParaRPr lang="es-MX" sz="1200" dirty="0">
              <a:solidFill>
                <a:schemeClr val="bg1"/>
              </a:solidFill>
              <a:latin typeface="Museo Sans Rounded 300" pitchFamily="50" charset="0"/>
            </a:endParaRPr>
          </a:p>
        </p:txBody>
      </p:sp>
      <p:pic>
        <p:nvPicPr>
          <p:cNvPr id="4" name="Picture 2" descr="http://static.wixstatic.com/media/73731f_15b154d3b5ff738b0801b1c9c7225367.jpg_10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325" y="2478612"/>
            <a:ext cx="1464843" cy="212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Hivos People Unlimite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325" y="4731427"/>
            <a:ext cx="1464843" cy="1091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16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04" y="1480526"/>
            <a:ext cx="58465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en-US" sz="3200" dirty="0" err="1">
                <a:solidFill>
                  <a:srgbClr val="D51317"/>
                </a:solidFill>
                <a:latin typeface="Museo Sans Rounded 300"/>
                <a:cs typeface="Museo Sans Rounded 300"/>
              </a:rPr>
              <a:t>Proyecto</a:t>
            </a:r>
            <a:r>
              <a:rPr lang="en-US" sz="3200" dirty="0">
                <a:solidFill>
                  <a:srgbClr val="D51317"/>
                </a:solidFill>
                <a:latin typeface="Museo Sans Rounded 300"/>
                <a:cs typeface="Museo Sans Rounded 300"/>
              </a:rPr>
              <a:t> de ICW Latina con Hivos </a:t>
            </a:r>
          </a:p>
          <a:p>
            <a:pPr defTabSz="457189"/>
            <a:r>
              <a:rPr lang="en-US" sz="3200" dirty="0" err="1">
                <a:solidFill>
                  <a:srgbClr val="D51317"/>
                </a:solidFill>
                <a:latin typeface="Museo Sans Rounded 300"/>
                <a:cs typeface="Museo Sans Rounded 300"/>
              </a:rPr>
              <a:t>como</a:t>
            </a:r>
            <a:r>
              <a:rPr lang="en-US" sz="3200" dirty="0">
                <a:solidFill>
                  <a:srgbClr val="D51317"/>
                </a:solidFill>
                <a:latin typeface="Museo Sans Rounded 300"/>
                <a:cs typeface="Museo Sans Rounded 300"/>
              </a:rPr>
              <a:t> receptor principal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1659" y="2505193"/>
            <a:ext cx="8229600" cy="85725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useo Sans Rounded 300"/>
                <a:cs typeface="Museo Sans Rounded 300"/>
              </a:rPr>
              <a:t>2016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  <a:latin typeface="Museo Sans Rounded 300"/>
                <a:cs typeface="Museo Sans Rounded 300"/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useo Sans Rounded 300"/>
                <a:cs typeface="Museo Sans Rounded 300"/>
              </a:rPr>
              <a:t>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0792" y="338352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189"/>
            <a:r>
              <a:rPr lang="es-MX" sz="3200" dirty="0">
                <a:solidFill>
                  <a:srgbClr val="D51317"/>
                </a:solidFill>
                <a:latin typeface="Museo Sans Rounded 300"/>
                <a:cs typeface="Museo Sans Rounded 300"/>
              </a:rPr>
              <a:t>4.3 millones de dólares</a:t>
            </a:r>
            <a:r>
              <a:rPr lang="es-ES_tradnl" sz="3200" dirty="0">
                <a:solidFill>
                  <a:srgbClr val="D51317"/>
                </a:solidFill>
                <a:latin typeface="Museo Sans Rounded 300"/>
                <a:cs typeface="Museo Sans Rounded 30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60879" y="439142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189"/>
            <a:r>
              <a:rPr lang="es-ES_tradnl" sz="2800" dirty="0">
                <a:solidFill>
                  <a:prstClr val="white">
                    <a:lumMod val="50000"/>
                  </a:prstClr>
                </a:solidFill>
                <a:latin typeface="Museo Sans Rounded 300"/>
                <a:cs typeface="Museo Sans Rounded 300"/>
              </a:rPr>
              <a:t>Financiamiento </a:t>
            </a:r>
            <a:r>
              <a:rPr lang="es-ES_tradnl" sz="2800" dirty="0">
                <a:solidFill>
                  <a:srgbClr val="7F7F7F"/>
                </a:solidFill>
                <a:latin typeface="Museo Sans Rounded 300"/>
                <a:cs typeface="Museo Sans Rounded 300"/>
              </a:rPr>
              <a:t>de </a:t>
            </a:r>
            <a:r>
              <a:rPr lang="es-ES_tradnl" sz="2800" i="1" dirty="0">
                <a:solidFill>
                  <a:srgbClr val="7F7F7F"/>
                </a:solidFill>
                <a:latin typeface="Museo Sans Rounded 300"/>
                <a:cs typeface="Museo Sans Rounded 300"/>
              </a:rPr>
              <a:t>El Fondo Mundial de lucha contra el sida, la tuberculosis y la malaria</a:t>
            </a:r>
          </a:p>
        </p:txBody>
      </p:sp>
    </p:spTree>
    <p:extLst>
      <p:ext uri="{BB962C8B-B14F-4D97-AF65-F5344CB8AC3E}">
        <p14:creationId xmlns:p14="http://schemas.microsoft.com/office/powerpoint/2010/main" val="76691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063230"/>
            <a:ext cx="8229600" cy="60518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Museo Sans Rounded 300" panose="02000000000000000000" pitchFamily="50" charset="0"/>
              </a:rPr>
              <a:t>Logros principales 2017 (regional)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1200" y="1801147"/>
            <a:ext cx="8229600" cy="3993624"/>
          </a:xfrm>
        </p:spPr>
        <p:txBody>
          <a:bodyPr>
            <a:normAutofit fontScale="47500" lnSpcReduction="20000"/>
          </a:bodyPr>
          <a:lstStyle/>
          <a:p>
            <a:r>
              <a:rPr lang="es-MX" sz="3400" dirty="0">
                <a:latin typeface="Museo Sans Rounded 300" panose="02000000000000000000" pitchFamily="50" charset="0"/>
              </a:rPr>
              <a:t>Se terminaron 10 planes de incidencia política y el plan regional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En varios países se ha logrado incidir exitosamente para incluir y visibilizar a las mujeres con VIH en políticas o legislación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desarrolló y presentó una agenda política de las mujeres con VIH a lideres y tomadores de decisión en la región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puso en línea el Mapeo al Marco legal y </a:t>
            </a:r>
            <a:r>
              <a:rPr lang="es-MX" sz="3400" dirty="0" err="1">
                <a:latin typeface="Museo Sans Rounded 300" panose="02000000000000000000" pitchFamily="50" charset="0"/>
              </a:rPr>
              <a:t>Politicas</a:t>
            </a:r>
            <a:endParaRPr lang="es-MX" sz="3400" dirty="0">
              <a:latin typeface="Museo Sans Rounded 300" panose="02000000000000000000" pitchFamily="50" charset="0"/>
            </a:endParaRPr>
          </a:p>
          <a:p>
            <a:r>
              <a:rPr lang="es-MX" sz="3400" dirty="0">
                <a:latin typeface="Museo Sans Rounded 300" panose="02000000000000000000" pitchFamily="50" charset="0"/>
              </a:rPr>
              <a:t>Se terminó la guía metodológica de formación de mujeres para la incidencia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entrenaron y formaron 124 mujeres con VIH como lideres de grupos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han formado y/o fortalecido 62 grupos de empoderamiento (11 países)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diseñó un sistema regional de monitoreo ciudadano de los servicios de salud sexual y reproductiva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contrató la elaboración de lineamientos para la atención de la violencia en mujeres con VIH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Se reactivó el capitulo de Bolivia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Recibimos una calificación de A2</a:t>
            </a:r>
          </a:p>
          <a:p>
            <a:r>
              <a:rPr lang="es-MX" sz="3400" dirty="0">
                <a:latin typeface="Museo Sans Rounded 300" panose="02000000000000000000" pitchFamily="50" charset="0"/>
              </a:rPr>
              <a:t>Tuvimos una ejecución financiera  del 101% 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000" dirty="0">
                <a:solidFill>
                  <a:schemeClr val="accent5">
                    <a:lumMod val="50000"/>
                  </a:schemeClr>
                </a:solidFill>
                <a:latin typeface="Museo Sans Rounded 300" pitchFamily="50" charset="0"/>
              </a:rPr>
              <a:t>Actividades principales 2018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Museo Sans Rounded 300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52651" y="2226469"/>
            <a:ext cx="6383065" cy="3263504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s-MX" dirty="0"/>
              <a:t>Reprogramación y PUDR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Monitoreo social de servicios (con </a:t>
            </a:r>
            <a:r>
              <a:rPr lang="es-MX" dirty="0" err="1"/>
              <a:t>Bifrost</a:t>
            </a:r>
            <a:r>
              <a:rPr lang="es-MX" dirty="0"/>
              <a:t>)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Lineamientos para abordar la violencia en mujeres con VIH (con </a:t>
            </a:r>
            <a:r>
              <a:rPr lang="es-MX" dirty="0" err="1"/>
              <a:t>Salamander</a:t>
            </a:r>
            <a:r>
              <a:rPr lang="es-MX" dirty="0"/>
              <a:t>)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Planificación estratégica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Actualización del Mapeo (con PNUD)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Cosecha de Alcance y Evaluación Final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Conferencia de </a:t>
            </a:r>
            <a:r>
              <a:rPr lang="es-MX" dirty="0" err="1"/>
              <a:t>Amsterdam</a:t>
            </a:r>
            <a:r>
              <a:rPr lang="es-MX" dirty="0"/>
              <a:t> Aids2018</a:t>
            </a:r>
          </a:p>
          <a:p>
            <a:pPr marL="385763" indent="-385763">
              <a:buFont typeface="+mj-lt"/>
              <a:buAutoNum type="arabicPeriod"/>
            </a:pPr>
            <a:r>
              <a:rPr lang="es-MX" dirty="0"/>
              <a:t>Reunión Final de cierre y socialización de resultados y planificación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641556" y="1956894"/>
          <a:ext cx="1397792" cy="334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48">
                  <a:extLst>
                    <a:ext uri="{9D8B030D-6E8A-4147-A177-3AD203B41FA5}">
                      <a16:colId xmlns:a16="http://schemas.microsoft.com/office/drawing/2014/main" val="3547364755"/>
                    </a:ext>
                  </a:extLst>
                </a:gridCol>
                <a:gridCol w="349448">
                  <a:extLst>
                    <a:ext uri="{9D8B030D-6E8A-4147-A177-3AD203B41FA5}">
                      <a16:colId xmlns:a16="http://schemas.microsoft.com/office/drawing/2014/main" val="3314855308"/>
                    </a:ext>
                  </a:extLst>
                </a:gridCol>
                <a:gridCol w="349448">
                  <a:extLst>
                    <a:ext uri="{9D8B030D-6E8A-4147-A177-3AD203B41FA5}">
                      <a16:colId xmlns:a16="http://schemas.microsoft.com/office/drawing/2014/main" val="2054366792"/>
                    </a:ext>
                  </a:extLst>
                </a:gridCol>
                <a:gridCol w="349448">
                  <a:extLst>
                    <a:ext uri="{9D8B030D-6E8A-4147-A177-3AD203B41FA5}">
                      <a16:colId xmlns:a16="http://schemas.microsoft.com/office/drawing/2014/main" val="3448624126"/>
                    </a:ext>
                  </a:extLst>
                </a:gridCol>
              </a:tblGrid>
              <a:tr h="3718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5013550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99190551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3533595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78613399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65005271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5715866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1084732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456444"/>
                  </a:ext>
                </a:extLst>
              </a:tr>
              <a:tr h="371804"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4410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rsonal\Desktop\ICW 2017\Logo ICW Capitulo El Salvador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9842"/>
            <a:ext cx="2699792" cy="385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23792" y="260648"/>
            <a:ext cx="5544616" cy="3960440"/>
          </a:xfrm>
        </p:spPr>
        <p:txBody>
          <a:bodyPr/>
          <a:lstStyle/>
          <a:p>
            <a:pPr algn="ctr"/>
            <a:r>
              <a:rPr lang="es-SV" sz="3200" dirty="0"/>
              <a:t>AVANCES AÑO 2 - Q11 </a:t>
            </a:r>
            <a:br>
              <a:rPr lang="es-SV" sz="3200" dirty="0"/>
            </a:br>
            <a:r>
              <a:rPr lang="es-SV" sz="3200" dirty="0"/>
              <a:t>PROYECTO REGIONAL “Acelerando la Accion  regional a favor de los </a:t>
            </a:r>
            <a:r>
              <a:rPr lang="es-SV" sz="3200" dirty="0" err="1"/>
              <a:t>dh</a:t>
            </a:r>
            <a:r>
              <a:rPr lang="es-SV" sz="3200" dirty="0"/>
              <a:t>-sr y la no violencia HACIA  las mujeres con </a:t>
            </a:r>
            <a:r>
              <a:rPr lang="es-SV" sz="3200" dirty="0" err="1"/>
              <a:t>vih</a:t>
            </a:r>
            <a:r>
              <a:rPr lang="es-SV" sz="3200" dirty="0"/>
              <a:t>”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78442" y="5877272"/>
            <a:ext cx="5114778" cy="864096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ICW CAPITULO EL SALVADOR 2018</a:t>
            </a:r>
            <a:r>
              <a:rPr lang="es-SV" b="1" dirty="0">
                <a:solidFill>
                  <a:srgbClr val="7030A0"/>
                </a:solidFill>
              </a:rPr>
              <a:t> </a:t>
            </a:r>
            <a:endParaRPr lang="es-SV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0348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</TotalTime>
  <Words>296</Words>
  <Application>Microsoft Office PowerPoint</Application>
  <PresentationFormat>Panorámica</PresentationFormat>
  <Paragraphs>53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Museo Sans Rounded 300</vt:lpstr>
      <vt:lpstr>Trebuchet MS</vt:lpstr>
      <vt:lpstr>Wingdings</vt:lpstr>
      <vt:lpstr>Wingdings 2</vt:lpstr>
      <vt:lpstr>1_Tema de Office</vt:lpstr>
      <vt:lpstr>Office Theme</vt:lpstr>
      <vt:lpstr>Opulento</vt:lpstr>
      <vt:lpstr>Acelerando la acción regional a favor de los derechos humanos, sexuales y reproductivos y la no violencia hacia las  mujeres viviendo con VIH  QRA-H-Hivos  </vt:lpstr>
      <vt:lpstr>2016 – 2018</vt:lpstr>
      <vt:lpstr>Logros principales 2017 (regional)</vt:lpstr>
      <vt:lpstr>Actividades principales 2018</vt:lpstr>
      <vt:lpstr>AVANCES AÑO 2 - Q11  PROYECTO REGIONAL “Acelerando la Accion  regional a favor de los dh-sr y la no violencia HACIA  las mujeres con vih”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ICW Capitulo El Salvador</dc:creator>
  <cp:lastModifiedBy>ICW Capitulo El Salvador</cp:lastModifiedBy>
  <cp:revision>2</cp:revision>
  <dcterms:created xsi:type="dcterms:W3CDTF">2018-10-24T01:01:57Z</dcterms:created>
  <dcterms:modified xsi:type="dcterms:W3CDTF">2018-10-24T01:05:22Z</dcterms:modified>
</cp:coreProperties>
</file>