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704A8-4E4F-4E33-A7D8-1BB6EE644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75FCBD-B192-4EE8-987F-BC5319B13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25AD38-CA01-45F3-913A-8BE2D5D39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A6231F-2F2E-491D-AA86-5079CD28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2E9650-A40F-4BEA-BE75-4BCCEFE34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6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45226-3C53-4E02-A522-217D55DF0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F84BE4-D09A-46F9-8143-EF5F7CC59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F3F611-73EB-41E6-BFCE-68C251DC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9479AA-1348-45EF-A1E0-C2BA1CB7B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310A43-92EE-4B31-892B-3D6A799D7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3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B8C72A7-38F8-496A-9A58-E21C80D774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A15FDB-029A-4AF4-949D-048BED84B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6A17C0-7736-4555-A146-C416A77F6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F60AD2-60F8-4680-B2EE-6D16EA30C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CC210C-8E43-4115-8B91-79C51F477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7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6D7B7-D5DC-486B-96FC-0CD4BEA4B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71FC47-DFBE-4A81-B194-5E213ABD0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B6B95A-A069-4E4E-B143-97CBB719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988D1C-1A6F-484E-A40E-DD01EEE9F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2D0B3B-E37C-4B57-9F88-B5B27936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1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B3514-084B-44E4-9592-88457AE5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24AC5C-724A-4E33-9DEC-38FBCA001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A0D396-8061-4FA0-92A8-60EBF74B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C8CC27-EE78-42FE-80BB-4C91B525B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10D60A-461B-4DA8-A9C5-621D75DB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5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071F2-AC54-4053-8398-13C84DCBF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FFB046-CD63-4D60-8B16-395B24F9F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E00A62-546B-46BF-B2AB-4AFAF76BD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F5265C-B3C0-43BD-A11B-EFFCA4AB0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7B8B89-9839-424F-A00E-79CE6EE1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FE2320-400A-4F3E-8FCB-9BCFC658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8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7E1112-F2A3-460A-BF19-21525064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4B26DF-87F0-4895-B75D-8A527DB93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E69702-CEBD-4180-85B3-EEBDB7306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580737-E0D7-4DD6-83CE-0411183B90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B70F0C0-9185-4266-A828-EEDB31F36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8C7A2EB-BD9A-4D00-A654-BFD15FFE9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4165F9B-53B6-4087-BA01-CE703DB67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C81655D-EBAA-4169-8253-F97A0E0C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6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AE050-CC21-4143-B1BD-B4B8E1EC5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F1EC5B3-85FA-4116-9FBC-491E5D204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FBFFA8-9F03-4D65-AA4A-77B6BF462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0286A1F-5625-4004-A6A6-C476B9BAD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1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D230037-5B70-4EB2-8E3E-B31D48CD0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E4ACE9-16A1-45D2-BCB8-691ECC54F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32B8C1-92B9-434A-A489-A33F46203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15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8158E-2346-4A66-A22D-E69EABCE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03D36C-BA3D-432E-96DD-739AD09DF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1A1622-F2AD-455A-BB28-23D5689D0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7DAE1A-9975-4695-A85D-A87B9B702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6FBD9D-EBAF-4BE7-8972-8A146132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9DD9DB-CEF8-41C9-AA2B-CDA150870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4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1924C-97A2-4220-9820-F1282DAC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EA2C52E-A13E-4F2C-BEBF-467441489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A2A030-3B1E-4A46-81D9-7FBE0B7AB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FF4B3E-C0FF-48A4-BE3C-71AB84C6B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D9A944-4CB8-4C6B-BF3E-50BF272BC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0F452B-9C58-47CF-BF2E-153342B3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5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4EDEBD-512A-402E-ABE5-943D05A0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87725F-3E97-4BD6-A391-B3AC299F4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FEE31B-F0D3-405D-B751-7FB19BF498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4CBF1-7F6B-410F-9B1D-BC1680030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D31A9E-F00F-4243-BF60-2CE023F1E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21A52C4-5DB4-49D0-8276-6EDBF20E28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4" r="2252"/>
          <a:stretch/>
        </p:blipFill>
        <p:spPr>
          <a:xfrm>
            <a:off x="0" y="0"/>
            <a:ext cx="12192000" cy="68383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B2209D6-5F2F-4F36-B053-96FE98C6B6F9}"/>
              </a:ext>
            </a:extLst>
          </p:cNvPr>
          <p:cNvSpPr txBox="1"/>
          <p:nvPr/>
        </p:nvSpPr>
        <p:spPr>
          <a:xfrm>
            <a:off x="8846289" y="5980673"/>
            <a:ext cx="321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SV" sz="1200" b="1" dirty="0">
                <a:latin typeface="Arial Nova" panose="020B0504020202020204" pitchFamily="34" charset="0"/>
              </a:rPr>
              <a:t>LCDA. MARTA ALICIA DE MAGAÑA</a:t>
            </a:r>
          </a:p>
          <a:p>
            <a:pPr algn="r"/>
            <a:r>
              <a:rPr lang="es-SV" sz="1200" b="1" dirty="0">
                <a:latin typeface="Arial Nova" panose="020B0504020202020204" pitchFamily="34" charset="0"/>
              </a:rPr>
              <a:t>DIRECTORA EJECUTIVA MCP-ES</a:t>
            </a:r>
          </a:p>
          <a:p>
            <a:pPr algn="r"/>
            <a:r>
              <a:rPr lang="es-SV" sz="1200" b="1" dirty="0">
                <a:latin typeface="Arial Nova" panose="020B0504020202020204" pitchFamily="34" charset="0"/>
              </a:rPr>
              <a:t>DICIEMBRE, 2018</a:t>
            </a:r>
            <a:endParaRPr lang="es-ES" sz="1200" b="1" dirty="0">
              <a:latin typeface="Arial Nova" panose="020B05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33260C-4454-4562-BF04-2C2A27A27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09" y="138662"/>
            <a:ext cx="3398479" cy="1162918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73C800A-B8B8-472B-9FB7-6F3E5620AB85}"/>
              </a:ext>
            </a:extLst>
          </p:cNvPr>
          <p:cNvSpPr/>
          <p:nvPr/>
        </p:nvSpPr>
        <p:spPr>
          <a:xfrm>
            <a:off x="561753" y="2246306"/>
            <a:ext cx="11068493" cy="2789641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5400" dirty="0">
                <a:solidFill>
                  <a:schemeClr val="bg1"/>
                </a:solidFill>
                <a:latin typeface="Bauhaus 93" panose="04030905020B02020C02" pitchFamily="82" charset="0"/>
              </a:rPr>
              <a:t>PROPUESTA</a:t>
            </a:r>
            <a:br>
              <a:rPr lang="es-SV" sz="5400" dirty="0">
                <a:solidFill>
                  <a:schemeClr val="bg1"/>
                </a:solidFill>
                <a:latin typeface="Bauhaus 93" panose="04030905020B02020C02" pitchFamily="82" charset="0"/>
              </a:rPr>
            </a:br>
            <a:r>
              <a:rPr lang="es-SV" sz="5400" dirty="0">
                <a:solidFill>
                  <a:schemeClr val="bg1"/>
                </a:solidFill>
                <a:latin typeface="Bauhaus 93" panose="04030905020B02020C02" pitchFamily="82" charset="0"/>
              </a:rPr>
              <a:t>CALENDARIO DE ACTIVIDADES </a:t>
            </a:r>
            <a:br>
              <a:rPr lang="es-SV" sz="5400" dirty="0">
                <a:solidFill>
                  <a:schemeClr val="bg1"/>
                </a:solidFill>
                <a:latin typeface="Bauhaus 93" panose="04030905020B02020C02" pitchFamily="82" charset="0"/>
              </a:rPr>
            </a:br>
            <a:r>
              <a:rPr lang="es-SV" sz="5400" dirty="0">
                <a:solidFill>
                  <a:schemeClr val="bg1"/>
                </a:solidFill>
                <a:latin typeface="Bauhaus 93" panose="04030905020B02020C02" pitchFamily="82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089562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8FC1CE-541B-4783-9FF8-9650F3ED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60" y="282382"/>
            <a:ext cx="6661296" cy="1026042"/>
          </a:xfrm>
        </p:spPr>
        <p:txBody>
          <a:bodyPr>
            <a:normAutofit/>
          </a:bodyPr>
          <a:lstStyle/>
          <a:p>
            <a:pPr algn="ctr"/>
            <a:r>
              <a:rPr lang="es-SV" sz="6000" dirty="0">
                <a:latin typeface="Ink Free" panose="03080402000500000000" pitchFamily="66" charset="0"/>
              </a:rPr>
              <a:t>Calendario 2019</a:t>
            </a:r>
            <a:endParaRPr lang="es-ES" sz="6000" dirty="0">
              <a:latin typeface="Ink Free" panose="03080402000500000000" pitchFamily="66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277DD7B-7199-4126-B9EC-4219EDCB67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375265"/>
              </p:ext>
            </p:extLst>
          </p:nvPr>
        </p:nvGraphicFramePr>
        <p:xfrm>
          <a:off x="183910" y="1605515"/>
          <a:ext cx="11624766" cy="4529472"/>
        </p:xfrm>
        <a:graphic>
          <a:graphicData uri="http://schemas.openxmlformats.org/drawingml/2006/table">
            <a:tbl>
              <a:tblPr/>
              <a:tblGrid>
                <a:gridCol w="487287">
                  <a:extLst>
                    <a:ext uri="{9D8B030D-6E8A-4147-A177-3AD203B41FA5}">
                      <a16:colId xmlns:a16="http://schemas.microsoft.com/office/drawing/2014/main" val="193839644"/>
                    </a:ext>
                  </a:extLst>
                </a:gridCol>
                <a:gridCol w="2707795">
                  <a:extLst>
                    <a:ext uri="{9D8B030D-6E8A-4147-A177-3AD203B41FA5}">
                      <a16:colId xmlns:a16="http://schemas.microsoft.com/office/drawing/2014/main" val="267889404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86984365"/>
                    </a:ext>
                  </a:extLst>
                </a:gridCol>
                <a:gridCol w="499730">
                  <a:extLst>
                    <a:ext uri="{9D8B030D-6E8A-4147-A177-3AD203B41FA5}">
                      <a16:colId xmlns:a16="http://schemas.microsoft.com/office/drawing/2014/main" val="82882333"/>
                    </a:ext>
                  </a:extLst>
                </a:gridCol>
                <a:gridCol w="446568">
                  <a:extLst>
                    <a:ext uri="{9D8B030D-6E8A-4147-A177-3AD203B41FA5}">
                      <a16:colId xmlns:a16="http://schemas.microsoft.com/office/drawing/2014/main" val="2308658674"/>
                    </a:ext>
                  </a:extLst>
                </a:gridCol>
                <a:gridCol w="333359">
                  <a:extLst>
                    <a:ext uri="{9D8B030D-6E8A-4147-A177-3AD203B41FA5}">
                      <a16:colId xmlns:a16="http://schemas.microsoft.com/office/drawing/2014/main" val="3955171920"/>
                    </a:ext>
                  </a:extLst>
                </a:gridCol>
                <a:gridCol w="134473">
                  <a:extLst>
                    <a:ext uri="{9D8B030D-6E8A-4147-A177-3AD203B41FA5}">
                      <a16:colId xmlns:a16="http://schemas.microsoft.com/office/drawing/2014/main" val="3666850729"/>
                    </a:ext>
                  </a:extLst>
                </a:gridCol>
                <a:gridCol w="489098">
                  <a:extLst>
                    <a:ext uri="{9D8B030D-6E8A-4147-A177-3AD203B41FA5}">
                      <a16:colId xmlns:a16="http://schemas.microsoft.com/office/drawing/2014/main" val="4269941970"/>
                    </a:ext>
                  </a:extLst>
                </a:gridCol>
                <a:gridCol w="520995">
                  <a:extLst>
                    <a:ext uri="{9D8B030D-6E8A-4147-A177-3AD203B41FA5}">
                      <a16:colId xmlns:a16="http://schemas.microsoft.com/office/drawing/2014/main" val="1407511040"/>
                    </a:ext>
                  </a:extLst>
                </a:gridCol>
                <a:gridCol w="138223">
                  <a:extLst>
                    <a:ext uri="{9D8B030D-6E8A-4147-A177-3AD203B41FA5}">
                      <a16:colId xmlns:a16="http://schemas.microsoft.com/office/drawing/2014/main" val="922271567"/>
                    </a:ext>
                  </a:extLst>
                </a:gridCol>
                <a:gridCol w="318977">
                  <a:extLst>
                    <a:ext uri="{9D8B030D-6E8A-4147-A177-3AD203B41FA5}">
                      <a16:colId xmlns:a16="http://schemas.microsoft.com/office/drawing/2014/main" val="1079545245"/>
                    </a:ext>
                  </a:extLst>
                </a:gridCol>
                <a:gridCol w="478465">
                  <a:extLst>
                    <a:ext uri="{9D8B030D-6E8A-4147-A177-3AD203B41FA5}">
                      <a16:colId xmlns:a16="http://schemas.microsoft.com/office/drawing/2014/main" val="2223656268"/>
                    </a:ext>
                  </a:extLst>
                </a:gridCol>
                <a:gridCol w="414670">
                  <a:extLst>
                    <a:ext uri="{9D8B030D-6E8A-4147-A177-3AD203B41FA5}">
                      <a16:colId xmlns:a16="http://schemas.microsoft.com/office/drawing/2014/main" val="546223836"/>
                    </a:ext>
                  </a:extLst>
                </a:gridCol>
                <a:gridCol w="148856">
                  <a:extLst>
                    <a:ext uri="{9D8B030D-6E8A-4147-A177-3AD203B41FA5}">
                      <a16:colId xmlns:a16="http://schemas.microsoft.com/office/drawing/2014/main" val="3476443573"/>
                    </a:ext>
                  </a:extLst>
                </a:gridCol>
                <a:gridCol w="297711">
                  <a:extLst>
                    <a:ext uri="{9D8B030D-6E8A-4147-A177-3AD203B41FA5}">
                      <a16:colId xmlns:a16="http://schemas.microsoft.com/office/drawing/2014/main" val="1885181369"/>
                    </a:ext>
                  </a:extLst>
                </a:gridCol>
                <a:gridCol w="404038">
                  <a:extLst>
                    <a:ext uri="{9D8B030D-6E8A-4147-A177-3AD203B41FA5}">
                      <a16:colId xmlns:a16="http://schemas.microsoft.com/office/drawing/2014/main" val="307988904"/>
                    </a:ext>
                  </a:extLst>
                </a:gridCol>
                <a:gridCol w="467832">
                  <a:extLst>
                    <a:ext uri="{9D8B030D-6E8A-4147-A177-3AD203B41FA5}">
                      <a16:colId xmlns:a16="http://schemas.microsoft.com/office/drawing/2014/main" val="1365717243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94139271"/>
                    </a:ext>
                  </a:extLst>
                </a:gridCol>
                <a:gridCol w="1582317">
                  <a:extLst>
                    <a:ext uri="{9D8B030D-6E8A-4147-A177-3AD203B41FA5}">
                      <a16:colId xmlns:a16="http://schemas.microsoft.com/office/drawing/2014/main" val="239317521"/>
                    </a:ext>
                  </a:extLst>
                </a:gridCol>
              </a:tblGrid>
              <a:tr h="52294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Actividad/Plenarias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2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  <a:endParaRPr lang="es-ES" sz="1400" dirty="0"/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  <a:endParaRPr lang="es-E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</a:t>
                      </a:r>
                      <a:endParaRPr lang="es-E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Actividades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Presupuesto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806722"/>
                  </a:ext>
                </a:extLst>
              </a:tr>
              <a:tr h="4026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MESES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068372"/>
                  </a:ext>
                </a:extLst>
              </a:tr>
              <a:tr h="30947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lang="es-SV" dirty="0"/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lang="es-SV" dirty="0"/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s-SV" dirty="0"/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s-SV" dirty="0"/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887056"/>
                  </a:ext>
                </a:extLst>
              </a:tr>
              <a:tr h="91237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Plenarias de Aprobación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SV" dirty="0"/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SV" dirty="0"/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SV"/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s-SV"/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$3.425,00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545619"/>
                  </a:ext>
                </a:extLst>
              </a:tr>
              <a:tr h="8344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Plenarias de Supervisión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SV" dirty="0"/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SV"/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s-SV"/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SV"/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$3.425,00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316247"/>
                  </a:ext>
                </a:extLst>
              </a:tr>
              <a:tr h="89012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Elección de Comité Ejecutivo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SV"/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SV"/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SV" dirty="0"/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SV" dirty="0"/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$0,00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230168"/>
                  </a:ext>
                </a:extLst>
              </a:tr>
              <a:tr h="65744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Retiro Anual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SV" dirty="0"/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SV" dirty="0"/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SV" dirty="0"/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SV" dirty="0"/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$3.500,00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409326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67745543-EB36-4A9F-AEF3-4367D7610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303" y="292477"/>
            <a:ext cx="2516373" cy="86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5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1852C36D-E1AF-4A9F-B8D2-2B5FED68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60" y="282382"/>
            <a:ext cx="6661296" cy="1026042"/>
          </a:xfrm>
        </p:spPr>
        <p:txBody>
          <a:bodyPr>
            <a:normAutofit/>
          </a:bodyPr>
          <a:lstStyle/>
          <a:p>
            <a:pPr algn="ctr"/>
            <a:r>
              <a:rPr lang="es-SV" sz="6000" dirty="0">
                <a:latin typeface="Ink Free" panose="03080402000500000000" pitchFamily="66" charset="0"/>
              </a:rPr>
              <a:t>Calendario 2019</a:t>
            </a:r>
            <a:endParaRPr lang="es-ES" sz="6000" dirty="0">
              <a:latin typeface="Ink Free" panose="03080402000500000000" pitchFamily="66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277DD7B-7199-4126-B9EC-4219EDCB67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53485"/>
              </p:ext>
            </p:extLst>
          </p:nvPr>
        </p:nvGraphicFramePr>
        <p:xfrm>
          <a:off x="261046" y="1470425"/>
          <a:ext cx="11630917" cy="1379102"/>
        </p:xfrm>
        <a:graphic>
          <a:graphicData uri="http://schemas.openxmlformats.org/drawingml/2006/table">
            <a:tbl>
              <a:tblPr/>
              <a:tblGrid>
                <a:gridCol w="356697">
                  <a:extLst>
                    <a:ext uri="{9D8B030D-6E8A-4147-A177-3AD203B41FA5}">
                      <a16:colId xmlns:a16="http://schemas.microsoft.com/office/drawing/2014/main" val="193839644"/>
                    </a:ext>
                  </a:extLst>
                </a:gridCol>
                <a:gridCol w="2903623">
                  <a:extLst>
                    <a:ext uri="{9D8B030D-6E8A-4147-A177-3AD203B41FA5}">
                      <a16:colId xmlns:a16="http://schemas.microsoft.com/office/drawing/2014/main" val="2678894042"/>
                    </a:ext>
                  </a:extLst>
                </a:gridCol>
                <a:gridCol w="521745">
                  <a:extLst>
                    <a:ext uri="{9D8B030D-6E8A-4147-A177-3AD203B41FA5}">
                      <a16:colId xmlns:a16="http://schemas.microsoft.com/office/drawing/2014/main" val="286984365"/>
                    </a:ext>
                  </a:extLst>
                </a:gridCol>
                <a:gridCol w="476375">
                  <a:extLst>
                    <a:ext uri="{9D8B030D-6E8A-4147-A177-3AD203B41FA5}">
                      <a16:colId xmlns:a16="http://schemas.microsoft.com/office/drawing/2014/main" val="82882333"/>
                    </a:ext>
                  </a:extLst>
                </a:gridCol>
                <a:gridCol w="396980">
                  <a:extLst>
                    <a:ext uri="{9D8B030D-6E8A-4147-A177-3AD203B41FA5}">
                      <a16:colId xmlns:a16="http://schemas.microsoft.com/office/drawing/2014/main" val="3666850729"/>
                    </a:ext>
                  </a:extLst>
                </a:gridCol>
                <a:gridCol w="442349">
                  <a:extLst>
                    <a:ext uri="{9D8B030D-6E8A-4147-A177-3AD203B41FA5}">
                      <a16:colId xmlns:a16="http://schemas.microsoft.com/office/drawing/2014/main" val="464318384"/>
                    </a:ext>
                  </a:extLst>
                </a:gridCol>
                <a:gridCol w="408322">
                  <a:extLst>
                    <a:ext uri="{9D8B030D-6E8A-4147-A177-3AD203B41FA5}">
                      <a16:colId xmlns:a16="http://schemas.microsoft.com/office/drawing/2014/main" val="4269941970"/>
                    </a:ext>
                  </a:extLst>
                </a:gridCol>
                <a:gridCol w="465033">
                  <a:extLst>
                    <a:ext uri="{9D8B030D-6E8A-4147-A177-3AD203B41FA5}">
                      <a16:colId xmlns:a16="http://schemas.microsoft.com/office/drawing/2014/main" val="1445157813"/>
                    </a:ext>
                  </a:extLst>
                </a:gridCol>
                <a:gridCol w="351836">
                  <a:extLst>
                    <a:ext uri="{9D8B030D-6E8A-4147-A177-3AD203B41FA5}">
                      <a16:colId xmlns:a16="http://schemas.microsoft.com/office/drawing/2014/main" val="1079545245"/>
                    </a:ext>
                  </a:extLst>
                </a:gridCol>
                <a:gridCol w="448876">
                  <a:extLst>
                    <a:ext uri="{9D8B030D-6E8A-4147-A177-3AD203B41FA5}">
                      <a16:colId xmlns:a16="http://schemas.microsoft.com/office/drawing/2014/main" val="1052106749"/>
                    </a:ext>
                  </a:extLst>
                </a:gridCol>
                <a:gridCol w="460097">
                  <a:extLst>
                    <a:ext uri="{9D8B030D-6E8A-4147-A177-3AD203B41FA5}">
                      <a16:colId xmlns:a16="http://schemas.microsoft.com/office/drawing/2014/main" val="3412057150"/>
                    </a:ext>
                  </a:extLst>
                </a:gridCol>
                <a:gridCol w="426433">
                  <a:extLst>
                    <a:ext uri="{9D8B030D-6E8A-4147-A177-3AD203B41FA5}">
                      <a16:colId xmlns:a16="http://schemas.microsoft.com/office/drawing/2014/main" val="1885181369"/>
                    </a:ext>
                  </a:extLst>
                </a:gridCol>
                <a:gridCol w="426432">
                  <a:extLst>
                    <a:ext uri="{9D8B030D-6E8A-4147-A177-3AD203B41FA5}">
                      <a16:colId xmlns:a16="http://schemas.microsoft.com/office/drawing/2014/main" val="307988904"/>
                    </a:ext>
                  </a:extLst>
                </a:gridCol>
                <a:gridCol w="460098">
                  <a:extLst>
                    <a:ext uri="{9D8B030D-6E8A-4147-A177-3AD203B41FA5}">
                      <a16:colId xmlns:a16="http://schemas.microsoft.com/office/drawing/2014/main" val="1365717243"/>
                    </a:ext>
                  </a:extLst>
                </a:gridCol>
                <a:gridCol w="1582286">
                  <a:extLst>
                    <a:ext uri="{9D8B030D-6E8A-4147-A177-3AD203B41FA5}">
                      <a16:colId xmlns:a16="http://schemas.microsoft.com/office/drawing/2014/main" val="294139271"/>
                    </a:ext>
                  </a:extLst>
                </a:gridCol>
                <a:gridCol w="1503735">
                  <a:extLst>
                    <a:ext uri="{9D8B030D-6E8A-4147-A177-3AD203B41FA5}">
                      <a16:colId xmlns:a16="http://schemas.microsoft.com/office/drawing/2014/main" val="239317521"/>
                    </a:ext>
                  </a:extLst>
                </a:gridCol>
              </a:tblGrid>
              <a:tr h="4991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Actividad/Comités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MESES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Actividades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Presupuesto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806722"/>
                  </a:ext>
                </a:extLst>
              </a:tr>
              <a:tr h="4859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340" marR="9340" marT="934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Q3</a:t>
                      </a:r>
                    </a:p>
                  </a:txBody>
                  <a:tcPr marL="9340" marR="9340" marT="934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9340" marR="9340" marT="934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52068372"/>
                  </a:ext>
                </a:extLst>
              </a:tr>
              <a:tr h="3940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340" marR="9340" marT="934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36887056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9DB7470-0D14-40B2-B8E2-CEB76E866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636372"/>
              </p:ext>
            </p:extLst>
          </p:nvPr>
        </p:nvGraphicFramePr>
        <p:xfrm>
          <a:off x="261046" y="2849527"/>
          <a:ext cx="11630915" cy="3551274"/>
        </p:xfrm>
        <a:graphic>
          <a:graphicData uri="http://schemas.openxmlformats.org/drawingml/2006/table">
            <a:tbl>
              <a:tblPr/>
              <a:tblGrid>
                <a:gridCol w="352911">
                  <a:extLst>
                    <a:ext uri="{9D8B030D-6E8A-4147-A177-3AD203B41FA5}">
                      <a16:colId xmlns:a16="http://schemas.microsoft.com/office/drawing/2014/main" val="3146819704"/>
                    </a:ext>
                  </a:extLst>
                </a:gridCol>
                <a:gridCol w="2884027">
                  <a:extLst>
                    <a:ext uri="{9D8B030D-6E8A-4147-A177-3AD203B41FA5}">
                      <a16:colId xmlns:a16="http://schemas.microsoft.com/office/drawing/2014/main" val="2694065168"/>
                    </a:ext>
                  </a:extLst>
                </a:gridCol>
                <a:gridCol w="549872">
                  <a:extLst>
                    <a:ext uri="{9D8B030D-6E8A-4147-A177-3AD203B41FA5}">
                      <a16:colId xmlns:a16="http://schemas.microsoft.com/office/drawing/2014/main" val="967092236"/>
                    </a:ext>
                  </a:extLst>
                </a:gridCol>
                <a:gridCol w="471320">
                  <a:extLst>
                    <a:ext uri="{9D8B030D-6E8A-4147-A177-3AD203B41FA5}">
                      <a16:colId xmlns:a16="http://schemas.microsoft.com/office/drawing/2014/main" val="679892363"/>
                    </a:ext>
                  </a:extLst>
                </a:gridCol>
                <a:gridCol w="403988">
                  <a:extLst>
                    <a:ext uri="{9D8B030D-6E8A-4147-A177-3AD203B41FA5}">
                      <a16:colId xmlns:a16="http://schemas.microsoft.com/office/drawing/2014/main" val="2503827671"/>
                    </a:ext>
                  </a:extLst>
                </a:gridCol>
                <a:gridCol w="448875">
                  <a:extLst>
                    <a:ext uri="{9D8B030D-6E8A-4147-A177-3AD203B41FA5}">
                      <a16:colId xmlns:a16="http://schemas.microsoft.com/office/drawing/2014/main" val="2594721890"/>
                    </a:ext>
                  </a:extLst>
                </a:gridCol>
                <a:gridCol w="415210">
                  <a:extLst>
                    <a:ext uri="{9D8B030D-6E8A-4147-A177-3AD203B41FA5}">
                      <a16:colId xmlns:a16="http://schemas.microsoft.com/office/drawing/2014/main" val="2817888888"/>
                    </a:ext>
                  </a:extLst>
                </a:gridCol>
                <a:gridCol w="448875">
                  <a:extLst>
                    <a:ext uri="{9D8B030D-6E8A-4147-A177-3AD203B41FA5}">
                      <a16:colId xmlns:a16="http://schemas.microsoft.com/office/drawing/2014/main" val="2310526349"/>
                    </a:ext>
                  </a:extLst>
                </a:gridCol>
                <a:gridCol w="359101">
                  <a:extLst>
                    <a:ext uri="{9D8B030D-6E8A-4147-A177-3AD203B41FA5}">
                      <a16:colId xmlns:a16="http://schemas.microsoft.com/office/drawing/2014/main" val="714496780"/>
                    </a:ext>
                  </a:extLst>
                </a:gridCol>
                <a:gridCol w="448875">
                  <a:extLst>
                    <a:ext uri="{9D8B030D-6E8A-4147-A177-3AD203B41FA5}">
                      <a16:colId xmlns:a16="http://schemas.microsoft.com/office/drawing/2014/main" val="211324603"/>
                    </a:ext>
                  </a:extLst>
                </a:gridCol>
                <a:gridCol w="437654">
                  <a:extLst>
                    <a:ext uri="{9D8B030D-6E8A-4147-A177-3AD203B41FA5}">
                      <a16:colId xmlns:a16="http://schemas.microsoft.com/office/drawing/2014/main" val="1070807515"/>
                    </a:ext>
                  </a:extLst>
                </a:gridCol>
                <a:gridCol w="460098">
                  <a:extLst>
                    <a:ext uri="{9D8B030D-6E8A-4147-A177-3AD203B41FA5}">
                      <a16:colId xmlns:a16="http://schemas.microsoft.com/office/drawing/2014/main" val="1789095897"/>
                    </a:ext>
                  </a:extLst>
                </a:gridCol>
                <a:gridCol w="426432">
                  <a:extLst>
                    <a:ext uri="{9D8B030D-6E8A-4147-A177-3AD203B41FA5}">
                      <a16:colId xmlns:a16="http://schemas.microsoft.com/office/drawing/2014/main" val="3934196"/>
                    </a:ext>
                  </a:extLst>
                </a:gridCol>
                <a:gridCol w="426432">
                  <a:extLst>
                    <a:ext uri="{9D8B030D-6E8A-4147-A177-3AD203B41FA5}">
                      <a16:colId xmlns:a16="http://schemas.microsoft.com/office/drawing/2014/main" val="2384127121"/>
                    </a:ext>
                  </a:extLst>
                </a:gridCol>
                <a:gridCol w="1593508">
                  <a:extLst>
                    <a:ext uri="{9D8B030D-6E8A-4147-A177-3AD203B41FA5}">
                      <a16:colId xmlns:a16="http://schemas.microsoft.com/office/drawing/2014/main" val="3945412334"/>
                    </a:ext>
                  </a:extLst>
                </a:gridCol>
                <a:gridCol w="1503737">
                  <a:extLst>
                    <a:ext uri="{9D8B030D-6E8A-4147-A177-3AD203B41FA5}">
                      <a16:colId xmlns:a16="http://schemas.microsoft.com/office/drawing/2014/main" val="4033274948"/>
                    </a:ext>
                  </a:extLst>
                </a:gridCol>
              </a:tblGrid>
              <a:tr h="82027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Comité Ejecutivo</a:t>
                      </a:r>
                    </a:p>
                    <a:p>
                      <a:pPr algn="l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$2.512,00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882355"/>
                  </a:ext>
                </a:extLst>
              </a:tr>
              <a:tr h="82027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Comité de Capacitación</a:t>
                      </a:r>
                    </a:p>
                    <a:p>
                      <a:pPr algn="l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$457,00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337659"/>
                  </a:ext>
                </a:extLst>
              </a:tr>
              <a:tr h="82027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Comité de comunicaciones</a:t>
                      </a:r>
                    </a:p>
                    <a:p>
                      <a:pPr algn="l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$457,00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980297"/>
                  </a:ext>
                </a:extLst>
              </a:tr>
              <a:tr h="10904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Seguimiento a Estrategia de Sostenibilidad VIH y TB</a:t>
                      </a:r>
                    </a:p>
                    <a:p>
                      <a:pPr algn="l" rtl="0" fontAlgn="ctr"/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881473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132DB294-3507-43DE-8636-1927A9884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485" y="134874"/>
            <a:ext cx="2998475" cy="102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66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277DD7B-7199-4126-B9EC-4219EDCB67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707344"/>
              </p:ext>
            </p:extLst>
          </p:nvPr>
        </p:nvGraphicFramePr>
        <p:xfrm>
          <a:off x="233916" y="1572753"/>
          <a:ext cx="11344937" cy="1027914"/>
        </p:xfrm>
        <a:graphic>
          <a:graphicData uri="http://schemas.openxmlformats.org/drawingml/2006/table">
            <a:tbl>
              <a:tblPr/>
              <a:tblGrid>
                <a:gridCol w="425303">
                  <a:extLst>
                    <a:ext uri="{9D8B030D-6E8A-4147-A177-3AD203B41FA5}">
                      <a16:colId xmlns:a16="http://schemas.microsoft.com/office/drawing/2014/main" val="193839644"/>
                    </a:ext>
                  </a:extLst>
                </a:gridCol>
                <a:gridCol w="2509283">
                  <a:extLst>
                    <a:ext uri="{9D8B030D-6E8A-4147-A177-3AD203B41FA5}">
                      <a16:colId xmlns:a16="http://schemas.microsoft.com/office/drawing/2014/main" val="2678894042"/>
                    </a:ext>
                  </a:extLst>
                </a:gridCol>
                <a:gridCol w="531628">
                  <a:extLst>
                    <a:ext uri="{9D8B030D-6E8A-4147-A177-3AD203B41FA5}">
                      <a16:colId xmlns:a16="http://schemas.microsoft.com/office/drawing/2014/main" val="28698436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2882333"/>
                    </a:ext>
                  </a:extLst>
                </a:gridCol>
                <a:gridCol w="510363">
                  <a:extLst>
                    <a:ext uri="{9D8B030D-6E8A-4147-A177-3AD203B41FA5}">
                      <a16:colId xmlns:a16="http://schemas.microsoft.com/office/drawing/2014/main" val="3666850729"/>
                    </a:ext>
                  </a:extLst>
                </a:gridCol>
                <a:gridCol w="425302">
                  <a:extLst>
                    <a:ext uri="{9D8B030D-6E8A-4147-A177-3AD203B41FA5}">
                      <a16:colId xmlns:a16="http://schemas.microsoft.com/office/drawing/2014/main" val="464318384"/>
                    </a:ext>
                  </a:extLst>
                </a:gridCol>
                <a:gridCol w="478465">
                  <a:extLst>
                    <a:ext uri="{9D8B030D-6E8A-4147-A177-3AD203B41FA5}">
                      <a16:colId xmlns:a16="http://schemas.microsoft.com/office/drawing/2014/main" val="4269941970"/>
                    </a:ext>
                  </a:extLst>
                </a:gridCol>
                <a:gridCol w="489098">
                  <a:extLst>
                    <a:ext uri="{9D8B030D-6E8A-4147-A177-3AD203B41FA5}">
                      <a16:colId xmlns:a16="http://schemas.microsoft.com/office/drawing/2014/main" val="1445157813"/>
                    </a:ext>
                  </a:extLst>
                </a:gridCol>
                <a:gridCol w="489098">
                  <a:extLst>
                    <a:ext uri="{9D8B030D-6E8A-4147-A177-3AD203B41FA5}">
                      <a16:colId xmlns:a16="http://schemas.microsoft.com/office/drawing/2014/main" val="1079545245"/>
                    </a:ext>
                  </a:extLst>
                </a:gridCol>
                <a:gridCol w="435935">
                  <a:extLst>
                    <a:ext uri="{9D8B030D-6E8A-4147-A177-3AD203B41FA5}">
                      <a16:colId xmlns:a16="http://schemas.microsoft.com/office/drawing/2014/main" val="1052106749"/>
                    </a:ext>
                  </a:extLst>
                </a:gridCol>
                <a:gridCol w="446567">
                  <a:extLst>
                    <a:ext uri="{9D8B030D-6E8A-4147-A177-3AD203B41FA5}">
                      <a16:colId xmlns:a16="http://schemas.microsoft.com/office/drawing/2014/main" val="3412057150"/>
                    </a:ext>
                  </a:extLst>
                </a:gridCol>
                <a:gridCol w="425302">
                  <a:extLst>
                    <a:ext uri="{9D8B030D-6E8A-4147-A177-3AD203B41FA5}">
                      <a16:colId xmlns:a16="http://schemas.microsoft.com/office/drawing/2014/main" val="1885181369"/>
                    </a:ext>
                  </a:extLst>
                </a:gridCol>
                <a:gridCol w="404038">
                  <a:extLst>
                    <a:ext uri="{9D8B030D-6E8A-4147-A177-3AD203B41FA5}">
                      <a16:colId xmlns:a16="http://schemas.microsoft.com/office/drawing/2014/main" val="307988904"/>
                    </a:ext>
                  </a:extLst>
                </a:gridCol>
                <a:gridCol w="446567">
                  <a:extLst>
                    <a:ext uri="{9D8B030D-6E8A-4147-A177-3AD203B41FA5}">
                      <a16:colId xmlns:a16="http://schemas.microsoft.com/office/drawing/2014/main" val="1365717243"/>
                    </a:ext>
                  </a:extLst>
                </a:gridCol>
                <a:gridCol w="1275907">
                  <a:extLst>
                    <a:ext uri="{9D8B030D-6E8A-4147-A177-3AD203B41FA5}">
                      <a16:colId xmlns:a16="http://schemas.microsoft.com/office/drawing/2014/main" val="294139271"/>
                    </a:ext>
                  </a:extLst>
                </a:gridCol>
                <a:gridCol w="1594881">
                  <a:extLst>
                    <a:ext uri="{9D8B030D-6E8A-4147-A177-3AD203B41FA5}">
                      <a16:colId xmlns:a16="http://schemas.microsoft.com/office/drawing/2014/main" val="239317521"/>
                    </a:ext>
                  </a:extLst>
                </a:gridCol>
              </a:tblGrid>
              <a:tr h="31984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Actividad/Monitoreo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MESES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Actividades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Presupuesto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806722"/>
                  </a:ext>
                </a:extLst>
              </a:tr>
              <a:tr h="3189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340" marR="9340" marT="934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Q3</a:t>
                      </a:r>
                    </a:p>
                  </a:txBody>
                  <a:tcPr marL="9340" marR="9340" marT="934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9340" marR="9340" marT="934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52068372"/>
                  </a:ext>
                </a:extLst>
              </a:tr>
              <a:tr h="3890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9340" marR="9340" marT="934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36887056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F6B3548-504D-4E90-A40A-1F00A8E40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973475"/>
              </p:ext>
            </p:extLst>
          </p:nvPr>
        </p:nvGraphicFramePr>
        <p:xfrm>
          <a:off x="233916" y="2600667"/>
          <a:ext cx="11344938" cy="4018580"/>
        </p:xfrm>
        <a:graphic>
          <a:graphicData uri="http://schemas.openxmlformats.org/drawingml/2006/table">
            <a:tbl>
              <a:tblPr/>
              <a:tblGrid>
                <a:gridCol w="424956">
                  <a:extLst>
                    <a:ext uri="{9D8B030D-6E8A-4147-A177-3AD203B41FA5}">
                      <a16:colId xmlns:a16="http://schemas.microsoft.com/office/drawing/2014/main" val="1297821716"/>
                    </a:ext>
                  </a:extLst>
                </a:gridCol>
                <a:gridCol w="2509630">
                  <a:extLst>
                    <a:ext uri="{9D8B030D-6E8A-4147-A177-3AD203B41FA5}">
                      <a16:colId xmlns:a16="http://schemas.microsoft.com/office/drawing/2014/main" val="3032653528"/>
                    </a:ext>
                  </a:extLst>
                </a:gridCol>
                <a:gridCol w="531628">
                  <a:extLst>
                    <a:ext uri="{9D8B030D-6E8A-4147-A177-3AD203B41FA5}">
                      <a16:colId xmlns:a16="http://schemas.microsoft.com/office/drawing/2014/main" val="1924961084"/>
                    </a:ext>
                  </a:extLst>
                </a:gridCol>
                <a:gridCol w="467833">
                  <a:extLst>
                    <a:ext uri="{9D8B030D-6E8A-4147-A177-3AD203B41FA5}">
                      <a16:colId xmlns:a16="http://schemas.microsoft.com/office/drawing/2014/main" val="2021820378"/>
                    </a:ext>
                  </a:extLst>
                </a:gridCol>
                <a:gridCol w="510363">
                  <a:extLst>
                    <a:ext uri="{9D8B030D-6E8A-4147-A177-3AD203B41FA5}">
                      <a16:colId xmlns:a16="http://schemas.microsoft.com/office/drawing/2014/main" val="137722433"/>
                    </a:ext>
                  </a:extLst>
                </a:gridCol>
                <a:gridCol w="425302">
                  <a:extLst>
                    <a:ext uri="{9D8B030D-6E8A-4147-A177-3AD203B41FA5}">
                      <a16:colId xmlns:a16="http://schemas.microsoft.com/office/drawing/2014/main" val="1936697340"/>
                    </a:ext>
                  </a:extLst>
                </a:gridCol>
                <a:gridCol w="478465">
                  <a:extLst>
                    <a:ext uri="{9D8B030D-6E8A-4147-A177-3AD203B41FA5}">
                      <a16:colId xmlns:a16="http://schemas.microsoft.com/office/drawing/2014/main" val="1043492241"/>
                    </a:ext>
                  </a:extLst>
                </a:gridCol>
                <a:gridCol w="478465">
                  <a:extLst>
                    <a:ext uri="{9D8B030D-6E8A-4147-A177-3AD203B41FA5}">
                      <a16:colId xmlns:a16="http://schemas.microsoft.com/office/drawing/2014/main" val="1882224293"/>
                    </a:ext>
                  </a:extLst>
                </a:gridCol>
                <a:gridCol w="467833">
                  <a:extLst>
                    <a:ext uri="{9D8B030D-6E8A-4147-A177-3AD203B41FA5}">
                      <a16:colId xmlns:a16="http://schemas.microsoft.com/office/drawing/2014/main" val="24198272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125627626"/>
                    </a:ext>
                  </a:extLst>
                </a:gridCol>
                <a:gridCol w="425302">
                  <a:extLst>
                    <a:ext uri="{9D8B030D-6E8A-4147-A177-3AD203B41FA5}">
                      <a16:colId xmlns:a16="http://schemas.microsoft.com/office/drawing/2014/main" val="2572196360"/>
                    </a:ext>
                  </a:extLst>
                </a:gridCol>
                <a:gridCol w="435935">
                  <a:extLst>
                    <a:ext uri="{9D8B030D-6E8A-4147-A177-3AD203B41FA5}">
                      <a16:colId xmlns:a16="http://schemas.microsoft.com/office/drawing/2014/main" val="2815272306"/>
                    </a:ext>
                  </a:extLst>
                </a:gridCol>
                <a:gridCol w="414670">
                  <a:extLst>
                    <a:ext uri="{9D8B030D-6E8A-4147-A177-3AD203B41FA5}">
                      <a16:colId xmlns:a16="http://schemas.microsoft.com/office/drawing/2014/main" val="1350218116"/>
                    </a:ext>
                  </a:extLst>
                </a:gridCol>
                <a:gridCol w="446567">
                  <a:extLst>
                    <a:ext uri="{9D8B030D-6E8A-4147-A177-3AD203B41FA5}">
                      <a16:colId xmlns:a16="http://schemas.microsoft.com/office/drawing/2014/main" val="439424281"/>
                    </a:ext>
                  </a:extLst>
                </a:gridCol>
                <a:gridCol w="1265275">
                  <a:extLst>
                    <a:ext uri="{9D8B030D-6E8A-4147-A177-3AD203B41FA5}">
                      <a16:colId xmlns:a16="http://schemas.microsoft.com/office/drawing/2014/main" val="1369054176"/>
                    </a:ext>
                  </a:extLst>
                </a:gridCol>
                <a:gridCol w="1605514">
                  <a:extLst>
                    <a:ext uri="{9D8B030D-6E8A-4147-A177-3AD203B41FA5}">
                      <a16:colId xmlns:a16="http://schemas.microsoft.com/office/drawing/2014/main" val="1092315182"/>
                    </a:ext>
                  </a:extLst>
                </a:gridCol>
              </a:tblGrid>
              <a:tr h="86554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Visitas de Campo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$2.800,00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087352"/>
                  </a:ext>
                </a:extLst>
              </a:tr>
              <a:tr h="9675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Presentación de Tableros de Mando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$0,00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533172"/>
                  </a:ext>
                </a:extLst>
              </a:tr>
              <a:tr h="9569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Presentación de Informes de Sectores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$0,00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070411"/>
                  </a:ext>
                </a:extLst>
              </a:tr>
              <a:tr h="51264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Presentación de Avances Propuestas Regionales (CARLAC)</a:t>
                      </a:r>
                    </a:p>
                    <a:p>
                      <a:pPr algn="l" rtl="0" fontAlgn="ctr"/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$0,00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999442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06C2D253-F05A-431E-8749-0FA19FA62687}"/>
              </a:ext>
            </a:extLst>
          </p:cNvPr>
          <p:cNvSpPr txBox="1">
            <a:spLocks/>
          </p:cNvSpPr>
          <p:nvPr/>
        </p:nvSpPr>
        <p:spPr>
          <a:xfrm>
            <a:off x="345560" y="282382"/>
            <a:ext cx="6661296" cy="1026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SV" sz="6000">
                <a:latin typeface="Ink Free" panose="03080402000500000000" pitchFamily="66" charset="0"/>
              </a:rPr>
              <a:t>Calendario 2019</a:t>
            </a:r>
            <a:endParaRPr lang="es-ES" sz="6000" dirty="0">
              <a:latin typeface="Ink Free" panose="03080402000500000000" pitchFamily="66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2DA9462-DDF6-4B7F-AD1B-D42FEFAEE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209" y="150877"/>
            <a:ext cx="3019644" cy="103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7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277DD7B-7199-4126-B9EC-4219EDCB67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138618"/>
              </p:ext>
            </p:extLst>
          </p:nvPr>
        </p:nvGraphicFramePr>
        <p:xfrm>
          <a:off x="170121" y="1376483"/>
          <a:ext cx="11449861" cy="1207353"/>
        </p:xfrm>
        <a:graphic>
          <a:graphicData uri="http://schemas.openxmlformats.org/drawingml/2006/table">
            <a:tbl>
              <a:tblPr/>
              <a:tblGrid>
                <a:gridCol w="446567">
                  <a:extLst>
                    <a:ext uri="{9D8B030D-6E8A-4147-A177-3AD203B41FA5}">
                      <a16:colId xmlns:a16="http://schemas.microsoft.com/office/drawing/2014/main" val="193839644"/>
                    </a:ext>
                  </a:extLst>
                </a:gridCol>
                <a:gridCol w="2679405">
                  <a:extLst>
                    <a:ext uri="{9D8B030D-6E8A-4147-A177-3AD203B41FA5}">
                      <a16:colId xmlns:a16="http://schemas.microsoft.com/office/drawing/2014/main" val="2678894042"/>
                    </a:ext>
                  </a:extLst>
                </a:gridCol>
                <a:gridCol w="520995">
                  <a:extLst>
                    <a:ext uri="{9D8B030D-6E8A-4147-A177-3AD203B41FA5}">
                      <a16:colId xmlns:a16="http://schemas.microsoft.com/office/drawing/2014/main" val="286984365"/>
                    </a:ext>
                  </a:extLst>
                </a:gridCol>
                <a:gridCol w="434532">
                  <a:extLst>
                    <a:ext uri="{9D8B030D-6E8A-4147-A177-3AD203B41FA5}">
                      <a16:colId xmlns:a16="http://schemas.microsoft.com/office/drawing/2014/main" val="82882333"/>
                    </a:ext>
                  </a:extLst>
                </a:gridCol>
                <a:gridCol w="446567">
                  <a:extLst>
                    <a:ext uri="{9D8B030D-6E8A-4147-A177-3AD203B41FA5}">
                      <a16:colId xmlns:a16="http://schemas.microsoft.com/office/drawing/2014/main" val="3666850729"/>
                    </a:ext>
                  </a:extLst>
                </a:gridCol>
                <a:gridCol w="510363">
                  <a:extLst>
                    <a:ext uri="{9D8B030D-6E8A-4147-A177-3AD203B41FA5}">
                      <a16:colId xmlns:a16="http://schemas.microsoft.com/office/drawing/2014/main" val="464318384"/>
                    </a:ext>
                  </a:extLst>
                </a:gridCol>
                <a:gridCol w="467833">
                  <a:extLst>
                    <a:ext uri="{9D8B030D-6E8A-4147-A177-3AD203B41FA5}">
                      <a16:colId xmlns:a16="http://schemas.microsoft.com/office/drawing/2014/main" val="4269941970"/>
                    </a:ext>
                  </a:extLst>
                </a:gridCol>
                <a:gridCol w="478465">
                  <a:extLst>
                    <a:ext uri="{9D8B030D-6E8A-4147-A177-3AD203B41FA5}">
                      <a16:colId xmlns:a16="http://schemas.microsoft.com/office/drawing/2014/main" val="1445157813"/>
                    </a:ext>
                  </a:extLst>
                </a:gridCol>
                <a:gridCol w="510362">
                  <a:extLst>
                    <a:ext uri="{9D8B030D-6E8A-4147-A177-3AD203B41FA5}">
                      <a16:colId xmlns:a16="http://schemas.microsoft.com/office/drawing/2014/main" val="1079545245"/>
                    </a:ext>
                  </a:extLst>
                </a:gridCol>
                <a:gridCol w="499731">
                  <a:extLst>
                    <a:ext uri="{9D8B030D-6E8A-4147-A177-3AD203B41FA5}">
                      <a16:colId xmlns:a16="http://schemas.microsoft.com/office/drawing/2014/main" val="1052106749"/>
                    </a:ext>
                  </a:extLst>
                </a:gridCol>
                <a:gridCol w="469236">
                  <a:extLst>
                    <a:ext uri="{9D8B030D-6E8A-4147-A177-3AD203B41FA5}">
                      <a16:colId xmlns:a16="http://schemas.microsoft.com/office/drawing/2014/main" val="3412057150"/>
                    </a:ext>
                  </a:extLst>
                </a:gridCol>
                <a:gridCol w="625917">
                  <a:extLst>
                    <a:ext uri="{9D8B030D-6E8A-4147-A177-3AD203B41FA5}">
                      <a16:colId xmlns:a16="http://schemas.microsoft.com/office/drawing/2014/main" val="1885181369"/>
                    </a:ext>
                  </a:extLst>
                </a:gridCol>
                <a:gridCol w="435935">
                  <a:extLst>
                    <a:ext uri="{9D8B030D-6E8A-4147-A177-3AD203B41FA5}">
                      <a16:colId xmlns:a16="http://schemas.microsoft.com/office/drawing/2014/main" val="307988904"/>
                    </a:ext>
                  </a:extLst>
                </a:gridCol>
                <a:gridCol w="425302">
                  <a:extLst>
                    <a:ext uri="{9D8B030D-6E8A-4147-A177-3AD203B41FA5}">
                      <a16:colId xmlns:a16="http://schemas.microsoft.com/office/drawing/2014/main" val="1365717243"/>
                    </a:ext>
                  </a:extLst>
                </a:gridCol>
                <a:gridCol w="1212112">
                  <a:extLst>
                    <a:ext uri="{9D8B030D-6E8A-4147-A177-3AD203B41FA5}">
                      <a16:colId xmlns:a16="http://schemas.microsoft.com/office/drawing/2014/main" val="294139271"/>
                    </a:ext>
                  </a:extLst>
                </a:gridCol>
                <a:gridCol w="1286539">
                  <a:extLst>
                    <a:ext uri="{9D8B030D-6E8A-4147-A177-3AD203B41FA5}">
                      <a16:colId xmlns:a16="http://schemas.microsoft.com/office/drawing/2014/main" val="239317521"/>
                    </a:ext>
                  </a:extLst>
                </a:gridCol>
              </a:tblGrid>
              <a:tr h="3991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Actividad/Relación con Constituyentes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MESES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Actividades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Presupuesto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806722"/>
                  </a:ext>
                </a:extLst>
              </a:tr>
              <a:tr h="3508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340" marR="9340" marT="934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Q3</a:t>
                      </a:r>
                    </a:p>
                  </a:txBody>
                  <a:tcPr marL="9340" marR="9340" marT="934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9340" marR="9340" marT="934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52068372"/>
                  </a:ext>
                </a:extLst>
              </a:tr>
              <a:tr h="45732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9340" marR="9340" marT="934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36887056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3143B5C-3248-445B-9C26-77E9301C5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10853"/>
              </p:ext>
            </p:extLst>
          </p:nvPr>
        </p:nvGraphicFramePr>
        <p:xfrm>
          <a:off x="170124" y="2583836"/>
          <a:ext cx="11461895" cy="1919166"/>
        </p:xfrm>
        <a:graphic>
          <a:graphicData uri="http://schemas.openxmlformats.org/drawingml/2006/table">
            <a:tbl>
              <a:tblPr/>
              <a:tblGrid>
                <a:gridCol w="458380">
                  <a:extLst>
                    <a:ext uri="{9D8B030D-6E8A-4147-A177-3AD203B41FA5}">
                      <a16:colId xmlns:a16="http://schemas.microsoft.com/office/drawing/2014/main" val="1787251241"/>
                    </a:ext>
                  </a:extLst>
                </a:gridCol>
                <a:gridCol w="2688854">
                  <a:extLst>
                    <a:ext uri="{9D8B030D-6E8A-4147-A177-3AD203B41FA5}">
                      <a16:colId xmlns:a16="http://schemas.microsoft.com/office/drawing/2014/main" val="2872367467"/>
                    </a:ext>
                  </a:extLst>
                </a:gridCol>
                <a:gridCol w="510363">
                  <a:extLst>
                    <a:ext uri="{9D8B030D-6E8A-4147-A177-3AD203B41FA5}">
                      <a16:colId xmlns:a16="http://schemas.microsoft.com/office/drawing/2014/main" val="2027814169"/>
                    </a:ext>
                  </a:extLst>
                </a:gridCol>
                <a:gridCol w="425302">
                  <a:extLst>
                    <a:ext uri="{9D8B030D-6E8A-4147-A177-3AD203B41FA5}">
                      <a16:colId xmlns:a16="http://schemas.microsoft.com/office/drawing/2014/main" val="2807712636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3407302538"/>
                    </a:ext>
                  </a:extLst>
                </a:gridCol>
                <a:gridCol w="531627">
                  <a:extLst>
                    <a:ext uri="{9D8B030D-6E8A-4147-A177-3AD203B41FA5}">
                      <a16:colId xmlns:a16="http://schemas.microsoft.com/office/drawing/2014/main" val="2882136436"/>
                    </a:ext>
                  </a:extLst>
                </a:gridCol>
                <a:gridCol w="446568">
                  <a:extLst>
                    <a:ext uri="{9D8B030D-6E8A-4147-A177-3AD203B41FA5}">
                      <a16:colId xmlns:a16="http://schemas.microsoft.com/office/drawing/2014/main" val="4086752277"/>
                    </a:ext>
                  </a:extLst>
                </a:gridCol>
                <a:gridCol w="489098">
                  <a:extLst>
                    <a:ext uri="{9D8B030D-6E8A-4147-A177-3AD203B41FA5}">
                      <a16:colId xmlns:a16="http://schemas.microsoft.com/office/drawing/2014/main" val="373859714"/>
                    </a:ext>
                  </a:extLst>
                </a:gridCol>
                <a:gridCol w="510362">
                  <a:extLst>
                    <a:ext uri="{9D8B030D-6E8A-4147-A177-3AD203B41FA5}">
                      <a16:colId xmlns:a16="http://schemas.microsoft.com/office/drawing/2014/main" val="841302041"/>
                    </a:ext>
                  </a:extLst>
                </a:gridCol>
                <a:gridCol w="499731">
                  <a:extLst>
                    <a:ext uri="{9D8B030D-6E8A-4147-A177-3AD203B41FA5}">
                      <a16:colId xmlns:a16="http://schemas.microsoft.com/office/drawing/2014/main" val="1623247461"/>
                    </a:ext>
                  </a:extLst>
                </a:gridCol>
                <a:gridCol w="467832">
                  <a:extLst>
                    <a:ext uri="{9D8B030D-6E8A-4147-A177-3AD203B41FA5}">
                      <a16:colId xmlns:a16="http://schemas.microsoft.com/office/drawing/2014/main" val="1745684786"/>
                    </a:ext>
                  </a:extLst>
                </a:gridCol>
                <a:gridCol w="637954">
                  <a:extLst>
                    <a:ext uri="{9D8B030D-6E8A-4147-A177-3AD203B41FA5}">
                      <a16:colId xmlns:a16="http://schemas.microsoft.com/office/drawing/2014/main" val="1854468829"/>
                    </a:ext>
                  </a:extLst>
                </a:gridCol>
                <a:gridCol w="414669">
                  <a:extLst>
                    <a:ext uri="{9D8B030D-6E8A-4147-A177-3AD203B41FA5}">
                      <a16:colId xmlns:a16="http://schemas.microsoft.com/office/drawing/2014/main" val="2292892911"/>
                    </a:ext>
                  </a:extLst>
                </a:gridCol>
                <a:gridCol w="446568">
                  <a:extLst>
                    <a:ext uri="{9D8B030D-6E8A-4147-A177-3AD203B41FA5}">
                      <a16:colId xmlns:a16="http://schemas.microsoft.com/office/drawing/2014/main" val="458001225"/>
                    </a:ext>
                  </a:extLst>
                </a:gridCol>
                <a:gridCol w="1212112">
                  <a:extLst>
                    <a:ext uri="{9D8B030D-6E8A-4147-A177-3AD203B41FA5}">
                      <a16:colId xmlns:a16="http://schemas.microsoft.com/office/drawing/2014/main" val="563382020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691913763"/>
                    </a:ext>
                  </a:extLst>
                </a:gridCol>
              </a:tblGrid>
              <a:tr h="95958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Seguimiento a planes de trabajo con sectores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$2.284,00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483335"/>
                  </a:ext>
                </a:extLst>
              </a:tr>
              <a:tr h="95958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Elección de Representantes  sociedad civil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$3.500,00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654237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DF0BDC07-10DF-4D15-9C04-4AE504EF8496}"/>
              </a:ext>
            </a:extLst>
          </p:cNvPr>
          <p:cNvSpPr txBox="1">
            <a:spLocks/>
          </p:cNvSpPr>
          <p:nvPr/>
        </p:nvSpPr>
        <p:spPr>
          <a:xfrm>
            <a:off x="345560" y="282382"/>
            <a:ext cx="6661296" cy="1026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SV" sz="6000">
                <a:latin typeface="Ink Free" panose="03080402000500000000" pitchFamily="66" charset="0"/>
              </a:rPr>
              <a:t>Calendario 2019</a:t>
            </a:r>
            <a:endParaRPr lang="es-ES" sz="6000" dirty="0">
              <a:latin typeface="Ink Free" panose="03080402000500000000" pitchFamily="66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6C4B02C-D455-4891-9EF9-E636421BC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023" y="119544"/>
            <a:ext cx="2806996" cy="9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6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CA675BF7-B598-48D1-BAC7-5C5FD6A2F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60" y="282382"/>
            <a:ext cx="6661296" cy="1026042"/>
          </a:xfrm>
        </p:spPr>
        <p:txBody>
          <a:bodyPr>
            <a:normAutofit/>
          </a:bodyPr>
          <a:lstStyle/>
          <a:p>
            <a:pPr algn="ctr"/>
            <a:r>
              <a:rPr lang="es-SV" sz="6000" dirty="0">
                <a:latin typeface="Ink Free" panose="03080402000500000000" pitchFamily="66" charset="0"/>
              </a:rPr>
              <a:t>Calendario 2019</a:t>
            </a:r>
            <a:endParaRPr lang="es-ES" sz="6000" dirty="0">
              <a:latin typeface="Ink Free" panose="03080402000500000000" pitchFamily="66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277DD7B-7199-4126-B9EC-4219EDCB67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06369"/>
              </p:ext>
            </p:extLst>
          </p:nvPr>
        </p:nvGraphicFramePr>
        <p:xfrm>
          <a:off x="138223" y="1608997"/>
          <a:ext cx="11653286" cy="1368119"/>
        </p:xfrm>
        <a:graphic>
          <a:graphicData uri="http://schemas.openxmlformats.org/drawingml/2006/table">
            <a:tbl>
              <a:tblPr/>
              <a:tblGrid>
                <a:gridCol w="488483">
                  <a:extLst>
                    <a:ext uri="{9D8B030D-6E8A-4147-A177-3AD203B41FA5}">
                      <a16:colId xmlns:a16="http://schemas.microsoft.com/office/drawing/2014/main" val="193839644"/>
                    </a:ext>
                  </a:extLst>
                </a:gridCol>
                <a:gridCol w="2882038">
                  <a:extLst>
                    <a:ext uri="{9D8B030D-6E8A-4147-A177-3AD203B41FA5}">
                      <a16:colId xmlns:a16="http://schemas.microsoft.com/office/drawing/2014/main" val="2678894042"/>
                    </a:ext>
                  </a:extLst>
                </a:gridCol>
                <a:gridCol w="435935">
                  <a:extLst>
                    <a:ext uri="{9D8B030D-6E8A-4147-A177-3AD203B41FA5}">
                      <a16:colId xmlns:a16="http://schemas.microsoft.com/office/drawing/2014/main" val="286984365"/>
                    </a:ext>
                  </a:extLst>
                </a:gridCol>
                <a:gridCol w="478465">
                  <a:extLst>
                    <a:ext uri="{9D8B030D-6E8A-4147-A177-3AD203B41FA5}">
                      <a16:colId xmlns:a16="http://schemas.microsoft.com/office/drawing/2014/main" val="8288233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66850729"/>
                    </a:ext>
                  </a:extLst>
                </a:gridCol>
                <a:gridCol w="489098">
                  <a:extLst>
                    <a:ext uri="{9D8B030D-6E8A-4147-A177-3AD203B41FA5}">
                      <a16:colId xmlns:a16="http://schemas.microsoft.com/office/drawing/2014/main" val="464318384"/>
                    </a:ext>
                  </a:extLst>
                </a:gridCol>
                <a:gridCol w="435935">
                  <a:extLst>
                    <a:ext uri="{9D8B030D-6E8A-4147-A177-3AD203B41FA5}">
                      <a16:colId xmlns:a16="http://schemas.microsoft.com/office/drawing/2014/main" val="4269941970"/>
                    </a:ext>
                  </a:extLst>
                </a:gridCol>
                <a:gridCol w="435935">
                  <a:extLst>
                    <a:ext uri="{9D8B030D-6E8A-4147-A177-3AD203B41FA5}">
                      <a16:colId xmlns:a16="http://schemas.microsoft.com/office/drawing/2014/main" val="1445157813"/>
                    </a:ext>
                  </a:extLst>
                </a:gridCol>
                <a:gridCol w="595423">
                  <a:extLst>
                    <a:ext uri="{9D8B030D-6E8A-4147-A177-3AD203B41FA5}">
                      <a16:colId xmlns:a16="http://schemas.microsoft.com/office/drawing/2014/main" val="1079545245"/>
                    </a:ext>
                  </a:extLst>
                </a:gridCol>
                <a:gridCol w="446567">
                  <a:extLst>
                    <a:ext uri="{9D8B030D-6E8A-4147-A177-3AD203B41FA5}">
                      <a16:colId xmlns:a16="http://schemas.microsoft.com/office/drawing/2014/main" val="1052106749"/>
                    </a:ext>
                  </a:extLst>
                </a:gridCol>
                <a:gridCol w="361507">
                  <a:extLst>
                    <a:ext uri="{9D8B030D-6E8A-4147-A177-3AD203B41FA5}">
                      <a16:colId xmlns:a16="http://schemas.microsoft.com/office/drawing/2014/main" val="341205715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1885181369"/>
                    </a:ext>
                  </a:extLst>
                </a:gridCol>
                <a:gridCol w="393404">
                  <a:extLst>
                    <a:ext uri="{9D8B030D-6E8A-4147-A177-3AD203B41FA5}">
                      <a16:colId xmlns:a16="http://schemas.microsoft.com/office/drawing/2014/main" val="307988904"/>
                    </a:ext>
                  </a:extLst>
                </a:gridCol>
                <a:gridCol w="393405">
                  <a:extLst>
                    <a:ext uri="{9D8B030D-6E8A-4147-A177-3AD203B41FA5}">
                      <a16:colId xmlns:a16="http://schemas.microsoft.com/office/drawing/2014/main" val="1365717243"/>
                    </a:ext>
                  </a:extLst>
                </a:gridCol>
                <a:gridCol w="1456660">
                  <a:extLst>
                    <a:ext uri="{9D8B030D-6E8A-4147-A177-3AD203B41FA5}">
                      <a16:colId xmlns:a16="http://schemas.microsoft.com/office/drawing/2014/main" val="294139271"/>
                    </a:ext>
                  </a:extLst>
                </a:gridCol>
                <a:gridCol w="1477928">
                  <a:extLst>
                    <a:ext uri="{9D8B030D-6E8A-4147-A177-3AD203B41FA5}">
                      <a16:colId xmlns:a16="http://schemas.microsoft.com/office/drawing/2014/main" val="239317521"/>
                    </a:ext>
                  </a:extLst>
                </a:gridCol>
              </a:tblGrid>
              <a:tr h="45802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Actividad/Fortalecimiento a miembros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MESES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Actividades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Presupuesto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806722"/>
                  </a:ext>
                </a:extLst>
              </a:tr>
              <a:tr h="44597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340" marR="9340" marT="934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Q3</a:t>
                      </a:r>
                    </a:p>
                  </a:txBody>
                  <a:tcPr marL="9340" marR="9340" marT="934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9340" marR="9340" marT="934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52068372"/>
                  </a:ext>
                </a:extLst>
              </a:tr>
              <a:tr h="46412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9340" marR="9340" marT="934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36887056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21B5A89-721B-49D4-BA3A-7F94D274E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94873"/>
              </p:ext>
            </p:extLst>
          </p:nvPr>
        </p:nvGraphicFramePr>
        <p:xfrm>
          <a:off x="138223" y="2977115"/>
          <a:ext cx="11653287" cy="2271888"/>
        </p:xfrm>
        <a:graphic>
          <a:graphicData uri="http://schemas.openxmlformats.org/drawingml/2006/table">
            <a:tbl>
              <a:tblPr/>
              <a:tblGrid>
                <a:gridCol w="498617">
                  <a:extLst>
                    <a:ext uri="{9D8B030D-6E8A-4147-A177-3AD203B41FA5}">
                      <a16:colId xmlns:a16="http://schemas.microsoft.com/office/drawing/2014/main" val="897782098"/>
                    </a:ext>
                  </a:extLst>
                </a:gridCol>
                <a:gridCol w="2871904">
                  <a:extLst>
                    <a:ext uri="{9D8B030D-6E8A-4147-A177-3AD203B41FA5}">
                      <a16:colId xmlns:a16="http://schemas.microsoft.com/office/drawing/2014/main" val="2105313812"/>
                    </a:ext>
                  </a:extLst>
                </a:gridCol>
                <a:gridCol w="446568">
                  <a:extLst>
                    <a:ext uri="{9D8B030D-6E8A-4147-A177-3AD203B41FA5}">
                      <a16:colId xmlns:a16="http://schemas.microsoft.com/office/drawing/2014/main" val="18248191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9119295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411986257"/>
                    </a:ext>
                  </a:extLst>
                </a:gridCol>
                <a:gridCol w="499730">
                  <a:extLst>
                    <a:ext uri="{9D8B030D-6E8A-4147-A177-3AD203B41FA5}">
                      <a16:colId xmlns:a16="http://schemas.microsoft.com/office/drawing/2014/main" val="1464343652"/>
                    </a:ext>
                  </a:extLst>
                </a:gridCol>
                <a:gridCol w="435935">
                  <a:extLst>
                    <a:ext uri="{9D8B030D-6E8A-4147-A177-3AD203B41FA5}">
                      <a16:colId xmlns:a16="http://schemas.microsoft.com/office/drawing/2014/main" val="741382180"/>
                    </a:ext>
                  </a:extLst>
                </a:gridCol>
                <a:gridCol w="435935">
                  <a:extLst>
                    <a:ext uri="{9D8B030D-6E8A-4147-A177-3AD203B41FA5}">
                      <a16:colId xmlns:a16="http://schemas.microsoft.com/office/drawing/2014/main" val="4250126647"/>
                    </a:ext>
                  </a:extLst>
                </a:gridCol>
                <a:gridCol w="584790">
                  <a:extLst>
                    <a:ext uri="{9D8B030D-6E8A-4147-A177-3AD203B41FA5}">
                      <a16:colId xmlns:a16="http://schemas.microsoft.com/office/drawing/2014/main" val="254890976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69311622"/>
                    </a:ext>
                  </a:extLst>
                </a:gridCol>
                <a:gridCol w="372140">
                  <a:extLst>
                    <a:ext uri="{9D8B030D-6E8A-4147-A177-3AD203B41FA5}">
                      <a16:colId xmlns:a16="http://schemas.microsoft.com/office/drawing/2014/main" val="1688984619"/>
                    </a:ext>
                  </a:extLst>
                </a:gridCol>
                <a:gridCol w="425302">
                  <a:extLst>
                    <a:ext uri="{9D8B030D-6E8A-4147-A177-3AD203B41FA5}">
                      <a16:colId xmlns:a16="http://schemas.microsoft.com/office/drawing/2014/main" val="1150773752"/>
                    </a:ext>
                  </a:extLst>
                </a:gridCol>
                <a:gridCol w="372140">
                  <a:extLst>
                    <a:ext uri="{9D8B030D-6E8A-4147-A177-3AD203B41FA5}">
                      <a16:colId xmlns:a16="http://schemas.microsoft.com/office/drawing/2014/main" val="3130622500"/>
                    </a:ext>
                  </a:extLst>
                </a:gridCol>
                <a:gridCol w="404037">
                  <a:extLst>
                    <a:ext uri="{9D8B030D-6E8A-4147-A177-3AD203B41FA5}">
                      <a16:colId xmlns:a16="http://schemas.microsoft.com/office/drawing/2014/main" val="2761811583"/>
                    </a:ext>
                  </a:extLst>
                </a:gridCol>
                <a:gridCol w="1467293">
                  <a:extLst>
                    <a:ext uri="{9D8B030D-6E8A-4147-A177-3AD203B41FA5}">
                      <a16:colId xmlns:a16="http://schemas.microsoft.com/office/drawing/2014/main" val="1416079706"/>
                    </a:ext>
                  </a:extLst>
                </a:gridCol>
                <a:gridCol w="1467296">
                  <a:extLst>
                    <a:ext uri="{9D8B030D-6E8A-4147-A177-3AD203B41FA5}">
                      <a16:colId xmlns:a16="http://schemas.microsoft.com/office/drawing/2014/main" val="2610272237"/>
                    </a:ext>
                  </a:extLst>
                </a:gridCol>
              </a:tblGrid>
              <a:tr h="113594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Talleres para Fortalecimiento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$3.500,00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13455"/>
                  </a:ext>
                </a:extLst>
              </a:tr>
              <a:tr h="113594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de Inducción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</a:t>
                      </a:r>
                    </a:p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</a:t>
                      </a:r>
                    </a:p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$3.500,00</a:t>
                      </a:r>
                    </a:p>
                  </a:txBody>
                  <a:tcPr marL="9340" marR="9340" marT="9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49576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7DBB68B9-A21B-44AD-A424-1C3907571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598" y="336299"/>
            <a:ext cx="2840911" cy="9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5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1B62E2-95EF-4FDF-9037-C8DAB4945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522278"/>
            <a:ext cx="5294716" cy="181344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557EE399-0954-4CCF-A448-3A587FF8D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025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25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D35D113-3FF7-47E5-8830-A4C855CE2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3930A9-45BC-4927-BBFD-6C45D79E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674" y="1609355"/>
            <a:ext cx="6057638" cy="3639289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ct val="0"/>
              </a:spcBef>
              <a:spcAft>
                <a:spcPts val="600"/>
              </a:spcAft>
              <a:buNone/>
            </a:pPr>
            <a:endParaRPr lang="es-ES" altLang="es-SV" sz="2000" b="1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0" lvl="0" indent="0" algn="ctr">
              <a:spcBef>
                <a:spcPct val="0"/>
              </a:spcBef>
              <a:spcAft>
                <a:spcPts val="600"/>
              </a:spcAft>
              <a:buNone/>
            </a:pPr>
            <a:endParaRPr lang="es-ES" altLang="es-SV" sz="2000" b="1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0" lv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s-ES" altLang="es-SV" sz="2000" b="1">
                <a:solidFill>
                  <a:srgbClr val="000000"/>
                </a:solidFill>
                <a:latin typeface="Arial Black" panose="020B0A04020102020204" pitchFamily="34" charset="0"/>
              </a:rPr>
              <a:t>Contribuyendo a la reducción significativa y sostenible del VIH, Tuberculosis y Malaria, a través de las subvenciones del Fondo Mundial</a:t>
            </a:r>
            <a:endParaRPr lang="es-ES" sz="2000">
              <a:solidFill>
                <a:srgbClr val="00000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F8AB8D7-D21A-4DA2-9AC2-AAF1BEE74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253" y="1749089"/>
            <a:ext cx="3398479" cy="11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192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380</Words>
  <Application>Microsoft Office PowerPoint</Application>
  <PresentationFormat>Panorámica</PresentationFormat>
  <Paragraphs>376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Arial Nova</vt:lpstr>
      <vt:lpstr>Bauhaus 93</vt:lpstr>
      <vt:lpstr>Calibri</vt:lpstr>
      <vt:lpstr>Calibri Light</vt:lpstr>
      <vt:lpstr>Ink Free</vt:lpstr>
      <vt:lpstr>Tema de Office</vt:lpstr>
      <vt:lpstr>Presentación de PowerPoint</vt:lpstr>
      <vt:lpstr>Calendario 2019</vt:lpstr>
      <vt:lpstr>Calendario 2019</vt:lpstr>
      <vt:lpstr>Presentación de PowerPoint</vt:lpstr>
      <vt:lpstr>Presentación de PowerPoint</vt:lpstr>
      <vt:lpstr>Calendario 2019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Karla Eugenia Rivera Arévalo</dc:creator>
  <cp:lastModifiedBy>Marta Alicia Alvarado de Magaña</cp:lastModifiedBy>
  <cp:revision>2</cp:revision>
  <dcterms:created xsi:type="dcterms:W3CDTF">2018-12-03T16:28:39Z</dcterms:created>
  <dcterms:modified xsi:type="dcterms:W3CDTF">2018-12-03T17:11:52Z</dcterms:modified>
</cp:coreProperties>
</file>