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8" r:id="rId2"/>
    <p:sldId id="257" r:id="rId3"/>
    <p:sldId id="274" r:id="rId4"/>
    <p:sldId id="275" r:id="rId5"/>
    <p:sldId id="269" r:id="rId6"/>
    <p:sldId id="270" r:id="rId7"/>
    <p:sldId id="271" r:id="rId8"/>
    <p:sldId id="272" r:id="rId9"/>
    <p:sldId id="273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338E"/>
    <a:srgbClr val="FF37D4"/>
    <a:srgbClr val="62ABE1"/>
    <a:srgbClr val="C72B8F"/>
    <a:srgbClr val="75C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3" autoAdjust="0"/>
    <p:restoredTop sz="94660" autoAdjust="0"/>
  </p:normalViewPr>
  <p:slideViewPr>
    <p:cSldViewPr snapToGrid="0">
      <p:cViewPr varScale="1">
        <p:scale>
          <a:sx n="78" d="100"/>
          <a:sy n="78" d="100"/>
        </p:scale>
        <p:origin x="120" y="6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FB6E9-A626-4B4E-8EBC-741C8A389A1A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396B1-9870-4439-A21B-A3349B02029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7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918C0-EFBD-40A1-8C61-E0CA4E24C360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094D-440A-4127-BF64-BB2D1418D74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00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918C0-EFBD-40A1-8C61-E0CA4E24C360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094D-440A-4127-BF64-BB2D1418D74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918C0-EFBD-40A1-8C61-E0CA4E24C360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094D-440A-4127-BF64-BB2D1418D74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5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918C0-EFBD-40A1-8C61-E0CA4E24C360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094D-440A-4127-BF64-BB2D1418D74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87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918C0-EFBD-40A1-8C61-E0CA4E24C360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094D-440A-4127-BF64-BB2D1418D74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06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918C0-EFBD-40A1-8C61-E0CA4E24C360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094D-440A-4127-BF64-BB2D1418D74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29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918C0-EFBD-40A1-8C61-E0CA4E24C360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094D-440A-4127-BF64-BB2D1418D74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26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918C0-EFBD-40A1-8C61-E0CA4E24C360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094D-440A-4127-BF64-BB2D1418D74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84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918C0-EFBD-40A1-8C61-E0CA4E24C360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094D-440A-4127-BF64-BB2D1418D74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918C0-EFBD-40A1-8C61-E0CA4E24C360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094D-440A-4127-BF64-BB2D1418D74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59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918C0-EFBD-40A1-8C61-E0CA4E24C360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094D-440A-4127-BF64-BB2D1418D74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75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7D4">
            <a:alpha val="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918C0-EFBD-40A1-8C61-E0CA4E24C360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4094D-440A-4127-BF64-BB2D1418D74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92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rgbClr val="FF37D4">
                <a:alpha val="56000"/>
              </a:srgbClr>
            </a:gs>
            <a:gs pos="100000">
              <a:schemeClr val="bg1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514" y="5721763"/>
            <a:ext cx="4540973" cy="1000325"/>
          </a:xfrm>
          <a:prstGeom prst="rect">
            <a:avLst/>
          </a:prstGeom>
        </p:spPr>
      </p:pic>
      <p:sp>
        <p:nvSpPr>
          <p:cNvPr id="6" name="Round Same Side Corner Rectangle 5"/>
          <p:cNvSpPr/>
          <p:nvPr/>
        </p:nvSpPr>
        <p:spPr>
          <a:xfrm rot="10800000">
            <a:off x="3461656" y="-18"/>
            <a:ext cx="5277391" cy="3435539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76261" y="734286"/>
            <a:ext cx="4907902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AR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 Salvador</a:t>
            </a:r>
          </a:p>
          <a:p>
            <a:pPr algn="ctr"/>
            <a:r>
              <a:rPr lang="es-AR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ASPIDH</a:t>
            </a:r>
          </a:p>
        </p:txBody>
      </p:sp>
      <p:sp>
        <p:nvSpPr>
          <p:cNvPr id="10" name="Round Same Side Corner Rectangle 9"/>
          <p:cNvSpPr/>
          <p:nvPr/>
        </p:nvSpPr>
        <p:spPr>
          <a:xfrm rot="10800000" flipV="1">
            <a:off x="3465105" y="3495419"/>
            <a:ext cx="5256000" cy="56804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62A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 Same Side Corner Rectangle 10"/>
          <p:cNvSpPr>
            <a:spLocks noChangeAspect="1"/>
          </p:cNvSpPr>
          <p:nvPr/>
        </p:nvSpPr>
        <p:spPr>
          <a:xfrm rot="10800000">
            <a:off x="3465105" y="3610989"/>
            <a:ext cx="5256000" cy="233990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C53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813" y="2253982"/>
            <a:ext cx="1095792" cy="104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0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36921" y="2690598"/>
            <a:ext cx="8318157" cy="19679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SV" sz="9600" dirty="0"/>
              <a:t>Gracias!!!!!!</a:t>
            </a:r>
          </a:p>
        </p:txBody>
      </p:sp>
    </p:spTree>
    <p:extLst>
      <p:ext uri="{BB962C8B-B14F-4D97-AF65-F5344CB8AC3E}">
        <p14:creationId xmlns:p14="http://schemas.microsoft.com/office/powerpoint/2010/main" val="960825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 Same Side Corner Rectangle 13"/>
          <p:cNvSpPr/>
          <p:nvPr/>
        </p:nvSpPr>
        <p:spPr>
          <a:xfrm rot="5400000" flipV="1">
            <a:off x="738332" y="3402243"/>
            <a:ext cx="6858002" cy="53519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62A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Same Side Corner Rectangle 14"/>
          <p:cNvSpPr>
            <a:spLocks noChangeAspect="1"/>
          </p:cNvSpPr>
          <p:nvPr/>
        </p:nvSpPr>
        <p:spPr>
          <a:xfrm rot="5400000">
            <a:off x="877648" y="3371147"/>
            <a:ext cx="6858000" cy="115709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C53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322" y="5974385"/>
            <a:ext cx="3394194" cy="74770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/>
              <a:t>OTBN El Salvador   ASPIDH-REDLACTRANS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SV" sz="1600" b="1" dirty="0"/>
              <a:t>Objetivo general:</a:t>
            </a:r>
            <a:r>
              <a:rPr lang="es-SV" sz="1600" dirty="0"/>
              <a:t> Promover un entorno</a:t>
            </a:r>
          </a:p>
          <a:p>
            <a:pPr marL="0" indent="0">
              <a:buNone/>
            </a:pPr>
            <a:r>
              <a:rPr lang="es-SV" sz="1600" dirty="0"/>
              <a:t> legal positivo que propicie el respeto</a:t>
            </a:r>
          </a:p>
          <a:p>
            <a:pPr marL="0" indent="0">
              <a:buNone/>
            </a:pPr>
            <a:r>
              <a:rPr lang="es-SV" sz="1600" dirty="0"/>
              <a:t> a los derechos humanos de las </a:t>
            </a:r>
          </a:p>
          <a:p>
            <a:pPr marL="0" indent="0">
              <a:buNone/>
            </a:pPr>
            <a:r>
              <a:rPr lang="es-SV" sz="1600" dirty="0"/>
              <a:t>personas trans en América Latina</a:t>
            </a:r>
          </a:p>
          <a:p>
            <a:pPr marL="0" indent="0">
              <a:buNone/>
            </a:pPr>
            <a:r>
              <a:rPr lang="es-SV" sz="1600" dirty="0"/>
              <a:t>y el Caribe, para contribuir a un mejor </a:t>
            </a:r>
          </a:p>
          <a:p>
            <a:pPr marL="0" indent="0">
              <a:buNone/>
            </a:pPr>
            <a:r>
              <a:rPr lang="es-SV" sz="1600" dirty="0"/>
              <a:t>acceso a la salud integral y a la</a:t>
            </a:r>
          </a:p>
          <a:p>
            <a:pPr marL="0" indent="0">
              <a:buNone/>
            </a:pPr>
            <a:r>
              <a:rPr lang="es-SV" sz="1600" dirty="0"/>
              <a:t> respuesta frente al VIH-SIDA.</a:t>
            </a:r>
          </a:p>
          <a:p>
            <a:pPr marL="0" indent="0">
              <a:buNone/>
            </a:pPr>
            <a:endParaRPr lang="es-SV" sz="1600" dirty="0"/>
          </a:p>
          <a:p>
            <a:pPr marL="0" indent="0">
              <a:buNone/>
            </a:pPr>
            <a:endParaRPr lang="es-SV" sz="1600" dirty="0"/>
          </a:p>
          <a:p>
            <a:pPr marL="0" indent="0">
              <a:buNone/>
            </a:pPr>
            <a:endParaRPr lang="es-SV" sz="160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SV" sz="1200" b="1" dirty="0"/>
              <a:t>Objetivos específicos:</a:t>
            </a:r>
          </a:p>
          <a:p>
            <a:pPr marL="0" indent="0">
              <a:buNone/>
            </a:pPr>
            <a:r>
              <a:rPr lang="es-SV" sz="1200" dirty="0"/>
              <a:t>1- Promover cambios en las normativas y su aplicación para facilitar el acceso a servicios de salud y VIH para las personas trans.</a:t>
            </a:r>
          </a:p>
          <a:p>
            <a:pPr marL="0" indent="0">
              <a:buNone/>
            </a:pPr>
            <a:r>
              <a:rPr lang="es-SV" sz="1200" dirty="0"/>
              <a:t>2- Fortalecer las capacidades de la REDLACTRANS y las organizaciones que la integran.</a:t>
            </a:r>
          </a:p>
          <a:p>
            <a:pPr marL="0" indent="0">
              <a:buNone/>
            </a:pPr>
            <a:r>
              <a:rPr lang="es-SV" sz="1200" dirty="0"/>
              <a:t>3- Incrementar información sobre vulneración y violación de los derechos humanos, acceso a la salud integral y VIH en la región, para la incidencia política.</a:t>
            </a:r>
          </a:p>
          <a:p>
            <a:pPr marL="0" indent="0">
              <a:buNone/>
            </a:pPr>
            <a:endParaRPr lang="es-SV" sz="1200" dirty="0"/>
          </a:p>
          <a:p>
            <a:pPr marL="0" indent="0">
              <a:buNone/>
            </a:pPr>
            <a:endParaRPr lang="es-SV" sz="1200" dirty="0"/>
          </a:p>
          <a:p>
            <a:pPr marL="0" indent="0">
              <a:buNone/>
            </a:pPr>
            <a:r>
              <a:rPr lang="es-SV" sz="1200" b="1" dirty="0"/>
              <a:t>Actividades:</a:t>
            </a:r>
          </a:p>
          <a:p>
            <a:pPr>
              <a:buFontTx/>
              <a:buChar char="-"/>
            </a:pPr>
            <a:r>
              <a:rPr lang="es-SV" sz="1200" dirty="0"/>
              <a:t>Talleres de sensibilización al personal de salud.</a:t>
            </a:r>
          </a:p>
          <a:p>
            <a:pPr>
              <a:buFontTx/>
              <a:buChar char="-"/>
            </a:pPr>
            <a:r>
              <a:rPr lang="es-SV" sz="1200" dirty="0"/>
              <a:t>Mesas de dialogo interinstitucionales.</a:t>
            </a:r>
          </a:p>
          <a:p>
            <a:pPr>
              <a:buFontTx/>
              <a:buChar char="-"/>
            </a:pPr>
            <a:r>
              <a:rPr lang="es-SV" sz="1200" dirty="0"/>
              <a:t>Encuentros nacionales.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47" y="5262562"/>
            <a:ext cx="1497463" cy="142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38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8201" y="0"/>
            <a:ext cx="10515600" cy="1325563"/>
          </a:xfrm>
        </p:spPr>
        <p:txBody>
          <a:bodyPr/>
          <a:lstStyle/>
          <a:p>
            <a:pPr algn="ctr"/>
            <a:r>
              <a:rPr lang="es-SV" dirty="0"/>
              <a:t>Actividades del año 2018</a:t>
            </a: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8850597"/>
              </p:ext>
            </p:extLst>
          </p:nvPr>
        </p:nvGraphicFramePr>
        <p:xfrm>
          <a:off x="150532" y="969114"/>
          <a:ext cx="11699598" cy="57546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0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7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4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86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44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534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546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Nombre de la actividad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05" marR="514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Primer trimestre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05" marR="514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>
                          <a:effectLst/>
                        </a:rPr>
                        <a:t>Segundo trimestre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05" marR="514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>
                          <a:effectLst/>
                        </a:rPr>
                        <a:t>Tercer trimestre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05" marR="514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>
                          <a:effectLst/>
                        </a:rPr>
                        <a:t>Cuarto trimestre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05" marR="514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>
                          <a:effectLst/>
                        </a:rPr>
                        <a:t>Personas alcanzadas, instituciones del estado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05" marR="5140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19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>
                          <a:effectLst/>
                        </a:rPr>
                        <a:t>Talleres de sensibilización a personal de salud en ciudad sede</a:t>
                      </a:r>
                      <a:endParaRPr lang="es-SV" sz="16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 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05" marR="514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>
                          <a:effectLst/>
                        </a:rPr>
                        <a:t> 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05" marR="514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31 de mayo de 2018, 43 personal de salud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05" marR="514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>
                          <a:effectLst/>
                        </a:rPr>
                        <a:t> 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05" marR="514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>
                          <a:effectLst/>
                        </a:rPr>
                        <a:t>30 de octubre de 2018, 48 personal de salud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05" marR="514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>
                          <a:effectLst/>
                        </a:rPr>
                        <a:t>91 personal de salud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05" marR="5140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19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>
                          <a:effectLst/>
                        </a:rPr>
                        <a:t>Talleres de sensibilización al personal de salud en el interior del país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>
                          <a:effectLst/>
                        </a:rPr>
                        <a:t> 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05" marR="514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>
                          <a:effectLst/>
                        </a:rPr>
                        <a:t>20 de febrero de 2018, Chalatenango, La Nueva Concepción, 40 personal de salud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05" marR="514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>
                          <a:effectLst/>
                        </a:rPr>
                        <a:t>28 de junio de 2018, Usulután, 47 personal de salud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05" marR="514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>
                          <a:effectLst/>
                        </a:rPr>
                        <a:t>24 de agosto de 2018, Ahuachapán, 45 personal de salud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05" marR="514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>
                          <a:effectLst/>
                        </a:rPr>
                        <a:t>14 de noviembre de 2018, La Paz, 41 personal de salud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05" marR="514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>
                          <a:effectLst/>
                        </a:rPr>
                        <a:t>172 Personal de salud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05" marR="5140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73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>
                          <a:effectLst/>
                        </a:rPr>
                        <a:t>Mesa de dialogo interinstitucional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>
                          <a:effectLst/>
                        </a:rPr>
                        <a:t> 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05" marR="514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>
                          <a:effectLst/>
                        </a:rPr>
                        <a:t>Febrero de 2018, 20 instituciones del estado salvadoreño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05" marR="514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>
                          <a:effectLst/>
                        </a:rPr>
                        <a:t> 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05" marR="514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>
                          <a:effectLst/>
                        </a:rPr>
                        <a:t>Septiembre 2018, 20 instituciones del estado salvadoreño, seguimiento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05" marR="514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>
                          <a:effectLst/>
                        </a:rPr>
                        <a:t> 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05" marR="514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>
                          <a:effectLst/>
                        </a:rPr>
                        <a:t> 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05" marR="5140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04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>
                          <a:effectLst/>
                        </a:rPr>
                        <a:t>Representación de incidencia política internacionales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05" marR="514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>
                          <a:effectLst/>
                        </a:rPr>
                        <a:t> 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05" marR="514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>
                          <a:effectLst/>
                        </a:rPr>
                        <a:t>Abril 2018, VIII Cumbre de las Américas , 48 Asamblea de la OEA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05" marR="514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>
                          <a:effectLst/>
                        </a:rPr>
                        <a:t>Julio 2018 participación en la 22 conferencia mundial del VIH-SIDA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05" marR="514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>
                          <a:effectLst/>
                        </a:rPr>
                        <a:t>Octubre 2018 participación en el dialogo de la CIDH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05" marR="514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 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05" marR="5140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9625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s-SV" dirty="0"/>
              <a:t>Actividades del año 2018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4974511"/>
              </p:ext>
            </p:extLst>
          </p:nvPr>
        </p:nvGraphicFramePr>
        <p:xfrm>
          <a:off x="351239" y="1668521"/>
          <a:ext cx="11489522" cy="41048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2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0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11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59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90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014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3200" dirty="0">
                          <a:effectLst/>
                        </a:rPr>
                        <a:t>Encuentros Nacionales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800" dirty="0">
                          <a:effectLst/>
                        </a:rPr>
                        <a:t> 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400" dirty="0">
                          <a:effectLst/>
                        </a:rPr>
                        <a:t> 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400">
                          <a:effectLst/>
                        </a:rPr>
                        <a:t>Julio 2018 2° encuentro nacional de planificación y trabajo con las organizaciones trans nacionales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400" dirty="0">
                          <a:effectLst/>
                        </a:rPr>
                        <a:t> 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800" dirty="0">
                          <a:effectLst/>
                        </a:rPr>
                        <a:t> 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3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3200">
                          <a:effectLst/>
                        </a:rPr>
                        <a:t>Talleres de formación y fortalecimiento institucional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800">
                          <a:effectLst/>
                        </a:rPr>
                        <a:t> 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400">
                          <a:effectLst/>
                        </a:rPr>
                        <a:t>Mayo 2018, Taller regional de planificación estratégica.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400">
                          <a:effectLst/>
                        </a:rPr>
                        <a:t>Agosto 2018 taller sub regional de incidencia política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400">
                          <a:effectLst/>
                        </a:rPr>
                        <a:t> 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800" dirty="0">
                          <a:effectLst/>
                        </a:rPr>
                        <a:t> 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5904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dirty="0"/>
              <a:t>Talleres en cuidad sede</a:t>
            </a:r>
          </a:p>
        </p:txBody>
      </p:sp>
      <p:pic>
        <p:nvPicPr>
          <p:cNvPr id="4" name="Marcador de contenido 3" descr="https://scontent.fsal1-1.fna.fbcdn.net/v/t1.15752-9/s2048x2048/45507635_293146298195278_1231974191620685824_n.jpg?_nc_cat=106&amp;_nc_ht=scontent.fsal1-1.fna&amp;oh=4a2cb392ca2c4c4e9336088834650ea1&amp;oe=5C4375A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90688"/>
            <a:ext cx="4794421" cy="412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https://scontent.fsal1-1.fna.fbcdn.net/v/t1.15752-9/s2048x2048/45455271_482476092245858_3856955029231501312_n.jpg?_nc_cat=108&amp;_nc_ht=scontent.fsal1-1.fna&amp;oh=a0abc9f036e5217c2670417badff2144&amp;oe=5C3D8E6C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688" y="1690688"/>
            <a:ext cx="5511112" cy="4120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0246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dirty="0"/>
              <a:t>Talleres en el interior del país</a:t>
            </a:r>
          </a:p>
        </p:txBody>
      </p:sp>
      <p:pic>
        <p:nvPicPr>
          <p:cNvPr id="4" name="Marcador de contenido 3" descr="https://scontent.fsal1-1.fna.fbcdn.net/v/t1.15752-9/s2048x2048/36831789_824011724474637_8551490734870495232_n.jpg?_nc_cat=0&amp;oh=8b561743322e2bafe62e95f41ab12964&amp;oe=5BD9740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15" y="1529230"/>
            <a:ext cx="5255742" cy="4575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https://scontent.fsal1-1.fna.fbcdn.net/v/t1.15752-0/s261x260/36847415_824011141141362_1612945775120089088_n.jpg?_nc_cat=0&amp;oh=441ac81e68ed78372129b6993fc81980&amp;oe=5BA69A3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942" y="1529230"/>
            <a:ext cx="5793258" cy="45750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3163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8837" y="0"/>
            <a:ext cx="10515600" cy="1325563"/>
          </a:xfrm>
        </p:spPr>
        <p:txBody>
          <a:bodyPr/>
          <a:lstStyle/>
          <a:p>
            <a:pPr algn="ctr"/>
            <a:r>
              <a:rPr lang="es-SV" dirty="0"/>
              <a:t>Mesa de dialogo interinstitucional</a:t>
            </a:r>
          </a:p>
        </p:txBody>
      </p:sp>
      <p:pic>
        <p:nvPicPr>
          <p:cNvPr id="4" name="Marcador de contenido 3" descr="https://scontent.fsal1-1.fna.fbcdn.net/v/t1.15752-9/43519204_332468314227344_1670521598429364224_n.jpg?_nc_cat=102&amp;oh=5ef2ecfffccb07d5bfd3bb098761781c&amp;oe=5C47FD19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86" y="1498365"/>
            <a:ext cx="3626709" cy="2801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https://scontent.fsal1-1.fna.fbcdn.net/v/t1.15752-9/43607089_1929709743734826_8443553224559951872_n.jpg?_nc_cat=107&amp;oh=5b46c91c875fcad8d0f513e6e7df95c5&amp;oe=5C4B6D6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487" y="1325563"/>
            <a:ext cx="3626708" cy="2801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https://scontent.fsal1-1.fna.fbcdn.net/v/t1.15752-9/43467094_2285838361639362_8766681657395642368_n.jpg?_nc_cat=108&amp;oh=1edd364018ca9c0a3543ce2657b0b92f&amp;oe=5C5A5D3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141" y="2409568"/>
            <a:ext cx="3258066" cy="3900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9789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dirty="0"/>
              <a:t>Encuentro nacional </a:t>
            </a:r>
          </a:p>
        </p:txBody>
      </p:sp>
      <p:pic>
        <p:nvPicPr>
          <p:cNvPr id="4" name="Marcador de contenido 3" descr="https://scontent.fsal1-1.fna.fbcdn.net/v/t1.15752-9/37421747_834304850111991_4290006299535474688_n.jpg?_nc_cat=0&amp;oh=dc57473f281208e2c8f969535c8db4bd&amp;oe=5BD0993C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41157"/>
            <a:ext cx="5257800" cy="3361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https://scontent.fsal1-1.fna.fbcdn.net/v/t1.15752-9/37597959_834306183445191_1297408791469359104_n.jpg?_nc_cat=0&amp;oh=ab93f3ffe657781a7f6bb5811550047c&amp;oe=5BC6FBE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644" y="2570205"/>
            <a:ext cx="4849898" cy="3804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8271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779"/>
            <a:ext cx="10515600" cy="1325563"/>
          </a:xfrm>
        </p:spPr>
        <p:txBody>
          <a:bodyPr/>
          <a:lstStyle/>
          <a:p>
            <a:pPr algn="ctr"/>
            <a:r>
              <a:rPr lang="es-SV" dirty="0"/>
              <a:t>Actividades de incidencia política</a:t>
            </a:r>
          </a:p>
        </p:txBody>
      </p:sp>
      <p:pic>
        <p:nvPicPr>
          <p:cNvPr id="3074" name="Picture 2" descr="https://scontent.fsal1-1.fna.fbcdn.net/v/t1.15752-9/46439283_2184181878293685_1873789627316305920_n.png?_nc_cat=100&amp;_nc_ht=scontent.fsal1-1.fna&amp;oh=32d506506c6988602eabf27d3c5ffcfe&amp;oe=5C6623D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67" y="1532239"/>
            <a:ext cx="3596751" cy="303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content.fsal1-1.fna.fbcdn.net/v/t1.15752-9/46349092_818845455127149_4086782646250635264_n.png?_nc_cat=109&amp;_nc_ht=scontent.fsal1-1.fna&amp;oh=bc665a15faf409559c273008e60ba1fb&amp;oe=5C6E45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307" y="1532240"/>
            <a:ext cx="4490343" cy="286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content.fsal1-1.fna.fbcdn.net/v/t1.15752-9/46426400_1961477220606513_1205979795414843392_n.png?_nc_cat=104&amp;_nc_ht=scontent.fsal1-1.fna&amp;oh=20c10ad9ad35d51cf62069d0eb76e44b&amp;oe=5C729DD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047" y="3429000"/>
            <a:ext cx="4308376" cy="306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594711"/>
      </p:ext>
    </p:extLst>
  </p:cSld>
  <p:clrMapOvr>
    <a:masterClrMapping/>
  </p:clrMapOvr>
</p:sld>
</file>

<file path=ppt/theme/theme1.xml><?xml version="1.0" encoding="utf-8"?>
<a:theme xmlns:a="http://schemas.openxmlformats.org/drawingml/2006/main" name="Plantilla presentació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rlt_" id="{44EF2BE1-CD1F-413C-952A-FA69036F6FCA}" vid="{2F7B5C82-29ED-4A71-806D-41BADC3DCE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772</TotalTime>
  <Words>394</Words>
  <Application>Microsoft Office PowerPoint</Application>
  <PresentationFormat>Panorámica</PresentationFormat>
  <Paragraphs>74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Verdana</vt:lpstr>
      <vt:lpstr>Plantilla presentación</vt:lpstr>
      <vt:lpstr>Presentación de PowerPoint</vt:lpstr>
      <vt:lpstr>OTBN El Salvador   ASPIDH-REDLACTRANS</vt:lpstr>
      <vt:lpstr>Actividades del año 2018</vt:lpstr>
      <vt:lpstr>Actividades del año 2018</vt:lpstr>
      <vt:lpstr>Talleres en cuidad sede</vt:lpstr>
      <vt:lpstr>Talleres en el interior del país</vt:lpstr>
      <vt:lpstr>Mesa de dialogo interinstitucional</vt:lpstr>
      <vt:lpstr>Encuentro nacional </vt:lpstr>
      <vt:lpstr>Actividades de incidencia política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Karla Eugenia Rivera Arévalo</cp:lastModifiedBy>
  <cp:revision>38</cp:revision>
  <dcterms:created xsi:type="dcterms:W3CDTF">2018-04-25T15:39:16Z</dcterms:created>
  <dcterms:modified xsi:type="dcterms:W3CDTF">2018-11-15T22:53:22Z</dcterms:modified>
</cp:coreProperties>
</file>