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handoutMasterIdLst>
    <p:handoutMasterId r:id="rId11"/>
  </p:handoutMasterIdLst>
  <p:sldIdLst>
    <p:sldId id="257" r:id="rId2"/>
    <p:sldId id="273" r:id="rId3"/>
    <p:sldId id="271" r:id="rId4"/>
    <p:sldId id="272" r:id="rId5"/>
    <p:sldId id="274" r:id="rId6"/>
    <p:sldId id="275" r:id="rId7"/>
    <p:sldId id="278" r:id="rId8"/>
    <p:sldId id="276" r:id="rId9"/>
    <p:sldId id="27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7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A43F3-FE96-4587-BAA2-A470F1A89519}" type="datetimeFigureOut">
              <a:rPr lang="es-SV" smtClean="0"/>
              <a:pPr/>
              <a:t>13/06/2018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3FB55-8B2C-4A77-85E0-70F20119F5A3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2350585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287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6920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79149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580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34186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8064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820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758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159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4978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41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087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450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232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726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755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010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ítulo 1"/>
          <p:cNvSpPr txBox="1">
            <a:spLocks/>
          </p:cNvSpPr>
          <p:nvPr/>
        </p:nvSpPr>
        <p:spPr bwMode="auto">
          <a:xfrm>
            <a:off x="1021635" y="4020851"/>
            <a:ext cx="9408362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SV" altLang="es-SV" sz="4400" b="1" dirty="0">
              <a:solidFill>
                <a:srgbClr val="6600CC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SV" altLang="es-SV" sz="4400" b="1" dirty="0">
                <a:solidFill>
                  <a:schemeClr val="accent1">
                    <a:lumMod val="75000"/>
                  </a:schemeClr>
                </a:solidFill>
              </a:rPr>
              <a:t>Proceso organizativo de trabajadoras sexuales en El Salvador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SV" altLang="es-SV" sz="4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SV" altLang="es-SV" sz="4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SV" altLang="es-SV" sz="4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s-SV" altLang="es-SV" b="1" dirty="0">
                <a:solidFill>
                  <a:srgbClr val="6600CC"/>
                </a:solidFill>
              </a:rPr>
              <a:t>Movimiento de Mujeres</a:t>
            </a:r>
          </a:p>
          <a:p>
            <a:pPr algn="ctr">
              <a:spcBef>
                <a:spcPct val="0"/>
              </a:spcBef>
              <a:buNone/>
            </a:pPr>
            <a:r>
              <a:rPr lang="es-SV" altLang="es-SV" b="1" dirty="0">
                <a:solidFill>
                  <a:srgbClr val="6600CC"/>
                </a:solidFill>
              </a:rPr>
              <a:t> Orquídeas del Mar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SV" altLang="es-SV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2984" y="5639760"/>
            <a:ext cx="1218240" cy="1218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503" y="5198226"/>
            <a:ext cx="2029609" cy="1568334"/>
          </a:xfrm>
          <a:prstGeom prst="rect">
            <a:avLst/>
          </a:prstGeom>
        </p:spPr>
      </p:pic>
      <p:pic>
        <p:nvPicPr>
          <p:cNvPr id="5" name="Picture 4" descr="Resultado de imagen para imagenes de huellas de pies humanos">
            <a:extLst>
              <a:ext uri="{FF2B5EF4-FFF2-40B4-BE49-F238E27FC236}">
                <a16:creationId xmlns:a16="http://schemas.microsoft.com/office/drawing/2014/main" xmlns="" id="{23EF31A3-94AD-4397-8F91-B75F7D9C2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4372" y="3084460"/>
            <a:ext cx="2082377" cy="148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600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DD9954-94FB-4CD2-BF6D-831EFBBBD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Contexto del trabajo sexual – social y político</a:t>
            </a:r>
            <a:br>
              <a:rPr lang="es-SV" dirty="0"/>
            </a:br>
            <a:endParaRPr lang="es-SV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F767F443-1A64-4A04-80EB-7574BEB23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8059" y="1354138"/>
            <a:ext cx="4185623" cy="576262"/>
          </a:xfrm>
        </p:spPr>
        <p:txBody>
          <a:bodyPr/>
          <a:lstStyle/>
          <a:p>
            <a:r>
              <a:rPr lang="es-SV" dirty="0"/>
              <a:t>1989-1994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xmlns="" id="{E4A40C08-7327-4E4E-BAAD-AAC5C0CD4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334" y="1930400"/>
            <a:ext cx="9307175" cy="3960748"/>
          </a:xfrm>
        </p:spPr>
        <p:txBody>
          <a:bodyPr>
            <a:normAutofit fontScale="92500" lnSpcReduction="20000"/>
          </a:bodyPr>
          <a:lstStyle/>
          <a:p>
            <a:r>
              <a:rPr lang="es-SV" dirty="0"/>
              <a:t>Periodo de guerra y post guerra</a:t>
            </a:r>
          </a:p>
          <a:p>
            <a:r>
              <a:rPr lang="es-SV" dirty="0"/>
              <a:t>Violaciones sexuales por parte de instituciones de seguridad: Policía de Hacienda, Guardia Nacional, fuerza Armada.</a:t>
            </a:r>
          </a:p>
          <a:p>
            <a:r>
              <a:rPr lang="es-SV" dirty="0"/>
              <a:t>Batidas, hostigamientos por parte de Agentes del CAM, detenciones arbitrarias en bartolinas.</a:t>
            </a:r>
          </a:p>
          <a:p>
            <a:r>
              <a:rPr lang="es-SV" dirty="0"/>
              <a:t>Exigencia obligatoria de portar carne de salud- ITS.</a:t>
            </a:r>
          </a:p>
          <a:p>
            <a:r>
              <a:rPr lang="es-SV" dirty="0"/>
              <a:t>Jornadas de realizarnos exámenes médicos.</a:t>
            </a:r>
          </a:p>
          <a:p>
            <a:r>
              <a:rPr lang="es-SV" dirty="0"/>
              <a:t>Estigma, discriminación en instituciones de salud y otras instituciones.</a:t>
            </a:r>
          </a:p>
          <a:p>
            <a:r>
              <a:rPr lang="es-SV" dirty="0"/>
              <a:t>Estigma social.</a:t>
            </a:r>
          </a:p>
          <a:p>
            <a:r>
              <a:rPr lang="es-SV" dirty="0"/>
              <a:t>Discriminación de nuestros entornos cercanos.</a:t>
            </a:r>
          </a:p>
          <a:p>
            <a:r>
              <a:rPr lang="es-SV" dirty="0"/>
              <a:t>Violencia por parte de encargados de negocios y clientes.</a:t>
            </a:r>
          </a:p>
          <a:p>
            <a:r>
              <a:rPr lang="es-SV" dirty="0"/>
              <a:t>Violencia social.</a:t>
            </a:r>
          </a:p>
          <a:p>
            <a:endParaRPr lang="es-SV" dirty="0"/>
          </a:p>
          <a:p>
            <a:endParaRPr lang="es-SV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5A51919-9BA0-4128-8E55-0CF1FB8BB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26011" y="5655892"/>
            <a:ext cx="1165989" cy="1165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216BF79-705E-4327-B552-285D7124A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674918"/>
            <a:ext cx="1484305" cy="114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1097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8EE8BF-6A6B-4E97-9A76-0FB918AA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393" y="259335"/>
            <a:ext cx="8596668" cy="1320800"/>
          </a:xfrm>
        </p:spPr>
        <p:txBody>
          <a:bodyPr>
            <a:normAutofit/>
          </a:bodyPr>
          <a:lstStyle/>
          <a:p>
            <a:r>
              <a:rPr lang="es-SV" sz="2800" dirty="0"/>
              <a:t>Antecedentes</a:t>
            </a:r>
            <a:br>
              <a:rPr lang="es-SV" sz="2800" dirty="0"/>
            </a:br>
            <a:r>
              <a:rPr lang="es-SV" sz="2800" dirty="0"/>
              <a:t>Primero pasos organizativos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9ACEB66-FAF2-4E8C-B3CC-1F463D245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26011" y="5655892"/>
            <a:ext cx="1165989" cy="1165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638DD8F-931F-4C78-83F7-D7D071637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674918"/>
            <a:ext cx="1484305" cy="1146963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xmlns="" id="{312D81F9-916D-43D9-9773-0357AB34A8F3}"/>
              </a:ext>
            </a:extLst>
          </p:cNvPr>
          <p:cNvSpPr/>
          <p:nvPr/>
        </p:nvSpPr>
        <p:spPr>
          <a:xfrm>
            <a:off x="351767" y="3070454"/>
            <a:ext cx="2004287" cy="1006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Primera etapa </a:t>
            </a:r>
          </a:p>
          <a:p>
            <a:pPr algn="ctr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1989-1993</a:t>
            </a:r>
          </a:p>
          <a:p>
            <a:pPr algn="ctr"/>
            <a:endParaRPr lang="es-SV" dirty="0"/>
          </a:p>
        </p:txBody>
      </p:sp>
      <p:pic>
        <p:nvPicPr>
          <p:cNvPr id="1028" name="Picture 4" descr="Resultado de imagen para imagenes de huellas de pies humanos">
            <a:extLst>
              <a:ext uri="{FF2B5EF4-FFF2-40B4-BE49-F238E27FC236}">
                <a16:creationId xmlns:a16="http://schemas.microsoft.com/office/drawing/2014/main" xmlns="" id="{F661F5B8-C7D4-4BC0-A5CB-1BD7C9265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7657" y="305535"/>
            <a:ext cx="2719688" cy="111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xmlns="" id="{79B3CC09-1728-4C37-8AC1-1409091CCE6D}"/>
              </a:ext>
            </a:extLst>
          </p:cNvPr>
          <p:cNvCxnSpPr>
            <a:cxnSpLocks/>
          </p:cNvCxnSpPr>
          <p:nvPr/>
        </p:nvCxnSpPr>
        <p:spPr>
          <a:xfrm flipV="1">
            <a:off x="2354110" y="2827764"/>
            <a:ext cx="1401631" cy="737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DBD8D646-222D-4303-BF98-932648240228}"/>
              </a:ext>
            </a:extLst>
          </p:cNvPr>
          <p:cNvSpPr/>
          <p:nvPr/>
        </p:nvSpPr>
        <p:spPr>
          <a:xfrm>
            <a:off x="3755741" y="2147877"/>
            <a:ext cx="3344411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Acercamiento de las hermanas pasionistas a las zonas de trabajo sexual 1989-1991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xmlns="" id="{E1D7E511-3B19-423B-855B-BEDB44426AB9}"/>
              </a:ext>
            </a:extLst>
          </p:cNvPr>
          <p:cNvCxnSpPr>
            <a:cxnSpLocks/>
          </p:cNvCxnSpPr>
          <p:nvPr/>
        </p:nvCxnSpPr>
        <p:spPr>
          <a:xfrm flipV="1">
            <a:off x="2356054" y="3565529"/>
            <a:ext cx="1399687" cy="8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834C6DCC-A9F7-4F04-8908-1FCD49DD93AC}"/>
              </a:ext>
            </a:extLst>
          </p:cNvPr>
          <p:cNvSpPr/>
          <p:nvPr/>
        </p:nvSpPr>
        <p:spPr>
          <a:xfrm>
            <a:off x="3766927" y="3523410"/>
            <a:ext cx="3344411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Retoma el trabajo pastoral la Iglesia Luterana Salvadoreña 1991-1992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1401AEEF-9EA7-499A-A95C-8276CBB1E567}"/>
              </a:ext>
            </a:extLst>
          </p:cNvPr>
          <p:cNvSpPr/>
          <p:nvPr/>
        </p:nvSpPr>
        <p:spPr>
          <a:xfrm>
            <a:off x="3755741" y="4908754"/>
            <a:ext cx="3344411" cy="847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1993-1996 Lo asume la Universidad Luterana como parte del área de proyección social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xmlns="" id="{B88ED011-FD71-4A62-BAE6-1EB19D8D550D}"/>
              </a:ext>
            </a:extLst>
          </p:cNvPr>
          <p:cNvCxnSpPr>
            <a:cxnSpLocks/>
          </p:cNvCxnSpPr>
          <p:nvPr/>
        </p:nvCxnSpPr>
        <p:spPr>
          <a:xfrm>
            <a:off x="2301480" y="3538897"/>
            <a:ext cx="1412817" cy="1678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FCBB292D-3660-4B24-AECC-56E48F46B27A}"/>
              </a:ext>
            </a:extLst>
          </p:cNvPr>
          <p:cNvSpPr txBox="1"/>
          <p:nvPr/>
        </p:nvSpPr>
        <p:spPr>
          <a:xfrm>
            <a:off x="8038684" y="2084928"/>
            <a:ext cx="228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200" dirty="0"/>
              <a:t>Énfasis, apoyo psicológico y emocional, lectura de biblia, celebración de cumpleaños en los cuartos y negocios.</a:t>
            </a: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xmlns="" id="{1E8C6D8E-5520-41A9-B90C-964F868014FD}"/>
              </a:ext>
            </a:extLst>
          </p:cNvPr>
          <p:cNvCxnSpPr>
            <a:cxnSpLocks/>
          </p:cNvCxnSpPr>
          <p:nvPr/>
        </p:nvCxnSpPr>
        <p:spPr>
          <a:xfrm>
            <a:off x="7242133" y="2550670"/>
            <a:ext cx="7559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EAED6690-B91F-4B15-A8C2-B491C0ECBF80}"/>
              </a:ext>
            </a:extLst>
          </p:cNvPr>
          <p:cNvSpPr txBox="1"/>
          <p:nvPr/>
        </p:nvSpPr>
        <p:spPr>
          <a:xfrm>
            <a:off x="7992776" y="3388940"/>
            <a:ext cx="2446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200" dirty="0"/>
              <a:t>La iglesia alquila local, se da acompañamiento pastoral y el desarrollo de talleres vocacionales como piñatería.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xmlns="" id="{5D0B7A37-0EFD-4982-8FD9-BBB76DFDFF43}"/>
              </a:ext>
            </a:extLst>
          </p:cNvPr>
          <p:cNvCxnSpPr>
            <a:cxnSpLocks/>
          </p:cNvCxnSpPr>
          <p:nvPr/>
        </p:nvCxnSpPr>
        <p:spPr>
          <a:xfrm>
            <a:off x="7242133" y="3573836"/>
            <a:ext cx="7559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466DA4D6-4EAC-4FE6-A7F8-595BB35BCBFD}"/>
              </a:ext>
            </a:extLst>
          </p:cNvPr>
          <p:cNvSpPr txBox="1"/>
          <p:nvPr/>
        </p:nvSpPr>
        <p:spPr>
          <a:xfrm>
            <a:off x="7992776" y="4478979"/>
            <a:ext cx="2446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200" dirty="0"/>
              <a:t>1993 se mantiene los talleres, la Universidad alquila loca, pago de servicios, contratación de personal.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7F905679-45AF-431B-981F-2DBEFCA65956}"/>
              </a:ext>
            </a:extLst>
          </p:cNvPr>
          <p:cNvSpPr txBox="1"/>
          <p:nvPr/>
        </p:nvSpPr>
        <p:spPr>
          <a:xfrm>
            <a:off x="7992776" y="5433532"/>
            <a:ext cx="2446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200" dirty="0"/>
              <a:t>1994 la universidad contrata personal, 2 trabajadoras sexuales y 2 técnicas.</a:t>
            </a: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xmlns="" id="{D115568B-F158-4A1E-9FCA-27AE40078993}"/>
              </a:ext>
            </a:extLst>
          </p:cNvPr>
          <p:cNvCxnSpPr>
            <a:cxnSpLocks/>
          </p:cNvCxnSpPr>
          <p:nvPr/>
        </p:nvCxnSpPr>
        <p:spPr>
          <a:xfrm>
            <a:off x="7147545" y="4954026"/>
            <a:ext cx="7029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xmlns="" id="{D1EA988B-06B3-45D4-9074-134A53837649}"/>
              </a:ext>
            </a:extLst>
          </p:cNvPr>
          <p:cNvCxnSpPr>
            <a:cxnSpLocks/>
          </p:cNvCxnSpPr>
          <p:nvPr/>
        </p:nvCxnSpPr>
        <p:spPr>
          <a:xfrm>
            <a:off x="7242133" y="5655892"/>
            <a:ext cx="6558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58966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8EE8BF-6A6B-4E97-9A76-0FB918AA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38" y="241981"/>
            <a:ext cx="8596668" cy="1320800"/>
          </a:xfrm>
        </p:spPr>
        <p:txBody>
          <a:bodyPr>
            <a:normAutofit/>
          </a:bodyPr>
          <a:lstStyle/>
          <a:p>
            <a:r>
              <a:rPr lang="es-SV" sz="2800" dirty="0"/>
              <a:t>Antecedentes</a:t>
            </a:r>
            <a:br>
              <a:rPr lang="es-SV" sz="2800" dirty="0"/>
            </a:br>
            <a:r>
              <a:rPr lang="es-SV" sz="2800" dirty="0"/>
              <a:t>Primero pasos organizativos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9ACEB66-FAF2-4E8C-B3CC-1F463D245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26011" y="5655892"/>
            <a:ext cx="1165989" cy="1165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638DD8F-931F-4C78-83F7-D7D071637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674918"/>
            <a:ext cx="1484305" cy="1146963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xmlns="" id="{312D81F9-916D-43D9-9773-0357AB34A8F3}"/>
              </a:ext>
            </a:extLst>
          </p:cNvPr>
          <p:cNvSpPr/>
          <p:nvPr/>
        </p:nvSpPr>
        <p:spPr>
          <a:xfrm>
            <a:off x="507938" y="3674378"/>
            <a:ext cx="2004287" cy="10558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1400" dirty="0"/>
          </a:p>
          <a:p>
            <a:pPr algn="ctr"/>
            <a:r>
              <a:rPr lang="es-SV" sz="1400" b="1" dirty="0"/>
              <a:t>Segunda etapa </a:t>
            </a:r>
          </a:p>
          <a:p>
            <a:pPr algn="ctr"/>
            <a:r>
              <a:rPr lang="es-SV" sz="1400" b="1" dirty="0"/>
              <a:t>Inicia en 1994</a:t>
            </a:r>
          </a:p>
          <a:p>
            <a:pPr algn="ctr"/>
            <a:r>
              <a:rPr lang="es-SV" sz="1400" b="1" dirty="0"/>
              <a:t>Nuevo enfoque</a:t>
            </a:r>
          </a:p>
          <a:p>
            <a:pPr algn="ctr"/>
            <a:endParaRPr lang="es-SV" dirty="0"/>
          </a:p>
        </p:txBody>
      </p:sp>
      <p:pic>
        <p:nvPicPr>
          <p:cNvPr id="1028" name="Picture 4" descr="Resultado de imagen para imagenes de huellas de pies humanos">
            <a:extLst>
              <a:ext uri="{FF2B5EF4-FFF2-40B4-BE49-F238E27FC236}">
                <a16:creationId xmlns:a16="http://schemas.microsoft.com/office/drawing/2014/main" xmlns="" id="{F661F5B8-C7D4-4BC0-A5CB-1BD7C9265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8567" y="449504"/>
            <a:ext cx="2446570" cy="111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FCBB292D-3660-4B24-AECC-56E48F46B27A}"/>
              </a:ext>
            </a:extLst>
          </p:cNvPr>
          <p:cNvSpPr txBox="1"/>
          <p:nvPr/>
        </p:nvSpPr>
        <p:spPr>
          <a:xfrm>
            <a:off x="3092148" y="2184665"/>
            <a:ext cx="316301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dirty="0"/>
              <a:t>Se cambia de nombre de Proyecto Integral de Mujeres a Asociación Flor de Piedra. Se definen 3 áreas de trabajo: </a:t>
            </a:r>
          </a:p>
          <a:p>
            <a:pPr marL="228600" indent="-228600">
              <a:buAutoNum type="arabicPeriod"/>
            </a:pPr>
            <a:r>
              <a:rPr lang="es-SV" sz="1200" dirty="0"/>
              <a:t>Educación – Alfabetización, talleres de formación y capacitación en género, autoestima, salud sexual.</a:t>
            </a:r>
          </a:p>
          <a:p>
            <a:endParaRPr lang="es-SV" sz="1200" dirty="0"/>
          </a:p>
          <a:p>
            <a:r>
              <a:rPr lang="es-SV" sz="1200" dirty="0"/>
              <a:t>2.Organización: identificación de lideresas, formación en incidencia, se forma la primera Junta directiva integrada por trabajadoras sexuales. El objetivo era generar conciencia sobre la importancia de organizarse.</a:t>
            </a:r>
          </a:p>
          <a:p>
            <a:endParaRPr lang="es-SV" sz="1200" dirty="0"/>
          </a:p>
          <a:p>
            <a:r>
              <a:rPr lang="es-SV" sz="1200" dirty="0"/>
              <a:t>3. Promoción: visitas a las zonas de trabajo sexual, prevención de ITS, VIH, entrega de condones. </a:t>
            </a:r>
          </a:p>
          <a:p>
            <a:endParaRPr lang="es-SV" sz="1200" dirty="0"/>
          </a:p>
          <a:p>
            <a:r>
              <a:rPr lang="es-SV" sz="1200" dirty="0"/>
              <a:t>4. Atención: Clínica de atención a TS-cooperantes.</a:t>
            </a:r>
          </a:p>
          <a:p>
            <a:endParaRPr lang="es-SV" sz="1200" dirty="0"/>
          </a:p>
          <a:p>
            <a:r>
              <a:rPr lang="es-SV" sz="1200" dirty="0"/>
              <a:t>5. Coordinación: vinculación con otras organizaciones de mujeres.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EAED6690-B91F-4B15-A8C2-B491C0ECBF80}"/>
              </a:ext>
            </a:extLst>
          </p:cNvPr>
          <p:cNvSpPr txBox="1"/>
          <p:nvPr/>
        </p:nvSpPr>
        <p:spPr>
          <a:xfrm>
            <a:off x="6923234" y="3534339"/>
            <a:ext cx="34347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dirty="0"/>
              <a:t>Se realiza la primera acción de incidencia, conferencia de prensa, para denunciar a Agentes del CAM. Se logra en 1999 que con la nueva gestión municipal de </a:t>
            </a:r>
            <a:r>
              <a:rPr lang="es-SV" sz="1200" dirty="0" err="1"/>
              <a:t>Hector</a:t>
            </a:r>
            <a:r>
              <a:rPr lang="es-SV" sz="1200" dirty="0"/>
              <a:t> Silva el cierre de las bartolinas municipales y establecer coordinaciones para capacitar a agentes del CAM.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7F905679-45AF-431B-981F-2DBEFCA65956}"/>
              </a:ext>
            </a:extLst>
          </p:cNvPr>
          <p:cNvSpPr txBox="1"/>
          <p:nvPr/>
        </p:nvSpPr>
        <p:spPr>
          <a:xfrm>
            <a:off x="6923234" y="5470579"/>
            <a:ext cx="3210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dirty="0"/>
              <a:t>1996 la Universidad Luterana suspende el apoyo económico a Flor de Piedra y a partir de allí se inicia una etapa de nuevo aprendizaje en el área de gestión.</a:t>
            </a:r>
          </a:p>
        </p:txBody>
      </p:sp>
      <p:sp>
        <p:nvSpPr>
          <p:cNvPr id="3" name="Abrir llave 2">
            <a:extLst>
              <a:ext uri="{FF2B5EF4-FFF2-40B4-BE49-F238E27FC236}">
                <a16:creationId xmlns:a16="http://schemas.microsoft.com/office/drawing/2014/main" xmlns="" id="{B9E49D3E-AD10-413F-BD3F-CFAB21874BA4}"/>
              </a:ext>
            </a:extLst>
          </p:cNvPr>
          <p:cNvSpPr/>
          <p:nvPr/>
        </p:nvSpPr>
        <p:spPr>
          <a:xfrm>
            <a:off x="2978091" y="2114026"/>
            <a:ext cx="202209" cy="441028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E0B96DEB-C949-4800-BB11-7E4B70D08208}"/>
              </a:ext>
            </a:extLst>
          </p:cNvPr>
          <p:cNvSpPr txBox="1"/>
          <p:nvPr/>
        </p:nvSpPr>
        <p:spPr>
          <a:xfrm>
            <a:off x="6946118" y="2366603"/>
            <a:ext cx="2446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dirty="0"/>
              <a:t>Se crea círculos de alfabetización, casas abiertas cada 8 días.</a:t>
            </a:r>
          </a:p>
        </p:txBody>
      </p:sp>
    </p:spTree>
    <p:extLst>
      <p:ext uri="{BB962C8B-B14F-4D97-AF65-F5344CB8AC3E}">
        <p14:creationId xmlns:p14="http://schemas.microsoft.com/office/powerpoint/2010/main" xmlns="" val="3315559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>
            <a:extLst>
              <a:ext uri="{FF2B5EF4-FFF2-40B4-BE49-F238E27FC236}">
                <a16:creationId xmlns:a16="http://schemas.microsoft.com/office/drawing/2014/main" xmlns="" id="{990684FA-0E27-406C-BB90-7EB1558535B2}"/>
              </a:ext>
            </a:extLst>
          </p:cNvPr>
          <p:cNvSpPr/>
          <p:nvPr/>
        </p:nvSpPr>
        <p:spPr>
          <a:xfrm>
            <a:off x="3212230" y="2518384"/>
            <a:ext cx="3832145" cy="287483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8EE8BF-6A6B-4E97-9A76-0FB918AA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44" y="280806"/>
            <a:ext cx="3386659" cy="1068327"/>
          </a:xfrm>
        </p:spPr>
        <p:txBody>
          <a:bodyPr>
            <a:normAutofit/>
          </a:bodyPr>
          <a:lstStyle/>
          <a:p>
            <a:r>
              <a:rPr lang="es-SV" sz="2000" dirty="0"/>
              <a:t>Antecedentes</a:t>
            </a:r>
            <a:br>
              <a:rPr lang="es-SV" sz="2000" dirty="0"/>
            </a:br>
            <a:r>
              <a:rPr lang="es-SV" sz="2000" dirty="0"/>
              <a:t>Primero pasos organizativos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9ACEB66-FAF2-4E8C-B3CC-1F463D245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26011" y="5655892"/>
            <a:ext cx="1165989" cy="1165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638DD8F-931F-4C78-83F7-D7D071637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674918"/>
            <a:ext cx="1484305" cy="1146963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xmlns="" id="{312D81F9-916D-43D9-9773-0357AB34A8F3}"/>
              </a:ext>
            </a:extLst>
          </p:cNvPr>
          <p:cNvSpPr/>
          <p:nvPr/>
        </p:nvSpPr>
        <p:spPr>
          <a:xfrm>
            <a:off x="7480476" y="409345"/>
            <a:ext cx="2004287" cy="10558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1400" dirty="0"/>
          </a:p>
          <a:p>
            <a:pPr algn="ctr"/>
            <a:r>
              <a:rPr lang="es-SV" sz="1400" b="1" dirty="0"/>
              <a:t>Tercera etapa </a:t>
            </a:r>
          </a:p>
          <a:p>
            <a:pPr algn="ctr"/>
            <a:endParaRPr lang="es-SV" dirty="0"/>
          </a:p>
        </p:txBody>
      </p:sp>
      <p:pic>
        <p:nvPicPr>
          <p:cNvPr id="1028" name="Picture 4" descr="Resultado de imagen para imagenes de huellas de pies humanos">
            <a:extLst>
              <a:ext uri="{FF2B5EF4-FFF2-40B4-BE49-F238E27FC236}">
                <a16:creationId xmlns:a16="http://schemas.microsoft.com/office/drawing/2014/main" xmlns="" id="{F661F5B8-C7D4-4BC0-A5CB-1BD7C9265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9330" y="4106816"/>
            <a:ext cx="1951530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EAED6690-B91F-4B15-A8C2-B491C0ECBF80}"/>
              </a:ext>
            </a:extLst>
          </p:cNvPr>
          <p:cNvSpPr txBox="1"/>
          <p:nvPr/>
        </p:nvSpPr>
        <p:spPr>
          <a:xfrm>
            <a:off x="7018986" y="2518384"/>
            <a:ext cx="3434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dirty="0">
                <a:solidFill>
                  <a:schemeClr val="accent6">
                    <a:lumMod val="75000"/>
                  </a:schemeClr>
                </a:solidFill>
              </a:rPr>
              <a:t>2.</a:t>
            </a:r>
            <a:r>
              <a:rPr lang="es-SV" sz="1200" dirty="0"/>
              <a:t> Se realizan Encuentros nacionales y centroamericanos y regionales de trabajadoras sexuales, se dan a conocer diagnósticos, plataformas. Se posiciona el tema de trabajadoras del sexo.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7F905679-45AF-431B-981F-2DBEFCA65956}"/>
              </a:ext>
            </a:extLst>
          </p:cNvPr>
          <p:cNvSpPr txBox="1"/>
          <p:nvPr/>
        </p:nvSpPr>
        <p:spPr>
          <a:xfrm>
            <a:off x="6507747" y="5074753"/>
            <a:ext cx="3210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s-SV" sz="1200" dirty="0"/>
              <a:t>. En 2003 se conforma la primera organización integrada solo por trabajadoras sexuales, OTS-ES- Organización de Trabajadoras Sexuales de El Salvador.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E0B96DEB-C949-4800-BB11-7E4B70D08208}"/>
              </a:ext>
            </a:extLst>
          </p:cNvPr>
          <p:cNvSpPr txBox="1"/>
          <p:nvPr/>
        </p:nvSpPr>
        <p:spPr>
          <a:xfrm>
            <a:off x="4093817" y="1349133"/>
            <a:ext cx="2650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dirty="0">
                <a:solidFill>
                  <a:schemeClr val="accent6">
                    <a:lumMod val="75000"/>
                  </a:schemeClr>
                </a:solidFill>
              </a:rPr>
              <a:t>1.</a:t>
            </a:r>
            <a:r>
              <a:rPr lang="es-SV" sz="1200" dirty="0"/>
              <a:t> Crece el trabajo, se amplia la gestión en derechos, salud, incidencia, organización, se suman más TS a la implementación del trabajo como Flor de Piedra.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3395E5FF-E0E5-4025-BFBB-E8712ADA0B02}"/>
              </a:ext>
            </a:extLst>
          </p:cNvPr>
          <p:cNvSpPr txBox="1"/>
          <p:nvPr/>
        </p:nvSpPr>
        <p:spPr>
          <a:xfrm>
            <a:off x="1186337" y="5052323"/>
            <a:ext cx="3210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b="1" dirty="0">
                <a:solidFill>
                  <a:schemeClr val="accent6">
                    <a:lumMod val="75000"/>
                  </a:schemeClr>
                </a:solidFill>
              </a:rPr>
              <a:t>4.</a:t>
            </a:r>
            <a:r>
              <a:rPr lang="es-SV" sz="1200" dirty="0"/>
              <a:t> En 2005 un grupo de TS conformamos el Movimiento de Mujeres Orquideas del Mar, pasando a formar parte de la </a:t>
            </a:r>
            <a:r>
              <a:rPr lang="es-SV" sz="1200" dirty="0" err="1"/>
              <a:t>RedTraSex</a:t>
            </a:r>
            <a:r>
              <a:rPr lang="es-SV" sz="1200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C0760908-5C55-4621-AE30-4D861AB1012E}"/>
              </a:ext>
            </a:extLst>
          </p:cNvPr>
          <p:cNvSpPr txBox="1"/>
          <p:nvPr/>
        </p:nvSpPr>
        <p:spPr>
          <a:xfrm>
            <a:off x="398853" y="2595847"/>
            <a:ext cx="3210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b="1" dirty="0">
                <a:solidFill>
                  <a:schemeClr val="accent6">
                    <a:lumMod val="75000"/>
                  </a:schemeClr>
                </a:solidFill>
              </a:rPr>
              <a:t>5.</a:t>
            </a:r>
            <a:r>
              <a:rPr lang="es-SV" sz="1200" dirty="0"/>
              <a:t> En 2010 se forma Asociación de Mujeres Liquidámbar. Integrando la red </a:t>
            </a:r>
            <a:r>
              <a:rPr lang="es-SV" sz="1200" dirty="0" err="1"/>
              <a:t>Plaperts</a:t>
            </a:r>
            <a:r>
              <a:rPr lang="es-SV" sz="1200" dirty="0"/>
              <a:t>.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6C5E88BD-E804-4ECE-9A9A-D57597FE0CE2}"/>
              </a:ext>
            </a:extLst>
          </p:cNvPr>
          <p:cNvSpPr txBox="1">
            <a:spLocks/>
          </p:cNvSpPr>
          <p:nvPr/>
        </p:nvSpPr>
        <p:spPr>
          <a:xfrm>
            <a:off x="3614893" y="3124559"/>
            <a:ext cx="3267001" cy="10683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SV" sz="2000" dirty="0">
                <a:solidFill>
                  <a:srgbClr val="0070C0"/>
                </a:solidFill>
              </a:rPr>
              <a:t>Eje común y central en todas las organización: PREVENCIÓN DE LAS ITS Y VIH. Educación y distribución de condones.</a:t>
            </a:r>
          </a:p>
        </p:txBody>
      </p:sp>
    </p:spTree>
    <p:extLst>
      <p:ext uri="{BB962C8B-B14F-4D97-AF65-F5344CB8AC3E}">
        <p14:creationId xmlns:p14="http://schemas.microsoft.com/office/powerpoint/2010/main" xmlns="" val="965264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9ACEB66-FAF2-4E8C-B3CC-1F463D245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26011" y="5655892"/>
            <a:ext cx="1165989" cy="1165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638DD8F-931F-4C78-83F7-D7D071637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674918"/>
            <a:ext cx="1484305" cy="1146963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xmlns="" id="{312D81F9-916D-43D9-9773-0357AB34A8F3}"/>
              </a:ext>
            </a:extLst>
          </p:cNvPr>
          <p:cNvSpPr/>
          <p:nvPr/>
        </p:nvSpPr>
        <p:spPr>
          <a:xfrm>
            <a:off x="178888" y="399814"/>
            <a:ext cx="2004287" cy="590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1400" dirty="0"/>
          </a:p>
          <a:p>
            <a:pPr algn="ctr"/>
            <a:r>
              <a:rPr lang="es-SV" sz="1400" b="1" dirty="0"/>
              <a:t>4ª. etapa</a:t>
            </a:r>
          </a:p>
          <a:p>
            <a:pPr algn="ctr"/>
            <a:endParaRPr lang="es-SV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4AB911BE-5D78-4D6F-9D51-67FA375CE923}"/>
              </a:ext>
            </a:extLst>
          </p:cNvPr>
          <p:cNvSpPr txBox="1"/>
          <p:nvPr/>
        </p:nvSpPr>
        <p:spPr>
          <a:xfrm>
            <a:off x="2302073" y="172725"/>
            <a:ext cx="73872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dirty="0"/>
              <a:t>Actualmente existimos 4 organizaciones de trabajadoras sexuales que promovemos la defensa de los derechos humanos, incidencia política, prevención de ITS y VIH con trabajadoras sexuales en diferentes áreas geográficas y ámbitos de acción.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3F7DA8F-BAF1-4B95-9C94-CD579C55E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072" y="1577130"/>
            <a:ext cx="8707772" cy="50333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SV" sz="2400" b="1" dirty="0">
                <a:solidFill>
                  <a:srgbClr val="FF0000"/>
                </a:solidFill>
              </a:rPr>
              <a:t>RESPUESTA AL VIH</a:t>
            </a:r>
          </a:p>
          <a:p>
            <a:r>
              <a:rPr lang="es-SV" dirty="0"/>
              <a:t>Desde 1994 trabajamos en la prevención de ITS y VIH en las zonas de trabajo sexual.</a:t>
            </a:r>
          </a:p>
          <a:p>
            <a:r>
              <a:rPr lang="es-SV" dirty="0"/>
              <a:t>En los años 2005, 2007 y 2008 se ejecuto en conjunto con Flor de Piedra el proyecto </a:t>
            </a:r>
            <a:r>
              <a:rPr lang="es-ES" dirty="0"/>
              <a:t>“Prevención de las ITS y VIH-SIDA en Trabajadoras del Sexo de 25 municipios de El Salvador, financiado por PNUD/Fondo Mundial. </a:t>
            </a:r>
          </a:p>
          <a:p>
            <a:r>
              <a:rPr lang="es-ES" dirty="0"/>
              <a:t>Desde el año 2006 se viene implementando en convenio con PASMO la metodología de prevención combinada, la cual ha permitido llegar a muchas trabajadoras sexuales con el tema de prevención y otros temas y acciones complementarias.</a:t>
            </a:r>
            <a:endParaRPr lang="es-SV" dirty="0"/>
          </a:p>
          <a:p>
            <a:r>
              <a:rPr lang="es-SV" dirty="0"/>
              <a:t>A partir del 2012 se inicia la ejecución del proyecto regional como REDTRASEX, desde el cual se asume la coordinación del Nodo para Centroamérica y El Caribe, monitoreando la ejecución de este en 7 países de la subregión de Centroamérica y Caribe; el mismo se orienta al fortalecimiento organizacional y el desarrollo de las capacidades técnicas y de incidencia política de las organizaciones.</a:t>
            </a:r>
          </a:p>
          <a:p>
            <a:endParaRPr lang="es-SV" dirty="0"/>
          </a:p>
          <a:p>
            <a:endParaRPr lang="es-SV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99130043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FEE9431-D320-4F44-B17C-382EC4595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13" y="1229411"/>
            <a:ext cx="8223386" cy="4558993"/>
          </a:xfrm>
        </p:spPr>
        <p:txBody>
          <a:bodyPr/>
          <a:lstStyle/>
          <a:p>
            <a:r>
              <a:rPr lang="es-SV" dirty="0"/>
              <a:t>Hemos participado en estudios multicéntricos, en el 2003 que se conocen los resultados del Estudio Multicéntrico de Prevalencia de VIH/ITS y Comportamientos en Trabajadoras Comerciales del Sexo en El Salvador, </a:t>
            </a:r>
          </a:p>
          <a:p>
            <a:r>
              <a:rPr lang="es-SV" dirty="0"/>
              <a:t>Participamos en un estudio sobre uso del condón femenino. </a:t>
            </a:r>
          </a:p>
          <a:p>
            <a:pPr marL="0" indent="0">
              <a:buNone/>
            </a:pPr>
            <a:endParaRPr lang="es-SV" dirty="0"/>
          </a:p>
          <a:p>
            <a:r>
              <a:rPr lang="es-SV" dirty="0"/>
              <a:t>Para el 2016 se llevó a cabo el Estudio de Talla Poblacional, el cual arrojó estimaciones sobre el numero de MTS en el país, llegando a 44,972 y con una prevalencia del VIH incrementada. A esta realidad de la diversidad de TS nos enfrentamos y por ello la necesidad de la búsqueda constante de MTS en diversas zonas.</a:t>
            </a:r>
          </a:p>
          <a:p>
            <a:pPr marL="0" indent="0">
              <a:buNone/>
            </a:pPr>
            <a:endParaRPr lang="es-SV" dirty="0"/>
          </a:p>
          <a:p>
            <a:r>
              <a:rPr lang="es-SV" dirty="0"/>
              <a:t>Desde 2014 – 2018 ejecutamos el proyecto Innovando servicios, reduciendo riesgos , renovando vidas en El Salvador a nivel nacional.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712301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a imagen puede contener: 10 personas, personas sentadas, tabla y exterior">
            <a:extLst>
              <a:ext uri="{FF2B5EF4-FFF2-40B4-BE49-F238E27FC236}">
                <a16:creationId xmlns:a16="http://schemas.microsoft.com/office/drawing/2014/main" xmlns="" id="{4278035D-D163-4D51-8900-CCD8131B6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1567" y="339683"/>
            <a:ext cx="2830840" cy="195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La imagen puede contener: 4 personas">
            <a:extLst>
              <a:ext uri="{FF2B5EF4-FFF2-40B4-BE49-F238E27FC236}">
                <a16:creationId xmlns:a16="http://schemas.microsoft.com/office/drawing/2014/main" xmlns="" id="{C53D000B-041E-4C09-875D-C1566D6F8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3905" y="3271706"/>
            <a:ext cx="3640821" cy="229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a imagen puede contener: 6 personas, personas de pie, multitud y exterior">
            <a:extLst>
              <a:ext uri="{FF2B5EF4-FFF2-40B4-BE49-F238E27FC236}">
                <a16:creationId xmlns:a16="http://schemas.microsoft.com/office/drawing/2014/main" xmlns="" id="{63F7B49B-1FFC-4956-953D-AC6A7E39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3905" y="263641"/>
            <a:ext cx="3640821" cy="208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a imagen puede contener: 5 personas">
            <a:extLst>
              <a:ext uri="{FF2B5EF4-FFF2-40B4-BE49-F238E27FC236}">
                <a16:creationId xmlns:a16="http://schemas.microsoft.com/office/drawing/2014/main" xmlns="" id="{5A351B24-6FDC-4FF6-B2CC-34996867D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734" y="3271706"/>
            <a:ext cx="3556933" cy="229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476E30CF-E087-4AFE-A6AD-2B2992A43DC5}"/>
              </a:ext>
            </a:extLst>
          </p:cNvPr>
          <p:cNvSpPr txBox="1"/>
          <p:nvPr/>
        </p:nvSpPr>
        <p:spPr>
          <a:xfrm>
            <a:off x="1288789" y="2361257"/>
            <a:ext cx="3210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>
                <a:solidFill>
                  <a:schemeClr val="accent6">
                    <a:lumMod val="75000"/>
                  </a:schemeClr>
                </a:solidFill>
              </a:rPr>
              <a:t>OTS-ES.</a:t>
            </a:r>
          </a:p>
          <a:p>
            <a:pPr algn="ctr"/>
            <a:r>
              <a:rPr lang="es-SV" b="1" dirty="0">
                <a:solidFill>
                  <a:schemeClr val="accent6">
                    <a:lumMod val="75000"/>
                  </a:schemeClr>
                </a:solidFill>
              </a:rPr>
              <a:t>Liderada por Ana Cristina Barahona</a:t>
            </a:r>
            <a:endParaRPr lang="es-SV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519805AB-1C38-4FBA-8DEC-5F33235D76B6}"/>
              </a:ext>
            </a:extLst>
          </p:cNvPr>
          <p:cNvSpPr txBox="1"/>
          <p:nvPr/>
        </p:nvSpPr>
        <p:spPr>
          <a:xfrm>
            <a:off x="6096000" y="2377494"/>
            <a:ext cx="3210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>
                <a:solidFill>
                  <a:schemeClr val="accent6">
                    <a:lumMod val="75000"/>
                  </a:schemeClr>
                </a:solidFill>
              </a:rPr>
              <a:t>Liquidámbar.</a:t>
            </a:r>
          </a:p>
          <a:p>
            <a:pPr algn="ctr"/>
            <a:r>
              <a:rPr lang="es-SV" b="1" dirty="0">
                <a:solidFill>
                  <a:schemeClr val="accent6">
                    <a:lumMod val="75000"/>
                  </a:schemeClr>
                </a:solidFill>
              </a:rPr>
              <a:t>Liderada por Alma Ramos </a:t>
            </a:r>
            <a:endParaRPr lang="es-SV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FE2CF639-5223-4673-B1A2-32C05475C651}"/>
              </a:ext>
            </a:extLst>
          </p:cNvPr>
          <p:cNvSpPr txBox="1"/>
          <p:nvPr/>
        </p:nvSpPr>
        <p:spPr>
          <a:xfrm>
            <a:off x="1115734" y="5620082"/>
            <a:ext cx="3210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>
                <a:solidFill>
                  <a:schemeClr val="accent6">
                    <a:lumMod val="75000"/>
                  </a:schemeClr>
                </a:solidFill>
              </a:rPr>
              <a:t>Flor de Piedra</a:t>
            </a:r>
          </a:p>
          <a:p>
            <a:pPr algn="ctr"/>
            <a:r>
              <a:rPr lang="es-SV" b="1" dirty="0">
                <a:solidFill>
                  <a:schemeClr val="accent6">
                    <a:lumMod val="75000"/>
                  </a:schemeClr>
                </a:solidFill>
              </a:rPr>
              <a:t>Liderada por Zulma Navarrete</a:t>
            </a:r>
            <a:endParaRPr lang="es-SV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595BE0F1-6FCA-464A-8A82-FCC0EABFD6CE}"/>
              </a:ext>
            </a:extLst>
          </p:cNvPr>
          <p:cNvSpPr txBox="1"/>
          <p:nvPr/>
        </p:nvSpPr>
        <p:spPr>
          <a:xfrm>
            <a:off x="6260036" y="5602762"/>
            <a:ext cx="3210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>
                <a:solidFill>
                  <a:schemeClr val="accent6">
                    <a:lumMod val="75000"/>
                  </a:schemeClr>
                </a:solidFill>
              </a:rPr>
              <a:t>Orquídeas del Mar</a:t>
            </a:r>
          </a:p>
          <a:p>
            <a:pPr algn="ctr"/>
            <a:r>
              <a:rPr lang="es-SV" b="1" dirty="0">
                <a:solidFill>
                  <a:schemeClr val="accent6">
                    <a:lumMod val="75000"/>
                  </a:schemeClr>
                </a:solidFill>
              </a:rPr>
              <a:t>Liderada por Consuelo Raymundo y Haydée Laínez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792081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a imagen puede contener: 39 personas, personas sonriendo, personas de pie">
            <a:extLst>
              <a:ext uri="{FF2B5EF4-FFF2-40B4-BE49-F238E27FC236}">
                <a16:creationId xmlns:a16="http://schemas.microsoft.com/office/drawing/2014/main" xmlns="" id="{8BD09244-BC34-404E-A3D1-5CC18522C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563" y="3548290"/>
            <a:ext cx="4784181" cy="33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La imagen puede contener: 4 personas, interior">
            <a:extLst>
              <a:ext uri="{FF2B5EF4-FFF2-40B4-BE49-F238E27FC236}">
                <a16:creationId xmlns:a16="http://schemas.microsoft.com/office/drawing/2014/main" xmlns="" id="{FA34DDF8-7083-402C-9BD0-61861E6F5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1745" y="0"/>
            <a:ext cx="6770255" cy="380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o hay texto alternativo automÃ¡tico disponible.">
            <a:extLst>
              <a:ext uri="{FF2B5EF4-FFF2-40B4-BE49-F238E27FC236}">
                <a16:creationId xmlns:a16="http://schemas.microsoft.com/office/drawing/2014/main" xmlns="" id="{A06BF136-0B6E-4D52-920D-FB7F9D1CE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1491" y="3807958"/>
            <a:ext cx="5920509" cy="305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a imagen puede contener: 2 personas">
            <a:extLst>
              <a:ext uri="{FF2B5EF4-FFF2-40B4-BE49-F238E27FC236}">
                <a16:creationId xmlns:a16="http://schemas.microsoft.com/office/drawing/2014/main" xmlns="" id="{31C2EF97-5B17-4C75-B7ED-8934A7F3B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654" y="448108"/>
            <a:ext cx="4257964" cy="259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3304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1542</TotalTime>
  <Words>947</Words>
  <Application>Microsoft Office PowerPoint</Application>
  <PresentationFormat>Personalizado</PresentationFormat>
  <Paragraphs>79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Faceta</vt:lpstr>
      <vt:lpstr>Diapositiva 1</vt:lpstr>
      <vt:lpstr>Contexto del trabajo sexual – social y político </vt:lpstr>
      <vt:lpstr>Antecedentes Primero pasos organizativos</vt:lpstr>
      <vt:lpstr>Antecedentes Primero pasos organizativos</vt:lpstr>
      <vt:lpstr>Antecedentes Primero pasos organizativos</vt:lpstr>
      <vt:lpstr>Diapositiva 6</vt:lpstr>
      <vt:lpstr>Diapositiva 7</vt:lpstr>
      <vt:lpstr>Diapositiva 8</vt:lpstr>
      <vt:lpstr>Diapositiva 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orquideasdelmar</cp:lastModifiedBy>
  <cp:revision>203</cp:revision>
  <cp:lastPrinted>2017-05-04T23:01:33Z</cp:lastPrinted>
  <dcterms:created xsi:type="dcterms:W3CDTF">2017-03-21T19:45:14Z</dcterms:created>
  <dcterms:modified xsi:type="dcterms:W3CDTF">2018-06-13T22:09:12Z</dcterms:modified>
</cp:coreProperties>
</file>