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120"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4CB66-BE6A-4A33-8194-32822245FC5C}" type="datetimeFigureOut">
              <a:rPr lang="es-SV" smtClean="0"/>
              <a:t>19/3/2018</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B0CF8-BB1A-4364-8FF1-F10D080C4D47}" type="slidenum">
              <a:rPr lang="es-SV" smtClean="0"/>
              <a:t>‹Nº›</a:t>
            </a:fld>
            <a:endParaRPr lang="es-SV"/>
          </a:p>
        </p:txBody>
      </p:sp>
    </p:spTree>
    <p:extLst>
      <p:ext uri="{BB962C8B-B14F-4D97-AF65-F5344CB8AC3E}">
        <p14:creationId xmlns:p14="http://schemas.microsoft.com/office/powerpoint/2010/main" val="291641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B7B0CF8-BB1A-4364-8FF1-F10D080C4D47}" type="slidenum">
              <a:rPr lang="es-SV" smtClean="0"/>
              <a:t>1</a:t>
            </a:fld>
            <a:endParaRPr lang="es-SV"/>
          </a:p>
        </p:txBody>
      </p:sp>
    </p:spTree>
    <p:extLst>
      <p:ext uri="{BB962C8B-B14F-4D97-AF65-F5344CB8AC3E}">
        <p14:creationId xmlns:p14="http://schemas.microsoft.com/office/powerpoint/2010/main" val="213972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B7B0CF8-BB1A-4364-8FF1-F10D080C4D47}" type="slidenum">
              <a:rPr lang="es-SV" smtClean="0"/>
              <a:t>2</a:t>
            </a:fld>
            <a:endParaRPr lang="es-SV"/>
          </a:p>
        </p:txBody>
      </p:sp>
    </p:spTree>
    <p:extLst>
      <p:ext uri="{BB962C8B-B14F-4D97-AF65-F5344CB8AC3E}">
        <p14:creationId xmlns:p14="http://schemas.microsoft.com/office/powerpoint/2010/main" val="305001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B7B0CF8-BB1A-4364-8FF1-F10D080C4D47}" type="slidenum">
              <a:rPr lang="es-SV" smtClean="0"/>
              <a:t>3</a:t>
            </a:fld>
            <a:endParaRPr lang="es-SV"/>
          </a:p>
        </p:txBody>
      </p:sp>
    </p:spTree>
    <p:extLst>
      <p:ext uri="{BB962C8B-B14F-4D97-AF65-F5344CB8AC3E}">
        <p14:creationId xmlns:p14="http://schemas.microsoft.com/office/powerpoint/2010/main" val="173138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B7B0CF8-BB1A-4364-8FF1-F10D080C4D47}" type="slidenum">
              <a:rPr lang="es-SV" smtClean="0"/>
              <a:t>4</a:t>
            </a:fld>
            <a:endParaRPr lang="es-SV"/>
          </a:p>
        </p:txBody>
      </p:sp>
    </p:spTree>
    <p:extLst>
      <p:ext uri="{BB962C8B-B14F-4D97-AF65-F5344CB8AC3E}">
        <p14:creationId xmlns:p14="http://schemas.microsoft.com/office/powerpoint/2010/main" val="411435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B7B0CF8-BB1A-4364-8FF1-F10D080C4D47}" type="slidenum">
              <a:rPr lang="es-SV" smtClean="0"/>
              <a:t>5</a:t>
            </a:fld>
            <a:endParaRPr lang="es-SV"/>
          </a:p>
        </p:txBody>
      </p:sp>
    </p:spTree>
    <p:extLst>
      <p:ext uri="{BB962C8B-B14F-4D97-AF65-F5344CB8AC3E}">
        <p14:creationId xmlns:p14="http://schemas.microsoft.com/office/powerpoint/2010/main" val="80203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B7B0CF8-BB1A-4364-8FF1-F10D080C4D47}" type="slidenum">
              <a:rPr lang="es-SV" smtClean="0"/>
              <a:t>6</a:t>
            </a:fld>
            <a:endParaRPr lang="es-SV"/>
          </a:p>
        </p:txBody>
      </p:sp>
    </p:spTree>
    <p:extLst>
      <p:ext uri="{BB962C8B-B14F-4D97-AF65-F5344CB8AC3E}">
        <p14:creationId xmlns:p14="http://schemas.microsoft.com/office/powerpoint/2010/main" val="365471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3/19/2018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br>
              <a:rPr lang="es-SV" dirty="0"/>
            </a:br>
            <a:r>
              <a:rPr lang="es-SV" b="1" dirty="0"/>
              <a:t>SOCIEDAD CIVIL </a:t>
            </a:r>
            <a:br>
              <a:rPr lang="es-SV" b="1" dirty="0"/>
            </a:br>
            <a:r>
              <a:rPr lang="es-SV" b="1" dirty="0"/>
              <a:t>SECTOR DE ONG´s NACIONALES </a:t>
            </a:r>
            <a:br>
              <a:rPr lang="es-SV" b="1" dirty="0"/>
            </a:br>
            <a:endParaRPr lang="es-SV" b="1" dirty="0"/>
          </a:p>
        </p:txBody>
      </p:sp>
      <p:sp>
        <p:nvSpPr>
          <p:cNvPr id="3" name="Subtítulo 2"/>
          <p:cNvSpPr>
            <a:spLocks noGrp="1"/>
          </p:cNvSpPr>
          <p:nvPr>
            <p:ph type="subTitle" idx="1"/>
          </p:nvPr>
        </p:nvSpPr>
        <p:spPr>
          <a:xfrm>
            <a:off x="684211" y="3843867"/>
            <a:ext cx="10931139" cy="1947333"/>
          </a:xfrm>
        </p:spPr>
        <p:txBody>
          <a:bodyPr/>
          <a:lstStyle/>
          <a:p>
            <a:r>
              <a:rPr lang="es-SV" b="1" dirty="0"/>
              <a:t>                    </a:t>
            </a:r>
            <a:r>
              <a:rPr lang="es-SV" b="1" dirty="0" err="1"/>
              <a:t>ONG´s</a:t>
            </a:r>
            <a:r>
              <a:rPr lang="es-SV" b="1" dirty="0"/>
              <a:t> PRORPIETARIAS:						  SUPLENTE:</a:t>
            </a:r>
          </a:p>
          <a:p>
            <a:endParaRPr lang="es-SV" b="1" dirty="0"/>
          </a:p>
          <a:p>
            <a:endParaRPr lang="es-SV" b="1" dirty="0"/>
          </a:p>
        </p:txBody>
      </p:sp>
      <p:pic>
        <p:nvPicPr>
          <p:cNvPr id="4" name="Imagen 3"/>
          <p:cNvPicPr>
            <a:picLocks noChangeAspect="1"/>
          </p:cNvPicPr>
          <p:nvPr/>
        </p:nvPicPr>
        <p:blipFill>
          <a:blip r:embed="rId3"/>
          <a:stretch>
            <a:fillRect/>
          </a:stretch>
        </p:blipFill>
        <p:spPr>
          <a:xfrm>
            <a:off x="811428" y="5083922"/>
            <a:ext cx="2475469" cy="707277"/>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1085" t="20902" r="2290" b="24323"/>
          <a:stretch/>
        </p:blipFill>
        <p:spPr>
          <a:xfrm>
            <a:off x="3966519" y="4850298"/>
            <a:ext cx="2384855" cy="1044663"/>
          </a:xfrm>
          <a:prstGeom prst="rect">
            <a:avLst/>
          </a:prstGeom>
        </p:spPr>
      </p:pic>
      <p:pic>
        <p:nvPicPr>
          <p:cNvPr id="6" name="Imagen 5"/>
          <p:cNvPicPr>
            <a:picLocks noChangeAspect="1"/>
          </p:cNvPicPr>
          <p:nvPr/>
        </p:nvPicPr>
        <p:blipFill>
          <a:blip r:embed="rId5"/>
          <a:stretch>
            <a:fillRect/>
          </a:stretch>
        </p:blipFill>
        <p:spPr>
          <a:xfrm>
            <a:off x="7982487" y="4767792"/>
            <a:ext cx="1127169" cy="1127169"/>
          </a:xfrm>
          <a:prstGeom prst="rect">
            <a:avLst/>
          </a:prstGeom>
        </p:spPr>
      </p:pic>
    </p:spTree>
    <p:extLst>
      <p:ext uri="{BB962C8B-B14F-4D97-AF65-F5344CB8AC3E}">
        <p14:creationId xmlns:p14="http://schemas.microsoft.com/office/powerpoint/2010/main" val="268960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6627" y="494271"/>
            <a:ext cx="10676238" cy="6546729"/>
          </a:xfrm>
          <a:prstGeom prst="rect">
            <a:avLst/>
          </a:prstGeom>
        </p:spPr>
        <p:txBody>
          <a:bodyPr wrap="square">
            <a:spAutoFit/>
          </a:bodyPr>
          <a:lstStyle/>
          <a:p>
            <a:pPr lvl="0" algn="just">
              <a:lnSpc>
                <a:spcPct val="107000"/>
              </a:lnSpc>
              <a:spcAft>
                <a:spcPts val="0"/>
              </a:spcAft>
              <a:buSzPts val="1000"/>
              <a:tabLst>
                <a:tab pos="457200" algn="l"/>
              </a:tabLst>
            </a:pPr>
            <a:r>
              <a:rPr lang="es-SV"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BREVE HISTORIA DEL SECTOR:</a:t>
            </a:r>
          </a:p>
          <a:p>
            <a:pPr lvl="0" algn="just">
              <a:lnSpc>
                <a:spcPct val="107000"/>
              </a:lnSpc>
              <a:spcAft>
                <a:spcPts val="0"/>
              </a:spcAft>
              <a:buSzPts val="1000"/>
              <a:tabLst>
                <a:tab pos="457200" algn="l"/>
              </a:tabLst>
            </a:pPr>
            <a:endParaRPr lang="es-SV" sz="16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El sector de ONG's nacionales es constituyente y firmante desde la primera propuesta presentada al Fondo Mundial de VIH, Tuberculosis y Malaria.</a:t>
            </a:r>
            <a:endParaRPr lang="es-SV" sz="28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endPar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07000"/>
              </a:lnSpc>
              <a:spcAft>
                <a:spcPts val="0"/>
              </a:spcAf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Participamos en esa ocasión como la RED PREVENSIDA que lidero  un exitoso proceso de incidencia para el acceso a la TAR y la formulación de una ley de VIH, eso se puede constatar en la impresión de la primera versión de los estatutos del primer mecanismo conocido como CCE, Comité Coordinador El Salvador  que con el tiempo evolucionaria a MCP-ES, asimismo se fue ampliando la participación a otras redes y alianzas como el Foro de ONG's de VIH.</a:t>
            </a:r>
            <a:endParaRPr lang="es-SV"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54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2389" y="487110"/>
            <a:ext cx="10895888" cy="4472122"/>
          </a:xfrm>
          <a:prstGeom prst="rect">
            <a:avLst/>
          </a:prstGeom>
        </p:spPr>
        <p:txBody>
          <a:bodyPr wrap="square">
            <a:spAutoFit/>
          </a:bodyPr>
          <a:lstStyle/>
          <a:p>
            <a:pPr lvl="0" algn="just">
              <a:lnSpc>
                <a:spcPct val="107000"/>
              </a:lnSpc>
              <a:spcAft>
                <a:spcPts val="0"/>
              </a:spcAft>
              <a:buSzPts val="1000"/>
              <a:tabLst>
                <a:tab pos="457200" algn="l"/>
              </a:tabLst>
            </a:pPr>
            <a:r>
              <a:rPr lang="es-SV"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QUIENES CONFORMAN ACTUALMENTE EL SECTOR:</a:t>
            </a:r>
          </a:p>
          <a:p>
            <a:pPr lvl="0" algn="just">
              <a:lnSpc>
                <a:spcPct val="107000"/>
              </a:lnSpc>
              <a:spcAft>
                <a:spcPts val="0"/>
              </a:spcAft>
              <a:buSzPts val="1000"/>
              <a:tabLst>
                <a:tab pos="457200" algn="l"/>
              </a:tabLst>
            </a:pPr>
            <a:endParaRPr lang="es-SV"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spcAft>
                <a:spcPts val="0"/>
              </a:spcAft>
              <a:buSzPts val="1000"/>
              <a:tabLst>
                <a:tab pos="457200" algn="l"/>
              </a:tabLs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Actualmente el sector está integrado por organizaciones que ejecutan programas de prevención de VIH tales como: FUNDASIDA, Asociación Entre Amigos, Asociación Salvadoreña Promotora de la Salud, Asociación Creer y Crecer en El Salvador, CEMUJER, Organización de Trabajadoras Sexuales (OTS), Asociación Cristiana de Jóvenes, Asociación Nuevo Amanecer, Centro de lactancia materna, etc.</a:t>
            </a:r>
            <a:endParaRPr lang="es-SV"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42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2748" y="444381"/>
            <a:ext cx="11194990" cy="6019853"/>
          </a:xfrm>
          <a:prstGeom prst="rect">
            <a:avLst/>
          </a:prstGeom>
        </p:spPr>
        <p:txBody>
          <a:bodyPr wrap="square">
            <a:spAutoFit/>
          </a:bodyPr>
          <a:lstStyle/>
          <a:p>
            <a:pPr lvl="0" algn="just">
              <a:lnSpc>
                <a:spcPct val="107000"/>
              </a:lnSpc>
              <a:spcAft>
                <a:spcPts val="0"/>
              </a:spcAft>
              <a:buSzPts val="1000"/>
              <a:tabLst>
                <a:tab pos="457200" algn="l"/>
              </a:tabLst>
            </a:pPr>
            <a:r>
              <a:rPr lang="es-SV"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LINEAS DE TRABAJO:</a:t>
            </a:r>
          </a:p>
          <a:p>
            <a:pPr lvl="0" algn="just">
              <a:lnSpc>
                <a:spcPct val="107000"/>
              </a:lnSpc>
              <a:spcAft>
                <a:spcPts val="0"/>
              </a:spcAft>
              <a:buSzPts val="1000"/>
              <a:tabLst>
                <a:tab pos="457200" algn="l"/>
              </a:tabLst>
            </a:pPr>
            <a:endPar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spcAft>
                <a:spcPts val="0"/>
              </a:spcAft>
              <a:buSzPts val="1000"/>
              <a:tabLst>
                <a:tab pos="457200" algn="l"/>
              </a:tabLs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Las organizaciones de la sociedad civil han  desarrollado estrategias desde la experiencia y las necesidades de las comunidades con las que trabajamos y ha sido con el apoyo de la cooperación internacional que en distintos momentos se ha sistematizado esta experiencia,  ahora existen metodologías ya investigadas y validadas como</a:t>
            </a:r>
            <a:r>
              <a:rPr lang="es-SV"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07000"/>
              </a:lnSpc>
              <a:spcAft>
                <a:spcPts val="0"/>
              </a:spcAft>
              <a:buSzPts val="1000"/>
              <a:tabLst>
                <a:tab pos="457200" algn="l"/>
              </a:tabLs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Educación, información y comunicación para el cambio de comportamiento, prevención combinada, Adherencia y fortalecimiento a personas con VIH, Incidencia Política, Formación de pares, abogacía y defensoría de Derechos Humanos, Contraloría Social, Vigilancia y Monitoreo estratégico, facilitación de procesos de empoderamiento de poblaciones clave, etc.</a:t>
            </a:r>
            <a:endParaRPr lang="es-SV"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04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8564" y="598206"/>
            <a:ext cx="10989892" cy="4340355"/>
          </a:xfrm>
          <a:prstGeom prst="rect">
            <a:avLst/>
          </a:prstGeom>
        </p:spPr>
        <p:txBody>
          <a:bodyPr wrap="square">
            <a:spAutoFit/>
          </a:bodyPr>
          <a:lstStyle/>
          <a:p>
            <a:pPr lvl="0" algn="just">
              <a:lnSpc>
                <a:spcPct val="107000"/>
              </a:lnSpc>
              <a:spcAft>
                <a:spcPts val="0"/>
              </a:spcAft>
              <a:buSzPts val="1000"/>
              <a:tabLst>
                <a:tab pos="457200" algn="l"/>
              </a:tabLst>
            </a:pPr>
            <a:r>
              <a:rPr lang="es-SV"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EXPERTICIA DESARROLLADA  A TRAVEZ DE LOS RECURSOS DEL FONDO MUNDIAL Y OTROS COOPERANTES, EN LA RESPUESTA NACIONAL AL VIH, TUBERCULOSIS Y MALARIA.</a:t>
            </a:r>
          </a:p>
          <a:p>
            <a:pPr marL="457200">
              <a:lnSpc>
                <a:spcPct val="107000"/>
              </a:lnSpc>
              <a:spcAft>
                <a:spcPts val="0"/>
              </a:spcAft>
            </a:pPr>
            <a:r>
              <a:rPr lang="es-SV"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SV"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Prevención combinada con hombres que tienen sexo con hombres a través de los centros de prevención integral.</a:t>
            </a:r>
            <a:endParaRPr lang="es-SV" sz="28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Cuidado, tratamiento y adherencia para personas viviendo con VIH</a:t>
            </a:r>
            <a:endParaRPr lang="es-SV"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Seguimiento Monitoreo y evaluación de los indicadores de país</a:t>
            </a:r>
            <a:endParaRPr lang="es-SV" sz="2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s-SV"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Contraloría social para el cumplimiento de los compromisos de país</a:t>
            </a:r>
            <a:endParaRPr lang="es-SV"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sz="2800" dirty="0">
                <a:latin typeface="Calibri" panose="020F0502020204030204" pitchFamily="34" charset="0"/>
                <a:ea typeface="Calibri" panose="020F0502020204030204" pitchFamily="34" charset="0"/>
                <a:cs typeface="Times New Roman" panose="02020603050405020304" pitchFamily="18" charset="0"/>
              </a:rPr>
              <a:t> </a:t>
            </a:r>
            <a:endParaRPr lang="es-SV"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983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solidar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73" y="487318"/>
            <a:ext cx="11430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743057" y="3905429"/>
            <a:ext cx="4836921" cy="1323439"/>
          </a:xfrm>
          <a:prstGeom prst="rect">
            <a:avLst/>
          </a:prstGeom>
          <a:noFill/>
        </p:spPr>
        <p:txBody>
          <a:bodyPr wrap="square" rtlCol="0">
            <a:spAutoFit/>
          </a:bodyPr>
          <a:lstStyle/>
          <a:p>
            <a:r>
              <a:rPr lang="es-SV" sz="8000" b="1" dirty="0">
                <a:solidFill>
                  <a:srgbClr val="FF0000"/>
                </a:solidFill>
              </a:rPr>
              <a:t>GRACIAS</a:t>
            </a:r>
            <a:r>
              <a:rPr lang="es-SV" dirty="0">
                <a:solidFill>
                  <a:srgbClr val="FF0000"/>
                </a:solidFill>
              </a:rPr>
              <a:t> </a:t>
            </a:r>
          </a:p>
        </p:txBody>
      </p:sp>
    </p:spTree>
    <p:extLst>
      <p:ext uri="{BB962C8B-B14F-4D97-AF65-F5344CB8AC3E}">
        <p14:creationId xmlns:p14="http://schemas.microsoft.com/office/powerpoint/2010/main" val="4042836763"/>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37</TotalTime>
  <Words>328</Words>
  <Application>Microsoft Office PowerPoint</Application>
  <PresentationFormat>Panorámica</PresentationFormat>
  <Paragraphs>28</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Calibri</vt:lpstr>
      <vt:lpstr>Century Gothic</vt:lpstr>
      <vt:lpstr>Times New Roman</vt:lpstr>
      <vt:lpstr>Wingdings 3</vt:lpstr>
      <vt:lpstr>Sector</vt:lpstr>
      <vt:lpstr> SOCIEDAD CIVIL  SECTOR DE ONG´s NACIONALES  </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SOCIEDAD CIVIL  SECTOR DE ONG´s NACIONALES</dc:title>
  <dc:creator>Usuario</dc:creator>
  <cp:lastModifiedBy>María Leydies Portillo Díaz</cp:lastModifiedBy>
  <cp:revision>6</cp:revision>
  <dcterms:created xsi:type="dcterms:W3CDTF">2018-03-15T12:09:24Z</dcterms:created>
  <dcterms:modified xsi:type="dcterms:W3CDTF">2018-03-19T19:22:06Z</dcterms:modified>
</cp:coreProperties>
</file>