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handoutMasterIdLst>
    <p:handoutMasterId r:id="rId18"/>
  </p:handoutMasterIdLst>
  <p:sldIdLst>
    <p:sldId id="265" r:id="rId2"/>
    <p:sldId id="288" r:id="rId3"/>
    <p:sldId id="289" r:id="rId4"/>
    <p:sldId id="297" r:id="rId5"/>
    <p:sldId id="266" r:id="rId6"/>
    <p:sldId id="267" r:id="rId7"/>
    <p:sldId id="311" r:id="rId8"/>
    <p:sldId id="314" r:id="rId9"/>
    <p:sldId id="308" r:id="rId10"/>
    <p:sldId id="309" r:id="rId11"/>
    <p:sldId id="310" r:id="rId12"/>
    <p:sldId id="313" r:id="rId13"/>
    <p:sldId id="312" r:id="rId14"/>
    <p:sldId id="291" r:id="rId15"/>
    <p:sldId id="298" r:id="rId16"/>
  </p:sldIdLst>
  <p:sldSz cx="9144000" cy="6858000" type="screen4x3"/>
  <p:notesSz cx="6985000" cy="92837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A0000"/>
    <a:srgbClr val="F55617"/>
    <a:srgbClr val="FF0D0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BDBED569-4797-4DF1-A0F4-6AAB3CD982D8}" styleName="Estilo claro 3 - Acento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FABFCF23-3B69-468F-B69F-88F6DE6A72F2}" styleName="Estilo medio 1 - Énfasis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BC89EF96-8CEA-46FF-86C4-4CE0E7609802}" styleName="Estilo claro 3 - Acento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74C1A8A3-306A-4EB7-A6B1-4F7E0EB9C5D6}" styleName="Estilo medio 3 - Énfasis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2838BEF-8BB2-4498-84A7-C5851F593DF1}" styleName="Estilo medio 4 - Énfasis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0"/>
    <p:restoredTop sz="94660"/>
  </p:normalViewPr>
  <p:slideViewPr>
    <p:cSldViewPr>
      <p:cViewPr varScale="1">
        <p:scale>
          <a:sx n="87" d="100"/>
          <a:sy n="87" d="100"/>
        </p:scale>
        <p:origin x="1416" y="7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8" d="100"/>
          <a:sy n="58" d="100"/>
        </p:scale>
        <p:origin x="2790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>
            <a:extLst>
              <a:ext uri="{FF2B5EF4-FFF2-40B4-BE49-F238E27FC236}">
                <a16:creationId xmlns:a16="http://schemas.microsoft.com/office/drawing/2014/main" id="{EEEDC1AA-A9BE-4846-87C2-E1AB04EDA14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7363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B8BF0011-2A49-47B2-B1E5-3CFBEE059FD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56050" y="0"/>
            <a:ext cx="3027363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ABD54B-6ACF-4B59-B301-1491C8E38BFE}" type="datetimeFigureOut">
              <a:rPr lang="es-MX" smtClean="0"/>
              <a:t>21/09/2018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5CAAD408-051C-41AD-80CD-2726DB65741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818563"/>
            <a:ext cx="3027363" cy="4651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DC3F8F9E-8445-41A1-A503-EB0A644A688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56050" y="8818563"/>
            <a:ext cx="3027363" cy="4651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A598BF-05C5-4876-B36B-AF3A127E1F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505525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56550" y="0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r">
              <a:defRPr sz="1200"/>
            </a:lvl1pPr>
          </a:lstStyle>
          <a:p>
            <a:fld id="{EE0C27AE-AA97-49BB-AFEC-D1B2477FDB90}" type="datetimeFigureOut">
              <a:rPr lang="es-ES_tradnl" smtClean="0"/>
              <a:t>21/09/2018</a:t>
            </a:fld>
            <a:endParaRPr lang="es-ES_tradn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6913"/>
            <a:ext cx="4641850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8" tIns="46479" rIns="92958" bIns="46479" rtlCol="0" anchor="ctr"/>
          <a:lstStyle/>
          <a:p>
            <a:endParaRPr lang="es-ES_tradn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98500" y="4409758"/>
            <a:ext cx="5588000" cy="4177665"/>
          </a:xfrm>
          <a:prstGeom prst="rect">
            <a:avLst/>
          </a:prstGeom>
        </p:spPr>
        <p:txBody>
          <a:bodyPr vert="horz" lIns="92958" tIns="46479" rIns="92958" bIns="46479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817904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56550" y="8817904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r">
              <a:defRPr sz="1200"/>
            </a:lvl1pPr>
          </a:lstStyle>
          <a:p>
            <a:fld id="{19CF5DDA-4D09-4C6F-B56A-CFB738DD3262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2123766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B42421F-97CE-4AEB-B7A0-AF0701F541B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BDFD6401-6269-4D36-9996-C1F538ACC7D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AB3D048-B506-46AA-AE3A-3CBBD9163B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C78BF-C7D7-4575-B76B-95F07860AE5E}" type="datetimeFigureOut">
              <a:rPr lang="es-ES_tradnl" smtClean="0"/>
              <a:t>21/09/2018</a:t>
            </a:fld>
            <a:endParaRPr lang="es-ES_tradn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AA37117-02F0-4936-B53C-3B196EC54F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20001D7-C846-4C8E-B4F7-82C478C420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DD91C-E9BE-4F6E-BA84-A3AF8D4A2BA8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7193006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A0E8B36-42D1-43CF-9AD5-E4CCE825CC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80E5C9F3-B27D-4750-AB03-937A2889F3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1719DB5-83AF-4697-911C-5B3E6AB0D5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C78BF-C7D7-4575-B76B-95F07860AE5E}" type="datetimeFigureOut">
              <a:rPr lang="es-ES_tradnl" smtClean="0"/>
              <a:t>21/09/2018</a:t>
            </a:fld>
            <a:endParaRPr lang="es-ES_tradn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FB9A6FA-E790-4E29-951F-8A91C710FD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069BBB2-0831-4CE0-B5E3-3CBC5986E6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DD91C-E9BE-4F6E-BA84-A3AF8D4A2BA8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2574806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63959CA6-4BE8-4FFD-A55E-DCC7E5AD6F0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82F1CE08-8ADC-4776-B3E2-4C94E316A8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E6BE7DE-9AEC-4D91-97A9-405EBBDDB5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C78BF-C7D7-4575-B76B-95F07860AE5E}" type="datetimeFigureOut">
              <a:rPr lang="es-ES_tradnl" smtClean="0"/>
              <a:t>21/09/2018</a:t>
            </a:fld>
            <a:endParaRPr lang="es-ES_tradn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D3FCF0F-EF17-4B84-9BF9-0DDAE2A530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8C8F7DF-C705-42AE-B55C-9D98C2EA3C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DD91C-E9BE-4F6E-BA84-A3AF8D4A2BA8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1075081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EF55DCF-D4B2-4A5D-9D92-B186F88A32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FEEFD65-57D0-4F1F-97C9-E1A8F51C80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DC4FFC2-DB1C-44B7-B352-AB82987DA1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C78BF-C7D7-4575-B76B-95F07860AE5E}" type="datetimeFigureOut">
              <a:rPr lang="es-ES_tradnl" smtClean="0"/>
              <a:t>21/09/2018</a:t>
            </a:fld>
            <a:endParaRPr lang="es-ES_tradn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2137B93-FED0-4D36-ACE5-9EA4C3892C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9F77C4B-5D88-478C-8A68-2B3BF8F9D0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DD91C-E9BE-4F6E-BA84-A3AF8D4A2BA8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6300144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9B93710-284B-42A0-B354-368E635EA7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ADCDC35-AD57-4D42-A129-5A9A09CFB5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6F75BC5-7E21-4054-865A-6021A8F245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C78BF-C7D7-4575-B76B-95F07860AE5E}" type="datetimeFigureOut">
              <a:rPr lang="es-ES_tradnl" smtClean="0"/>
              <a:t>21/09/2018</a:t>
            </a:fld>
            <a:endParaRPr lang="es-ES_tradn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4F25A07-A8AF-476F-8EA7-E4BF7CBC39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4EE3D00-FFD7-473F-8101-4FA89BB2B8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DD91C-E9BE-4F6E-BA84-A3AF8D4A2BA8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7803667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191E467-986F-4F66-938E-D76EB8F3C5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5FADC8D-D105-4C9D-8DA9-1DC8ED8EAB5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A166251-843E-4E18-A60A-B3E83DD9E1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BEB6D13-68D7-473F-9533-F6C19CB212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C78BF-C7D7-4575-B76B-95F07860AE5E}" type="datetimeFigureOut">
              <a:rPr lang="es-ES_tradnl" smtClean="0"/>
              <a:t>21/09/2018</a:t>
            </a:fld>
            <a:endParaRPr lang="es-ES_tradn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9706387-B649-421A-A4E5-ADF7A4308B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ABB548A-489D-468A-91B8-51A6894AAF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DD91C-E9BE-4F6E-BA84-A3AF8D4A2BA8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1944708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5DE5E55-65C8-4F8A-9F60-38EF5196AB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3CAE884-1A49-4458-99B6-96F5491948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31F5AB5E-53CA-41D9-A5CE-63F5FB7F23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7CA3323A-BFDD-449B-9C09-76FE36429A4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B026D40D-3039-459C-AA44-A3BE5128DC4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DEF1B7F6-1D26-4D89-ADC0-001C77923B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C78BF-C7D7-4575-B76B-95F07860AE5E}" type="datetimeFigureOut">
              <a:rPr lang="es-ES_tradnl" smtClean="0"/>
              <a:t>21/09/2018</a:t>
            </a:fld>
            <a:endParaRPr lang="es-ES_tradn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E3C1A35C-42F5-486E-95EE-D54806B3BA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BDF7866B-EE00-44ED-9C75-B48698420B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DD91C-E9BE-4F6E-BA84-A3AF8D4A2BA8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2246725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8334AE1-AF07-4F02-9383-0ACDA3C2D2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7F81EFDF-7003-43F9-BCA4-00D8665343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C78BF-C7D7-4575-B76B-95F07860AE5E}" type="datetimeFigureOut">
              <a:rPr lang="es-ES_tradnl" smtClean="0"/>
              <a:t>21/09/2018</a:t>
            </a:fld>
            <a:endParaRPr lang="es-ES_tradn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C46C9823-5D77-4A03-B72F-5718F201A6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A3B30B04-F185-4333-A64A-D0785CAAE2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DD91C-E9BE-4F6E-BA84-A3AF8D4A2BA8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0530754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B07F2F12-D1EF-4CD1-8071-8547FB6E00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C78BF-C7D7-4575-B76B-95F07860AE5E}" type="datetimeFigureOut">
              <a:rPr lang="es-ES_tradnl" smtClean="0"/>
              <a:t>21/09/2018</a:t>
            </a:fld>
            <a:endParaRPr lang="es-ES_tradn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CF43764D-ABC6-4664-89BA-DCEE800106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9BE7BEBB-8905-43E4-B91E-0F88FC7176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DD91C-E9BE-4F6E-BA84-A3AF8D4A2BA8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5834582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BCD795D-CB45-457B-9D1D-8DEBE0DE02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A76314B-6428-4F8C-A7B2-CD28739DBC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F013DEE6-D7A8-415B-8FC7-34398CF7A8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6D2621D-2870-4F2E-A045-F5D2BFBDE6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C78BF-C7D7-4575-B76B-95F07860AE5E}" type="datetimeFigureOut">
              <a:rPr lang="es-ES_tradnl" smtClean="0"/>
              <a:t>21/09/2018</a:t>
            </a:fld>
            <a:endParaRPr lang="es-ES_tradn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13DB1D7-E0FB-48B5-95AC-4572C4D10D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06C7800-DC93-405E-85F1-A6B520055B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DD91C-E9BE-4F6E-BA84-A3AF8D4A2BA8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1368075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038B411-2FD1-4EC8-BC34-C354AD2997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61E8F4C9-CBD5-4364-B431-61A05638C84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/>
              <a:t>Haga clic en el icono para agregar una imagen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59D97EAA-F8AB-4DDC-BE7F-59607BC283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8BDEDC1-729B-4746-A1A6-5798CF0BE3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C78BF-C7D7-4575-B76B-95F07860AE5E}" type="datetimeFigureOut">
              <a:rPr lang="es-ES_tradnl" smtClean="0"/>
              <a:t>21/09/2018</a:t>
            </a:fld>
            <a:endParaRPr lang="es-ES_tradn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CF7D35B-D04A-4A17-B6B0-EE5EE240E7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E906A2F-15F7-4A08-BDFE-D7B20EA4EE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DD91C-E9BE-4F6E-BA84-A3AF8D4A2BA8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1297545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F0AAAE23-25C9-4F97-AFB5-EE614FC29A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BC83AE4-B771-4055-A294-9876FC5882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43E605E-8101-4D4A-80F7-46E7DC18D61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5C78BF-C7D7-4575-B76B-95F07860AE5E}" type="datetimeFigureOut">
              <a:rPr lang="es-ES_tradnl" smtClean="0"/>
              <a:t>21/09/2018</a:t>
            </a:fld>
            <a:endParaRPr lang="es-ES_tradn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249DD7A-CCA7-4BE5-B650-7A0A60232AC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CD6E937-6D88-4222-9FF4-0729DF87978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6DD91C-E9BE-4F6E-BA84-A3AF8D4A2BA8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8729146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redca.org/" TargetMode="External"/><Relationship Id="rId5" Type="http://schemas.openxmlformats.org/officeDocument/2006/relationships/hyperlink" Target="http://www.sisca.int/" TargetMode="External"/><Relationship Id="rId4" Type="http://schemas.openxmlformats.org/officeDocument/2006/relationships/image" Target="../media/image6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>
            <a:extLst>
              <a:ext uri="{FF2B5EF4-FFF2-40B4-BE49-F238E27FC236}">
                <a16:creationId xmlns:a16="http://schemas.microsoft.com/office/drawing/2014/main" id="{4F707BA5-B9DD-4A09-91AB-85FCAD561466}"/>
              </a:ext>
            </a:extLst>
          </p:cNvPr>
          <p:cNvSpPr/>
          <p:nvPr/>
        </p:nvSpPr>
        <p:spPr>
          <a:xfrm>
            <a:off x="381000" y="838200"/>
            <a:ext cx="8506314" cy="54938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s-SV" sz="2100" dirty="0">
              <a:latin typeface="Candara" panose="020E0502030303020204" pitchFamily="34" charset="0"/>
            </a:endParaRPr>
          </a:p>
          <a:p>
            <a:pPr algn="ctr"/>
            <a:r>
              <a:rPr lang="es-MX" sz="3300" b="1" dirty="0">
                <a:solidFill>
                  <a:srgbClr val="FF0000"/>
                </a:solidFill>
                <a:latin typeface="Candara" panose="020E0502030303020204" pitchFamily="34" charset="0"/>
              </a:rPr>
              <a:t>Proyecto Regional</a:t>
            </a:r>
          </a:p>
          <a:p>
            <a:pPr algn="ctr"/>
            <a:endParaRPr lang="es-MX" sz="900" dirty="0">
              <a:solidFill>
                <a:srgbClr val="002060"/>
              </a:solidFill>
              <a:latin typeface="Candara" panose="020E0502030303020204" pitchFamily="34" charset="0"/>
            </a:endParaRPr>
          </a:p>
          <a:p>
            <a:pPr algn="ctr"/>
            <a:r>
              <a:rPr lang="es-SV" sz="2100" b="1" i="1" dirty="0">
                <a:solidFill>
                  <a:srgbClr val="002060"/>
                </a:solidFill>
                <a:latin typeface="Candara" panose="020E0502030303020204" pitchFamily="34" charset="0"/>
              </a:rPr>
              <a:t>"Asegurando a través de Acciones de Incidencia Política el Acceso Universal a la Salud y el Respeto de los Derechos Humanos en la Respuesta al VIH en Centroamérica, para Mejorar la Calidad de Vida de las Personas con VIH"</a:t>
            </a:r>
            <a:endParaRPr lang="es-MX" sz="2100" b="1" i="1" dirty="0">
              <a:solidFill>
                <a:srgbClr val="002060"/>
              </a:solidFill>
              <a:latin typeface="Candara" panose="020E0502030303020204" pitchFamily="34" charset="0"/>
            </a:endParaRPr>
          </a:p>
          <a:p>
            <a:pPr algn="ctr"/>
            <a:endParaRPr lang="es-SV" sz="2100" b="1" dirty="0">
              <a:solidFill>
                <a:srgbClr val="002060"/>
              </a:solidFill>
              <a:latin typeface="Candara" panose="020E0502030303020204" pitchFamily="34" charset="0"/>
            </a:endParaRPr>
          </a:p>
          <a:p>
            <a:pPr algn="ctr"/>
            <a:r>
              <a:rPr lang="es-SV" sz="2100" b="1" i="1" dirty="0">
                <a:solidFill>
                  <a:srgbClr val="002060"/>
                </a:solidFill>
                <a:latin typeface="Candara" panose="020E0502030303020204" pitchFamily="34" charset="0"/>
              </a:rPr>
              <a:t>Fondo Mundial de Lucha contra el Sida, la Tuberculosis y la Malaria Subvención </a:t>
            </a:r>
            <a:r>
              <a:rPr lang="es-SV" sz="2100" b="1" dirty="0">
                <a:solidFill>
                  <a:srgbClr val="FF0000"/>
                </a:solidFill>
                <a:latin typeface="Candara" panose="020E0502030303020204" pitchFamily="34" charset="0"/>
              </a:rPr>
              <a:t>QRC-H-SISCA</a:t>
            </a:r>
            <a:r>
              <a:rPr lang="es-MX" sz="2100" b="1" i="1" dirty="0">
                <a:solidFill>
                  <a:srgbClr val="FF0000"/>
                </a:solidFill>
                <a:latin typeface="Candara" panose="020E0502030303020204" pitchFamily="34" charset="0"/>
              </a:rPr>
              <a:t> </a:t>
            </a:r>
          </a:p>
          <a:p>
            <a:pPr algn="ctr"/>
            <a:endParaRPr lang="es-MX" sz="3300" dirty="0">
              <a:latin typeface="Candara" panose="020E0502030303020204" pitchFamily="34" charset="0"/>
            </a:endParaRPr>
          </a:p>
          <a:p>
            <a:pPr lvl="8" algn="r"/>
            <a:r>
              <a:rPr lang="es-MX" sz="1500" b="1" i="1" dirty="0">
                <a:solidFill>
                  <a:srgbClr val="002060"/>
                </a:solidFill>
                <a:latin typeface="Candara" panose="020E0502030303020204" pitchFamily="34" charset="0"/>
              </a:rPr>
              <a:t>Lic. Erika J. Suero Feliz</a:t>
            </a:r>
          </a:p>
          <a:p>
            <a:pPr lvl="8" algn="r"/>
            <a:r>
              <a:rPr lang="es-MX" sz="1500" dirty="0">
                <a:solidFill>
                  <a:srgbClr val="002060"/>
                </a:solidFill>
                <a:latin typeface="Candara" panose="020E0502030303020204" pitchFamily="34" charset="0"/>
              </a:rPr>
              <a:t>Coordinadora - Proyecto Regional </a:t>
            </a:r>
          </a:p>
          <a:p>
            <a:pPr lvl="5" algn="r"/>
            <a:endParaRPr lang="es-MX" sz="1500" dirty="0">
              <a:solidFill>
                <a:srgbClr val="002060"/>
              </a:solidFill>
              <a:latin typeface="Candara" panose="020E0502030303020204" pitchFamily="34" charset="0"/>
            </a:endParaRPr>
          </a:p>
          <a:p>
            <a:pPr lvl="5" algn="r"/>
            <a:r>
              <a:rPr lang="es-MX" sz="1400" dirty="0">
                <a:solidFill>
                  <a:srgbClr val="002060"/>
                </a:solidFill>
                <a:latin typeface="Candara" panose="020E0502030303020204" pitchFamily="34" charset="0"/>
              </a:rPr>
              <a:t>Reunión Plenaria</a:t>
            </a:r>
          </a:p>
          <a:p>
            <a:pPr lvl="5" algn="r"/>
            <a:r>
              <a:rPr lang="es-MX" sz="1400" dirty="0">
                <a:solidFill>
                  <a:srgbClr val="002060"/>
                </a:solidFill>
                <a:latin typeface="Candara" panose="020E0502030303020204" pitchFamily="34" charset="0"/>
              </a:rPr>
              <a:t>Sesión Ordinaria de Monitoreo</a:t>
            </a:r>
          </a:p>
          <a:p>
            <a:pPr lvl="5" algn="r"/>
            <a:r>
              <a:rPr lang="es-MX" sz="1400" dirty="0">
                <a:solidFill>
                  <a:srgbClr val="002060"/>
                </a:solidFill>
                <a:latin typeface="Candara" panose="020E0502030303020204" pitchFamily="34" charset="0"/>
              </a:rPr>
              <a:t>Mecanismo de Coordinación de País (MCP)</a:t>
            </a:r>
          </a:p>
          <a:p>
            <a:pPr lvl="5" algn="r"/>
            <a:r>
              <a:rPr lang="es-MX" sz="1400" dirty="0">
                <a:solidFill>
                  <a:srgbClr val="002060"/>
                </a:solidFill>
                <a:latin typeface="Candara" panose="020E0502030303020204" pitchFamily="34" charset="0"/>
              </a:rPr>
              <a:t>Salón Arce B, Círculo Militar</a:t>
            </a:r>
          </a:p>
          <a:p>
            <a:pPr lvl="5" algn="r"/>
            <a:r>
              <a:rPr lang="es-MX" sz="1400" dirty="0">
                <a:solidFill>
                  <a:srgbClr val="002060"/>
                </a:solidFill>
                <a:latin typeface="Candara" panose="020E0502030303020204" pitchFamily="34" charset="0"/>
              </a:rPr>
              <a:t>San Salvador, República de El Salvador</a:t>
            </a:r>
          </a:p>
          <a:p>
            <a:pPr lvl="5" algn="r"/>
            <a:r>
              <a:rPr lang="es-MX" sz="1400" dirty="0">
                <a:solidFill>
                  <a:srgbClr val="002060"/>
                </a:solidFill>
                <a:latin typeface="Candara" panose="020E0502030303020204" pitchFamily="34" charset="0"/>
              </a:rPr>
              <a:t>20 de septiembre de 2018</a:t>
            </a:r>
          </a:p>
        </p:txBody>
      </p:sp>
    </p:spTree>
    <p:extLst>
      <p:ext uri="{BB962C8B-B14F-4D97-AF65-F5344CB8AC3E}">
        <p14:creationId xmlns:p14="http://schemas.microsoft.com/office/powerpoint/2010/main" val="32326047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40182" y="211430"/>
            <a:ext cx="5105400" cy="1371600"/>
          </a:xfrm>
        </p:spPr>
        <p:txBody>
          <a:bodyPr>
            <a:normAutofit/>
          </a:bodyPr>
          <a:lstStyle/>
          <a:p>
            <a:pPr algn="l"/>
            <a:r>
              <a:rPr lang="es-ES_tradnl" b="1" dirty="0">
                <a:latin typeface="Candara" charset="0"/>
                <a:ea typeface="Candara" charset="0"/>
                <a:cs typeface="Candara" charset="0"/>
              </a:rPr>
              <a:t>Marco de Desempeño</a:t>
            </a:r>
          </a:p>
        </p:txBody>
      </p:sp>
      <p:sp>
        <p:nvSpPr>
          <p:cNvPr id="7" name="Rectángulo: esquinas redondeadas 6">
            <a:extLst>
              <a:ext uri="{FF2B5EF4-FFF2-40B4-BE49-F238E27FC236}">
                <a16:creationId xmlns:a16="http://schemas.microsoft.com/office/drawing/2014/main" id="{4FD21424-B715-49E5-88EC-C32EB255635D}"/>
              </a:ext>
            </a:extLst>
          </p:cNvPr>
          <p:cNvSpPr/>
          <p:nvPr/>
        </p:nvSpPr>
        <p:spPr>
          <a:xfrm>
            <a:off x="271667" y="3160709"/>
            <a:ext cx="2004392" cy="1219201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/>
              <a:t>Módulo 2: Políticas y Gobernanza</a:t>
            </a:r>
          </a:p>
        </p:txBody>
      </p:sp>
      <p:sp>
        <p:nvSpPr>
          <p:cNvPr id="12" name="Rectángulo: esquinas redondeadas 11">
            <a:extLst>
              <a:ext uri="{FF2B5EF4-FFF2-40B4-BE49-F238E27FC236}">
                <a16:creationId xmlns:a16="http://schemas.microsoft.com/office/drawing/2014/main" id="{9DEA3B87-2D00-4D53-9F66-E487A019B5E9}"/>
              </a:ext>
            </a:extLst>
          </p:cNvPr>
          <p:cNvSpPr/>
          <p:nvPr/>
        </p:nvSpPr>
        <p:spPr>
          <a:xfrm>
            <a:off x="2824781" y="4196952"/>
            <a:ext cx="2681909" cy="603648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1600" dirty="0"/>
              <a:t>(Incidencia en) Propuestas, reformas legislativas</a:t>
            </a:r>
          </a:p>
        </p:txBody>
      </p:sp>
      <p:sp>
        <p:nvSpPr>
          <p:cNvPr id="13" name="Rectángulo: esquinas redondeadas 12">
            <a:extLst>
              <a:ext uri="{FF2B5EF4-FFF2-40B4-BE49-F238E27FC236}">
                <a16:creationId xmlns:a16="http://schemas.microsoft.com/office/drawing/2014/main" id="{EEE13136-C7D6-424A-827B-3F7993528CEF}"/>
              </a:ext>
            </a:extLst>
          </p:cNvPr>
          <p:cNvSpPr/>
          <p:nvPr/>
        </p:nvSpPr>
        <p:spPr>
          <a:xfrm>
            <a:off x="2824780" y="3529184"/>
            <a:ext cx="2681909" cy="616124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1600" dirty="0"/>
              <a:t>Alertas comunitarias de desabastecimiento ARV</a:t>
            </a:r>
          </a:p>
        </p:txBody>
      </p:sp>
      <p:sp>
        <p:nvSpPr>
          <p:cNvPr id="20" name="Rectángulo: esquinas redondeadas 19">
            <a:extLst>
              <a:ext uri="{FF2B5EF4-FFF2-40B4-BE49-F238E27FC236}">
                <a16:creationId xmlns:a16="http://schemas.microsoft.com/office/drawing/2014/main" id="{4DAC6345-AF59-47F4-BD10-F1A3CDCB0C88}"/>
              </a:ext>
            </a:extLst>
          </p:cNvPr>
          <p:cNvSpPr/>
          <p:nvPr/>
        </p:nvSpPr>
        <p:spPr>
          <a:xfrm>
            <a:off x="6023947" y="3006580"/>
            <a:ext cx="2887323" cy="723732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1600" dirty="0"/>
              <a:t>REDCA+ y los 7 países reportan y dan seguimiento al desabastecimiento de </a:t>
            </a:r>
            <a:r>
              <a:rPr lang="es-MX" sz="1600" dirty="0" err="1"/>
              <a:t>ARVs</a:t>
            </a:r>
            <a:endParaRPr lang="es-MX" sz="1600" dirty="0"/>
          </a:p>
        </p:txBody>
      </p:sp>
      <p:sp>
        <p:nvSpPr>
          <p:cNvPr id="21" name="Rectángulo: esquinas redondeadas 20">
            <a:extLst>
              <a:ext uri="{FF2B5EF4-FFF2-40B4-BE49-F238E27FC236}">
                <a16:creationId xmlns:a16="http://schemas.microsoft.com/office/drawing/2014/main" id="{8CC95680-B935-4EE0-8CE8-3CAD448DB4BC}"/>
              </a:ext>
            </a:extLst>
          </p:cNvPr>
          <p:cNvSpPr/>
          <p:nvPr/>
        </p:nvSpPr>
        <p:spPr>
          <a:xfrm>
            <a:off x="6023947" y="3823824"/>
            <a:ext cx="2887323" cy="723731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1600" dirty="0"/>
              <a:t>6 Propuestas de cambios en marcos legales, políticas públicas y/o su aplicación</a:t>
            </a:r>
          </a:p>
        </p:txBody>
      </p:sp>
      <p:sp>
        <p:nvSpPr>
          <p:cNvPr id="26" name="Rectángulo: esquinas redondeadas 25">
            <a:extLst>
              <a:ext uri="{FF2B5EF4-FFF2-40B4-BE49-F238E27FC236}">
                <a16:creationId xmlns:a16="http://schemas.microsoft.com/office/drawing/2014/main" id="{71FDE02A-4F99-40FC-AA8E-3D5E238384C2}"/>
              </a:ext>
            </a:extLst>
          </p:cNvPr>
          <p:cNvSpPr/>
          <p:nvPr/>
        </p:nvSpPr>
        <p:spPr>
          <a:xfrm>
            <a:off x="2824781" y="2730121"/>
            <a:ext cx="2681909" cy="74742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1600" dirty="0"/>
              <a:t>Sistema Comunitario de Información Estratégica (SCIE+)</a:t>
            </a:r>
          </a:p>
        </p:txBody>
      </p:sp>
      <p:sp>
        <p:nvSpPr>
          <p:cNvPr id="29" name="Flecha: a la derecha con bandas 28">
            <a:extLst>
              <a:ext uri="{FF2B5EF4-FFF2-40B4-BE49-F238E27FC236}">
                <a16:creationId xmlns:a16="http://schemas.microsoft.com/office/drawing/2014/main" id="{8EFA4C74-1AE3-41D8-81F8-B364437470DE}"/>
              </a:ext>
            </a:extLst>
          </p:cNvPr>
          <p:cNvSpPr/>
          <p:nvPr/>
        </p:nvSpPr>
        <p:spPr>
          <a:xfrm>
            <a:off x="2361363" y="3458674"/>
            <a:ext cx="431519" cy="623270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9" name="Flecha: a la derecha con bandas 38">
            <a:extLst>
              <a:ext uri="{FF2B5EF4-FFF2-40B4-BE49-F238E27FC236}">
                <a16:creationId xmlns:a16="http://schemas.microsoft.com/office/drawing/2014/main" id="{5B37883F-EA1A-4F9D-9F74-84815EF28A40}"/>
              </a:ext>
            </a:extLst>
          </p:cNvPr>
          <p:cNvSpPr/>
          <p:nvPr/>
        </p:nvSpPr>
        <p:spPr>
          <a:xfrm>
            <a:off x="5550177" y="3458674"/>
            <a:ext cx="431519" cy="623270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7" name="Rectángulo: esquinas redondeadas 26">
            <a:extLst>
              <a:ext uri="{FF2B5EF4-FFF2-40B4-BE49-F238E27FC236}">
                <a16:creationId xmlns:a16="http://schemas.microsoft.com/office/drawing/2014/main" id="{15099C72-3960-4C30-BFC4-708C40D964C9}"/>
              </a:ext>
            </a:extLst>
          </p:cNvPr>
          <p:cNvSpPr/>
          <p:nvPr/>
        </p:nvSpPr>
        <p:spPr>
          <a:xfrm>
            <a:off x="2826012" y="2329410"/>
            <a:ext cx="2671969" cy="27955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dirty="0"/>
              <a:t>Actividades Clave</a:t>
            </a:r>
          </a:p>
        </p:txBody>
      </p:sp>
      <p:sp>
        <p:nvSpPr>
          <p:cNvPr id="31" name="Rectángulo: esquinas redondeadas 30">
            <a:extLst>
              <a:ext uri="{FF2B5EF4-FFF2-40B4-BE49-F238E27FC236}">
                <a16:creationId xmlns:a16="http://schemas.microsoft.com/office/drawing/2014/main" id="{DA48A8FE-4BF4-4B0D-A94A-1F811D6E6FBD}"/>
              </a:ext>
            </a:extLst>
          </p:cNvPr>
          <p:cNvSpPr/>
          <p:nvPr/>
        </p:nvSpPr>
        <p:spPr>
          <a:xfrm>
            <a:off x="6112562" y="2329410"/>
            <a:ext cx="2671969" cy="27955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dirty="0"/>
              <a:t>HITOS</a:t>
            </a:r>
          </a:p>
        </p:txBody>
      </p:sp>
    </p:spTree>
    <p:extLst>
      <p:ext uri="{BB962C8B-B14F-4D97-AF65-F5344CB8AC3E}">
        <p14:creationId xmlns:p14="http://schemas.microsoft.com/office/powerpoint/2010/main" val="15712386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228600"/>
            <a:ext cx="5105400" cy="1371600"/>
          </a:xfrm>
        </p:spPr>
        <p:txBody>
          <a:bodyPr>
            <a:normAutofit/>
          </a:bodyPr>
          <a:lstStyle/>
          <a:p>
            <a:pPr algn="ctr"/>
            <a:r>
              <a:rPr lang="es-MX" dirty="0">
                <a:latin typeface="Candara" panose="020E0502030303020204" pitchFamily="34" charset="0"/>
              </a:rPr>
              <a:t>Módulo 2: Políticas y Gobernanza</a:t>
            </a:r>
          </a:p>
        </p:txBody>
      </p:sp>
      <p:sp>
        <p:nvSpPr>
          <p:cNvPr id="12" name="Rectángulo: esquinas redondeadas 11">
            <a:extLst>
              <a:ext uri="{FF2B5EF4-FFF2-40B4-BE49-F238E27FC236}">
                <a16:creationId xmlns:a16="http://schemas.microsoft.com/office/drawing/2014/main" id="{9DEA3B87-2D00-4D53-9F66-E487A019B5E9}"/>
              </a:ext>
            </a:extLst>
          </p:cNvPr>
          <p:cNvSpPr/>
          <p:nvPr/>
        </p:nvSpPr>
        <p:spPr>
          <a:xfrm>
            <a:off x="6159765" y="1879350"/>
            <a:ext cx="2681909" cy="603648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1600" dirty="0"/>
              <a:t>(Incidencia en) Propuestas, reformas legislativas</a:t>
            </a:r>
          </a:p>
        </p:txBody>
      </p:sp>
      <p:sp>
        <p:nvSpPr>
          <p:cNvPr id="13" name="Rectángulo: esquinas redondeadas 12">
            <a:extLst>
              <a:ext uri="{FF2B5EF4-FFF2-40B4-BE49-F238E27FC236}">
                <a16:creationId xmlns:a16="http://schemas.microsoft.com/office/drawing/2014/main" id="{EEE13136-C7D6-424A-827B-3F7993528CEF}"/>
              </a:ext>
            </a:extLst>
          </p:cNvPr>
          <p:cNvSpPr/>
          <p:nvPr/>
        </p:nvSpPr>
        <p:spPr>
          <a:xfrm>
            <a:off x="3321730" y="1873112"/>
            <a:ext cx="2681909" cy="616124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1600" dirty="0"/>
              <a:t>Alertas comunitarios de desabastecimiento ARV</a:t>
            </a:r>
          </a:p>
        </p:txBody>
      </p:sp>
      <p:sp>
        <p:nvSpPr>
          <p:cNvPr id="20" name="Rectángulo: esquinas redondeadas 19">
            <a:extLst>
              <a:ext uri="{FF2B5EF4-FFF2-40B4-BE49-F238E27FC236}">
                <a16:creationId xmlns:a16="http://schemas.microsoft.com/office/drawing/2014/main" id="{4DAC6345-AF59-47F4-BD10-F1A3CDCB0C88}"/>
              </a:ext>
            </a:extLst>
          </p:cNvPr>
          <p:cNvSpPr/>
          <p:nvPr/>
        </p:nvSpPr>
        <p:spPr>
          <a:xfrm>
            <a:off x="1375737" y="5866831"/>
            <a:ext cx="2887323" cy="723732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1600" dirty="0"/>
              <a:t>REDCA+ y los 7 países reportan y dan seguimiento al desabastecimiento de </a:t>
            </a:r>
            <a:r>
              <a:rPr lang="es-MX" sz="1600" dirty="0" err="1"/>
              <a:t>ARVs</a:t>
            </a:r>
            <a:endParaRPr lang="es-MX" sz="1600" dirty="0"/>
          </a:p>
        </p:txBody>
      </p:sp>
      <p:sp>
        <p:nvSpPr>
          <p:cNvPr id="21" name="Rectángulo: esquinas redondeadas 20">
            <a:extLst>
              <a:ext uri="{FF2B5EF4-FFF2-40B4-BE49-F238E27FC236}">
                <a16:creationId xmlns:a16="http://schemas.microsoft.com/office/drawing/2014/main" id="{8CC95680-B935-4EE0-8CE8-3CAD448DB4BC}"/>
              </a:ext>
            </a:extLst>
          </p:cNvPr>
          <p:cNvSpPr/>
          <p:nvPr/>
        </p:nvSpPr>
        <p:spPr>
          <a:xfrm>
            <a:off x="5446708" y="5866831"/>
            <a:ext cx="2887323" cy="723732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1600" dirty="0"/>
              <a:t>6 Propuestas de cambios en marcos legales, políticas públicas y/o su aplicación</a:t>
            </a:r>
          </a:p>
        </p:txBody>
      </p:sp>
      <p:sp>
        <p:nvSpPr>
          <p:cNvPr id="26" name="Rectángulo: esquinas redondeadas 25">
            <a:extLst>
              <a:ext uri="{FF2B5EF4-FFF2-40B4-BE49-F238E27FC236}">
                <a16:creationId xmlns:a16="http://schemas.microsoft.com/office/drawing/2014/main" id="{71FDE02A-4F99-40FC-AA8E-3D5E238384C2}"/>
              </a:ext>
            </a:extLst>
          </p:cNvPr>
          <p:cNvSpPr/>
          <p:nvPr/>
        </p:nvSpPr>
        <p:spPr>
          <a:xfrm>
            <a:off x="500275" y="1807464"/>
            <a:ext cx="2681909" cy="74742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1600" dirty="0"/>
              <a:t>Sistema Comunitario de Información Estratégica (SCIE+)</a:t>
            </a:r>
          </a:p>
        </p:txBody>
      </p:sp>
      <p:sp>
        <p:nvSpPr>
          <p:cNvPr id="31" name="Rectángulo: esquinas redondeadas 30">
            <a:extLst>
              <a:ext uri="{FF2B5EF4-FFF2-40B4-BE49-F238E27FC236}">
                <a16:creationId xmlns:a16="http://schemas.microsoft.com/office/drawing/2014/main" id="{0F853BD0-067A-4AB9-9747-4730C0C6F628}"/>
              </a:ext>
            </a:extLst>
          </p:cNvPr>
          <p:cNvSpPr/>
          <p:nvPr/>
        </p:nvSpPr>
        <p:spPr>
          <a:xfrm>
            <a:off x="5066120" y="2885160"/>
            <a:ext cx="3648498" cy="2835913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SV" sz="2000" dirty="0"/>
              <a:t>Se cuenta con el informe que incluye cuatro propuestas de reformas, en El Salvador, Panamá, Costa Rica y Guatemala, todas con evidencia del respaldo de socios estratégicos.</a:t>
            </a:r>
            <a:endParaRPr lang="es-MX" sz="2000" dirty="0"/>
          </a:p>
        </p:txBody>
      </p:sp>
      <p:sp>
        <p:nvSpPr>
          <p:cNvPr id="32" name="Rectángulo: esquinas redondeadas 31">
            <a:extLst>
              <a:ext uri="{FF2B5EF4-FFF2-40B4-BE49-F238E27FC236}">
                <a16:creationId xmlns:a16="http://schemas.microsoft.com/office/drawing/2014/main" id="{595E4E4B-9C8A-40E6-83F8-4A9BDDD48F20}"/>
              </a:ext>
            </a:extLst>
          </p:cNvPr>
          <p:cNvSpPr/>
          <p:nvPr/>
        </p:nvSpPr>
        <p:spPr>
          <a:xfrm>
            <a:off x="1066801" y="2885160"/>
            <a:ext cx="3505199" cy="2835914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000" dirty="0"/>
              <a:t>Actualización del SCIE+, en proceso.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000" dirty="0"/>
              <a:t>Planes de trabajo de PFN en los países en ejecución para período Julio – Diciembre 2018.</a:t>
            </a:r>
          </a:p>
        </p:txBody>
      </p:sp>
    </p:spTree>
    <p:extLst>
      <p:ext uri="{BB962C8B-B14F-4D97-AF65-F5344CB8AC3E}">
        <p14:creationId xmlns:p14="http://schemas.microsoft.com/office/powerpoint/2010/main" val="41285138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5763" y="199023"/>
            <a:ext cx="5105400" cy="1371600"/>
          </a:xfrm>
        </p:spPr>
        <p:txBody>
          <a:bodyPr>
            <a:normAutofit/>
          </a:bodyPr>
          <a:lstStyle/>
          <a:p>
            <a:pPr algn="l"/>
            <a:r>
              <a:rPr lang="es-ES_tradnl" b="1" dirty="0">
                <a:latin typeface="Candara" charset="0"/>
                <a:ea typeface="Candara" charset="0"/>
                <a:cs typeface="Candara" charset="0"/>
              </a:rPr>
              <a:t>Marco de Desempeño</a:t>
            </a:r>
          </a:p>
        </p:txBody>
      </p:sp>
      <p:sp>
        <p:nvSpPr>
          <p:cNvPr id="8" name="Rectángulo: esquinas redondeadas 7">
            <a:extLst>
              <a:ext uri="{FF2B5EF4-FFF2-40B4-BE49-F238E27FC236}">
                <a16:creationId xmlns:a16="http://schemas.microsoft.com/office/drawing/2014/main" id="{110EF0A1-84E9-4A95-A1F0-CD071AE2B28E}"/>
              </a:ext>
            </a:extLst>
          </p:cNvPr>
          <p:cNvSpPr/>
          <p:nvPr/>
        </p:nvSpPr>
        <p:spPr>
          <a:xfrm>
            <a:off x="177248" y="2886528"/>
            <a:ext cx="2024270" cy="1096407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/>
              <a:t>Módulo 3: Fortalecimiento de los Sistemas Comunitarios</a:t>
            </a:r>
          </a:p>
        </p:txBody>
      </p:sp>
      <p:sp>
        <p:nvSpPr>
          <p:cNvPr id="14" name="Rectángulo: esquinas redondeadas 13">
            <a:extLst>
              <a:ext uri="{FF2B5EF4-FFF2-40B4-BE49-F238E27FC236}">
                <a16:creationId xmlns:a16="http://schemas.microsoft.com/office/drawing/2014/main" id="{FC3C9D4F-51F3-48C2-81EA-51EC0DC14857}"/>
              </a:ext>
            </a:extLst>
          </p:cNvPr>
          <p:cNvSpPr/>
          <p:nvPr/>
        </p:nvSpPr>
        <p:spPr>
          <a:xfrm>
            <a:off x="2730362" y="2942955"/>
            <a:ext cx="2681909" cy="46628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600" dirty="0"/>
              <a:t>Sostenibilidad de la REDCA+</a:t>
            </a:r>
          </a:p>
        </p:txBody>
      </p:sp>
      <p:sp>
        <p:nvSpPr>
          <p:cNvPr id="16" name="Rectángulo: esquinas redondeadas 15">
            <a:extLst>
              <a:ext uri="{FF2B5EF4-FFF2-40B4-BE49-F238E27FC236}">
                <a16:creationId xmlns:a16="http://schemas.microsoft.com/office/drawing/2014/main" id="{9DE4D52C-22E6-4905-861C-5BF3E2B536D4}"/>
              </a:ext>
            </a:extLst>
          </p:cNvPr>
          <p:cNvSpPr/>
          <p:nvPr/>
        </p:nvSpPr>
        <p:spPr>
          <a:xfrm>
            <a:off x="2730361" y="3468390"/>
            <a:ext cx="2681909" cy="514545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600" dirty="0"/>
              <a:t>Acuerdo, convenios, asocios</a:t>
            </a:r>
          </a:p>
        </p:txBody>
      </p:sp>
      <p:sp>
        <p:nvSpPr>
          <p:cNvPr id="22" name="Rectángulo: esquinas redondeadas 21">
            <a:extLst>
              <a:ext uri="{FF2B5EF4-FFF2-40B4-BE49-F238E27FC236}">
                <a16:creationId xmlns:a16="http://schemas.microsoft.com/office/drawing/2014/main" id="{7CF1307E-4647-4C97-98AB-18CF9ED7A233}"/>
              </a:ext>
            </a:extLst>
          </p:cNvPr>
          <p:cNvSpPr/>
          <p:nvPr/>
        </p:nvSpPr>
        <p:spPr>
          <a:xfrm>
            <a:off x="5900530" y="2630193"/>
            <a:ext cx="2887323" cy="514542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400" dirty="0"/>
              <a:t>Personería Jurídica de la REDCA+, regional y de los países</a:t>
            </a:r>
          </a:p>
        </p:txBody>
      </p:sp>
      <p:sp>
        <p:nvSpPr>
          <p:cNvPr id="23" name="Rectángulo: esquinas redondeadas 22">
            <a:extLst>
              <a:ext uri="{FF2B5EF4-FFF2-40B4-BE49-F238E27FC236}">
                <a16:creationId xmlns:a16="http://schemas.microsoft.com/office/drawing/2014/main" id="{F7D00227-BE55-41AA-9E0A-7CAD6B9B7E42}"/>
              </a:ext>
            </a:extLst>
          </p:cNvPr>
          <p:cNvSpPr/>
          <p:nvPr/>
        </p:nvSpPr>
        <p:spPr>
          <a:xfrm>
            <a:off x="5877337" y="3709344"/>
            <a:ext cx="2887323" cy="578391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400" dirty="0"/>
              <a:t>Acuerdos entre REDCA+ y organizaciones interesadas VIH, género, DDHH</a:t>
            </a:r>
          </a:p>
        </p:txBody>
      </p:sp>
      <p:sp>
        <p:nvSpPr>
          <p:cNvPr id="25" name="Rectángulo: esquinas redondeadas 24">
            <a:extLst>
              <a:ext uri="{FF2B5EF4-FFF2-40B4-BE49-F238E27FC236}">
                <a16:creationId xmlns:a16="http://schemas.microsoft.com/office/drawing/2014/main" id="{848A6A8B-6AF2-43B9-8954-370662136111}"/>
              </a:ext>
            </a:extLst>
          </p:cNvPr>
          <p:cNvSpPr/>
          <p:nvPr/>
        </p:nvSpPr>
        <p:spPr>
          <a:xfrm>
            <a:off x="5887277" y="3163593"/>
            <a:ext cx="2887323" cy="514542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400" dirty="0"/>
              <a:t>Plan de desarrollo estratégico institucional y de transición</a:t>
            </a:r>
          </a:p>
        </p:txBody>
      </p:sp>
      <p:sp>
        <p:nvSpPr>
          <p:cNvPr id="30" name="Flecha: a la derecha con bandas 29">
            <a:extLst>
              <a:ext uri="{FF2B5EF4-FFF2-40B4-BE49-F238E27FC236}">
                <a16:creationId xmlns:a16="http://schemas.microsoft.com/office/drawing/2014/main" id="{87D5F87A-2A33-4B19-A658-87C316F6203A}"/>
              </a:ext>
            </a:extLst>
          </p:cNvPr>
          <p:cNvSpPr/>
          <p:nvPr/>
        </p:nvSpPr>
        <p:spPr>
          <a:xfrm>
            <a:off x="2266944" y="3133180"/>
            <a:ext cx="431519" cy="623270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0" name="Flecha: a la derecha con bandas 39">
            <a:extLst>
              <a:ext uri="{FF2B5EF4-FFF2-40B4-BE49-F238E27FC236}">
                <a16:creationId xmlns:a16="http://schemas.microsoft.com/office/drawing/2014/main" id="{019CBD12-32E5-4D60-8D38-8D6E4F428FC9}"/>
              </a:ext>
            </a:extLst>
          </p:cNvPr>
          <p:cNvSpPr/>
          <p:nvPr/>
        </p:nvSpPr>
        <p:spPr>
          <a:xfrm>
            <a:off x="5455757" y="3097600"/>
            <a:ext cx="431519" cy="623270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7" name="Rectángulo: esquinas redondeadas 26">
            <a:extLst>
              <a:ext uri="{FF2B5EF4-FFF2-40B4-BE49-F238E27FC236}">
                <a16:creationId xmlns:a16="http://schemas.microsoft.com/office/drawing/2014/main" id="{30600573-3BFD-46D7-944C-5A8DA30BA668}"/>
              </a:ext>
            </a:extLst>
          </p:cNvPr>
          <p:cNvSpPr/>
          <p:nvPr/>
        </p:nvSpPr>
        <p:spPr>
          <a:xfrm>
            <a:off x="2733250" y="2286000"/>
            <a:ext cx="2671969" cy="27955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dirty="0"/>
              <a:t>Actividades Clave</a:t>
            </a:r>
          </a:p>
        </p:txBody>
      </p:sp>
      <p:sp>
        <p:nvSpPr>
          <p:cNvPr id="31" name="Rectángulo: esquinas redondeadas 30">
            <a:extLst>
              <a:ext uri="{FF2B5EF4-FFF2-40B4-BE49-F238E27FC236}">
                <a16:creationId xmlns:a16="http://schemas.microsoft.com/office/drawing/2014/main" id="{C139D4E9-0049-4780-A9DB-6B828A91A2C5}"/>
              </a:ext>
            </a:extLst>
          </p:cNvPr>
          <p:cNvSpPr/>
          <p:nvPr/>
        </p:nvSpPr>
        <p:spPr>
          <a:xfrm>
            <a:off x="6019800" y="2286000"/>
            <a:ext cx="2671969" cy="27955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dirty="0"/>
              <a:t>HITOS</a:t>
            </a:r>
          </a:p>
        </p:txBody>
      </p:sp>
    </p:spTree>
    <p:extLst>
      <p:ext uri="{BB962C8B-B14F-4D97-AF65-F5344CB8AC3E}">
        <p14:creationId xmlns:p14="http://schemas.microsoft.com/office/powerpoint/2010/main" val="3584396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" y="226485"/>
            <a:ext cx="5105400" cy="1371600"/>
          </a:xfrm>
        </p:spPr>
        <p:txBody>
          <a:bodyPr>
            <a:normAutofit fontScale="90000"/>
          </a:bodyPr>
          <a:lstStyle/>
          <a:p>
            <a:pPr algn="ctr"/>
            <a:r>
              <a:rPr lang="es-MX" dirty="0">
                <a:latin typeface="Candara" panose="020E0502030303020204" pitchFamily="34" charset="0"/>
              </a:rPr>
              <a:t>Módulo 3: Fortalecimiento de los Sistemas Comunitarios</a:t>
            </a:r>
          </a:p>
        </p:txBody>
      </p:sp>
      <p:sp>
        <p:nvSpPr>
          <p:cNvPr id="14" name="Rectángulo: esquinas redondeadas 13">
            <a:extLst>
              <a:ext uri="{FF2B5EF4-FFF2-40B4-BE49-F238E27FC236}">
                <a16:creationId xmlns:a16="http://schemas.microsoft.com/office/drawing/2014/main" id="{FC3C9D4F-51F3-48C2-81EA-51EC0DC14857}"/>
              </a:ext>
            </a:extLst>
          </p:cNvPr>
          <p:cNvSpPr/>
          <p:nvPr/>
        </p:nvSpPr>
        <p:spPr>
          <a:xfrm>
            <a:off x="1630876" y="1364945"/>
            <a:ext cx="2681909" cy="46628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600" dirty="0"/>
              <a:t>Sostenibilidad de la REDCA+</a:t>
            </a:r>
          </a:p>
        </p:txBody>
      </p:sp>
      <p:sp>
        <p:nvSpPr>
          <p:cNvPr id="16" name="Rectángulo: esquinas redondeadas 15">
            <a:extLst>
              <a:ext uri="{FF2B5EF4-FFF2-40B4-BE49-F238E27FC236}">
                <a16:creationId xmlns:a16="http://schemas.microsoft.com/office/drawing/2014/main" id="{9DE4D52C-22E6-4905-861C-5BF3E2B536D4}"/>
              </a:ext>
            </a:extLst>
          </p:cNvPr>
          <p:cNvSpPr/>
          <p:nvPr/>
        </p:nvSpPr>
        <p:spPr>
          <a:xfrm>
            <a:off x="6093916" y="1347031"/>
            <a:ext cx="2681909" cy="514545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600" dirty="0"/>
              <a:t>Acuerdo, convenios, asocios</a:t>
            </a:r>
          </a:p>
        </p:txBody>
      </p:sp>
      <p:sp>
        <p:nvSpPr>
          <p:cNvPr id="22" name="Rectángulo: esquinas redondeadas 21">
            <a:extLst>
              <a:ext uri="{FF2B5EF4-FFF2-40B4-BE49-F238E27FC236}">
                <a16:creationId xmlns:a16="http://schemas.microsoft.com/office/drawing/2014/main" id="{7CF1307E-4647-4C97-98AB-18CF9ED7A233}"/>
              </a:ext>
            </a:extLst>
          </p:cNvPr>
          <p:cNvSpPr/>
          <p:nvPr/>
        </p:nvSpPr>
        <p:spPr>
          <a:xfrm>
            <a:off x="84508" y="5503776"/>
            <a:ext cx="2887323" cy="578391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400" dirty="0"/>
              <a:t>Personería Jurídica de la REDCA+, regional y de los países</a:t>
            </a:r>
          </a:p>
        </p:txBody>
      </p:sp>
      <p:sp>
        <p:nvSpPr>
          <p:cNvPr id="23" name="Rectángulo: esquinas redondeadas 22">
            <a:extLst>
              <a:ext uri="{FF2B5EF4-FFF2-40B4-BE49-F238E27FC236}">
                <a16:creationId xmlns:a16="http://schemas.microsoft.com/office/drawing/2014/main" id="{F7D00227-BE55-41AA-9E0A-7CAD6B9B7E42}"/>
              </a:ext>
            </a:extLst>
          </p:cNvPr>
          <p:cNvSpPr/>
          <p:nvPr/>
        </p:nvSpPr>
        <p:spPr>
          <a:xfrm>
            <a:off x="6093916" y="5484770"/>
            <a:ext cx="2887323" cy="578391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400" dirty="0"/>
              <a:t>Acuerdos entre REDCA+ y organizaciones interesadas VIH, género, DDHH</a:t>
            </a:r>
          </a:p>
        </p:txBody>
      </p:sp>
      <p:sp>
        <p:nvSpPr>
          <p:cNvPr id="25" name="Rectángulo: esquinas redondeadas 24">
            <a:extLst>
              <a:ext uri="{FF2B5EF4-FFF2-40B4-BE49-F238E27FC236}">
                <a16:creationId xmlns:a16="http://schemas.microsoft.com/office/drawing/2014/main" id="{848A6A8B-6AF2-43B9-8954-370662136111}"/>
              </a:ext>
            </a:extLst>
          </p:cNvPr>
          <p:cNvSpPr/>
          <p:nvPr/>
        </p:nvSpPr>
        <p:spPr>
          <a:xfrm>
            <a:off x="3050085" y="5503776"/>
            <a:ext cx="2887323" cy="578391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600" dirty="0"/>
              <a:t>Plan de desarrollo estratégico institucional y de transición</a:t>
            </a:r>
          </a:p>
        </p:txBody>
      </p:sp>
      <p:sp>
        <p:nvSpPr>
          <p:cNvPr id="31" name="Rectángulo: esquinas redondeadas 30">
            <a:extLst>
              <a:ext uri="{FF2B5EF4-FFF2-40B4-BE49-F238E27FC236}">
                <a16:creationId xmlns:a16="http://schemas.microsoft.com/office/drawing/2014/main" id="{D3242F67-E9BA-43CD-8CE8-F625C688CEA3}"/>
              </a:ext>
            </a:extLst>
          </p:cNvPr>
          <p:cNvSpPr/>
          <p:nvPr/>
        </p:nvSpPr>
        <p:spPr>
          <a:xfrm>
            <a:off x="6122877" y="1989591"/>
            <a:ext cx="2893949" cy="3435466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SV" sz="1600" dirty="0"/>
              <a:t>Proceso de actualización de Estatutos de la REDCA+ en seguimiento, se espera aprobación en Octubre.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SV" sz="1600" dirty="0"/>
              <a:t>Proceso de selección de participantes en el VIII Encuentro Centroamericano en curso.</a:t>
            </a:r>
            <a:endParaRPr lang="es-MX" sz="1600" dirty="0"/>
          </a:p>
        </p:txBody>
      </p:sp>
      <p:sp>
        <p:nvSpPr>
          <p:cNvPr id="32" name="Rectángulo: esquinas redondeadas 31">
            <a:extLst>
              <a:ext uri="{FF2B5EF4-FFF2-40B4-BE49-F238E27FC236}">
                <a16:creationId xmlns:a16="http://schemas.microsoft.com/office/drawing/2014/main" id="{558B9E25-7912-4856-B14D-068A82DA1532}"/>
              </a:ext>
            </a:extLst>
          </p:cNvPr>
          <p:cNvSpPr/>
          <p:nvPr/>
        </p:nvSpPr>
        <p:spPr>
          <a:xfrm>
            <a:off x="84508" y="1981571"/>
            <a:ext cx="2965577" cy="3443486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600" dirty="0"/>
              <a:t>Personería Jurídica de la REDCA+ en El Salvador.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600" dirty="0"/>
              <a:t>Identificación de requisitos legales para personería jurídica REDCA+ en la región centroamericana.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600" dirty="0"/>
              <a:t>Plan de Sostenibilidad de la REDCA+ elaborado y en ejecución en el marco del Proyecto Regional – Subvención QRC-H-SISCA.</a:t>
            </a:r>
          </a:p>
        </p:txBody>
      </p:sp>
      <p:sp>
        <p:nvSpPr>
          <p:cNvPr id="10" name="Rectángulo: esquinas redondeadas 9">
            <a:extLst>
              <a:ext uri="{FF2B5EF4-FFF2-40B4-BE49-F238E27FC236}">
                <a16:creationId xmlns:a16="http://schemas.microsoft.com/office/drawing/2014/main" id="{3D7A2A40-4BFE-4C9A-A681-A34FCAD63590}"/>
              </a:ext>
            </a:extLst>
          </p:cNvPr>
          <p:cNvSpPr/>
          <p:nvPr/>
        </p:nvSpPr>
        <p:spPr>
          <a:xfrm>
            <a:off x="3089211" y="1981200"/>
            <a:ext cx="2965577" cy="3451505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s-MX" sz="15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600" dirty="0"/>
              <a:t>Oficiales Jurídicos Junior de la REDCA+ contratados(as) para año 3.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SV" sz="1600" dirty="0"/>
              <a:t>Se cuenta con un Plan de Transferencia de Capacidades para el Desarrollo Estratégico Institucional de la REDCA+. Informe de seguimiento esperado para diciembre 2018.</a:t>
            </a:r>
            <a:endParaRPr lang="es-MX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MX" sz="1500" dirty="0"/>
          </a:p>
        </p:txBody>
      </p:sp>
    </p:spTree>
    <p:extLst>
      <p:ext uri="{BB962C8B-B14F-4D97-AF65-F5344CB8AC3E}">
        <p14:creationId xmlns:p14="http://schemas.microsoft.com/office/powerpoint/2010/main" val="25621251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Imagen 7" descr="logo programa REDCA+-01">
            <a:extLst>
              <a:ext uri="{FF2B5EF4-FFF2-40B4-BE49-F238E27FC236}">
                <a16:creationId xmlns:a16="http://schemas.microsoft.com/office/drawing/2014/main" id="{49309ACC-A006-421F-AEB5-7CC388D09E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085" y="1705928"/>
            <a:ext cx="3450680" cy="26728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Imagen 6">
            <a:extLst>
              <a:ext uri="{FF2B5EF4-FFF2-40B4-BE49-F238E27FC236}">
                <a16:creationId xmlns:a16="http://schemas.microsoft.com/office/drawing/2014/main" id="{40086731-443B-4AD7-BF8F-69367EFF9B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085" y="4144618"/>
            <a:ext cx="3184963" cy="23823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Imagen 5" descr="LOGO NUEVO SISCA_Logo Texto Vectorizado">
            <a:extLst>
              <a:ext uri="{FF2B5EF4-FFF2-40B4-BE49-F238E27FC236}">
                <a16:creationId xmlns:a16="http://schemas.microsoft.com/office/drawing/2014/main" id="{7FC1F98D-B7F3-4497-A5EA-3A8B05F4ADA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725" y="228600"/>
            <a:ext cx="2457550" cy="18981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ángulo 1">
            <a:extLst>
              <a:ext uri="{FF2B5EF4-FFF2-40B4-BE49-F238E27FC236}">
                <a16:creationId xmlns:a16="http://schemas.microsoft.com/office/drawing/2014/main" id="{8F17A43A-8156-479B-A2C9-32E3E165109C}"/>
              </a:ext>
            </a:extLst>
          </p:cNvPr>
          <p:cNvSpPr/>
          <p:nvPr/>
        </p:nvSpPr>
        <p:spPr>
          <a:xfrm>
            <a:off x="3444914" y="1705928"/>
            <a:ext cx="5479059" cy="42934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400" dirty="0">
                <a:latin typeface="Candara" panose="020E0502030303020204" pitchFamily="34" charset="0"/>
              </a:rPr>
              <a:t>Proyecto Regional</a:t>
            </a:r>
          </a:p>
          <a:p>
            <a:pPr algn="ctr"/>
            <a:r>
              <a:rPr lang="es-SV" sz="1350" i="1" dirty="0">
                <a:latin typeface="Candara" panose="020E0502030303020204" pitchFamily="34" charset="0"/>
              </a:rPr>
              <a:t>"Asegurando a través de Acciones de Incidencia Política el Acceso Universal a la Salud y el Respeto de los Derechos Humanos en la Respuesta al VIH en Centroamérica, para Mejorar la Calidad de Vida de las Personas con VIH"</a:t>
            </a:r>
            <a:endParaRPr lang="es-MX" sz="1350" i="1" dirty="0">
              <a:latin typeface="Candara" panose="020E0502030303020204" pitchFamily="34" charset="0"/>
            </a:endParaRPr>
          </a:p>
          <a:p>
            <a:pPr algn="ctr"/>
            <a:endParaRPr lang="es-SV" sz="1350" dirty="0">
              <a:latin typeface="Candara" panose="020E0502030303020204" pitchFamily="34" charset="0"/>
            </a:endParaRPr>
          </a:p>
          <a:p>
            <a:pPr algn="ctr"/>
            <a:r>
              <a:rPr lang="es-SV" sz="1350" i="1" dirty="0">
                <a:latin typeface="Candara" panose="020E0502030303020204" pitchFamily="34" charset="0"/>
              </a:rPr>
              <a:t>Fondo Mundial de Lucha contra el Sida, la Tuberculosis y la Malaria</a:t>
            </a:r>
          </a:p>
          <a:p>
            <a:pPr algn="ctr"/>
            <a:r>
              <a:rPr lang="es-SV" sz="1350" i="1" dirty="0">
                <a:latin typeface="Candara" panose="020E0502030303020204" pitchFamily="34" charset="0"/>
              </a:rPr>
              <a:t>Subvención QRC-H-SISCA</a:t>
            </a:r>
            <a:r>
              <a:rPr lang="es-MX" sz="1350" i="1" dirty="0">
                <a:latin typeface="Candara" panose="020E0502030303020204" pitchFamily="34" charset="0"/>
              </a:rPr>
              <a:t> </a:t>
            </a:r>
          </a:p>
          <a:p>
            <a:pPr algn="ctr"/>
            <a:endParaRPr lang="es-MX" sz="2400" dirty="0">
              <a:latin typeface="Candara" panose="020E0502030303020204" pitchFamily="34" charset="0"/>
            </a:endParaRPr>
          </a:p>
          <a:p>
            <a:pPr algn="ctr"/>
            <a:r>
              <a:rPr lang="es-MX" b="1" dirty="0">
                <a:latin typeface="Candara" panose="020E0502030303020204" pitchFamily="34" charset="0"/>
              </a:rPr>
              <a:t>Ubicación: </a:t>
            </a:r>
            <a:r>
              <a:rPr lang="es-MX" dirty="0">
                <a:latin typeface="Candara" panose="020E0502030303020204" pitchFamily="34" charset="0"/>
              </a:rPr>
              <a:t>Oficina Sub-Sede de la SISCA, </a:t>
            </a:r>
          </a:p>
          <a:p>
            <a:pPr algn="ctr"/>
            <a:r>
              <a:rPr lang="es-MX" dirty="0">
                <a:latin typeface="Candara" panose="020E0502030303020204" pitchFamily="34" charset="0"/>
              </a:rPr>
              <a:t>Final </a:t>
            </a:r>
            <a:r>
              <a:rPr lang="es-MX" dirty="0" err="1">
                <a:latin typeface="Candara" panose="020E0502030303020204" pitchFamily="34" charset="0"/>
              </a:rPr>
              <a:t>Blvd</a:t>
            </a:r>
            <a:r>
              <a:rPr lang="es-MX" dirty="0">
                <a:latin typeface="Candara" panose="020E0502030303020204" pitchFamily="34" charset="0"/>
              </a:rPr>
              <a:t>. Cancillería, Distrito El Espino, Ciudad Merliot, Antiguo Cuscatlán, El Salvador, Centroamérica.</a:t>
            </a:r>
          </a:p>
          <a:p>
            <a:pPr algn="ctr"/>
            <a:r>
              <a:rPr lang="es-MX" dirty="0">
                <a:latin typeface="Candara" panose="020E0502030303020204" pitchFamily="34" charset="0"/>
              </a:rPr>
              <a:t>Tel.: 2565-1406</a:t>
            </a:r>
          </a:p>
          <a:p>
            <a:pPr algn="ctr"/>
            <a:endParaRPr lang="es-MX" dirty="0">
              <a:latin typeface="Candara" panose="020E0502030303020204" pitchFamily="34" charset="0"/>
            </a:endParaRPr>
          </a:p>
          <a:p>
            <a:pPr algn="ctr"/>
            <a:r>
              <a:rPr lang="es-MX" dirty="0">
                <a:latin typeface="Candara" panose="020E0502030303020204" pitchFamily="34" charset="0"/>
              </a:rPr>
              <a:t>esuero@sisca.int</a:t>
            </a:r>
          </a:p>
          <a:p>
            <a:pPr algn="ctr"/>
            <a:r>
              <a:rPr lang="es-MX" dirty="0">
                <a:solidFill>
                  <a:schemeClr val="bg1"/>
                </a:solidFill>
                <a:latin typeface="Candara" panose="020E0502030303020204" pitchFamily="34" charset="0"/>
                <a:hlinkClick r:id="rId5"/>
              </a:rPr>
              <a:t>www.sisca.int</a:t>
            </a:r>
            <a:r>
              <a:rPr lang="es-MX" dirty="0">
                <a:solidFill>
                  <a:schemeClr val="bg1"/>
                </a:solidFill>
                <a:latin typeface="Candara" panose="020E0502030303020204" pitchFamily="34" charset="0"/>
              </a:rPr>
              <a:t> | </a:t>
            </a:r>
            <a:r>
              <a:rPr lang="es-MX" dirty="0">
                <a:solidFill>
                  <a:schemeClr val="bg1"/>
                </a:solidFill>
                <a:latin typeface="Candara" panose="020E0502030303020204" pitchFamily="34" charset="0"/>
                <a:hlinkClick r:id="rId6"/>
              </a:rPr>
              <a:t>www.redca.org</a:t>
            </a:r>
            <a:r>
              <a:rPr lang="es-MX" dirty="0">
                <a:solidFill>
                  <a:schemeClr val="bg1"/>
                </a:solidFill>
                <a:latin typeface="Candara" panose="020E0502030303020204" pitchFamily="34" charset="0"/>
              </a:rPr>
              <a:t> </a:t>
            </a:r>
            <a:endParaRPr lang="es-MX" sz="2400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00694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F0B1F4B-1C18-4ABB-84F9-B0D12FB750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2133600"/>
            <a:ext cx="7886700" cy="1438276"/>
          </a:xfrm>
        </p:spPr>
        <p:txBody>
          <a:bodyPr/>
          <a:lstStyle/>
          <a:p>
            <a:pPr algn="ctr"/>
            <a:r>
              <a:rPr lang="es-MX" b="1" dirty="0">
                <a:solidFill>
                  <a:srgbClr val="FF0000"/>
                </a:solidFill>
                <a:latin typeface="Candara" panose="020E0502030303020204" pitchFamily="34" charset="0"/>
              </a:rPr>
              <a:t>GRACIAS!!!</a:t>
            </a:r>
          </a:p>
        </p:txBody>
      </p:sp>
    </p:spTree>
    <p:extLst>
      <p:ext uri="{BB962C8B-B14F-4D97-AF65-F5344CB8AC3E}">
        <p14:creationId xmlns:p14="http://schemas.microsoft.com/office/powerpoint/2010/main" val="18606384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Imagen 12">
            <a:extLst>
              <a:ext uri="{FF2B5EF4-FFF2-40B4-BE49-F238E27FC236}">
                <a16:creationId xmlns:a16="http://schemas.microsoft.com/office/drawing/2014/main" id="{24778690-2AF9-4947-BF9E-57EAA87557B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9302" y="2637474"/>
            <a:ext cx="2433815" cy="2013708"/>
          </a:xfrm>
          <a:prstGeom prst="rect">
            <a:avLst/>
          </a:prstGeom>
        </p:spPr>
      </p:pic>
      <p:sp>
        <p:nvSpPr>
          <p:cNvPr id="16" name="CuadroTexto 15">
            <a:extLst>
              <a:ext uri="{FF2B5EF4-FFF2-40B4-BE49-F238E27FC236}">
                <a16:creationId xmlns:a16="http://schemas.microsoft.com/office/drawing/2014/main" id="{3E1710A6-5928-4A79-8010-E5E00D63BF95}"/>
              </a:ext>
            </a:extLst>
          </p:cNvPr>
          <p:cNvSpPr txBox="1"/>
          <p:nvPr/>
        </p:nvSpPr>
        <p:spPr>
          <a:xfrm>
            <a:off x="209419" y="1511862"/>
            <a:ext cx="876554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3000" b="1" dirty="0">
                <a:latin typeface="Candara" panose="020E0502030303020204" pitchFamily="34" charset="0"/>
              </a:rPr>
              <a:t>Secretaría de la Integración Social Centroamericana </a:t>
            </a:r>
          </a:p>
          <a:p>
            <a:pPr algn="ctr"/>
            <a:r>
              <a:rPr lang="es-MX" sz="3000" b="1" dirty="0">
                <a:latin typeface="Candara" panose="020E0502030303020204" pitchFamily="34" charset="0"/>
              </a:rPr>
              <a:t>(SISCA)</a:t>
            </a:r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C2290185-FE2F-467F-9595-C62CB47EACB5}"/>
              </a:ext>
            </a:extLst>
          </p:cNvPr>
          <p:cNvSpPr txBox="1"/>
          <p:nvPr/>
        </p:nvSpPr>
        <p:spPr>
          <a:xfrm>
            <a:off x="4592189" y="5153944"/>
            <a:ext cx="21666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dirty="0">
                <a:latin typeface="Candara" panose="020E0502030303020204" pitchFamily="34" charset="0"/>
              </a:rPr>
              <a:t>www.sisca.int</a:t>
            </a:r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3D2D3A88-D08B-482E-A1B4-56E421080A36}"/>
              </a:ext>
            </a:extLst>
          </p:cNvPr>
          <p:cNvSpPr/>
          <p:nvPr/>
        </p:nvSpPr>
        <p:spPr>
          <a:xfrm>
            <a:off x="2394513" y="2637474"/>
            <a:ext cx="2936631" cy="23775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SV" sz="1350" b="1" dirty="0">
                <a:latin typeface="Candara" panose="020E0502030303020204" pitchFamily="34" charset="0"/>
              </a:rPr>
              <a:t>MISIÓN</a:t>
            </a:r>
          </a:p>
          <a:p>
            <a:pPr algn="just"/>
            <a:endParaRPr lang="es-SV" sz="1350" dirty="0">
              <a:latin typeface="Candara" panose="020E0502030303020204" pitchFamily="34" charset="0"/>
            </a:endParaRPr>
          </a:p>
          <a:p>
            <a:pPr algn="just"/>
            <a:r>
              <a:rPr lang="es-SV" sz="1350" dirty="0">
                <a:latin typeface="Candara" panose="020E0502030303020204" pitchFamily="34" charset="0"/>
              </a:rPr>
              <a:t>Ser el órgano técnico que impulsa la coordinación de las políticas sociales intersectoriales entre los Estados Miembros del SICA y las instancias de la integración, estableciendo agendas regionales para el abordaje de desafíos comunes del desarrollo sostenible en Centroamérica y República Dominicana.</a:t>
            </a:r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FA1A252D-5C84-49A0-85ED-36B5D1C33C34}"/>
              </a:ext>
            </a:extLst>
          </p:cNvPr>
          <p:cNvSpPr/>
          <p:nvPr/>
        </p:nvSpPr>
        <p:spPr>
          <a:xfrm>
            <a:off x="5829682" y="2637474"/>
            <a:ext cx="2787545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SV" sz="1350" b="1" dirty="0">
                <a:latin typeface="Candara" panose="020E0502030303020204" pitchFamily="34" charset="0"/>
              </a:rPr>
              <a:t>VISIÓN</a:t>
            </a:r>
          </a:p>
          <a:p>
            <a:pPr algn="just"/>
            <a:endParaRPr lang="es-SV" sz="1350" dirty="0">
              <a:latin typeface="Candara" panose="020E0502030303020204" pitchFamily="34" charset="0"/>
            </a:endParaRPr>
          </a:p>
          <a:p>
            <a:pPr algn="just"/>
            <a:r>
              <a:rPr lang="es-SV" sz="1350" dirty="0">
                <a:latin typeface="Candara" panose="020E0502030303020204" pitchFamily="34" charset="0"/>
              </a:rPr>
              <a:t>Convertirse en un referente estratégico del proceso de integración, construyendo las bases para una mayor convergencia de las políticas sociales de los Estados miembros del SISCA.</a:t>
            </a:r>
          </a:p>
        </p:txBody>
      </p:sp>
      <p:cxnSp>
        <p:nvCxnSpPr>
          <p:cNvPr id="3" name="Conector recto 2">
            <a:extLst>
              <a:ext uri="{FF2B5EF4-FFF2-40B4-BE49-F238E27FC236}">
                <a16:creationId xmlns:a16="http://schemas.microsoft.com/office/drawing/2014/main" id="{E83D3883-E394-4537-9B4C-25C2846D4259}"/>
              </a:ext>
            </a:extLst>
          </p:cNvPr>
          <p:cNvCxnSpPr>
            <a:cxnSpLocks/>
          </p:cNvCxnSpPr>
          <p:nvPr/>
        </p:nvCxnSpPr>
        <p:spPr>
          <a:xfrm>
            <a:off x="5605670" y="2637474"/>
            <a:ext cx="0" cy="2324637"/>
          </a:xfrm>
          <a:prstGeom prst="line">
            <a:avLst/>
          </a:prstGeom>
          <a:ln w="2857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79889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uadroTexto 15">
            <a:extLst>
              <a:ext uri="{FF2B5EF4-FFF2-40B4-BE49-F238E27FC236}">
                <a16:creationId xmlns:a16="http://schemas.microsoft.com/office/drawing/2014/main" id="{3E1710A6-5928-4A79-8010-E5E00D63BF95}"/>
              </a:ext>
            </a:extLst>
          </p:cNvPr>
          <p:cNvSpPr txBox="1"/>
          <p:nvPr/>
        </p:nvSpPr>
        <p:spPr>
          <a:xfrm>
            <a:off x="412029" y="1678903"/>
            <a:ext cx="8280261" cy="5193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775" b="1" dirty="0">
                <a:latin typeface="Candara" panose="020E0502030303020204" pitchFamily="34" charset="0"/>
              </a:rPr>
              <a:t>Red Centroamericana de Personas con VIH (REDCA+)</a:t>
            </a:r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C2290185-FE2F-467F-9595-C62CB47EACB5}"/>
              </a:ext>
            </a:extLst>
          </p:cNvPr>
          <p:cNvSpPr txBox="1"/>
          <p:nvPr/>
        </p:nvSpPr>
        <p:spPr>
          <a:xfrm>
            <a:off x="4485145" y="5512661"/>
            <a:ext cx="25410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dirty="0">
                <a:latin typeface="Candara" panose="020E0502030303020204" pitchFamily="34" charset="0"/>
              </a:rPr>
              <a:t>www.redca.org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E52B8111-AF62-418E-AA4C-7FF21943888D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718" r="333" b="20453"/>
          <a:stretch/>
        </p:blipFill>
        <p:spPr>
          <a:xfrm>
            <a:off x="161951" y="2692459"/>
            <a:ext cx="2427966" cy="2214842"/>
          </a:xfrm>
          <a:prstGeom prst="rect">
            <a:avLst/>
          </a:prstGeom>
        </p:spPr>
      </p:pic>
      <p:sp>
        <p:nvSpPr>
          <p:cNvPr id="6" name="Rectángulo 5">
            <a:extLst>
              <a:ext uri="{FF2B5EF4-FFF2-40B4-BE49-F238E27FC236}">
                <a16:creationId xmlns:a16="http://schemas.microsoft.com/office/drawing/2014/main" id="{0474E7DB-4E20-406F-A7DD-C0627A9B8895}"/>
              </a:ext>
            </a:extLst>
          </p:cNvPr>
          <p:cNvSpPr/>
          <p:nvPr/>
        </p:nvSpPr>
        <p:spPr>
          <a:xfrm>
            <a:off x="2594045" y="2384107"/>
            <a:ext cx="2936631" cy="32085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SV" sz="1350" b="1" dirty="0">
                <a:latin typeface="Candara" panose="020E0502030303020204" pitchFamily="34" charset="0"/>
              </a:rPr>
              <a:t>MISIÓN</a:t>
            </a:r>
          </a:p>
          <a:p>
            <a:pPr algn="ctr"/>
            <a:endParaRPr lang="es-SV" sz="1350" b="1" dirty="0">
              <a:latin typeface="Candara" panose="020E0502030303020204" pitchFamily="34" charset="0"/>
            </a:endParaRPr>
          </a:p>
          <a:p>
            <a:pPr algn="just"/>
            <a:r>
              <a:rPr lang="es-SV" sz="1350" dirty="0">
                <a:latin typeface="Candara" panose="020E0502030303020204" pitchFamily="34" charset="0"/>
              </a:rPr>
              <a:t>Somos la Red Centroamericana de Personas con VIH, que cuenta con aval político de instancias regionales y reconocida nacional, regional e internacionalmente como una estructura que promueve el bienestar y dignidad de las personas con VIH, a través de procesos políticos, defensa pública y estrategias que contribuyen a la respuesta regional del VIH, tendientes a mejorar la calidad de vida de las personas con VIH en Centroamérica.</a:t>
            </a: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8D00547E-88CA-437B-85C2-C6F6EAD7A771}"/>
              </a:ext>
            </a:extLst>
          </p:cNvPr>
          <p:cNvSpPr/>
          <p:nvPr/>
        </p:nvSpPr>
        <p:spPr>
          <a:xfrm>
            <a:off x="5755659" y="2474023"/>
            <a:ext cx="2936631" cy="23775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SV" sz="1350" b="1" dirty="0">
                <a:latin typeface="Candara" panose="020E0502030303020204" pitchFamily="34" charset="0"/>
              </a:rPr>
              <a:t>VISIÓN</a:t>
            </a:r>
          </a:p>
          <a:p>
            <a:pPr algn="ctr"/>
            <a:endParaRPr lang="es-SV" sz="1350" b="1" dirty="0">
              <a:latin typeface="Candara" panose="020E0502030303020204" pitchFamily="34" charset="0"/>
            </a:endParaRPr>
          </a:p>
          <a:p>
            <a:pPr algn="just"/>
            <a:r>
              <a:rPr lang="es-SV" sz="1350" dirty="0">
                <a:latin typeface="Candara" panose="020E0502030303020204" pitchFamily="34" charset="0"/>
              </a:rPr>
              <a:t>Ser la red liderando y fortaleciendo el movimiento centroamericano de personas con VIH, para generar cambios en la respuesta del VIH a nivel local, nacional y regional, a través de la veeduría ciudadana, contraloría social e incidencia política, desde una estructura sólida y auto sostenible.</a:t>
            </a:r>
          </a:p>
        </p:txBody>
      </p:sp>
      <p:cxnSp>
        <p:nvCxnSpPr>
          <p:cNvPr id="8" name="Conector recto 7">
            <a:extLst>
              <a:ext uri="{FF2B5EF4-FFF2-40B4-BE49-F238E27FC236}">
                <a16:creationId xmlns:a16="http://schemas.microsoft.com/office/drawing/2014/main" id="{83D54CCD-80C8-45C6-B85C-37D8D6C377B8}"/>
              </a:ext>
            </a:extLst>
          </p:cNvPr>
          <p:cNvCxnSpPr>
            <a:cxnSpLocks/>
          </p:cNvCxnSpPr>
          <p:nvPr/>
        </p:nvCxnSpPr>
        <p:spPr>
          <a:xfrm>
            <a:off x="5605670" y="2556842"/>
            <a:ext cx="0" cy="2723321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414107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upo 18">
            <a:extLst>
              <a:ext uri="{FF2B5EF4-FFF2-40B4-BE49-F238E27FC236}">
                <a16:creationId xmlns:a16="http://schemas.microsoft.com/office/drawing/2014/main" id="{82EB28A7-EB67-4A6A-9974-8A9BA2EA28C3}"/>
              </a:ext>
            </a:extLst>
          </p:cNvPr>
          <p:cNvGrpSpPr/>
          <p:nvPr/>
        </p:nvGrpSpPr>
        <p:grpSpPr>
          <a:xfrm>
            <a:off x="685800" y="914400"/>
            <a:ext cx="7848600" cy="5334000"/>
            <a:chOff x="84427" y="391248"/>
            <a:chExt cx="8871173" cy="6370674"/>
          </a:xfrm>
        </p:grpSpPr>
        <p:sp>
          <p:nvSpPr>
            <p:cNvPr id="2" name="Elipse 1">
              <a:extLst>
                <a:ext uri="{FF2B5EF4-FFF2-40B4-BE49-F238E27FC236}">
                  <a16:creationId xmlns:a16="http://schemas.microsoft.com/office/drawing/2014/main" id="{31312CAD-ACC8-45F5-800C-C33854EC846A}"/>
                </a:ext>
              </a:extLst>
            </p:cNvPr>
            <p:cNvSpPr/>
            <p:nvPr/>
          </p:nvSpPr>
          <p:spPr>
            <a:xfrm>
              <a:off x="2861651" y="1983982"/>
              <a:ext cx="3313412" cy="3205878"/>
            </a:xfrm>
            <a:prstGeom prst="ellipse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MX" sz="2400" b="1" dirty="0">
                  <a:solidFill>
                    <a:srgbClr val="FF0000"/>
                  </a:solidFill>
                  <a:latin typeface="Candara" panose="020E0502030303020204" pitchFamily="34" charset="0"/>
                </a:rPr>
                <a:t>Unidad Coordinadora de Proyecto (UCP)</a:t>
              </a:r>
            </a:p>
            <a:p>
              <a:pPr algn="ctr"/>
              <a:r>
                <a:rPr lang="es-MX" sz="2400" b="1" dirty="0">
                  <a:solidFill>
                    <a:srgbClr val="FF0000"/>
                  </a:solidFill>
                  <a:latin typeface="Candara" panose="020E0502030303020204" pitchFamily="34" charset="0"/>
                </a:rPr>
                <a:t>SISCA</a:t>
              </a:r>
            </a:p>
          </p:txBody>
        </p:sp>
        <p:sp>
          <p:nvSpPr>
            <p:cNvPr id="6" name="Rectángulo: esquinas redondeadas 5">
              <a:extLst>
                <a:ext uri="{FF2B5EF4-FFF2-40B4-BE49-F238E27FC236}">
                  <a16:creationId xmlns:a16="http://schemas.microsoft.com/office/drawing/2014/main" id="{71304CFD-7399-4EC3-A807-4567E62E5587}"/>
                </a:ext>
              </a:extLst>
            </p:cNvPr>
            <p:cNvSpPr/>
            <p:nvPr/>
          </p:nvSpPr>
          <p:spPr>
            <a:xfrm>
              <a:off x="3200458" y="391248"/>
              <a:ext cx="2589416" cy="1295400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sz="1600" dirty="0">
                  <a:latin typeface="Candara" panose="020E0502030303020204" pitchFamily="34" charset="0"/>
                </a:rPr>
                <a:t>Coordinación</a:t>
              </a:r>
            </a:p>
          </p:txBody>
        </p:sp>
        <p:sp>
          <p:nvSpPr>
            <p:cNvPr id="7" name="Rectángulo: esquinas redondeadas 6">
              <a:extLst>
                <a:ext uri="{FF2B5EF4-FFF2-40B4-BE49-F238E27FC236}">
                  <a16:creationId xmlns:a16="http://schemas.microsoft.com/office/drawing/2014/main" id="{F99AF469-36C7-445E-8667-B1842DC75770}"/>
                </a:ext>
              </a:extLst>
            </p:cNvPr>
            <p:cNvSpPr/>
            <p:nvPr/>
          </p:nvSpPr>
          <p:spPr>
            <a:xfrm>
              <a:off x="84427" y="1773712"/>
              <a:ext cx="2589416" cy="1505671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sz="1600" dirty="0">
                  <a:latin typeface="Candara" panose="020E0502030303020204" pitchFamily="34" charset="0"/>
                </a:rPr>
                <a:t>Especialista en Planificación, Monitoreo y Evaluación en Materia de VIH</a:t>
              </a:r>
            </a:p>
          </p:txBody>
        </p:sp>
        <p:sp>
          <p:nvSpPr>
            <p:cNvPr id="8" name="Rectángulo: esquinas redondeadas 7">
              <a:extLst>
                <a:ext uri="{FF2B5EF4-FFF2-40B4-BE49-F238E27FC236}">
                  <a16:creationId xmlns:a16="http://schemas.microsoft.com/office/drawing/2014/main" id="{DF35CDD9-8EDB-49D0-BEB6-2FC78A50FD68}"/>
                </a:ext>
              </a:extLst>
            </p:cNvPr>
            <p:cNvSpPr/>
            <p:nvPr/>
          </p:nvSpPr>
          <p:spPr>
            <a:xfrm>
              <a:off x="6366184" y="1773712"/>
              <a:ext cx="2589416" cy="1505671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sz="1600" dirty="0">
                  <a:latin typeface="Candara" panose="020E0502030303020204" pitchFamily="34" charset="0"/>
                </a:rPr>
                <a:t>Oficial Jurídico Regional, DDHH y VIH</a:t>
              </a:r>
            </a:p>
          </p:txBody>
        </p:sp>
        <p:sp>
          <p:nvSpPr>
            <p:cNvPr id="9" name="Rectángulo: esquinas redondeadas 8">
              <a:extLst>
                <a:ext uri="{FF2B5EF4-FFF2-40B4-BE49-F238E27FC236}">
                  <a16:creationId xmlns:a16="http://schemas.microsoft.com/office/drawing/2014/main" id="{7EFF279A-F454-4130-8FC2-7C8DF33FCB90}"/>
                </a:ext>
              </a:extLst>
            </p:cNvPr>
            <p:cNvSpPr/>
            <p:nvPr/>
          </p:nvSpPr>
          <p:spPr>
            <a:xfrm>
              <a:off x="84427" y="3711511"/>
              <a:ext cx="2589416" cy="1505671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_tradnl" sz="1400" dirty="0">
                  <a:latin typeface="Candara" panose="020E0502030303020204" pitchFamily="34" charset="0"/>
                </a:rPr>
                <a:t>Responsable del Área de Formulación de Proyectos y Gestión de Recursos para la Sostenibilidad de la REDCA+</a:t>
              </a:r>
              <a:endParaRPr lang="es-MX" sz="1400" dirty="0">
                <a:latin typeface="Candara" panose="020E0502030303020204" pitchFamily="34" charset="0"/>
              </a:endParaRPr>
            </a:p>
          </p:txBody>
        </p:sp>
        <p:sp>
          <p:nvSpPr>
            <p:cNvPr id="10" name="Rectángulo: esquinas redondeadas 9">
              <a:extLst>
                <a:ext uri="{FF2B5EF4-FFF2-40B4-BE49-F238E27FC236}">
                  <a16:creationId xmlns:a16="http://schemas.microsoft.com/office/drawing/2014/main" id="{71D04572-B9B5-41DF-88BA-2C51587E52A0}"/>
                </a:ext>
              </a:extLst>
            </p:cNvPr>
            <p:cNvSpPr/>
            <p:nvPr/>
          </p:nvSpPr>
          <p:spPr>
            <a:xfrm>
              <a:off x="6362871" y="3684189"/>
              <a:ext cx="2589416" cy="1505671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sz="1600" dirty="0">
                  <a:latin typeface="Candara" panose="020E0502030303020204" pitchFamily="34" charset="0"/>
                </a:rPr>
                <a:t>Contadora</a:t>
              </a:r>
            </a:p>
          </p:txBody>
        </p:sp>
        <p:sp>
          <p:nvSpPr>
            <p:cNvPr id="11" name="Rectángulo: esquinas redondeadas 10">
              <a:extLst>
                <a:ext uri="{FF2B5EF4-FFF2-40B4-BE49-F238E27FC236}">
                  <a16:creationId xmlns:a16="http://schemas.microsoft.com/office/drawing/2014/main" id="{C9934FF1-A304-4046-9F06-8E0575A34441}"/>
                </a:ext>
              </a:extLst>
            </p:cNvPr>
            <p:cNvSpPr/>
            <p:nvPr/>
          </p:nvSpPr>
          <p:spPr>
            <a:xfrm>
              <a:off x="3223649" y="5466522"/>
              <a:ext cx="2589416" cy="1295400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sz="1600" dirty="0">
                  <a:latin typeface="Candara" panose="020E0502030303020204" pitchFamily="34" charset="0"/>
                </a:rPr>
                <a:t>Colaborador Técnico, Administrativo y Financiero</a:t>
              </a:r>
            </a:p>
          </p:txBody>
        </p:sp>
        <p:cxnSp>
          <p:nvCxnSpPr>
            <p:cNvPr id="4" name="Conector recto de flecha 3">
              <a:extLst>
                <a:ext uri="{FF2B5EF4-FFF2-40B4-BE49-F238E27FC236}">
                  <a16:creationId xmlns:a16="http://schemas.microsoft.com/office/drawing/2014/main" id="{2858F93C-2A0B-48F9-B8E0-2F5BA84E03D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518357" y="1707320"/>
              <a:ext cx="0" cy="276662"/>
            </a:xfrm>
            <a:prstGeom prst="straightConnector1">
              <a:avLst/>
            </a:prstGeom>
            <a:ln w="76200">
              <a:tailEnd type="triangle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Conector recto de flecha 12">
              <a:extLst>
                <a:ext uri="{FF2B5EF4-FFF2-40B4-BE49-F238E27FC236}">
                  <a16:creationId xmlns:a16="http://schemas.microsoft.com/office/drawing/2014/main" id="{BC2368F2-0705-455A-9B78-554805DFF93D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2673843" y="2743200"/>
              <a:ext cx="374157" cy="152400"/>
            </a:xfrm>
            <a:prstGeom prst="straightConnector1">
              <a:avLst/>
            </a:prstGeom>
            <a:ln w="76200">
              <a:tailEnd type="triangle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Conector recto de flecha 14">
              <a:extLst>
                <a:ext uri="{FF2B5EF4-FFF2-40B4-BE49-F238E27FC236}">
                  <a16:creationId xmlns:a16="http://schemas.microsoft.com/office/drawing/2014/main" id="{DFB0BB25-B499-4545-AF04-32DA398512AD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673843" y="4275371"/>
              <a:ext cx="374158" cy="294110"/>
            </a:xfrm>
            <a:prstGeom prst="straightConnector1">
              <a:avLst/>
            </a:prstGeom>
            <a:ln w="76200">
              <a:tailEnd type="triangle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Conector recto de flecha 17">
              <a:extLst>
                <a:ext uri="{FF2B5EF4-FFF2-40B4-BE49-F238E27FC236}">
                  <a16:creationId xmlns:a16="http://schemas.microsoft.com/office/drawing/2014/main" id="{FCC4C0A5-6998-4D2C-A405-3E59E5F85FA7}"/>
                </a:ext>
              </a:extLst>
            </p:cNvPr>
            <p:cNvCxnSpPr>
              <a:cxnSpLocks/>
            </p:cNvCxnSpPr>
            <p:nvPr/>
          </p:nvCxnSpPr>
          <p:spPr>
            <a:xfrm>
              <a:off x="4518357" y="5189860"/>
              <a:ext cx="0" cy="276662"/>
            </a:xfrm>
            <a:prstGeom prst="straightConnector1">
              <a:avLst/>
            </a:prstGeom>
            <a:ln w="76200">
              <a:tailEnd type="triangle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Conector recto de flecha 19">
              <a:extLst>
                <a:ext uri="{FF2B5EF4-FFF2-40B4-BE49-F238E27FC236}">
                  <a16:creationId xmlns:a16="http://schemas.microsoft.com/office/drawing/2014/main" id="{D4E0967F-9C99-4E89-884C-423805CA9DA3}"/>
                </a:ext>
              </a:extLst>
            </p:cNvPr>
            <p:cNvCxnSpPr>
              <a:cxnSpLocks/>
            </p:cNvCxnSpPr>
            <p:nvPr/>
          </p:nvCxnSpPr>
          <p:spPr>
            <a:xfrm>
              <a:off x="5943600" y="4354442"/>
              <a:ext cx="419271" cy="187718"/>
            </a:xfrm>
            <a:prstGeom prst="straightConnector1">
              <a:avLst/>
            </a:prstGeom>
            <a:ln w="76200">
              <a:tailEnd type="triangle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Conector recto de flecha 20">
              <a:extLst>
                <a:ext uri="{FF2B5EF4-FFF2-40B4-BE49-F238E27FC236}">
                  <a16:creationId xmlns:a16="http://schemas.microsoft.com/office/drawing/2014/main" id="{B0D80483-DB4D-4B77-812E-F89EAD63739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943600" y="2631682"/>
              <a:ext cx="422584" cy="187718"/>
            </a:xfrm>
            <a:prstGeom prst="straightConnector1">
              <a:avLst/>
            </a:prstGeom>
            <a:ln w="76200">
              <a:tailEnd type="triangle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94976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>
            <a:extLst>
              <a:ext uri="{FF2B5EF4-FFF2-40B4-BE49-F238E27FC236}">
                <a16:creationId xmlns:a16="http://schemas.microsoft.com/office/drawing/2014/main" id="{4470EAAC-ED9C-4DE3-A1C9-B036BB6616E7}"/>
              </a:ext>
            </a:extLst>
          </p:cNvPr>
          <p:cNvSpPr txBox="1">
            <a:spLocks/>
          </p:cNvSpPr>
          <p:nvPr/>
        </p:nvSpPr>
        <p:spPr>
          <a:xfrm>
            <a:off x="568422" y="2209800"/>
            <a:ext cx="8358809" cy="795131"/>
          </a:xfrm>
          <a:prstGeom prst="rect">
            <a:avLst/>
          </a:prstGeom>
        </p:spPr>
        <p:txBody>
          <a:bodyPr vert="horz" lIns="68580" tIns="34290" rIns="68580" bIns="3429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SV" sz="3600" b="1" dirty="0">
                <a:solidFill>
                  <a:srgbClr val="FF0000"/>
                </a:solidFill>
                <a:latin typeface="Candara" panose="020E0502030303020204" pitchFamily="34" charset="0"/>
              </a:rPr>
              <a:t>Objetivo General</a:t>
            </a:r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231C6EF4-D2DD-4DE0-8734-CD353DF2A4C0}"/>
              </a:ext>
            </a:extLst>
          </p:cNvPr>
          <p:cNvSpPr/>
          <p:nvPr/>
        </p:nvSpPr>
        <p:spPr>
          <a:xfrm>
            <a:off x="498849" y="3200400"/>
            <a:ext cx="8497957" cy="14003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SV" sz="3200" b="1" dirty="0">
                <a:solidFill>
                  <a:srgbClr val="002060"/>
                </a:solidFill>
                <a:latin typeface="Candara" panose="020E0502030303020204" pitchFamily="34" charset="0"/>
              </a:rPr>
              <a:t>Mejorar la promoción, defensa y garantía de los Derechos Humanos de las Personas con VIH</a:t>
            </a:r>
          </a:p>
          <a:p>
            <a:pPr algn="just"/>
            <a:endParaRPr lang="es-SV" sz="2100" dirty="0">
              <a:solidFill>
                <a:srgbClr val="002060"/>
              </a:solidFill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57129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>
            <a:extLst>
              <a:ext uri="{FF2B5EF4-FFF2-40B4-BE49-F238E27FC236}">
                <a16:creationId xmlns:a16="http://schemas.microsoft.com/office/drawing/2014/main" id="{4470EAAC-ED9C-4DE3-A1C9-B036BB6616E7}"/>
              </a:ext>
            </a:extLst>
          </p:cNvPr>
          <p:cNvSpPr txBox="1">
            <a:spLocks/>
          </p:cNvSpPr>
          <p:nvPr/>
        </p:nvSpPr>
        <p:spPr>
          <a:xfrm>
            <a:off x="392595" y="875140"/>
            <a:ext cx="8358809" cy="596942"/>
          </a:xfrm>
          <a:prstGeom prst="rect">
            <a:avLst/>
          </a:prstGeom>
        </p:spPr>
        <p:txBody>
          <a:bodyPr vert="horz" lIns="68580" tIns="34290" rIns="68580" bIns="3429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SV" sz="3200" b="1" dirty="0">
                <a:solidFill>
                  <a:srgbClr val="FF0000"/>
                </a:solidFill>
                <a:latin typeface="Candara" panose="020E0502030303020204" pitchFamily="34" charset="0"/>
              </a:rPr>
              <a:t>Objetivos</a:t>
            </a:r>
            <a:r>
              <a:rPr lang="es-SV" sz="3600" b="1" dirty="0">
                <a:solidFill>
                  <a:srgbClr val="FF0000"/>
                </a:solidFill>
                <a:latin typeface="Candara" panose="020E0502030303020204" pitchFamily="34" charset="0"/>
              </a:rPr>
              <a:t> Estratégicos</a:t>
            </a:r>
          </a:p>
        </p:txBody>
      </p:sp>
      <p:sp>
        <p:nvSpPr>
          <p:cNvPr id="5" name="Rectángulo: esquinas redondeadas 4">
            <a:extLst>
              <a:ext uri="{FF2B5EF4-FFF2-40B4-BE49-F238E27FC236}">
                <a16:creationId xmlns:a16="http://schemas.microsoft.com/office/drawing/2014/main" id="{61BB3581-AD5A-46B7-990C-3FE7D6913980}"/>
              </a:ext>
            </a:extLst>
          </p:cNvPr>
          <p:cNvSpPr/>
          <p:nvPr/>
        </p:nvSpPr>
        <p:spPr>
          <a:xfrm>
            <a:off x="98147" y="1515787"/>
            <a:ext cx="2859157" cy="4672978"/>
          </a:xfrm>
          <a:prstGeom prst="roundRect">
            <a:avLst/>
          </a:prstGeom>
          <a:noFill/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1900" u="sng" dirty="0">
                <a:solidFill>
                  <a:schemeClr val="tx1"/>
                </a:solidFill>
                <a:latin typeface="Candara" panose="020E0502030303020204" pitchFamily="34" charset="0"/>
              </a:rPr>
              <a:t>Fortalecer las capacidades técnicas y jurídicas</a:t>
            </a:r>
            <a:r>
              <a:rPr lang="es-MX" sz="1900" dirty="0">
                <a:solidFill>
                  <a:schemeClr val="tx1"/>
                </a:solidFill>
                <a:latin typeface="Candara" panose="020E0502030303020204" pitchFamily="34" charset="0"/>
              </a:rPr>
              <a:t> de las personas con VIH y de sus organizaciones, para su participación en la promoción y defensa de los DDHH, a través del ejercicio de la veeduría, contraloría social e incidencia política a nivel regional y subregional.</a:t>
            </a:r>
          </a:p>
        </p:txBody>
      </p:sp>
      <p:sp>
        <p:nvSpPr>
          <p:cNvPr id="6" name="Rectángulo: esquinas redondeadas 5">
            <a:extLst>
              <a:ext uri="{FF2B5EF4-FFF2-40B4-BE49-F238E27FC236}">
                <a16:creationId xmlns:a16="http://schemas.microsoft.com/office/drawing/2014/main" id="{3BA78D91-1BC5-4F78-99B1-5BF936EF5F06}"/>
              </a:ext>
            </a:extLst>
          </p:cNvPr>
          <p:cNvSpPr/>
          <p:nvPr/>
        </p:nvSpPr>
        <p:spPr>
          <a:xfrm>
            <a:off x="3115294" y="1515787"/>
            <a:ext cx="2859157" cy="4672978"/>
          </a:xfrm>
          <a:prstGeom prst="roundRect">
            <a:avLst/>
          </a:prstGeom>
          <a:noFill/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1900" u="sng" dirty="0">
                <a:solidFill>
                  <a:schemeClr val="tx1"/>
                </a:solidFill>
                <a:latin typeface="Candara" panose="020E0502030303020204" pitchFamily="34" charset="0"/>
              </a:rPr>
              <a:t>Propiciar mejoras en marcos legales, políticas públicas y su aplicación</a:t>
            </a:r>
            <a:r>
              <a:rPr lang="es-MX" sz="1900" dirty="0">
                <a:solidFill>
                  <a:schemeClr val="tx1"/>
                </a:solidFill>
                <a:latin typeface="Candara" panose="020E0502030303020204" pitchFamily="34" charset="0"/>
              </a:rPr>
              <a:t>, para reducir las violaciones de los derechos humanos de las personas con VIH y contribuir con la equidad y con la no discriminación de éstas.</a:t>
            </a:r>
          </a:p>
        </p:txBody>
      </p:sp>
      <p:sp>
        <p:nvSpPr>
          <p:cNvPr id="7" name="Rectángulo: esquinas redondeadas 6">
            <a:extLst>
              <a:ext uri="{FF2B5EF4-FFF2-40B4-BE49-F238E27FC236}">
                <a16:creationId xmlns:a16="http://schemas.microsoft.com/office/drawing/2014/main" id="{9EEC6B96-1A4C-442C-BCB8-BBED87212EB3}"/>
              </a:ext>
            </a:extLst>
          </p:cNvPr>
          <p:cNvSpPr/>
          <p:nvPr/>
        </p:nvSpPr>
        <p:spPr>
          <a:xfrm>
            <a:off x="6132443" y="1499222"/>
            <a:ext cx="2859157" cy="4672978"/>
          </a:xfrm>
          <a:prstGeom prst="roundRect">
            <a:avLst/>
          </a:prstGeom>
          <a:noFill/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1900" u="sng" dirty="0">
                <a:solidFill>
                  <a:schemeClr val="tx1"/>
                </a:solidFill>
                <a:latin typeface="Candara" panose="020E0502030303020204" pitchFamily="34" charset="0"/>
              </a:rPr>
              <a:t>Fortalecer el sistema comunitario subregional de REDCA+ </a:t>
            </a:r>
            <a:r>
              <a:rPr lang="es-MX" sz="1900" dirty="0">
                <a:solidFill>
                  <a:schemeClr val="tx1"/>
                </a:solidFill>
                <a:latin typeface="Candara" panose="020E0502030303020204" pitchFamily="34" charset="0"/>
              </a:rPr>
              <a:t>como contribución a la sostenibilidad de sus acciones.</a:t>
            </a:r>
          </a:p>
        </p:txBody>
      </p:sp>
    </p:spTree>
    <p:extLst>
      <p:ext uri="{BB962C8B-B14F-4D97-AF65-F5344CB8AC3E}">
        <p14:creationId xmlns:p14="http://schemas.microsoft.com/office/powerpoint/2010/main" val="8545400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4885" y="65115"/>
            <a:ext cx="4984474" cy="587289"/>
          </a:xfrm>
        </p:spPr>
        <p:txBody>
          <a:bodyPr>
            <a:normAutofit/>
          </a:bodyPr>
          <a:lstStyle/>
          <a:p>
            <a:pPr algn="l"/>
            <a:r>
              <a:rPr lang="es-ES_tradnl" b="1" dirty="0">
                <a:latin typeface="Candara" charset="0"/>
                <a:ea typeface="Candara" charset="0"/>
                <a:cs typeface="Candara" charset="0"/>
              </a:rPr>
              <a:t>Marco de Desempeño</a:t>
            </a:r>
          </a:p>
        </p:txBody>
      </p:sp>
      <p:sp>
        <p:nvSpPr>
          <p:cNvPr id="6" name="Rectángulo: esquinas redondeadas 5">
            <a:extLst>
              <a:ext uri="{FF2B5EF4-FFF2-40B4-BE49-F238E27FC236}">
                <a16:creationId xmlns:a16="http://schemas.microsoft.com/office/drawing/2014/main" id="{7C84672E-4533-44C7-82C4-5E69F631C7FE}"/>
              </a:ext>
            </a:extLst>
          </p:cNvPr>
          <p:cNvSpPr/>
          <p:nvPr/>
        </p:nvSpPr>
        <p:spPr>
          <a:xfrm>
            <a:off x="291543" y="1492858"/>
            <a:ext cx="2004392" cy="1250342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/>
              <a:t>Módulo 1: Eliminación de Barreras Legales</a:t>
            </a:r>
          </a:p>
        </p:txBody>
      </p:sp>
      <p:sp>
        <p:nvSpPr>
          <p:cNvPr id="7" name="Rectángulo: esquinas redondeadas 6">
            <a:extLst>
              <a:ext uri="{FF2B5EF4-FFF2-40B4-BE49-F238E27FC236}">
                <a16:creationId xmlns:a16="http://schemas.microsoft.com/office/drawing/2014/main" id="{4FD21424-B715-49E5-88EC-C32EB255635D}"/>
              </a:ext>
            </a:extLst>
          </p:cNvPr>
          <p:cNvSpPr/>
          <p:nvPr/>
        </p:nvSpPr>
        <p:spPr>
          <a:xfrm>
            <a:off x="271667" y="3326188"/>
            <a:ext cx="2004392" cy="1219201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/>
              <a:t>Módulo 2: Políticas y Gobernanza</a:t>
            </a:r>
          </a:p>
        </p:txBody>
      </p:sp>
      <p:sp>
        <p:nvSpPr>
          <p:cNvPr id="8" name="Rectángulo: esquinas redondeadas 7">
            <a:extLst>
              <a:ext uri="{FF2B5EF4-FFF2-40B4-BE49-F238E27FC236}">
                <a16:creationId xmlns:a16="http://schemas.microsoft.com/office/drawing/2014/main" id="{110EF0A1-84E9-4A95-A1F0-CD071AE2B28E}"/>
              </a:ext>
            </a:extLst>
          </p:cNvPr>
          <p:cNvSpPr/>
          <p:nvPr/>
        </p:nvSpPr>
        <p:spPr>
          <a:xfrm>
            <a:off x="271667" y="5241272"/>
            <a:ext cx="2024270" cy="1096407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/>
              <a:t>Módulo 3: Fortalecimiento de los Sistemas Comunitarios</a:t>
            </a:r>
          </a:p>
        </p:txBody>
      </p:sp>
      <p:sp>
        <p:nvSpPr>
          <p:cNvPr id="10" name="Rectángulo: esquinas redondeadas 9">
            <a:extLst>
              <a:ext uri="{FF2B5EF4-FFF2-40B4-BE49-F238E27FC236}">
                <a16:creationId xmlns:a16="http://schemas.microsoft.com/office/drawing/2014/main" id="{10020F39-628E-4A9F-9D94-D23BE252115B}"/>
              </a:ext>
            </a:extLst>
          </p:cNvPr>
          <p:cNvSpPr/>
          <p:nvPr/>
        </p:nvSpPr>
        <p:spPr>
          <a:xfrm>
            <a:off x="2834720" y="1580592"/>
            <a:ext cx="2681909" cy="514543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600" dirty="0"/>
              <a:t>Implementación de Alfabetización Jurídica</a:t>
            </a:r>
          </a:p>
        </p:txBody>
      </p:sp>
      <p:sp>
        <p:nvSpPr>
          <p:cNvPr id="11" name="Rectángulo: esquinas redondeadas 10">
            <a:extLst>
              <a:ext uri="{FF2B5EF4-FFF2-40B4-BE49-F238E27FC236}">
                <a16:creationId xmlns:a16="http://schemas.microsoft.com/office/drawing/2014/main" id="{4716A28A-B481-47A9-8555-4A64E979171C}"/>
              </a:ext>
            </a:extLst>
          </p:cNvPr>
          <p:cNvSpPr/>
          <p:nvPr/>
        </p:nvSpPr>
        <p:spPr>
          <a:xfrm>
            <a:off x="2824781" y="2165766"/>
            <a:ext cx="2681909" cy="514544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600" dirty="0"/>
              <a:t>Consultorio Virtual de Casos de violaciones de DDHH</a:t>
            </a:r>
          </a:p>
        </p:txBody>
      </p:sp>
      <p:sp>
        <p:nvSpPr>
          <p:cNvPr id="12" name="Rectángulo: esquinas redondeadas 11">
            <a:extLst>
              <a:ext uri="{FF2B5EF4-FFF2-40B4-BE49-F238E27FC236}">
                <a16:creationId xmlns:a16="http://schemas.microsoft.com/office/drawing/2014/main" id="{9DEA3B87-2D00-4D53-9F66-E487A019B5E9}"/>
              </a:ext>
            </a:extLst>
          </p:cNvPr>
          <p:cNvSpPr/>
          <p:nvPr/>
        </p:nvSpPr>
        <p:spPr>
          <a:xfrm>
            <a:off x="2824781" y="4362431"/>
            <a:ext cx="2681909" cy="603648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1600" dirty="0"/>
              <a:t>(Incidencia en) Propuestas, reformas legislativas</a:t>
            </a:r>
          </a:p>
        </p:txBody>
      </p:sp>
      <p:sp>
        <p:nvSpPr>
          <p:cNvPr id="13" name="Rectángulo: esquinas redondeadas 12">
            <a:extLst>
              <a:ext uri="{FF2B5EF4-FFF2-40B4-BE49-F238E27FC236}">
                <a16:creationId xmlns:a16="http://schemas.microsoft.com/office/drawing/2014/main" id="{EEE13136-C7D6-424A-827B-3F7993528CEF}"/>
              </a:ext>
            </a:extLst>
          </p:cNvPr>
          <p:cNvSpPr/>
          <p:nvPr/>
        </p:nvSpPr>
        <p:spPr>
          <a:xfrm>
            <a:off x="2824780" y="3694663"/>
            <a:ext cx="2681909" cy="616124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1600" dirty="0"/>
              <a:t>Alertas comunitarios de desabastecimiento ARV</a:t>
            </a:r>
          </a:p>
        </p:txBody>
      </p:sp>
      <p:sp>
        <p:nvSpPr>
          <p:cNvPr id="14" name="Rectángulo: esquinas redondeadas 13">
            <a:extLst>
              <a:ext uri="{FF2B5EF4-FFF2-40B4-BE49-F238E27FC236}">
                <a16:creationId xmlns:a16="http://schemas.microsoft.com/office/drawing/2014/main" id="{FC3C9D4F-51F3-48C2-81EA-51EC0DC14857}"/>
              </a:ext>
            </a:extLst>
          </p:cNvPr>
          <p:cNvSpPr/>
          <p:nvPr/>
        </p:nvSpPr>
        <p:spPr>
          <a:xfrm>
            <a:off x="2824781" y="5297699"/>
            <a:ext cx="2681909" cy="46628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600" dirty="0"/>
              <a:t>Sostenibilidad de la REDCA+</a:t>
            </a:r>
          </a:p>
        </p:txBody>
      </p:sp>
      <p:sp>
        <p:nvSpPr>
          <p:cNvPr id="16" name="Rectángulo: esquinas redondeadas 15">
            <a:extLst>
              <a:ext uri="{FF2B5EF4-FFF2-40B4-BE49-F238E27FC236}">
                <a16:creationId xmlns:a16="http://schemas.microsoft.com/office/drawing/2014/main" id="{9DE4D52C-22E6-4905-861C-5BF3E2B536D4}"/>
              </a:ext>
            </a:extLst>
          </p:cNvPr>
          <p:cNvSpPr/>
          <p:nvPr/>
        </p:nvSpPr>
        <p:spPr>
          <a:xfrm>
            <a:off x="2824780" y="5823134"/>
            <a:ext cx="2681909" cy="514545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600" dirty="0"/>
              <a:t>Acuerdo, convenios, asocios</a:t>
            </a:r>
          </a:p>
        </p:txBody>
      </p:sp>
      <p:sp>
        <p:nvSpPr>
          <p:cNvPr id="17" name="Rectángulo: esquinas redondeadas 16">
            <a:extLst>
              <a:ext uri="{FF2B5EF4-FFF2-40B4-BE49-F238E27FC236}">
                <a16:creationId xmlns:a16="http://schemas.microsoft.com/office/drawing/2014/main" id="{DD00AF2E-389B-44F9-8516-242F87B41F85}"/>
              </a:ext>
            </a:extLst>
          </p:cNvPr>
          <p:cNvSpPr/>
          <p:nvPr/>
        </p:nvSpPr>
        <p:spPr>
          <a:xfrm>
            <a:off x="6011513" y="1363772"/>
            <a:ext cx="2887323" cy="514542"/>
          </a:xfrm>
          <a:prstGeom prst="roundRect">
            <a:avLst/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400" dirty="0"/>
              <a:t>300 PVV capacitadas completando los 6 módulos. 85% aprobados</a:t>
            </a:r>
          </a:p>
        </p:txBody>
      </p:sp>
      <p:sp>
        <p:nvSpPr>
          <p:cNvPr id="18" name="Rectángulo: esquinas redondeadas 17">
            <a:extLst>
              <a:ext uri="{FF2B5EF4-FFF2-40B4-BE49-F238E27FC236}">
                <a16:creationId xmlns:a16="http://schemas.microsoft.com/office/drawing/2014/main" id="{4CE464F6-05BE-4154-A45A-52EFF8F371DF}"/>
              </a:ext>
            </a:extLst>
          </p:cNvPr>
          <p:cNvSpPr/>
          <p:nvPr/>
        </p:nvSpPr>
        <p:spPr>
          <a:xfrm>
            <a:off x="6004886" y="1909523"/>
            <a:ext cx="2887323" cy="514542"/>
          </a:xfrm>
          <a:prstGeom prst="roundRect">
            <a:avLst/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400" dirty="0"/>
              <a:t>7 países reportan casos de posibles violaciones de DDHH</a:t>
            </a:r>
          </a:p>
        </p:txBody>
      </p:sp>
      <p:sp>
        <p:nvSpPr>
          <p:cNvPr id="19" name="Rectángulo: esquinas redondeadas 18">
            <a:extLst>
              <a:ext uri="{FF2B5EF4-FFF2-40B4-BE49-F238E27FC236}">
                <a16:creationId xmlns:a16="http://schemas.microsoft.com/office/drawing/2014/main" id="{51C21C59-F838-4F2E-9D8E-3C52262FD033}"/>
              </a:ext>
            </a:extLst>
          </p:cNvPr>
          <p:cNvSpPr/>
          <p:nvPr/>
        </p:nvSpPr>
        <p:spPr>
          <a:xfrm>
            <a:off x="5994948" y="2468584"/>
            <a:ext cx="2887323" cy="514542"/>
          </a:xfrm>
          <a:prstGeom prst="roundRect">
            <a:avLst/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1400" dirty="0"/>
              <a:t>Estudios INDEX y Perfil de Riesgo en los 7 países</a:t>
            </a:r>
          </a:p>
        </p:txBody>
      </p:sp>
      <p:sp>
        <p:nvSpPr>
          <p:cNvPr id="20" name="Rectángulo: esquinas redondeadas 19">
            <a:extLst>
              <a:ext uri="{FF2B5EF4-FFF2-40B4-BE49-F238E27FC236}">
                <a16:creationId xmlns:a16="http://schemas.microsoft.com/office/drawing/2014/main" id="{4DAC6345-AF59-47F4-BD10-F1A3CDCB0C88}"/>
              </a:ext>
            </a:extLst>
          </p:cNvPr>
          <p:cNvSpPr/>
          <p:nvPr/>
        </p:nvSpPr>
        <p:spPr>
          <a:xfrm>
            <a:off x="6023947" y="3172059"/>
            <a:ext cx="2887323" cy="723732"/>
          </a:xfrm>
          <a:prstGeom prst="round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1400" dirty="0"/>
              <a:t>REDCA+ y los 7 países reportan y dan seguimiento al desabastecimiento de </a:t>
            </a:r>
            <a:r>
              <a:rPr lang="es-MX" sz="1400" dirty="0" err="1"/>
              <a:t>ARVs</a:t>
            </a:r>
            <a:endParaRPr lang="es-MX" sz="1400" dirty="0"/>
          </a:p>
        </p:txBody>
      </p:sp>
      <p:sp>
        <p:nvSpPr>
          <p:cNvPr id="21" name="Rectángulo: esquinas redondeadas 20">
            <a:extLst>
              <a:ext uri="{FF2B5EF4-FFF2-40B4-BE49-F238E27FC236}">
                <a16:creationId xmlns:a16="http://schemas.microsoft.com/office/drawing/2014/main" id="{8CC95680-B935-4EE0-8CE8-3CAD448DB4BC}"/>
              </a:ext>
            </a:extLst>
          </p:cNvPr>
          <p:cNvSpPr/>
          <p:nvPr/>
        </p:nvSpPr>
        <p:spPr>
          <a:xfrm>
            <a:off x="6023947" y="3989304"/>
            <a:ext cx="2887323" cy="646058"/>
          </a:xfrm>
          <a:prstGeom prst="round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1400" dirty="0"/>
              <a:t>6 Propuestas de cambios en marcos legales, políticas públicas y/o su aplicación</a:t>
            </a:r>
          </a:p>
        </p:txBody>
      </p:sp>
      <p:sp>
        <p:nvSpPr>
          <p:cNvPr id="22" name="Rectángulo: esquinas redondeadas 21">
            <a:extLst>
              <a:ext uri="{FF2B5EF4-FFF2-40B4-BE49-F238E27FC236}">
                <a16:creationId xmlns:a16="http://schemas.microsoft.com/office/drawing/2014/main" id="{7CF1307E-4647-4C97-98AB-18CF9ED7A233}"/>
              </a:ext>
            </a:extLst>
          </p:cNvPr>
          <p:cNvSpPr/>
          <p:nvPr/>
        </p:nvSpPr>
        <p:spPr>
          <a:xfrm>
            <a:off x="5994949" y="4984937"/>
            <a:ext cx="2887323" cy="514542"/>
          </a:xfrm>
          <a:prstGeom prst="roundRect">
            <a:avLst/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400" dirty="0"/>
              <a:t>Personería Jurídica de la REDCA+, regional y de los países</a:t>
            </a:r>
          </a:p>
        </p:txBody>
      </p:sp>
      <p:sp>
        <p:nvSpPr>
          <p:cNvPr id="23" name="Rectángulo: esquinas redondeadas 22">
            <a:extLst>
              <a:ext uri="{FF2B5EF4-FFF2-40B4-BE49-F238E27FC236}">
                <a16:creationId xmlns:a16="http://schemas.microsoft.com/office/drawing/2014/main" id="{F7D00227-BE55-41AA-9E0A-7CAD6B9B7E42}"/>
              </a:ext>
            </a:extLst>
          </p:cNvPr>
          <p:cNvSpPr/>
          <p:nvPr/>
        </p:nvSpPr>
        <p:spPr>
          <a:xfrm>
            <a:off x="5971756" y="6064088"/>
            <a:ext cx="2887323" cy="578391"/>
          </a:xfrm>
          <a:prstGeom prst="roundRect">
            <a:avLst/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400" dirty="0"/>
              <a:t>Acuerdos entre REDCA+ y organizaciones interesadas VIH, género, DDHH</a:t>
            </a:r>
          </a:p>
        </p:txBody>
      </p:sp>
      <p:sp>
        <p:nvSpPr>
          <p:cNvPr id="25" name="Rectángulo: esquinas redondeadas 24">
            <a:extLst>
              <a:ext uri="{FF2B5EF4-FFF2-40B4-BE49-F238E27FC236}">
                <a16:creationId xmlns:a16="http://schemas.microsoft.com/office/drawing/2014/main" id="{848A6A8B-6AF2-43B9-8954-370662136111}"/>
              </a:ext>
            </a:extLst>
          </p:cNvPr>
          <p:cNvSpPr/>
          <p:nvPr/>
        </p:nvSpPr>
        <p:spPr>
          <a:xfrm>
            <a:off x="5981696" y="5518337"/>
            <a:ext cx="2887323" cy="514542"/>
          </a:xfrm>
          <a:prstGeom prst="roundRect">
            <a:avLst/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400" dirty="0"/>
              <a:t>Plan de desarrollo estratégico institucional y de transición</a:t>
            </a:r>
          </a:p>
        </p:txBody>
      </p:sp>
      <p:sp>
        <p:nvSpPr>
          <p:cNvPr id="26" name="Rectángulo: esquinas redondeadas 25">
            <a:extLst>
              <a:ext uri="{FF2B5EF4-FFF2-40B4-BE49-F238E27FC236}">
                <a16:creationId xmlns:a16="http://schemas.microsoft.com/office/drawing/2014/main" id="{71FDE02A-4F99-40FC-AA8E-3D5E238384C2}"/>
              </a:ext>
            </a:extLst>
          </p:cNvPr>
          <p:cNvSpPr/>
          <p:nvPr/>
        </p:nvSpPr>
        <p:spPr>
          <a:xfrm>
            <a:off x="2824781" y="2895600"/>
            <a:ext cx="2681909" cy="74742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1600" dirty="0"/>
              <a:t>Sistema Comunitario de Información Estratégica (SCIE+)</a:t>
            </a:r>
          </a:p>
        </p:txBody>
      </p:sp>
      <p:sp>
        <p:nvSpPr>
          <p:cNvPr id="28" name="Flecha: a la derecha con bandas 27">
            <a:extLst>
              <a:ext uri="{FF2B5EF4-FFF2-40B4-BE49-F238E27FC236}">
                <a16:creationId xmlns:a16="http://schemas.microsoft.com/office/drawing/2014/main" id="{6AAD9C12-3314-468D-A7C8-F20128D017F7}"/>
              </a:ext>
            </a:extLst>
          </p:cNvPr>
          <p:cNvSpPr/>
          <p:nvPr/>
        </p:nvSpPr>
        <p:spPr>
          <a:xfrm>
            <a:off x="2363028" y="1806394"/>
            <a:ext cx="431519" cy="623270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9" name="Flecha: a la derecha con bandas 28">
            <a:extLst>
              <a:ext uri="{FF2B5EF4-FFF2-40B4-BE49-F238E27FC236}">
                <a16:creationId xmlns:a16="http://schemas.microsoft.com/office/drawing/2014/main" id="{8EFA4C74-1AE3-41D8-81F8-B364437470DE}"/>
              </a:ext>
            </a:extLst>
          </p:cNvPr>
          <p:cNvSpPr/>
          <p:nvPr/>
        </p:nvSpPr>
        <p:spPr>
          <a:xfrm>
            <a:off x="2361363" y="3624153"/>
            <a:ext cx="431519" cy="623270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0" name="Flecha: a la derecha con bandas 29">
            <a:extLst>
              <a:ext uri="{FF2B5EF4-FFF2-40B4-BE49-F238E27FC236}">
                <a16:creationId xmlns:a16="http://schemas.microsoft.com/office/drawing/2014/main" id="{87D5F87A-2A33-4B19-A658-87C316F6203A}"/>
              </a:ext>
            </a:extLst>
          </p:cNvPr>
          <p:cNvSpPr/>
          <p:nvPr/>
        </p:nvSpPr>
        <p:spPr>
          <a:xfrm>
            <a:off x="2361363" y="5487924"/>
            <a:ext cx="431519" cy="623270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8" name="Flecha: a la derecha con bandas 37">
            <a:extLst>
              <a:ext uri="{FF2B5EF4-FFF2-40B4-BE49-F238E27FC236}">
                <a16:creationId xmlns:a16="http://schemas.microsoft.com/office/drawing/2014/main" id="{B7711902-5C37-4876-ABA4-925596D55736}"/>
              </a:ext>
            </a:extLst>
          </p:cNvPr>
          <p:cNvSpPr/>
          <p:nvPr/>
        </p:nvSpPr>
        <p:spPr>
          <a:xfrm>
            <a:off x="5536924" y="1778405"/>
            <a:ext cx="431519" cy="623270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9" name="Flecha: a la derecha con bandas 38">
            <a:extLst>
              <a:ext uri="{FF2B5EF4-FFF2-40B4-BE49-F238E27FC236}">
                <a16:creationId xmlns:a16="http://schemas.microsoft.com/office/drawing/2014/main" id="{5B37883F-EA1A-4F9D-9F74-84815EF28A40}"/>
              </a:ext>
            </a:extLst>
          </p:cNvPr>
          <p:cNvSpPr/>
          <p:nvPr/>
        </p:nvSpPr>
        <p:spPr>
          <a:xfrm>
            <a:off x="5550177" y="3624153"/>
            <a:ext cx="431519" cy="623270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0" name="Flecha: a la derecha con bandas 39">
            <a:extLst>
              <a:ext uri="{FF2B5EF4-FFF2-40B4-BE49-F238E27FC236}">
                <a16:creationId xmlns:a16="http://schemas.microsoft.com/office/drawing/2014/main" id="{019CBD12-32E5-4D60-8D38-8D6E4F428FC9}"/>
              </a:ext>
            </a:extLst>
          </p:cNvPr>
          <p:cNvSpPr/>
          <p:nvPr/>
        </p:nvSpPr>
        <p:spPr>
          <a:xfrm>
            <a:off x="5550176" y="5452344"/>
            <a:ext cx="431519" cy="623270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" name="Rectángulo: esquinas redondeadas 2">
            <a:extLst>
              <a:ext uri="{FF2B5EF4-FFF2-40B4-BE49-F238E27FC236}">
                <a16:creationId xmlns:a16="http://schemas.microsoft.com/office/drawing/2014/main" id="{0DDDCE09-4A20-451F-9989-03366CFFD2F2}"/>
              </a:ext>
            </a:extLst>
          </p:cNvPr>
          <p:cNvSpPr/>
          <p:nvPr/>
        </p:nvSpPr>
        <p:spPr>
          <a:xfrm>
            <a:off x="2792882" y="967335"/>
            <a:ext cx="2671969" cy="27955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dirty="0"/>
              <a:t>Actividades Clave</a:t>
            </a:r>
          </a:p>
        </p:txBody>
      </p:sp>
      <p:sp>
        <p:nvSpPr>
          <p:cNvPr id="31" name="Rectángulo: esquinas redondeadas 30">
            <a:extLst>
              <a:ext uri="{FF2B5EF4-FFF2-40B4-BE49-F238E27FC236}">
                <a16:creationId xmlns:a16="http://schemas.microsoft.com/office/drawing/2014/main" id="{6954EF6F-DBB8-45FB-B94D-02C521CB26AA}"/>
              </a:ext>
            </a:extLst>
          </p:cNvPr>
          <p:cNvSpPr/>
          <p:nvPr/>
        </p:nvSpPr>
        <p:spPr>
          <a:xfrm>
            <a:off x="6079432" y="967335"/>
            <a:ext cx="2671969" cy="27955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dirty="0"/>
              <a:t>HITOS</a:t>
            </a:r>
          </a:p>
        </p:txBody>
      </p:sp>
    </p:spTree>
    <p:extLst>
      <p:ext uri="{BB962C8B-B14F-4D97-AF65-F5344CB8AC3E}">
        <p14:creationId xmlns:p14="http://schemas.microsoft.com/office/powerpoint/2010/main" val="15579707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8660" y="134600"/>
            <a:ext cx="5105400" cy="1371600"/>
          </a:xfrm>
        </p:spPr>
        <p:txBody>
          <a:bodyPr>
            <a:normAutofit/>
          </a:bodyPr>
          <a:lstStyle/>
          <a:p>
            <a:pPr algn="l"/>
            <a:r>
              <a:rPr lang="es-ES_tradnl" b="1" dirty="0">
                <a:latin typeface="Candara" charset="0"/>
                <a:ea typeface="Candara" charset="0"/>
                <a:cs typeface="Candara" charset="0"/>
              </a:rPr>
              <a:t>Marco de Desempeño</a:t>
            </a:r>
          </a:p>
        </p:txBody>
      </p:sp>
      <p:sp>
        <p:nvSpPr>
          <p:cNvPr id="6" name="Rectángulo: esquinas redondeadas 5">
            <a:extLst>
              <a:ext uri="{FF2B5EF4-FFF2-40B4-BE49-F238E27FC236}">
                <a16:creationId xmlns:a16="http://schemas.microsoft.com/office/drawing/2014/main" id="{7C84672E-4533-44C7-82C4-5E69F631C7FE}"/>
              </a:ext>
            </a:extLst>
          </p:cNvPr>
          <p:cNvSpPr/>
          <p:nvPr/>
        </p:nvSpPr>
        <p:spPr>
          <a:xfrm>
            <a:off x="299830" y="2948486"/>
            <a:ext cx="2004392" cy="1250342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/>
              <a:t>Módulo 1: Eliminación de Barreras Legales</a:t>
            </a:r>
          </a:p>
        </p:txBody>
      </p:sp>
      <p:sp>
        <p:nvSpPr>
          <p:cNvPr id="10" name="Rectángulo: esquinas redondeadas 9">
            <a:extLst>
              <a:ext uri="{FF2B5EF4-FFF2-40B4-BE49-F238E27FC236}">
                <a16:creationId xmlns:a16="http://schemas.microsoft.com/office/drawing/2014/main" id="{10020F39-628E-4A9F-9D94-D23BE252115B}"/>
              </a:ext>
            </a:extLst>
          </p:cNvPr>
          <p:cNvSpPr/>
          <p:nvPr/>
        </p:nvSpPr>
        <p:spPr>
          <a:xfrm>
            <a:off x="2843007" y="3036220"/>
            <a:ext cx="2681909" cy="514543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600" dirty="0"/>
              <a:t>Implementación de Alfabetización Jurídica</a:t>
            </a:r>
          </a:p>
        </p:txBody>
      </p:sp>
      <p:sp>
        <p:nvSpPr>
          <p:cNvPr id="11" name="Rectángulo: esquinas redondeadas 10">
            <a:extLst>
              <a:ext uri="{FF2B5EF4-FFF2-40B4-BE49-F238E27FC236}">
                <a16:creationId xmlns:a16="http://schemas.microsoft.com/office/drawing/2014/main" id="{4716A28A-B481-47A9-8555-4A64E979171C}"/>
              </a:ext>
            </a:extLst>
          </p:cNvPr>
          <p:cNvSpPr/>
          <p:nvPr/>
        </p:nvSpPr>
        <p:spPr>
          <a:xfrm>
            <a:off x="2833068" y="3621394"/>
            <a:ext cx="2681909" cy="514544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600" dirty="0"/>
              <a:t>Consultorio Virtual de Casos de violaciones de DDHH</a:t>
            </a:r>
          </a:p>
        </p:txBody>
      </p:sp>
      <p:sp>
        <p:nvSpPr>
          <p:cNvPr id="17" name="Rectángulo: esquinas redondeadas 16">
            <a:extLst>
              <a:ext uri="{FF2B5EF4-FFF2-40B4-BE49-F238E27FC236}">
                <a16:creationId xmlns:a16="http://schemas.microsoft.com/office/drawing/2014/main" id="{DD00AF2E-389B-44F9-8516-242F87B41F85}"/>
              </a:ext>
            </a:extLst>
          </p:cNvPr>
          <p:cNvSpPr/>
          <p:nvPr/>
        </p:nvSpPr>
        <p:spPr>
          <a:xfrm>
            <a:off x="6019800" y="2819400"/>
            <a:ext cx="2887323" cy="514542"/>
          </a:xfrm>
          <a:prstGeom prst="roundRect">
            <a:avLst/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400" dirty="0"/>
              <a:t>300 PVV capacitadas completando los 6 módulos. 85% aprobados</a:t>
            </a:r>
          </a:p>
        </p:txBody>
      </p:sp>
      <p:sp>
        <p:nvSpPr>
          <p:cNvPr id="18" name="Rectángulo: esquinas redondeadas 17">
            <a:extLst>
              <a:ext uri="{FF2B5EF4-FFF2-40B4-BE49-F238E27FC236}">
                <a16:creationId xmlns:a16="http://schemas.microsoft.com/office/drawing/2014/main" id="{4CE464F6-05BE-4154-A45A-52EFF8F371DF}"/>
              </a:ext>
            </a:extLst>
          </p:cNvPr>
          <p:cNvSpPr/>
          <p:nvPr/>
        </p:nvSpPr>
        <p:spPr>
          <a:xfrm>
            <a:off x="6013173" y="3365151"/>
            <a:ext cx="2887323" cy="514542"/>
          </a:xfrm>
          <a:prstGeom prst="roundRect">
            <a:avLst/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400" dirty="0"/>
              <a:t>7 países reportan casos de posibles violaciones de DDHH</a:t>
            </a:r>
          </a:p>
        </p:txBody>
      </p:sp>
      <p:sp>
        <p:nvSpPr>
          <p:cNvPr id="19" name="Rectángulo: esquinas redondeadas 18">
            <a:extLst>
              <a:ext uri="{FF2B5EF4-FFF2-40B4-BE49-F238E27FC236}">
                <a16:creationId xmlns:a16="http://schemas.microsoft.com/office/drawing/2014/main" id="{51C21C59-F838-4F2E-9D8E-3C52262FD033}"/>
              </a:ext>
            </a:extLst>
          </p:cNvPr>
          <p:cNvSpPr/>
          <p:nvPr/>
        </p:nvSpPr>
        <p:spPr>
          <a:xfrm>
            <a:off x="6003235" y="3924212"/>
            <a:ext cx="2887323" cy="514542"/>
          </a:xfrm>
          <a:prstGeom prst="roundRect">
            <a:avLst/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1400" dirty="0"/>
              <a:t>Estudios INDEX y Perfil de Riesgo en los 7 países</a:t>
            </a:r>
          </a:p>
        </p:txBody>
      </p:sp>
      <p:sp>
        <p:nvSpPr>
          <p:cNvPr id="28" name="Flecha: a la derecha con bandas 27">
            <a:extLst>
              <a:ext uri="{FF2B5EF4-FFF2-40B4-BE49-F238E27FC236}">
                <a16:creationId xmlns:a16="http://schemas.microsoft.com/office/drawing/2014/main" id="{6AAD9C12-3314-468D-A7C8-F20128D017F7}"/>
              </a:ext>
            </a:extLst>
          </p:cNvPr>
          <p:cNvSpPr/>
          <p:nvPr/>
        </p:nvSpPr>
        <p:spPr>
          <a:xfrm>
            <a:off x="2371315" y="3262022"/>
            <a:ext cx="431519" cy="623270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8" name="Flecha: a la derecha con bandas 37">
            <a:extLst>
              <a:ext uri="{FF2B5EF4-FFF2-40B4-BE49-F238E27FC236}">
                <a16:creationId xmlns:a16="http://schemas.microsoft.com/office/drawing/2014/main" id="{B7711902-5C37-4876-ABA4-925596D55736}"/>
              </a:ext>
            </a:extLst>
          </p:cNvPr>
          <p:cNvSpPr/>
          <p:nvPr/>
        </p:nvSpPr>
        <p:spPr>
          <a:xfrm>
            <a:off x="5545211" y="3234033"/>
            <a:ext cx="431519" cy="623270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7" name="Rectángulo: esquinas redondeadas 26">
            <a:extLst>
              <a:ext uri="{FF2B5EF4-FFF2-40B4-BE49-F238E27FC236}">
                <a16:creationId xmlns:a16="http://schemas.microsoft.com/office/drawing/2014/main" id="{A79A6048-BC89-405C-8ED6-A59F7693D9A7}"/>
              </a:ext>
            </a:extLst>
          </p:cNvPr>
          <p:cNvSpPr/>
          <p:nvPr/>
        </p:nvSpPr>
        <p:spPr>
          <a:xfrm>
            <a:off x="2771360" y="2427335"/>
            <a:ext cx="2671969" cy="27955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dirty="0"/>
              <a:t>Actividades Clave</a:t>
            </a:r>
          </a:p>
        </p:txBody>
      </p:sp>
      <p:sp>
        <p:nvSpPr>
          <p:cNvPr id="31" name="Rectángulo: esquinas redondeadas 30">
            <a:extLst>
              <a:ext uri="{FF2B5EF4-FFF2-40B4-BE49-F238E27FC236}">
                <a16:creationId xmlns:a16="http://schemas.microsoft.com/office/drawing/2014/main" id="{A15BC470-0508-4EF9-BE51-4020E072BD59}"/>
              </a:ext>
            </a:extLst>
          </p:cNvPr>
          <p:cNvSpPr/>
          <p:nvPr/>
        </p:nvSpPr>
        <p:spPr>
          <a:xfrm>
            <a:off x="6057910" y="2427335"/>
            <a:ext cx="2671969" cy="27955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dirty="0"/>
              <a:t>HITOS</a:t>
            </a:r>
          </a:p>
        </p:txBody>
      </p:sp>
    </p:spTree>
    <p:extLst>
      <p:ext uri="{BB962C8B-B14F-4D97-AF65-F5344CB8AC3E}">
        <p14:creationId xmlns:p14="http://schemas.microsoft.com/office/powerpoint/2010/main" val="8017535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11813" y="217166"/>
            <a:ext cx="5105400" cy="1371600"/>
          </a:xfrm>
        </p:spPr>
        <p:txBody>
          <a:bodyPr>
            <a:normAutofit/>
          </a:bodyPr>
          <a:lstStyle/>
          <a:p>
            <a:pPr algn="ctr"/>
            <a:r>
              <a:rPr lang="es-MX" dirty="0"/>
              <a:t>Módulo 1: Eliminación de Barreras Legales</a:t>
            </a:r>
          </a:p>
        </p:txBody>
      </p:sp>
      <p:sp>
        <p:nvSpPr>
          <p:cNvPr id="10" name="Rectángulo: esquinas redondeadas 9">
            <a:extLst>
              <a:ext uri="{FF2B5EF4-FFF2-40B4-BE49-F238E27FC236}">
                <a16:creationId xmlns:a16="http://schemas.microsoft.com/office/drawing/2014/main" id="{10020F39-628E-4A9F-9D94-D23BE252115B}"/>
              </a:ext>
            </a:extLst>
          </p:cNvPr>
          <p:cNvSpPr/>
          <p:nvPr/>
        </p:nvSpPr>
        <p:spPr>
          <a:xfrm>
            <a:off x="1535597" y="1600200"/>
            <a:ext cx="2681909" cy="514543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600" dirty="0"/>
              <a:t>Alfabetización Jurídica</a:t>
            </a:r>
          </a:p>
        </p:txBody>
      </p:sp>
      <p:sp>
        <p:nvSpPr>
          <p:cNvPr id="11" name="Rectángulo: esquinas redondeadas 10">
            <a:extLst>
              <a:ext uri="{FF2B5EF4-FFF2-40B4-BE49-F238E27FC236}">
                <a16:creationId xmlns:a16="http://schemas.microsoft.com/office/drawing/2014/main" id="{4716A28A-B481-47A9-8555-4A64E979171C}"/>
              </a:ext>
            </a:extLst>
          </p:cNvPr>
          <p:cNvSpPr/>
          <p:nvPr/>
        </p:nvSpPr>
        <p:spPr>
          <a:xfrm>
            <a:off x="4926494" y="1609168"/>
            <a:ext cx="2681909" cy="514544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600" dirty="0"/>
              <a:t>Consultorio Virtual de Casos de violaciones de DDHH</a:t>
            </a:r>
          </a:p>
        </p:txBody>
      </p:sp>
      <p:sp>
        <p:nvSpPr>
          <p:cNvPr id="17" name="Rectángulo: esquinas redondeadas 16">
            <a:extLst>
              <a:ext uri="{FF2B5EF4-FFF2-40B4-BE49-F238E27FC236}">
                <a16:creationId xmlns:a16="http://schemas.microsoft.com/office/drawing/2014/main" id="{DD00AF2E-389B-44F9-8516-242F87B41F85}"/>
              </a:ext>
            </a:extLst>
          </p:cNvPr>
          <p:cNvSpPr/>
          <p:nvPr/>
        </p:nvSpPr>
        <p:spPr>
          <a:xfrm>
            <a:off x="91935" y="5599742"/>
            <a:ext cx="2887323" cy="514542"/>
          </a:xfrm>
          <a:prstGeom prst="roundRect">
            <a:avLst/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400" dirty="0"/>
              <a:t>300 PVV capacitadas completando los 6 módulos. 85% aprobados</a:t>
            </a:r>
          </a:p>
        </p:txBody>
      </p:sp>
      <p:sp>
        <p:nvSpPr>
          <p:cNvPr id="18" name="Rectángulo: esquinas redondeadas 17">
            <a:extLst>
              <a:ext uri="{FF2B5EF4-FFF2-40B4-BE49-F238E27FC236}">
                <a16:creationId xmlns:a16="http://schemas.microsoft.com/office/drawing/2014/main" id="{4CE464F6-05BE-4154-A45A-52EFF8F371DF}"/>
              </a:ext>
            </a:extLst>
          </p:cNvPr>
          <p:cNvSpPr/>
          <p:nvPr/>
        </p:nvSpPr>
        <p:spPr>
          <a:xfrm>
            <a:off x="3089792" y="5599742"/>
            <a:ext cx="2887323" cy="514542"/>
          </a:xfrm>
          <a:prstGeom prst="roundRect">
            <a:avLst/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400" dirty="0"/>
              <a:t>7 países reportan casos de posibles violaciones de DDHH</a:t>
            </a:r>
          </a:p>
        </p:txBody>
      </p:sp>
      <p:sp>
        <p:nvSpPr>
          <p:cNvPr id="32" name="Rectángulo: esquinas redondeadas 31">
            <a:extLst>
              <a:ext uri="{FF2B5EF4-FFF2-40B4-BE49-F238E27FC236}">
                <a16:creationId xmlns:a16="http://schemas.microsoft.com/office/drawing/2014/main" id="{4C78C7FD-958D-4744-8C2B-D91E842F6682}"/>
              </a:ext>
            </a:extLst>
          </p:cNvPr>
          <p:cNvSpPr/>
          <p:nvPr/>
        </p:nvSpPr>
        <p:spPr>
          <a:xfrm>
            <a:off x="3132477" y="2246943"/>
            <a:ext cx="2887323" cy="3006052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600" dirty="0"/>
              <a:t>Consultorio Regional Virtual de DDHH (CRVDDHH) actualizado.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SV" sz="1600" dirty="0"/>
              <a:t>Se cuenta con reporte de casos que incluye los 7 países. Se cuenta con selección de 2 casos emblemáticos (Guatemala)</a:t>
            </a:r>
            <a:endParaRPr lang="es-MX" sz="1600" dirty="0"/>
          </a:p>
        </p:txBody>
      </p:sp>
      <p:sp>
        <p:nvSpPr>
          <p:cNvPr id="34" name="Rectángulo: esquinas redondeadas 33">
            <a:extLst>
              <a:ext uri="{FF2B5EF4-FFF2-40B4-BE49-F238E27FC236}">
                <a16:creationId xmlns:a16="http://schemas.microsoft.com/office/drawing/2014/main" id="{57432736-B5C8-4317-999D-8E40EB190204}"/>
              </a:ext>
            </a:extLst>
          </p:cNvPr>
          <p:cNvSpPr/>
          <p:nvPr/>
        </p:nvSpPr>
        <p:spPr>
          <a:xfrm>
            <a:off x="160677" y="2246943"/>
            <a:ext cx="2887323" cy="3006052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600" dirty="0"/>
              <a:t>Aula Virtual actualizada.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600" dirty="0"/>
              <a:t>Curso de alfabetización 2018, ejecutado: 51 personas completan satisfactoriamente.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600" dirty="0"/>
              <a:t>Plan de abogacía entregado por los participantes y por país.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600" dirty="0"/>
              <a:t>CAJ presencial – certificación del estudio Junio 2018.</a:t>
            </a:r>
          </a:p>
        </p:txBody>
      </p:sp>
      <p:sp>
        <p:nvSpPr>
          <p:cNvPr id="35" name="Rectángulo: esquinas redondeadas 34">
            <a:extLst>
              <a:ext uri="{FF2B5EF4-FFF2-40B4-BE49-F238E27FC236}">
                <a16:creationId xmlns:a16="http://schemas.microsoft.com/office/drawing/2014/main" id="{4626C97A-BE11-49AB-876C-CA6C26C82670}"/>
              </a:ext>
            </a:extLst>
          </p:cNvPr>
          <p:cNvSpPr/>
          <p:nvPr/>
        </p:nvSpPr>
        <p:spPr>
          <a:xfrm>
            <a:off x="6108526" y="5599742"/>
            <a:ext cx="2887323" cy="514542"/>
          </a:xfrm>
          <a:prstGeom prst="roundRect">
            <a:avLst/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1400" dirty="0"/>
              <a:t>Estudios INDEX y Perfil de Riesgo en los 7 países</a:t>
            </a:r>
          </a:p>
        </p:txBody>
      </p:sp>
      <p:sp>
        <p:nvSpPr>
          <p:cNvPr id="36" name="Rectángulo: esquinas redondeadas 35">
            <a:extLst>
              <a:ext uri="{FF2B5EF4-FFF2-40B4-BE49-F238E27FC236}">
                <a16:creationId xmlns:a16="http://schemas.microsoft.com/office/drawing/2014/main" id="{1C6071AA-A8F2-47DB-BB91-44EAD1F67527}"/>
              </a:ext>
            </a:extLst>
          </p:cNvPr>
          <p:cNvSpPr/>
          <p:nvPr/>
        </p:nvSpPr>
        <p:spPr>
          <a:xfrm>
            <a:off x="6096000" y="2246942"/>
            <a:ext cx="2893949" cy="2996685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 anchorCtr="0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550" dirty="0"/>
              <a:t>Gestión de estudio INDEX en El Salvador: se entrega protocolo para revisión de Comité de Ética de ISSS, pendiente entrega a Comité de Ética Nacional.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550" dirty="0"/>
              <a:t>Se espera dar continuidad a la gestión de INDEX en el resto de los países. (Guatemala no aplica)</a:t>
            </a:r>
            <a:endParaRPr lang="es-MX" sz="1600" dirty="0"/>
          </a:p>
        </p:txBody>
      </p:sp>
    </p:spTree>
    <p:extLst>
      <p:ext uri="{BB962C8B-B14F-4D97-AF65-F5344CB8AC3E}">
        <p14:creationId xmlns:p14="http://schemas.microsoft.com/office/powerpoint/2010/main" val="2490321511"/>
      </p:ext>
    </p:extLst>
  </p:cSld>
  <p:clrMapOvr>
    <a:masterClrMapping/>
  </p:clrMapOvr>
</p:sld>
</file>

<file path=ppt/theme/theme1.xml><?xml version="1.0" encoding="utf-8"?>
<a:theme xmlns:a="http://schemas.openxmlformats.org/drawingml/2006/main" name="FORMATO PPT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FORMATO PPT</Template>
  <TotalTime>2741</TotalTime>
  <Words>1387</Words>
  <Application>Microsoft Office PowerPoint</Application>
  <PresentationFormat>Presentación en pantalla (4:3)</PresentationFormat>
  <Paragraphs>145</Paragraphs>
  <Slides>15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Candara</vt:lpstr>
      <vt:lpstr>FORMATO PPT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Marco de Desempeño</vt:lpstr>
      <vt:lpstr>Marco de Desempeño</vt:lpstr>
      <vt:lpstr>Módulo 1: Eliminación de Barreras Legales</vt:lpstr>
      <vt:lpstr>Marco de Desempeño</vt:lpstr>
      <vt:lpstr>Módulo 2: Políticas y Gobernanza</vt:lpstr>
      <vt:lpstr>Marco de Desempeño</vt:lpstr>
      <vt:lpstr>Módulo 3: Fortalecimiento de los Sistemas Comunitarios</vt:lpstr>
      <vt:lpstr>Presentación de PowerPoint</vt:lpstr>
      <vt:lpstr>GRACIAS!!!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Esquema de presentación</dc:title>
  <dc:creator>usuario1</dc:creator>
  <cp:lastModifiedBy>Karla Eugenia Rivera Arévalo</cp:lastModifiedBy>
  <cp:revision>124</cp:revision>
  <cp:lastPrinted>2018-09-19T22:37:19Z</cp:lastPrinted>
  <dcterms:created xsi:type="dcterms:W3CDTF">2017-10-16T16:51:39Z</dcterms:created>
  <dcterms:modified xsi:type="dcterms:W3CDTF">2018-09-21T15:10:15Z</dcterms:modified>
</cp:coreProperties>
</file>