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376" r:id="rId3"/>
    <p:sldId id="370" r:id="rId4"/>
    <p:sldId id="371" r:id="rId5"/>
    <p:sldId id="372" r:id="rId6"/>
    <p:sldId id="307" r:id="rId7"/>
    <p:sldId id="373" r:id="rId8"/>
    <p:sldId id="308" r:id="rId9"/>
    <p:sldId id="310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3" r:id="rId18"/>
    <p:sldId id="362" r:id="rId19"/>
    <p:sldId id="375" r:id="rId20"/>
    <p:sldId id="364" r:id="rId21"/>
    <p:sldId id="377" r:id="rId22"/>
    <p:sldId id="256" r:id="rId23"/>
    <p:sldId id="257" r:id="rId24"/>
    <p:sldId id="258" r:id="rId25"/>
    <p:sldId id="259" r:id="rId26"/>
    <p:sldId id="365" r:id="rId27"/>
    <p:sldId id="366" r:id="rId28"/>
    <p:sldId id="367" r:id="rId29"/>
    <p:sldId id="368" r:id="rId30"/>
    <p:sldId id="378" r:id="rId31"/>
    <p:sldId id="379" r:id="rId32"/>
    <p:sldId id="380" r:id="rId33"/>
    <p:sldId id="369" r:id="rId34"/>
    <p:sldId id="37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54B8C"/>
    <a:srgbClr val="FFFFCC"/>
    <a:srgbClr val="FFFFFF"/>
    <a:srgbClr val="EC5AC2"/>
    <a:srgbClr val="7A5EB2"/>
    <a:srgbClr val="FA4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87681" autoAdjust="0"/>
  </p:normalViewPr>
  <p:slideViewPr>
    <p:cSldViewPr snapToGrid="0" showGuides="1">
      <p:cViewPr varScale="1">
        <p:scale>
          <a:sx n="65" d="100"/>
          <a:sy n="65" d="100"/>
        </p:scale>
        <p:origin x="936" y="4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'[PRESUP VIH 2019-2021 POR IMPLEMENTADOR (1).xlsx]Hoja1'!$A$3</c:f>
              <c:strCache>
                <c:ptCount val="1"/>
                <c:pt idx="0">
                  <c:v>Ministerio de Salud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'[PRESUP VIH 2019-2021 POR IMPLEMENTADOR (1).xlsx]Hoja1'!$B$1:$F$2</c:f>
              <c:strCache>
                <c:ptCount val="4"/>
                <c:pt idx="0">
                  <c:v>Año 1</c:v>
                </c:pt>
                <c:pt idx="1">
                  <c:v>Año 2</c:v>
                </c:pt>
                <c:pt idx="2">
                  <c:v>Año 3</c:v>
                </c:pt>
                <c:pt idx="3">
                  <c:v>Total</c:v>
                </c:pt>
              </c:strCache>
            </c:strRef>
          </c:cat>
          <c:val>
            <c:numRef>
              <c:f>'[PRESUP VIH 2019-2021 POR IMPLEMENTADOR (1).xlsx]Hoja1'!$B$3:$F$3</c:f>
              <c:numCache>
                <c:formatCode>_-"$"* #,##0.00_-;\-"$"* #,##0.00_-;_-"$"* "-"??_-;_-@_-</c:formatCode>
                <c:ptCount val="5"/>
                <c:pt idx="0">
                  <c:v>2995421.9615200008</c:v>
                </c:pt>
                <c:pt idx="1">
                  <c:v>2598776.9326336007</c:v>
                </c:pt>
                <c:pt idx="2">
                  <c:v>2436884.6262832005</c:v>
                </c:pt>
                <c:pt idx="3">
                  <c:v>8031083.5204368019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FE-4126-A222-AF2677A759AB}"/>
            </c:ext>
          </c:extLst>
        </c:ser>
        <c:ser>
          <c:idx val="1"/>
          <c:order val="1"/>
          <c:tx>
            <c:strRef>
              <c:f>'[PRESUP VIH 2019-2021 POR IMPLEMENTADOR (1).xlsx]Hoja1'!$A$4</c:f>
              <c:strCache>
                <c:ptCount val="1"/>
                <c:pt idx="0">
                  <c:v>Plan International, Inc.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'[PRESUP VIH 2019-2021 POR IMPLEMENTADOR (1).xlsx]Hoja1'!$B$1:$F$2</c:f>
              <c:strCache>
                <c:ptCount val="4"/>
                <c:pt idx="0">
                  <c:v>Año 1</c:v>
                </c:pt>
                <c:pt idx="1">
                  <c:v>Año 2</c:v>
                </c:pt>
                <c:pt idx="2">
                  <c:v>Año 3</c:v>
                </c:pt>
                <c:pt idx="3">
                  <c:v>Total</c:v>
                </c:pt>
              </c:strCache>
            </c:strRef>
          </c:cat>
          <c:val>
            <c:numRef>
              <c:f>'[PRESUP VIH 2019-2021 POR IMPLEMENTADOR (1).xlsx]Hoja1'!$B$4:$F$4</c:f>
              <c:numCache>
                <c:formatCode>_-"$"* #,##0.00_-;\-"$"* #,##0.00_-;_-"$"* "-"??_-;_-@_-</c:formatCode>
                <c:ptCount val="5"/>
                <c:pt idx="0">
                  <c:v>2146158.6</c:v>
                </c:pt>
                <c:pt idx="1">
                  <c:v>2157674.9299999997</c:v>
                </c:pt>
                <c:pt idx="2">
                  <c:v>2146899.4300000002</c:v>
                </c:pt>
                <c:pt idx="3">
                  <c:v>6450732.959999999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FE-4126-A222-AF2677A759AB}"/>
            </c:ext>
          </c:extLst>
        </c:ser>
        <c:ser>
          <c:idx val="2"/>
          <c:order val="2"/>
          <c:tx>
            <c:strRef>
              <c:f>'[PRESUP VIH 2019-2021 POR IMPLEMENTADOR (1).xlsx]Hoja1'!$A$5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'[PRESUP VIH 2019-2021 POR IMPLEMENTADOR (1).xlsx]Hoja1'!$B$1:$F$2</c:f>
              <c:strCache>
                <c:ptCount val="4"/>
                <c:pt idx="0">
                  <c:v>Año 1</c:v>
                </c:pt>
                <c:pt idx="1">
                  <c:v>Año 2</c:v>
                </c:pt>
                <c:pt idx="2">
                  <c:v>Año 3</c:v>
                </c:pt>
                <c:pt idx="3">
                  <c:v>Total</c:v>
                </c:pt>
              </c:strCache>
            </c:strRef>
          </c:cat>
          <c:val>
            <c:numRef>
              <c:f>'[PRESUP VIH 2019-2021 POR IMPLEMENTADOR (1).xlsx]Hoja1'!$B$5:$F$5</c:f>
              <c:numCache>
                <c:formatCode>_-"$"* #,##0.00_-;\-"$"* #,##0.00_-;_-"$"* "-"??_-;_-@_-</c:formatCode>
                <c:ptCount val="5"/>
                <c:pt idx="0">
                  <c:v>5141580.5615200009</c:v>
                </c:pt>
                <c:pt idx="1">
                  <c:v>4756451.8626336008</c:v>
                </c:pt>
                <c:pt idx="2">
                  <c:v>4583784.0562832002</c:v>
                </c:pt>
                <c:pt idx="3">
                  <c:v>14481816.480436802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FE-4126-A222-AF2677A759A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973742584"/>
        <c:axId val="978681392"/>
      </c:barChart>
      <c:catAx>
        <c:axId val="973742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681392"/>
        <c:crossesAt val="0"/>
        <c:auto val="1"/>
        <c:lblAlgn val="ctr"/>
        <c:lblOffset val="100"/>
        <c:noMultiLvlLbl val="0"/>
      </c:catAx>
      <c:valAx>
        <c:axId val="978681392"/>
        <c:scaling>
          <c:orientation val="minMax"/>
        </c:scaling>
        <c:delete val="1"/>
        <c:axPos val="l"/>
        <c:numFmt formatCode="_-&quot;$&quot;* #,##0.00_-;\-&quot;$&quot;* #,##0.00_-;_-&quot;$&quot;* &quot;-&quot;??_-;_-@_-" sourceLinked="0"/>
        <c:majorTickMark val="none"/>
        <c:minorTickMark val="none"/>
        <c:tickLblPos val="nextTo"/>
        <c:crossAx val="973742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5669579764067962E-2"/>
          <c:y val="3.9605071709431915E-2"/>
          <c:w val="0.60631651812754173"/>
          <c:h val="6.3470110433147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'[PRESUP VIH 2019-2021 POR IMPLEMENTADOR (1).xlsx]Hoja1'!$D$29</c:f>
              <c:strCache>
                <c:ptCount val="1"/>
                <c:pt idx="0">
                  <c:v>%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dLbl>
              <c:idx val="0"/>
              <c:layout>
                <c:manualLayout>
                  <c:x val="-2.2258119037779089E-2"/>
                  <c:y val="-0.138299655966507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C1-4B07-AC38-16603B2681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'[PRESUP VIH 2019-2021 POR IMPLEMENTADOR (1).xlsx]Hoja1'!$C$30:$C$31</c:f>
              <c:strCache>
                <c:ptCount val="2"/>
                <c:pt idx="0">
                  <c:v>Ministerio de Salud</c:v>
                </c:pt>
                <c:pt idx="1">
                  <c:v>Plan International, Inc.</c:v>
                </c:pt>
              </c:strCache>
            </c:strRef>
          </c:cat>
          <c:val>
            <c:numRef>
              <c:f>'[PRESUP VIH 2019-2021 POR IMPLEMENTADOR (1).xlsx]Hoja1'!$D$30:$D$31</c:f>
              <c:numCache>
                <c:formatCode>0%</c:formatCode>
                <c:ptCount val="2"/>
                <c:pt idx="0">
                  <c:v>0.55456327120881799</c:v>
                </c:pt>
                <c:pt idx="1">
                  <c:v>0.44543672879118212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C1-4B07-AC38-16603B2681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416928624"/>
        <c:axId val="416928952"/>
      </c:barChart>
      <c:catAx>
        <c:axId val="416928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928952"/>
        <c:crosses val="autoZero"/>
        <c:auto val="1"/>
        <c:lblAlgn val="ctr"/>
        <c:lblOffset val="100"/>
        <c:noMultiLvlLbl val="0"/>
      </c:catAx>
      <c:valAx>
        <c:axId val="416928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1692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SV"/>
              <a:t>ministerio de salud</a:t>
            </a:r>
          </a:p>
          <a:p>
            <a:pPr>
              <a:defRPr/>
            </a:pPr>
            <a:r>
              <a:rPr lang="es-SV"/>
              <a:t>PRESUPUESTO POR CATEGORIA DE COSTOS</a:t>
            </a:r>
          </a:p>
          <a:p>
            <a:pPr>
              <a:defRPr/>
            </a:pPr>
            <a:r>
              <a:rPr lang="es-SV"/>
              <a:t>AÑOS 2019-2021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121287128712874"/>
          <c:y val="0.29100922776383092"/>
          <c:w val="0.63613861386138615"/>
          <c:h val="0.620375450892359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792-44BD-8BDC-7A205103EA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792-44BD-8BDC-7A205103EA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F792-44BD-8BDC-7A205103EA9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F792-44BD-8BDC-7A205103EA9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F792-44BD-8BDC-7A205103EA9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F792-44BD-8BDC-7A205103EA9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F792-44BD-8BDC-7A205103EA9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F792-44BD-8BDC-7A205103EA97}"/>
              </c:ext>
            </c:extLst>
          </c:dPt>
          <c:dLbls>
            <c:dLbl>
              <c:idx val="0"/>
              <c:layout>
                <c:manualLayout>
                  <c:x val="0.27131044713074842"/>
                  <c:y val="4.79010142473076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92-44BD-8BDC-7A205103EA97}"/>
                </c:ext>
              </c:extLst>
            </c:dLbl>
            <c:dLbl>
              <c:idx val="1"/>
              <c:layout>
                <c:manualLayout>
                  <c:x val="0.20578587857927907"/>
                  <c:y val="0.154822285720147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92-44BD-8BDC-7A205103EA97}"/>
                </c:ext>
              </c:extLst>
            </c:dLbl>
            <c:dLbl>
              <c:idx val="2"/>
              <c:layout>
                <c:manualLayout>
                  <c:x val="0.1239323302408981"/>
                  <c:y val="0.258999597302785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92-44BD-8BDC-7A205103EA97}"/>
                </c:ext>
              </c:extLst>
            </c:dLbl>
            <c:dLbl>
              <c:idx val="3"/>
              <c:layout>
                <c:manualLayout>
                  <c:x val="1.9764656583768612E-2"/>
                  <c:y val="0.352565009896069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92-44BD-8BDC-7A205103EA97}"/>
                </c:ext>
              </c:extLst>
            </c:dLbl>
            <c:dLbl>
              <c:idx val="4"/>
              <c:layout>
                <c:manualLayout>
                  <c:x val="-0.26382454977781244"/>
                  <c:y val="2.94638986231182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92-44BD-8BDC-7A205103EA97}"/>
                </c:ext>
              </c:extLst>
            </c:dLbl>
            <c:dLbl>
              <c:idx val="5"/>
              <c:layout>
                <c:manualLayout>
                  <c:x val="-0.33112448351134327"/>
                  <c:y val="-8.20469013734545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792-44BD-8BDC-7A205103EA97}"/>
                </c:ext>
              </c:extLst>
            </c:dLbl>
            <c:dLbl>
              <c:idx val="6"/>
              <c:layout>
                <c:manualLayout>
                  <c:x val="0.52837218367506045"/>
                  <c:y val="-5.47455724726465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792-44BD-8BDC-7A205103EA97}"/>
                </c:ext>
              </c:extLst>
            </c:dLbl>
            <c:dLbl>
              <c:idx val="7"/>
              <c:layout>
                <c:manualLayout>
                  <c:x val="0.31134637873236143"/>
                  <c:y val="-0.130371252559697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792-44BD-8BDC-7A205103EA9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MINSAL!$A$5:$A$12</c:f>
              <c:strCache>
                <c:ptCount val="8"/>
                <c:pt idx="0">
                  <c:v>1.0 Recursos Humanos (RRHH)</c:v>
                </c:pt>
                <c:pt idx="1">
                  <c:v>11.0 Costos de administración del programa</c:v>
                </c:pt>
                <c:pt idx="2">
                  <c:v>2.0 Costos relacionados con viajes</c:v>
                </c:pt>
                <c:pt idx="3">
                  <c:v>4.0 Productos sanitarios: productos farmacéuticos</c:v>
                </c:pt>
                <c:pt idx="4">
                  <c:v>5.0 Productos sanitarios: productos no farmacéuticos</c:v>
                </c:pt>
                <c:pt idx="5">
                  <c:v>6.0 Productos sanitarios: equipamiento</c:v>
                </c:pt>
                <c:pt idx="6">
                  <c:v>8.0 Infraestructuras</c:v>
                </c:pt>
                <c:pt idx="7">
                  <c:v>9.0 Equipamiento no sanitario</c:v>
                </c:pt>
              </c:strCache>
            </c:strRef>
          </c:cat>
          <c:val>
            <c:numRef>
              <c:f>MINSAL!$E$5:$E$12</c:f>
              <c:numCache>
                <c:formatCode>_("$"* #,##0.00_);_("$"* \(#,##0.00\);_("$"* "-"??_);_(@_)</c:formatCode>
                <c:ptCount val="8"/>
                <c:pt idx="0">
                  <c:v>307028.01</c:v>
                </c:pt>
                <c:pt idx="1">
                  <c:v>372600.12</c:v>
                </c:pt>
                <c:pt idx="2">
                  <c:v>596000</c:v>
                </c:pt>
                <c:pt idx="3">
                  <c:v>692046.60000000009</c:v>
                </c:pt>
                <c:pt idx="4">
                  <c:v>5586452.9704367993</c:v>
                </c:pt>
                <c:pt idx="5">
                  <c:v>101648.7</c:v>
                </c:pt>
                <c:pt idx="6">
                  <c:v>192650</c:v>
                </c:pt>
                <c:pt idx="7">
                  <c:v>182657.12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792-44BD-8BDC-7A205103EA97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SV"/>
              <a:t>MINISTERIO DE SALUD</a:t>
            </a:r>
          </a:p>
          <a:p>
            <a:pPr>
              <a:defRPr/>
            </a:pPr>
            <a:r>
              <a:rPr lang="es-SV"/>
              <a:t>PRODUCTOS NO FARMACEUTICOS POR INTERVENCIONES</a:t>
            </a:r>
          </a:p>
          <a:p>
            <a:pPr>
              <a:defRPr/>
            </a:pPr>
            <a:r>
              <a:rPr lang="es-SV"/>
              <a:t>AÑOS 2019-2021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DB9C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0A-451F-A567-942F903F2449}"/>
              </c:ext>
            </c:extLst>
          </c:dPt>
          <c:dPt>
            <c:idx val="1"/>
            <c:invertIfNegative val="0"/>
            <c:bubble3D val="0"/>
            <c:spPr>
              <a:solidFill>
                <a:srgbClr val="801E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0A-451F-A567-942F903F2449}"/>
              </c:ext>
            </c:extLst>
          </c:dPt>
          <c:dPt>
            <c:idx val="3"/>
            <c:invertIfNegative val="0"/>
            <c:bubble3D val="0"/>
            <c:spPr>
              <a:solidFill>
                <a:srgbClr val="E2E22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D0A-451F-A567-942F903F244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D0A-451F-A567-942F903F2449}"/>
              </c:ext>
            </c:extLst>
          </c:dPt>
          <c:dPt>
            <c:idx val="8"/>
            <c:invertIfNegative val="0"/>
            <c:bubble3D val="0"/>
            <c:spPr>
              <a:solidFill>
                <a:srgbClr val="B81836">
                  <a:alpha val="9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D0A-451F-A567-942F903F2449}"/>
              </c:ext>
            </c:extLst>
          </c:dPt>
          <c:dPt>
            <c:idx val="9"/>
            <c:invertIfNegative val="0"/>
            <c:bubble3D val="0"/>
            <c:spPr>
              <a:solidFill>
                <a:srgbClr val="E53F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D0A-451F-A567-942F903F2449}"/>
              </c:ext>
            </c:extLst>
          </c:dPt>
          <c:dPt>
            <c:idx val="10"/>
            <c:invertIfNegative val="0"/>
            <c:bubble3D val="0"/>
            <c:spPr>
              <a:solidFill>
                <a:srgbClr val="BC4C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D0A-451F-A567-942F903F2449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D0A-451F-A567-942F903F2449}"/>
              </c:ext>
            </c:extLst>
          </c:dPt>
          <c:dPt>
            <c:idx val="1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AD0A-451F-A567-942F903F2449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D0A-451F-A567-942F903F2449}"/>
              </c:ext>
            </c:extLst>
          </c:dPt>
          <c:dPt>
            <c:idx val="1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AD0A-451F-A567-942F903F2449}"/>
              </c:ext>
            </c:extLst>
          </c:dPt>
          <c:dPt>
            <c:idx val="1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AD0A-451F-A567-942F903F2449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AD0A-451F-A567-942F903F2449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AD0A-451F-A567-942F903F2449}"/>
              </c:ext>
            </c:extLst>
          </c:dPt>
          <c:dPt>
            <c:idx val="1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AD0A-451F-A567-942F903F24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MINSAL!$A$50:$A$68</c:f>
              <c:strCache>
                <c:ptCount val="19"/>
                <c:pt idx="0">
                  <c:v>Diagnóstico y tratamiento de ITS y otros servicios de salud sexual y reproductiva para hombres que tienen relaciones sexuales con hombres</c:v>
                </c:pt>
                <c:pt idx="1">
                  <c:v>Prevención y tratamiento de coinfecciones y comorbilidades</c:v>
                </c:pt>
                <c:pt idx="2">
                  <c:v>Programas de preservativos y lubricantes para hombres que tienen relaciones sexuales con hombres</c:v>
                </c:pt>
                <c:pt idx="3">
                  <c:v>Servicios de pruebas de VIH para hombres que tienen relaciones sexuales con hombres</c:v>
                </c:pt>
                <c:pt idx="4">
                  <c:v>Diagnóstico y tratamiento de ITS y servicios de salud sexual y reproductiva para personas transgénero</c:v>
                </c:pt>
                <c:pt idx="5">
                  <c:v>Prevención y tratamiento de coinfecciones y comorbilidades</c:v>
                </c:pt>
                <c:pt idx="6">
                  <c:v>Programas de preservativos y lubricantes para personas transgénero</c:v>
                </c:pt>
                <c:pt idx="7">
                  <c:v>Servicios de pruebas de VIH para personas transgénero</c:v>
                </c:pt>
                <c:pt idx="8">
                  <c:v>Diagnóstico y tratamiento de ITS y otros servicios de salud sexual y reproductiva para trabajadores del sexo</c:v>
                </c:pt>
                <c:pt idx="9">
                  <c:v>Prevención y tratamiento de coinfecciones y comorbilidades</c:v>
                </c:pt>
                <c:pt idx="10">
                  <c:v>Programas de preservativos y lubricantes para trabajadores del sexo</c:v>
                </c:pt>
                <c:pt idx="11">
                  <c:v>Servicios de pruebas de VIH para trabajadores del sexo</c:v>
                </c:pt>
                <c:pt idx="12">
                  <c:v>Otras intervenciones para otras poblaciones vulnerables</c:v>
                </c:pt>
                <c:pt idx="13">
                  <c:v>Diagnóstico y tratamiento de ITS y otros servicios de salud sexual y reproductiva para personas privadas de libertad en centros penitenciarios y otros lugares de reclusión</c:v>
                </c:pt>
                <c:pt idx="14">
                  <c:v>Servicios de pruebas de VIH para personas privadas de libertad en centros penitenciarios y otros lugares de reclusión</c:v>
                </c:pt>
                <c:pt idx="15">
                  <c:v>Vertiente 3: Prevención de la transmisión vertical del VIH</c:v>
                </c:pt>
                <c:pt idx="16">
                  <c:v>Intervenciones colaborativas de tuberculosis y VIH</c:v>
                </c:pt>
                <c:pt idx="17">
                  <c:v>Prevención, diagnóstico y tratamiento de infecciones oportunistas</c:v>
                </c:pt>
                <c:pt idx="18">
                  <c:v>Seguimiento del tratamiento: carga vírica</c:v>
                </c:pt>
              </c:strCache>
            </c:strRef>
          </c:cat>
          <c:val>
            <c:numRef>
              <c:f>MINSAL!$E$50:$E$68</c:f>
              <c:numCache>
                <c:formatCode>_("$"* #,##0.00_);_("$"* \(#,##0.00\);_("$"* "-"??_);_(@_)</c:formatCode>
                <c:ptCount val="19"/>
                <c:pt idx="0">
                  <c:v>480468.9</c:v>
                </c:pt>
                <c:pt idx="1">
                  <c:v>1037960.75</c:v>
                </c:pt>
                <c:pt idx="2">
                  <c:v>17697.140270399999</c:v>
                </c:pt>
                <c:pt idx="3">
                  <c:v>141939</c:v>
                </c:pt>
                <c:pt idx="4">
                  <c:v>17004.400000000001</c:v>
                </c:pt>
                <c:pt idx="5">
                  <c:v>72134.25</c:v>
                </c:pt>
                <c:pt idx="6">
                  <c:v>2214.0967679999999</c:v>
                </c:pt>
                <c:pt idx="7">
                  <c:v>11477</c:v>
                </c:pt>
                <c:pt idx="8">
                  <c:v>109372.59999999999</c:v>
                </c:pt>
                <c:pt idx="9">
                  <c:v>419475</c:v>
                </c:pt>
                <c:pt idx="10">
                  <c:v>14922.033398400001</c:v>
                </c:pt>
                <c:pt idx="11">
                  <c:v>60258</c:v>
                </c:pt>
                <c:pt idx="12">
                  <c:v>20574</c:v>
                </c:pt>
                <c:pt idx="13">
                  <c:v>79176</c:v>
                </c:pt>
                <c:pt idx="14">
                  <c:v>308118</c:v>
                </c:pt>
                <c:pt idx="15">
                  <c:v>358296</c:v>
                </c:pt>
                <c:pt idx="16">
                  <c:v>29940</c:v>
                </c:pt>
                <c:pt idx="17">
                  <c:v>111195</c:v>
                </c:pt>
                <c:pt idx="18">
                  <c:v>2294230.7999999998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AD0A-451F-A567-942F903F24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515285408"/>
        <c:axId val="515289344"/>
      </c:barChart>
      <c:catAx>
        <c:axId val="515285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289344"/>
        <c:crosses val="autoZero"/>
        <c:auto val="1"/>
        <c:lblAlgn val="ctr"/>
        <c:lblOffset val="100"/>
        <c:noMultiLvlLbl val="0"/>
      </c:catAx>
      <c:valAx>
        <c:axId val="515289344"/>
        <c:scaling>
          <c:orientation val="minMax"/>
        </c:scaling>
        <c:delete val="0"/>
        <c:axPos val="b"/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28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SV"/>
              <a:t>PLAN INTERNACIONAL</a:t>
            </a:r>
          </a:p>
          <a:p>
            <a:pPr>
              <a:defRPr/>
            </a:pPr>
            <a:r>
              <a:rPr lang="es-SV"/>
              <a:t>PRESUPUESTO</a:t>
            </a:r>
            <a:r>
              <a:rPr lang="es-SV" baseline="0"/>
              <a:t> POR CATEGORIA DE COSTOS</a:t>
            </a:r>
          </a:p>
          <a:p>
            <a:pPr>
              <a:defRPr/>
            </a:pPr>
            <a:r>
              <a:rPr lang="es-SV" baseline="0"/>
              <a:t>AÑOS 2019-2021</a:t>
            </a:r>
            <a:endParaRPr lang="es-SV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121287128712874"/>
          <c:y val="0.29100922776383092"/>
          <c:w val="0.63613861386138615"/>
          <c:h val="0.620375450892359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29B-4FE9-8C83-5C903783AD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29B-4FE9-8C83-5C903783AD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29B-4FE9-8C83-5C903783AD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29B-4FE9-8C83-5C903783AD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29B-4FE9-8C83-5C903783AD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729B-4FE9-8C83-5C903783AD4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729B-4FE9-8C83-5C903783AD4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729B-4FE9-8C83-5C903783AD4E}"/>
              </c:ext>
            </c:extLst>
          </c:dPt>
          <c:dLbls>
            <c:dLbl>
              <c:idx val="0"/>
              <c:layout>
                <c:manualLayout>
                  <c:x val="5.5987175489202463E-2"/>
                  <c:y val="-2.53426781935174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9B-4FE9-8C83-5C903783AD4E}"/>
                </c:ext>
              </c:extLst>
            </c:dLbl>
            <c:dLbl>
              <c:idx val="1"/>
              <c:layout>
                <c:manualLayout>
                  <c:x val="-8.6330396819209482E-2"/>
                  <c:y val="0.1100036842511117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9B-4FE9-8C83-5C903783AD4E}"/>
                </c:ext>
              </c:extLst>
            </c:dLbl>
            <c:dLbl>
              <c:idx val="2"/>
              <c:layout>
                <c:manualLayout>
                  <c:x val="-3.4313167537226165E-2"/>
                  <c:y val="0.116609118093100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29B-4FE9-8C83-5C903783AD4E}"/>
                </c:ext>
              </c:extLst>
            </c:dLbl>
            <c:dLbl>
              <c:idx val="3"/>
              <c:layout>
                <c:manualLayout>
                  <c:x val="-0.15205776876900287"/>
                  <c:y val="0.265528432993753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29B-4FE9-8C83-5C903783AD4E}"/>
                </c:ext>
              </c:extLst>
            </c:dLbl>
            <c:dLbl>
              <c:idx val="4"/>
              <c:layout>
                <c:manualLayout>
                  <c:x val="-0.25378493873800123"/>
                  <c:y val="0.161687600277666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29B-4FE9-8C83-5C903783AD4E}"/>
                </c:ext>
              </c:extLst>
            </c:dLbl>
            <c:dLbl>
              <c:idx val="5"/>
              <c:layout>
                <c:manualLayout>
                  <c:x val="-0.26047805711080818"/>
                  <c:y val="2.94639043861218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29B-4FE9-8C83-5C903783AD4E}"/>
                </c:ext>
              </c:extLst>
            </c:dLbl>
            <c:dLbl>
              <c:idx val="6"/>
              <c:layout>
                <c:manualLayout>
                  <c:x val="-0.33112448351134327"/>
                  <c:y val="-8.20469013734545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29B-4FE9-8C83-5C903783AD4E}"/>
                </c:ext>
              </c:extLst>
            </c:dLbl>
            <c:dLbl>
              <c:idx val="7"/>
              <c:layout>
                <c:manualLayout>
                  <c:x val="0.27094644110080301"/>
                  <c:y val="1.48953415643501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29B-4FE9-8C83-5C903783AD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'PLAN INTERNACIONAL'!$A$4:$A$11</c:f>
              <c:strCache>
                <c:ptCount val="8"/>
                <c:pt idx="0">
                  <c:v>1.0 Recursos Humanos (RRHH)</c:v>
                </c:pt>
                <c:pt idx="1">
                  <c:v>10.0 Material de comunicación y publicaciones</c:v>
                </c:pt>
                <c:pt idx="2">
                  <c:v>11.0 Costos de administración del programa</c:v>
                </c:pt>
                <c:pt idx="3">
                  <c:v>2.0 Costos relacionados con viajes</c:v>
                </c:pt>
                <c:pt idx="4">
                  <c:v>3.0 Servicios profesionales externos (SPE)</c:v>
                </c:pt>
                <c:pt idx="5">
                  <c:v>5.0 Productos sanitarios: productos no farmacéuticos</c:v>
                </c:pt>
                <c:pt idx="6">
                  <c:v>7.0 Costos relacionados con la Gestión de Adquisiciones y Suministros (GAS)</c:v>
                </c:pt>
                <c:pt idx="7">
                  <c:v>9.0 Equipamiento no sanitario</c:v>
                </c:pt>
              </c:strCache>
            </c:strRef>
          </c:cat>
          <c:val>
            <c:numRef>
              <c:f>'PLAN INTERNACIONAL'!$E$4:$E$11</c:f>
              <c:numCache>
                <c:formatCode>_("$"* #,##0.00_);_("$"* \(#,##0.00\);_("$"* "-"??_);_(@_)</c:formatCode>
                <c:ptCount val="8"/>
                <c:pt idx="0">
                  <c:v>4034541.71</c:v>
                </c:pt>
                <c:pt idx="1">
                  <c:v>140134.13891199999</c:v>
                </c:pt>
                <c:pt idx="2">
                  <c:v>1058103.1200000001</c:v>
                </c:pt>
                <c:pt idx="3">
                  <c:v>963427.76</c:v>
                </c:pt>
                <c:pt idx="4">
                  <c:v>16275</c:v>
                </c:pt>
                <c:pt idx="5">
                  <c:v>70236.05</c:v>
                </c:pt>
                <c:pt idx="6">
                  <c:v>134700</c:v>
                </c:pt>
                <c:pt idx="7">
                  <c:v>33315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29B-4FE9-8C83-5C903783AD4E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SV" sz="1800" b="1"/>
              <a:t>PLAN</a:t>
            </a:r>
            <a:r>
              <a:rPr lang="es-SV" sz="1800" b="1" baseline="0"/>
              <a:t> INTERNACIONAL</a:t>
            </a:r>
          </a:p>
          <a:p>
            <a:pPr>
              <a:defRPr sz="1800"/>
            </a:pPr>
            <a:r>
              <a:rPr lang="es-SV" sz="1800" b="1" baseline="0"/>
              <a:t>RECURSOS HUMANOS POR INTERVENCIONES</a:t>
            </a:r>
          </a:p>
          <a:p>
            <a:pPr>
              <a:defRPr sz="1800"/>
            </a:pPr>
            <a:r>
              <a:rPr lang="es-SV" sz="1800" b="1" baseline="0"/>
              <a:t>AÑOS 2019-2021</a:t>
            </a:r>
            <a:endParaRPr lang="es-SV" sz="1800" b="1"/>
          </a:p>
        </c:rich>
      </c:tx>
      <c:layout>
        <c:manualLayout>
          <c:xMode val="edge"/>
          <c:yMode val="edge"/>
          <c:x val="0.3075434199371858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7586795795309121"/>
          <c:y val="0.35801469546383818"/>
          <c:w val="0.62754396651447664"/>
          <c:h val="0.59905734469566629"/>
        </c:manualLayout>
      </c:layout>
      <c:pie3DChart>
        <c:varyColors val="1"/>
        <c:ser>
          <c:idx val="0"/>
          <c:order val="0"/>
          <c:explosion val="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B59-4170-B3EB-FEA75B99E7B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B59-4170-B3EB-FEA75B99E7B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B59-4170-B3EB-FEA75B99E7B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0B59-4170-B3EB-FEA75B99E7B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0B59-4170-B3EB-FEA75B99E7B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0B59-4170-B3EB-FEA75B99E7B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B59-4170-B3EB-FEA75B99E7B9}"/>
                </c:ext>
              </c:extLst>
            </c:dLbl>
            <c:dLbl>
              <c:idx val="1"/>
              <c:layout>
                <c:manualLayout>
                  <c:x val="-3.2647267565649396E-2"/>
                  <c:y val="0.113110539845758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59-4170-B3EB-FEA75B99E7B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B59-4170-B3EB-FEA75B99E7B9}"/>
                </c:ext>
              </c:extLst>
            </c:dLbl>
            <c:dLbl>
              <c:idx val="3"/>
              <c:layout>
                <c:manualLayout>
                  <c:x val="1.2318400586627228E-3"/>
                  <c:y val="-7.44820654314343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B59-4170-B3EB-FEA75B99E7B9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0B59-4170-B3EB-FEA75B99E7B9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0B59-4170-B3EB-FEA75B99E7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'PLAN INTERNACIONAL'!$A$49:$A$54</c:f>
              <c:strCache>
                <c:ptCount val="6"/>
                <c:pt idx="0">
                  <c:v>Gestión de subvenciones</c:v>
                </c:pt>
                <c:pt idx="1">
                  <c:v>Intervenciones conductuales para hombres que tienen relaciones sexuales con hombres</c:v>
                </c:pt>
                <c:pt idx="2">
                  <c:v>Servicios de pruebas de VIH para hombres que tienen relaciones sexuales con hombres</c:v>
                </c:pt>
                <c:pt idx="3">
                  <c:v>Intervenciones conductuales para personas transgénero</c:v>
                </c:pt>
                <c:pt idx="4">
                  <c:v>Intervenciones conductuales para trabajadores del sexo</c:v>
                </c:pt>
                <c:pt idx="5">
                  <c:v>Calidad de los programas y de los datos</c:v>
                </c:pt>
              </c:strCache>
            </c:strRef>
          </c:cat>
          <c:val>
            <c:numRef>
              <c:f>'PLAN INTERNACIONAL'!$E$49:$E$54</c:f>
              <c:numCache>
                <c:formatCode>_("$"* #,##0.00_);_("$"* \(#,##0.00\);_("$"* "-"??_);_(@_)</c:formatCode>
                <c:ptCount val="6"/>
                <c:pt idx="0">
                  <c:v>888657</c:v>
                </c:pt>
                <c:pt idx="1">
                  <c:v>1027466.1699999999</c:v>
                </c:pt>
                <c:pt idx="2">
                  <c:v>847576.53999999992</c:v>
                </c:pt>
                <c:pt idx="3">
                  <c:v>146490</c:v>
                </c:pt>
                <c:pt idx="4">
                  <c:v>779952</c:v>
                </c:pt>
                <c:pt idx="5">
                  <c:v>344400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B59-4170-B3EB-FEA75B99E7B9}"/>
            </c:ext>
          </c:extLst>
        </c:ser>
        <c:dLbls>
          <c:dLblPos val="out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04F7A-DB0D-4D36-9C59-2E5CF2BD9BC0}" type="datetimeFigureOut">
              <a:rPr lang="es-SV" smtClean="0"/>
              <a:t>19/04/2018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2D265-0879-42BE-9384-E7D8D9F2DB49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925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D265-0879-42BE-9384-E7D8D9F2DB49}" type="slidenum">
              <a:rPr lang="es-SV" smtClean="0"/>
              <a:t>3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01092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D265-0879-42BE-9384-E7D8D9F2DB49}" type="slidenum">
              <a:rPr lang="es-SV" smtClean="0"/>
              <a:t>7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206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D265-0879-42BE-9384-E7D8D9F2DB49}" type="slidenum">
              <a:rPr lang="es-SV" smtClean="0"/>
              <a:t>29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08863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67D0-3175-449B-A782-3B1620A46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52D9A-CF39-46F7-A90E-EEB4FF90A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3CE57-3C1A-4944-8534-CC4D308AB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42B6-A1F1-4787-BA6A-E4E16E2E5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C963-731C-4101-BE65-A7E4CABA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33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4968-CAC5-4497-A001-ACE56520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B5741-1669-478D-B98A-10CD508F9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023-19C9-4AE9-90C5-F08ACBA9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7BEE4-21F9-48DF-B5AF-9267EC403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6F8E-27ED-4903-8FCC-9612F0A26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8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540039-B001-4025-A697-272E19D8CD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B94C9C-4DAE-43A4-8C8B-6FE8128EB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4EE4E-DD2E-4431-B399-CA6F31016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9AAC0-01CC-49A1-851D-342A2E70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12ECD-408C-4DDC-80DB-A455D889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48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83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78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63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0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88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74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81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0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2B08-A92D-405A-BD76-F12F78724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3ABF5-882F-429C-8CA4-6748878D6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B84-4808-46C2-BD03-347860962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9D5B5-5A2D-4D1F-BCFB-BE61CFD9E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E0BD2-728B-4B31-8E5C-39F673333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6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44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00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5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78E7E-E091-41A9-8CA3-AB3DCD5B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E1AEC-37CC-4008-955F-77190E078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C9874-7C88-492D-BEC4-D5CB50A5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9C25B-E3F7-491A-995F-8F28EB780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E30B2-C59B-4AE3-B4F5-4287D0014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0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7A5B-63E8-4C95-B429-336BFD203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F9326-49C5-4C6B-B5F1-AE5864C1D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3DDBCE-4C98-4578-B131-9006FDB74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2A03F-E0E6-463B-A910-FC1F232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12E88-036B-47F7-B55F-D30A06EC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5D4D4-9C88-4A52-A390-F965B555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3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70F6F-FE22-49AE-B10A-233F48FB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135E1-37B0-436F-9731-AE3447756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3A4CF-5E22-4F23-909A-81F7D23BE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7AA05D-2F5C-48DF-9891-92B7146F2E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29D23D-B074-4B87-9851-3C51ED52E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F02637-E5FE-4A53-AD8D-1E0E6D5FB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486CF3-2603-4C45-B5E7-F735ABE03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9191B0-0E54-457E-9C83-A90D959AB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8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5584D-F87D-43A5-9935-706E21F84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48CE3B-8751-4AC5-BB80-7DA15426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00C4-A55F-4DF6-88B3-1C1F9C05B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60518-F855-4470-96DC-EBA52F7AA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20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7AC8A8-D81C-40B1-B172-3A01E4EA5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CEB1D-0620-4622-AC35-D051359E6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4862D-5826-4181-BD21-B9647C2DF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58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D872B-EABB-47F7-B24D-71C7DE608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31279-F258-4E5C-941F-96469DEFA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19C54-EF25-41E7-8D80-4CC9BB321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21574-E546-40DC-AD9B-DB8B1FF4E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A80E3-5830-49B5-A270-A554F6924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B6CDC-957D-42BE-AA68-7093D657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93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66DD1-F754-4527-9523-9E1A2BE1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6C71D0-DBA0-47EC-B6F4-D99A238A2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48546B-D7F6-47B9-A4F5-2EA9806F6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BC8FF-4C87-4EFE-B87E-98A761D22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4BC75-2DBF-4629-A457-6D93AF24F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669608-65F3-42B4-B3C9-5A19C2940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4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869C05-E3BF-4EA3-88BB-9E0960DEC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DC06C-FC3D-434C-9340-74998425D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C7158-6091-497F-B645-5FE72C19FD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352C9-3D65-49F5-A6F6-2AC89553163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3912C-62E9-4B8B-96BA-DEB92D4A0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3B95F-68D2-430C-84DA-7713B296A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1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9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4">
            <a:extLst>
              <a:ext uri="{FF2B5EF4-FFF2-40B4-BE49-F238E27FC236}">
                <a16:creationId xmlns:a16="http://schemas.microsoft.com/office/drawing/2014/main" id="{1B71360A-2D0A-4E33-A7F7-CC57B0CCDE9A}"/>
              </a:ext>
            </a:extLst>
          </p:cNvPr>
          <p:cNvSpPr/>
          <p:nvPr/>
        </p:nvSpPr>
        <p:spPr>
          <a:xfrm>
            <a:off x="162232" y="2728451"/>
            <a:ext cx="12029768" cy="17329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2800" dirty="0"/>
          </a:p>
          <a:p>
            <a:pPr algn="ctr"/>
            <a:endParaRPr lang="es-SV" sz="2800" dirty="0"/>
          </a:p>
          <a:p>
            <a:pPr algn="ctr"/>
            <a:r>
              <a:rPr lang="es-SV" sz="3600" b="1" dirty="0"/>
              <a:t>Solicitud de Financiamiento adaptada a cambios materiales</a:t>
            </a:r>
            <a:br>
              <a:rPr lang="es-SV" sz="3600" b="1" dirty="0"/>
            </a:br>
            <a:r>
              <a:rPr lang="es-SV" sz="3600" b="1" dirty="0"/>
              <a:t>VIH 2019-2021 </a:t>
            </a:r>
          </a:p>
          <a:p>
            <a:pPr algn="ctr"/>
            <a:endParaRPr lang="es-SV" sz="2800" dirty="0"/>
          </a:p>
          <a:p>
            <a:pPr algn="ctr"/>
            <a:br>
              <a:rPr lang="es-SV" sz="2800" dirty="0"/>
            </a:br>
            <a:endParaRPr lang="es-SV" dirty="0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9170B139-0E4E-4F50-BD22-5544376158C8}"/>
              </a:ext>
            </a:extLst>
          </p:cNvPr>
          <p:cNvSpPr txBox="1">
            <a:spLocks/>
          </p:cNvSpPr>
          <p:nvPr/>
        </p:nvSpPr>
        <p:spPr>
          <a:xfrm>
            <a:off x="0" y="6430300"/>
            <a:ext cx="2684207" cy="4424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parajita" panose="020B0604020202020204" pitchFamily="34" charset="0"/>
              </a:rPr>
              <a:t>Punto agenda único</a:t>
            </a:r>
            <a:b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parajita" panose="020B0604020202020204" pitchFamily="34" charset="0"/>
              </a:rPr>
            </a:br>
            <a:endPara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endPara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parajita" panose="020B0604020202020204" pitchFamily="34" charset="0"/>
              </a:rPr>
              <a:t> </a:t>
            </a:r>
            <a:b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parajita" panose="020B0604020202020204" pitchFamily="34" charset="0"/>
              </a:rPr>
            </a:br>
            <a:endParaRPr lang="es-SV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parajita" panose="020B0604020202020204" pitchFamily="34" charset="0"/>
            </a:endParaRP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2E52786E-9F49-4988-A273-C72E8F2F1AD3}"/>
              </a:ext>
            </a:extLst>
          </p:cNvPr>
          <p:cNvSpPr/>
          <p:nvPr/>
        </p:nvSpPr>
        <p:spPr>
          <a:xfrm>
            <a:off x="9778181" y="6349532"/>
            <a:ext cx="24138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SV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parajita" panose="020B0604020202020204" pitchFamily="34" charset="0"/>
              </a:rPr>
              <a:t>Dra. Celina de Miranda</a:t>
            </a:r>
          </a:p>
          <a:p>
            <a:pPr algn="ctr" eaLnBrk="1" hangingPunct="1">
              <a:defRPr/>
            </a:pPr>
            <a:r>
              <a:rPr lang="es-SV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parajita" panose="020B0604020202020204" pitchFamily="34" charset="0"/>
              </a:rPr>
              <a:t>19Abril de 2018 </a:t>
            </a:r>
            <a:endParaRPr lang="es-ES" sz="1400" b="1" dirty="0">
              <a:latin typeface="+mj-lt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92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393363" y="1155530"/>
            <a:ext cx="6407487" cy="445469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Para el SR Plan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Inc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1) Abordaje cara a cara, importante destacar que cerca de un 30% de la población abordada podría requerir un segundo o tercer contacto,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2) Entrega de insumos (condones, lubricantes) diferenciados por población,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3) Pre y Post consejería,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4) Prueba voluntaria de VIH, 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5) Referencia efectiva o acompañada a las unidades comunitarias a través de los navegadores (ver estrategia en anexo XX)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Se incorporar en esta propuesta el abordaje Multimedia focalizado a población clave.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04800" y="287097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2000" dirty="0">
                <a:solidFill>
                  <a:srgbClr val="002060"/>
                </a:solidFill>
                <a:latin typeface="Britannic Bold" panose="020B0903060703020204" pitchFamily="34" charset="0"/>
              </a:rPr>
              <a:t>Estos paquetes de prevención incluyen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5" y="1290553"/>
            <a:ext cx="5029200" cy="4184650"/>
          </a:xfrm>
          <a:prstGeom prst="bevel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591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136189" y="1479379"/>
            <a:ext cx="5959811" cy="39117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None/>
            </a:pP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MINSAL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proporcionará: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Pre y post Consejería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Prueba rápida de VIH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Condones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Lubricantes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Componente educativo a través de servicio amigables,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VICIT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y/o servicio de salud con laboratorio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04800" y="287097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2000" dirty="0">
                <a:solidFill>
                  <a:srgbClr val="002060"/>
                </a:solidFill>
                <a:latin typeface="Britannic Bold" panose="020B0903060703020204" pitchFamily="34" charset="0"/>
              </a:rPr>
              <a:t>Estos paquetes de prevención incluyen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3366"/>
            <a:ext cx="6096000" cy="4818243"/>
          </a:xfrm>
          <a:prstGeom prst="cube">
            <a:avLst/>
          </a:prstGeom>
        </p:spPr>
      </p:pic>
      <p:pic>
        <p:nvPicPr>
          <p:cNvPr id="6" name="Imagen 8">
            <a:extLst>
              <a:ext uri="{FF2B5EF4-FFF2-40B4-BE49-F238E27FC236}">
                <a16:creationId xmlns:a16="http://schemas.microsoft.com/office/drawing/2014/main" id="{F26ADDF1-1336-4445-92BB-8AFC71DDE1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7220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035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136189" y="1479379"/>
            <a:ext cx="5959811" cy="39117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Servicios Amigables con énfasis en Poblaciones Claves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El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MINSAL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a través de sus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UCSF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establecerá servicios amigables, fortaleciendo al recurso humanos con capacidades en prevención combinada y en la disminución del estigma y la discriminación, proveyendo espacios físico adecuado y equipos informáticos para su implementación.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04801" y="287097"/>
            <a:ext cx="579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000" dirty="0">
                <a:solidFill>
                  <a:srgbClr val="002060"/>
                </a:solidFill>
                <a:latin typeface="Britannic Bold" panose="020B0903060703020204" pitchFamily="34" charset="0"/>
              </a:rPr>
              <a:t>La estrategia de prevención combinada se le brindara a los usuarios de las siguientes maneras: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0729"/>
          <a:stretch/>
        </p:blipFill>
        <p:spPr>
          <a:xfrm>
            <a:off x="6211967" y="2015245"/>
            <a:ext cx="5913358" cy="2840038"/>
          </a:xfrm>
          <a:prstGeom prst="rect">
            <a:avLst/>
          </a:prstGeom>
        </p:spPr>
      </p:pic>
      <p:pic>
        <p:nvPicPr>
          <p:cNvPr id="6" name="Imagen 8">
            <a:extLst>
              <a:ext uri="{FF2B5EF4-FFF2-40B4-BE49-F238E27FC236}">
                <a16:creationId xmlns:a16="http://schemas.microsoft.com/office/drawing/2014/main" id="{75D8955A-3FD0-42F5-AECF-675B3BB54A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7220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195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136189" y="1107904"/>
            <a:ext cx="7340936" cy="537862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1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+mj-lt"/>
              <a:buAutoNum type="arabicPeriod" startAt="2"/>
            </a:pP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CCPI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 itinerantes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Este servicio será ejecutado por el SR PLAN y las organizaciones de Sociedad Civil (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SSR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) consiste en acercar el abordaje cara a cara y el paquete de prevención a través de las Unidades Móviles educativas desplazadas a los sitios de mayor concentración de estas poblaciones ubicados dentro de la zona geográfica ya establecida</a:t>
            </a:r>
          </a:p>
          <a:p>
            <a:pPr marL="601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+mj-lt"/>
              <a:buAutoNum type="arabicPeriod" startAt="3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Abordaje en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linea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También será implementado por el SR PLAN y las organizaciones de Sociedad Civil (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SSR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)  utilizando las redes y una aplicación amigable se brindará cobertura a las poblaciones claves de difícil acceso por medio de servicio de educación, prevención , pruebas voluntarias y referencia a servicios de salud.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04800" y="287097"/>
            <a:ext cx="579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000" dirty="0">
                <a:solidFill>
                  <a:srgbClr val="002060"/>
                </a:solidFill>
                <a:latin typeface="Britannic Bold" panose="020B0903060703020204" pitchFamily="34" charset="0"/>
              </a:rPr>
              <a:t>La estrategia de prevención combinada se le brindara a los usuarios de las siguientes maneras: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175" y="1487488"/>
            <a:ext cx="3810000" cy="3810000"/>
          </a:xfrm>
          <a:prstGeom prst="rect">
            <a:avLst/>
          </a:prstGeom>
        </p:spPr>
      </p:pic>
      <p:pic>
        <p:nvPicPr>
          <p:cNvPr id="6" name="Imagen 8">
            <a:extLst>
              <a:ext uri="{FF2B5EF4-FFF2-40B4-BE49-F238E27FC236}">
                <a16:creationId xmlns:a16="http://schemas.microsoft.com/office/drawing/2014/main" id="{653BE3BE-10A6-4AA2-BBCD-4B82E4710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792" y="473219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88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 txBox="1">
            <a:spLocks/>
          </p:cNvSpPr>
          <p:nvPr/>
        </p:nvSpPr>
        <p:spPr>
          <a:xfrm>
            <a:off x="136189" y="1374604"/>
            <a:ext cx="5959812" cy="409274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Estrategia de Vinculación, se fortalecerá con la adaptación del modelo de  </a:t>
            </a:r>
            <a:r>
              <a:rPr lang="es-SV" u="sng" dirty="0">
                <a:solidFill>
                  <a:schemeClr val="tx1"/>
                </a:solidFill>
                <a:latin typeface="Century Gothic" panose="020B0502020202020204" pitchFamily="34" charset="0"/>
              </a:rPr>
              <a:t>búsqueda de abandonos de tratamiento antirretroviral 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del proyecto USAID/ Capacity</a:t>
            </a:r>
          </a:p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Esta estrategia se llevará a cabo apoyándose en los recursos humanos del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MINSAL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(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CAI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y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UCSF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) lo que facilitará la búsqueda efectiva de las personas con VIH logrando su vinculación y seguimiento, con un acompañamiento efectivo entre el nivel comunitario y hospitalario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27" t="22916" r="12897" b="21389"/>
          <a:stretch/>
        </p:blipFill>
        <p:spPr>
          <a:xfrm>
            <a:off x="7658099" y="1511213"/>
            <a:ext cx="3419475" cy="3819526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7064D9D6-FB5A-4711-8528-7321BFEA3A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7220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615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5AF55BA9-9D04-4F7F-A2BF-1D193DEF8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8" t="5570" r="21492" b="4064"/>
          <a:stretch/>
        </p:blipFill>
        <p:spPr>
          <a:xfrm>
            <a:off x="1460090" y="77074"/>
            <a:ext cx="9601200" cy="678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82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5083276"/>
            <a:ext cx="12192000" cy="1774724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4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PRESUPUESTO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8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37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499" y="6330818"/>
            <a:ext cx="1260000" cy="4063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80ADBCE-946E-4FC1-867E-0C672ACADD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9420587"/>
              </p:ext>
            </p:extLst>
          </p:nvPr>
        </p:nvGraphicFramePr>
        <p:xfrm>
          <a:off x="462501" y="345797"/>
          <a:ext cx="11002297" cy="598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90229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608C71E-C90D-4169-B22F-DF6D836CDE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9644792"/>
              </p:ext>
            </p:extLst>
          </p:nvPr>
        </p:nvGraphicFramePr>
        <p:xfrm>
          <a:off x="1371599" y="1253613"/>
          <a:ext cx="9129253" cy="4866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CC7B189-00C0-4169-A5BF-EE30AA587D02}"/>
              </a:ext>
            </a:extLst>
          </p:cNvPr>
          <p:cNvSpPr txBox="1"/>
          <p:nvPr/>
        </p:nvSpPr>
        <p:spPr>
          <a:xfrm>
            <a:off x="1691149" y="250723"/>
            <a:ext cx="8809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DISTRIBUCIÓN DE PRESUPUESTO POR IMPLEMENTADOR</a:t>
            </a:r>
            <a:endParaRPr lang="en-US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109B855-BBE3-4478-85D0-92F8BEDB7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499" y="6330818"/>
            <a:ext cx="1260000" cy="406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132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D89190-AD29-4F98-A0E6-BCC10F45C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94" y="383458"/>
            <a:ext cx="10735394" cy="6150077"/>
          </a:xfrm>
          <a:prstGeom prst="rect">
            <a:avLst/>
          </a:prstGeom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BD1EB4FE-0D0D-4056-82DB-2A85B6937E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499" y="6330818"/>
            <a:ext cx="1260000" cy="406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96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083276"/>
            <a:ext cx="12192000" cy="1774724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4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CONTENIDO DE LA </a:t>
            </a:r>
            <a:r>
              <a:rPr lang="es-SV" sz="4000" spc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NC</a:t>
            </a:r>
            <a:endParaRPr lang="es-SV" sz="40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304925" y="-85725"/>
            <a:ext cx="9395776" cy="5169001"/>
            <a:chOff x="1304925" y="-85725"/>
            <a:chExt cx="9395776" cy="516900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/>
            <a:srcRect b="14306"/>
            <a:stretch/>
          </p:blipFill>
          <p:spPr>
            <a:xfrm>
              <a:off x="1304925" y="-85725"/>
              <a:ext cx="9395776" cy="5169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/>
            <a:srcRect l="13300" b="36483"/>
            <a:stretch/>
          </p:blipFill>
          <p:spPr>
            <a:xfrm>
              <a:off x="2466975" y="1685925"/>
              <a:ext cx="3886200" cy="847726"/>
            </a:xfrm>
            <a:prstGeom prst="rect">
              <a:avLst/>
            </a:prstGeom>
          </p:spPr>
        </p:pic>
      </p:grpSp>
      <p:pic>
        <p:nvPicPr>
          <p:cNvPr id="6" name="Imagen 8">
            <a:extLst>
              <a:ext uri="{FF2B5EF4-FFF2-40B4-BE49-F238E27FC236}">
                <a16:creationId xmlns:a16="http://schemas.microsoft.com/office/drawing/2014/main" id="{C9DF7C0D-C172-40EC-BD80-3A75B3984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235" y="125363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331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9700F-3A5E-40D2-8460-FEEE49AEF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986" y="57150"/>
            <a:ext cx="12518171" cy="7041471"/>
          </a:xfrm>
          <a:prstGeom prst="rect">
            <a:avLst/>
          </a:prstGeom>
        </p:spPr>
      </p:pic>
      <p:pic>
        <p:nvPicPr>
          <p:cNvPr id="2" name="Picture 2" descr="CÃ³mo escribir la solicitud de financiamiento de su plan comercial">
            <a:extLst>
              <a:ext uri="{FF2B5EF4-FFF2-40B4-BE49-F238E27FC236}">
                <a16:creationId xmlns:a16="http://schemas.microsoft.com/office/drawing/2014/main" id="{53696D5D-CE75-4D9F-ABA0-7EA3C4500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954" y="895350"/>
            <a:ext cx="7422091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943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343F70-09F1-4000-B275-7BE2C3D5537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74656" y="263950"/>
          <a:ext cx="10397764" cy="4581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6E07393-B4F9-41C6-B16F-6F01084E61F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12125" y="4512520"/>
          <a:ext cx="7927940" cy="208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74976">
                  <a:extLst>
                    <a:ext uri="{9D8B030D-6E8A-4147-A177-3AD203B41FA5}">
                      <a16:colId xmlns:a16="http://schemas.microsoft.com/office/drawing/2014/main" val="746695058"/>
                    </a:ext>
                  </a:extLst>
                </a:gridCol>
                <a:gridCol w="1113241">
                  <a:extLst>
                    <a:ext uri="{9D8B030D-6E8A-4147-A177-3AD203B41FA5}">
                      <a16:colId xmlns:a16="http://schemas.microsoft.com/office/drawing/2014/main" val="1773134315"/>
                    </a:ext>
                  </a:extLst>
                </a:gridCol>
                <a:gridCol w="1113241">
                  <a:extLst>
                    <a:ext uri="{9D8B030D-6E8A-4147-A177-3AD203B41FA5}">
                      <a16:colId xmlns:a16="http://schemas.microsoft.com/office/drawing/2014/main" val="1850703484"/>
                    </a:ext>
                  </a:extLst>
                </a:gridCol>
                <a:gridCol w="1113241">
                  <a:extLst>
                    <a:ext uri="{9D8B030D-6E8A-4147-A177-3AD203B41FA5}">
                      <a16:colId xmlns:a16="http://schemas.microsoft.com/office/drawing/2014/main" val="479824707"/>
                    </a:ext>
                  </a:extLst>
                </a:gridCol>
                <a:gridCol w="1113241">
                  <a:extLst>
                    <a:ext uri="{9D8B030D-6E8A-4147-A177-3AD203B41FA5}">
                      <a16:colId xmlns:a16="http://schemas.microsoft.com/office/drawing/2014/main" val="4116165094"/>
                    </a:ext>
                  </a:extLst>
                </a:gridCol>
              </a:tblGrid>
              <a:tr h="18415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SV" sz="1200" u="none" strike="noStrike">
                          <a:effectLst/>
                        </a:rPr>
                        <a:t>MINISTERIO DE SALUD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23276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>
                          <a:effectLst/>
                        </a:rPr>
                        <a:t>CATEGORIA DE COSTOS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>
                          <a:effectLst/>
                        </a:rPr>
                        <a:t>Año 1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>
                          <a:effectLst/>
                        </a:rPr>
                        <a:t>Año 2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>
                          <a:effectLst/>
                        </a:rPr>
                        <a:t>Año 3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>
                          <a:effectLst/>
                        </a:rPr>
                        <a:t>TOTALES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8552325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1.0 Recursos Humanos (RRHH)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   97,467.00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102,115.20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107,445.81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307,028.01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130174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11.0 Costos de administración del programa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124,600.04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124,000.04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124,000.04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372,600.12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7301081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2.0 Costos relacionados con viajes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207,000.00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219,500.00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169,500.00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596,000.00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3794379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 dirty="0">
                          <a:effectLst/>
                        </a:rPr>
                        <a:t>4.0 Productos sanitarios: productos farmacéuticos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230,682.20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230,682.20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230,682.20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692,046.60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250221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5.0 Productos sanitarios: productos no farmacéuticos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2,001,140.90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1,805,079.49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1,780,232.58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5,586,452.97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0006615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6.0 Productos sanitarios: equipamiento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101,648.70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                 -  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                 -  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101,648.70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8587369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8.0 Infraestructuras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109,150.00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   83,500.00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                 -  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192,650.00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061884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9.0 Equipamiento no sanitario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123,733.12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   33,900.00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   25,024.00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   182,657.12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900224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 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2,995,421.96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2,598,776.93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>
                          <a:effectLst/>
                        </a:rPr>
                        <a:t> $   2,436,884.63 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u="none" strike="noStrike" dirty="0">
                          <a:effectLst/>
                        </a:rPr>
                        <a:t> $   8,031,083.52 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97996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1728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BCAEBCE-AAB0-47AC-9C8D-7EABD9809DA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07390" y="103695"/>
          <a:ext cx="11755223" cy="6570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3368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5E1CAAA-8B79-424E-ADB3-DB502C0683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723133"/>
              </p:ext>
            </p:extLst>
          </p:nvPr>
        </p:nvGraphicFramePr>
        <p:xfrm>
          <a:off x="1432875" y="175340"/>
          <a:ext cx="8907806" cy="5062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9FDCAE9-5C5B-4360-A248-3DF8374DEA1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99323" y="4657010"/>
          <a:ext cx="8331200" cy="20307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9068">
                  <a:extLst>
                    <a:ext uri="{9D8B030D-6E8A-4147-A177-3AD203B41FA5}">
                      <a16:colId xmlns:a16="http://schemas.microsoft.com/office/drawing/2014/main" val="1844230826"/>
                    </a:ext>
                  </a:extLst>
                </a:gridCol>
                <a:gridCol w="948033">
                  <a:extLst>
                    <a:ext uri="{9D8B030D-6E8A-4147-A177-3AD203B41FA5}">
                      <a16:colId xmlns:a16="http://schemas.microsoft.com/office/drawing/2014/main" val="2859561246"/>
                    </a:ext>
                  </a:extLst>
                </a:gridCol>
                <a:gridCol w="948033">
                  <a:extLst>
                    <a:ext uri="{9D8B030D-6E8A-4147-A177-3AD203B41FA5}">
                      <a16:colId xmlns:a16="http://schemas.microsoft.com/office/drawing/2014/main" val="3020780424"/>
                    </a:ext>
                  </a:extLst>
                </a:gridCol>
                <a:gridCol w="948033">
                  <a:extLst>
                    <a:ext uri="{9D8B030D-6E8A-4147-A177-3AD203B41FA5}">
                      <a16:colId xmlns:a16="http://schemas.microsoft.com/office/drawing/2014/main" val="3933640586"/>
                    </a:ext>
                  </a:extLst>
                </a:gridCol>
                <a:gridCol w="948033">
                  <a:extLst>
                    <a:ext uri="{9D8B030D-6E8A-4147-A177-3AD203B41FA5}">
                      <a16:colId xmlns:a16="http://schemas.microsoft.com/office/drawing/2014/main" val="3914662706"/>
                    </a:ext>
                  </a:extLst>
                </a:gridCol>
              </a:tblGrid>
              <a:tr h="18415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>
                          <a:effectLst/>
                        </a:rPr>
                        <a:t>PLAN INTERNACIONAL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72399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u="none" strike="noStrike">
                          <a:effectLst/>
                        </a:rPr>
                        <a:t>CATEGORIA DE COSTOS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u="none" strike="noStrike">
                          <a:effectLst/>
                        </a:rPr>
                        <a:t>Año 1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u="none" strike="noStrike">
                          <a:effectLst/>
                        </a:rPr>
                        <a:t>Año 2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u="none" strike="noStrike">
                          <a:effectLst/>
                        </a:rPr>
                        <a:t>Año 3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u="none" strike="noStrike">
                          <a:effectLst/>
                        </a:rPr>
                        <a:t>TOTALES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1938331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1.0 Recursos Humanos (RRHH)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$ 1,344,847.23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$ 1,344,847.23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$ 1,344,847.24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$ 4,034,541.71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022818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10.0 Material de comunicación y publicaciones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48,373.18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46,510.50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45,250.46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140,134.14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1129729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11.0 Costos de administración del programa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352,701.04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352,701.04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352,701.04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$ 1,058,103.12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8502317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2.0 Costos relacionados con viajes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351,245.76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 dirty="0">
                          <a:effectLst/>
                        </a:rPr>
                        <a:t> $    </a:t>
                      </a:r>
                      <a:r>
                        <a:rPr lang="es-SV" sz="1200" u="none" strike="noStrike" dirty="0">
                          <a:effectLst/>
                        </a:rPr>
                        <a:t>307,192.00</a:t>
                      </a:r>
                      <a:r>
                        <a:rPr lang="es-SV" sz="1100" u="none" strike="noStrike" dirty="0">
                          <a:effectLst/>
                        </a:rPr>
                        <a:t> 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304,990.00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963,427.76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6829491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3.0 Servicios profesionales externos (SPE)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  5,425.00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  5,425.00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  5,425.00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16,275.00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6800997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5.0 Productos sanitarios: productos no farmacéuticos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  8,910.42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32,216.06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29,109.57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70,236.05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2297344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7.0 Costos relacionados con la Gestión de Adquisiciones y Suministros (GAS)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44,700.00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45,000.00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45,000.00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134,700.00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966436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9.0 Equipamiento no sanitario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19,915.00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  6,700.00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  6,700.00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33,315.00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133395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Totales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$ 2,176,117.63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$ 2,140,591.83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$ 2,134,023.31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 dirty="0">
                          <a:effectLst/>
                        </a:rPr>
                        <a:t> $ 6,450,732.78 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93508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0811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 title="PLAN INTERNACIONALRECURSOS HUMANOS POR INTERVENCIONES">
            <a:extLst>
              <a:ext uri="{FF2B5EF4-FFF2-40B4-BE49-F238E27FC236}">
                <a16:creationId xmlns:a16="http://schemas.microsoft.com/office/drawing/2014/main" id="{3DD8C6EE-8A93-43A4-9FD1-F315C9331C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6046506"/>
              </p:ext>
            </p:extLst>
          </p:nvPr>
        </p:nvGraphicFramePr>
        <p:xfrm>
          <a:off x="941110" y="232986"/>
          <a:ext cx="10309780" cy="4433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EE2FB85-392A-41CE-B15D-5A7D2126C3F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06020" y="4783514"/>
          <a:ext cx="8331200" cy="1841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1200">
                  <a:extLst>
                    <a:ext uri="{9D8B030D-6E8A-4147-A177-3AD203B41FA5}">
                      <a16:colId xmlns:a16="http://schemas.microsoft.com/office/drawing/2014/main" val="277566506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163391942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312713448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932263375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1791738184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u="none" strike="noStrike">
                          <a:effectLst/>
                        </a:rPr>
                        <a:t>RECURSOS HUMANOS/INTERVENCIONES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u="none" strike="noStrike">
                          <a:effectLst/>
                        </a:rPr>
                        <a:t>Año 1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u="none" strike="noStrike">
                          <a:effectLst/>
                        </a:rPr>
                        <a:t>Año 2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u="none" strike="noStrike">
                          <a:effectLst/>
                        </a:rPr>
                        <a:t>Año 3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u="none" strike="noStrike">
                          <a:effectLst/>
                        </a:rPr>
                        <a:t>TOTALES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8187098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Gestión de subvenciones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296,219.00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296,219.00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296,219.00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888,657.00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27474378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Intervenciones conductuales para hombres que tienen relaciones sexuales con hombres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342,488.72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342,488.72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342,488.73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$ 1,027,466.17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213184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Servicios de pruebas de VIH para hombres que tienen relaciones sexuales con hombres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282,525.51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282,525.51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282,525.51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847,576.54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7347031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Intervenciones conductuales para personas transgénero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48,830.00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48,830.00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  48,830.00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146,490.00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0996241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Intervenciones conductuales para trabajadores del sexo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259,984.00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259,984.00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259,984.00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779,952.00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6677126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Calidad de los programas y de los datos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114,800.00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114,800.00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114,800.00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   344,400.00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125479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u="none" strike="noStrike">
                          <a:effectLst/>
                        </a:rPr>
                        <a:t>TOTALES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$ 1,344,847.23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$ 1,344,847.23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>
                          <a:effectLst/>
                        </a:rPr>
                        <a:t> $ 1,344,847.24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u="none" strike="noStrike" dirty="0">
                          <a:effectLst/>
                        </a:rPr>
                        <a:t> $ 4,034,541.71 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45272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648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1972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5083276"/>
            <a:ext cx="12192000" cy="17747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4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METAS</a:t>
            </a:r>
          </a:p>
        </p:txBody>
      </p:sp>
    </p:spTree>
    <p:extLst>
      <p:ext uri="{BB962C8B-B14F-4D97-AF65-F5344CB8AC3E}">
        <p14:creationId xmlns:p14="http://schemas.microsoft.com/office/powerpoint/2010/main" val="1540925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953250" cy="6858000"/>
          </a:xfrm>
          <a:prstGeom prst="parallelogram">
            <a:avLst/>
          </a:prstGeom>
        </p:spPr>
      </p:pic>
      <p:sp>
        <p:nvSpPr>
          <p:cNvPr id="2" name="Subtítulo 2"/>
          <p:cNvSpPr txBox="1">
            <a:spLocks/>
          </p:cNvSpPr>
          <p:nvPr/>
        </p:nvSpPr>
        <p:spPr>
          <a:xfrm>
            <a:off x="136189" y="1231729"/>
            <a:ext cx="5959812" cy="437849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El Marco de desempeño de esta subvención se han  incluido indicadores de prevención dirigidos a poblaciones claves e indicadores de cuidado y tratamiento</a:t>
            </a:r>
          </a:p>
          <a:p>
            <a:pPr marL="144000" indent="-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Las cuales reflejan anualmente la sostenibilidad de la respuesta por parte del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MINSAL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y Plan, ya que las actividades ejercidas por el SR Plan irán disminuyendo anualmente para que en el último año de la propuesta el Estado de respuesta al 50% de las actividades de toma de pruebas y paquetes de prevención en poblaciones claves</a:t>
            </a:r>
          </a:p>
        </p:txBody>
      </p:sp>
      <p:pic>
        <p:nvPicPr>
          <p:cNvPr id="4" name="Imagen 8">
            <a:extLst>
              <a:ext uri="{FF2B5EF4-FFF2-40B4-BE49-F238E27FC236}">
                <a16:creationId xmlns:a16="http://schemas.microsoft.com/office/drawing/2014/main" id="{66AB9D47-9BF9-41EA-8282-6275A52F8B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7220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869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981200" y="325197"/>
            <a:ext cx="82391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000" dirty="0">
                <a:solidFill>
                  <a:srgbClr val="002060"/>
                </a:solidFill>
                <a:latin typeface="Britannic Bold" panose="020B0903060703020204" pitchFamily="34" charset="0"/>
              </a:rPr>
              <a:t>Metas nacionales de cobertura de pruebas voluntarias de VIH a población clave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385" y="1392792"/>
            <a:ext cx="9597232" cy="47794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CA5A7998-6749-46DF-ADE6-16F77C914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7220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765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81200" y="325197"/>
            <a:ext cx="82391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000" dirty="0">
                <a:solidFill>
                  <a:srgbClr val="002060"/>
                </a:solidFill>
                <a:latin typeface="Britannic Bold" panose="020B0903060703020204" pitchFamily="34" charset="0"/>
              </a:rPr>
              <a:t>Metas nacionales de cobertura de pruebas voluntarias de VIH a población clave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72" y="1326431"/>
            <a:ext cx="10967655" cy="4852837"/>
          </a:xfrm>
          <a:prstGeom prst="rect">
            <a:avLst/>
          </a:prstGeom>
        </p:spPr>
      </p:pic>
      <p:pic>
        <p:nvPicPr>
          <p:cNvPr id="6" name="Imagen 8">
            <a:extLst>
              <a:ext uri="{FF2B5EF4-FFF2-40B4-BE49-F238E27FC236}">
                <a16:creationId xmlns:a16="http://schemas.microsoft.com/office/drawing/2014/main" id="{EC226CAD-787F-451D-A5B2-E51A5B896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7220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633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DF0817-DAD9-4E05-BEEF-B27850577E29}"/>
              </a:ext>
            </a:extLst>
          </p:cNvPr>
          <p:cNvSpPr/>
          <p:nvPr/>
        </p:nvSpPr>
        <p:spPr>
          <a:xfrm>
            <a:off x="606164" y="1017321"/>
            <a:ext cx="10985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Metas nacionales de cobertura a Privados de Libertad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61E75D-834A-4505-BB94-4520E251F97C}"/>
              </a:ext>
            </a:extLst>
          </p:cNvPr>
          <p:cNvSpPr/>
          <p:nvPr/>
        </p:nvSpPr>
        <p:spPr>
          <a:xfrm>
            <a:off x="668593" y="2228577"/>
            <a:ext cx="1085481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2000" dirty="0">
                <a:latin typeface="Century Gothic" panose="020B0502020202020204" pitchFamily="34" charset="0"/>
              </a:rPr>
              <a:t>Por las condiciones de violencia del país, se ha incrementado del año 2013, la cantidad de 28,848 privados de libertad a 39,279 al año 2017 lo que representa un incremento del 31% más de población, generando un afinamiento de 367%. (PPL en bartolinas se llega 46,000)</a:t>
            </a:r>
          </a:p>
          <a:p>
            <a:pPr algn="just"/>
            <a:endParaRPr lang="es-SV" sz="2000" dirty="0">
              <a:latin typeface="Century Gothic" panose="020B0502020202020204" pitchFamily="34" charset="0"/>
            </a:endParaRPr>
          </a:p>
          <a:p>
            <a:pPr algn="just"/>
            <a:r>
              <a:rPr lang="es-SV" sz="2000" dirty="0">
                <a:latin typeface="Century Gothic" panose="020B0502020202020204" pitchFamily="34" charset="0"/>
              </a:rPr>
              <a:t>A partir del año 2015 se dictaron medidas extraordinarias de seguridad, en 6 centros penitenciarios de mayor concentración de PPL, estas medidas impiden visita de familiares y comunicación con el exterior, lo cual se convierte en un factor de alto riesgo para el incremento de relaciones sexuales entre hombres. </a:t>
            </a:r>
          </a:p>
          <a:p>
            <a:pPr algn="just"/>
            <a:endParaRPr lang="es-SV" sz="2000" dirty="0">
              <a:latin typeface="Century Gothic" panose="020B0502020202020204" pitchFamily="34" charset="0"/>
            </a:endParaRPr>
          </a:p>
          <a:p>
            <a:pPr algn="just"/>
            <a:r>
              <a:rPr lang="es-SV" sz="2000" dirty="0">
                <a:latin typeface="Century Gothic" panose="020B0502020202020204" pitchFamily="34" charset="0"/>
              </a:rPr>
              <a:t>Razón por lo que se han planificado acciones de promoción, prevención y educación en salud con los PPL y tamizajes periódicos en Centros Penitenciarios a nivel nacional. En tal sentido se da cobertura a tamizajes que el MINSAL realiza a través de sus unidades móviles en los centros penitenciarios del país.  </a:t>
            </a:r>
          </a:p>
        </p:txBody>
      </p:sp>
    </p:spTree>
    <p:extLst>
      <p:ext uri="{BB962C8B-B14F-4D97-AF65-F5344CB8AC3E}">
        <p14:creationId xmlns:p14="http://schemas.microsoft.com/office/powerpoint/2010/main" val="1315005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/>
          <p:cNvSpPr txBox="1">
            <a:spLocks/>
          </p:cNvSpPr>
          <p:nvPr/>
        </p:nvSpPr>
        <p:spPr>
          <a:xfrm>
            <a:off x="136188" y="1774655"/>
            <a:ext cx="6397347" cy="357901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La solicitud de financiamiento se basa en las brechas programáticas y las brechas financieras de acuerdo a los objetivos del Plan Estratégico Nacional Multisectorial (2016-2021) y las brechas de país para poblaciones clave plasmadas en el Documento Misión de Revisión Integral Conjunta de la Respuesta a la Infección por el VIH y las ITS del Sistema de Salud y Apoyo Técnico hacia la Innovación, la Ampliación y la Sostenibilidad de El Salvador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9113" r="16862"/>
          <a:stretch/>
        </p:blipFill>
        <p:spPr>
          <a:xfrm>
            <a:off x="6095999" y="0"/>
            <a:ext cx="6943725" cy="6858000"/>
          </a:xfrm>
          <a:prstGeom prst="parallelogram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A4050FB9-C584-4F06-94C5-A99794689A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7220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820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5DA0A5-8844-41DC-95E2-2F056B4A4B7F}"/>
              </a:ext>
            </a:extLst>
          </p:cNvPr>
          <p:cNvSpPr/>
          <p:nvPr/>
        </p:nvSpPr>
        <p:spPr>
          <a:xfrm>
            <a:off x="2634844" y="545378"/>
            <a:ext cx="7217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Metas nacionales de cobertura ETMI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1C0EA2-9B9C-4AAB-8FBB-A4CD168C6E7D}"/>
              </a:ext>
            </a:extLst>
          </p:cNvPr>
          <p:cNvSpPr/>
          <p:nvPr/>
        </p:nvSpPr>
        <p:spPr>
          <a:xfrm>
            <a:off x="498987" y="1658585"/>
            <a:ext cx="11194026" cy="598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SV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país se encuentra en ruta a la eliminación de la transmisión madre e hijo de VIH y sífilis congénita, para lo cual se realizan dos perfiles de testeo, el primero en la inscripción prenatal y el segundo entre la semana 26 a 28 del embarazo. </a:t>
            </a:r>
          </a:p>
          <a:p>
            <a:pPr algn="just">
              <a:lnSpc>
                <a:spcPct val="107000"/>
              </a:lnSpc>
            </a:pPr>
            <a:endParaRPr lang="es-SV" sz="24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s-SV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 los últimos cinco años el promedio de embarazadas inscritas en el MINSAL es de 100,412 a las cuales se les ha realizado su perfil prenatal entre 81 a 89%. </a:t>
            </a:r>
          </a:p>
          <a:p>
            <a:pPr algn="just">
              <a:lnSpc>
                <a:spcPct val="107000"/>
              </a:lnSpc>
            </a:pPr>
            <a:endParaRPr lang="es-SV" sz="24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s-SV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 Fondo Mundial se le solicita una de las pruebas ya que con fondos GOES se adquiere el 50% de pruebas para embarazadas, la terapia antirretroviral y los sucedáneos de la leche materna para hijos de madres positivas y evitar la transmisión materno infantil. </a:t>
            </a:r>
          </a:p>
          <a:p>
            <a:pPr algn="just">
              <a:lnSpc>
                <a:spcPct val="107000"/>
              </a:lnSpc>
            </a:pPr>
            <a:endParaRPr lang="es-SV" sz="24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s-SV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2400" dirty="0">
              <a:solidFill>
                <a:srgbClr val="000000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81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0BDBF9-E48C-40F7-B6D9-7D2F5AA2283F}"/>
              </a:ext>
            </a:extLst>
          </p:cNvPr>
          <p:cNvSpPr/>
          <p:nvPr/>
        </p:nvSpPr>
        <p:spPr>
          <a:xfrm>
            <a:off x="3389671" y="471635"/>
            <a:ext cx="54126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4400" dirty="0">
                <a:solidFill>
                  <a:srgbClr val="002060"/>
                </a:solidFill>
                <a:latin typeface="Britannic Bold" panose="020B0903060703020204" pitchFamily="34" charset="0"/>
              </a:rPr>
              <a:t>Metas Vinculación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43E44-E64A-4E41-BCD4-038EC33A8252}"/>
              </a:ext>
            </a:extLst>
          </p:cNvPr>
          <p:cNvSpPr txBox="1"/>
          <p:nvPr/>
        </p:nvSpPr>
        <p:spPr>
          <a:xfrm>
            <a:off x="985683" y="1595021"/>
            <a:ext cx="98666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latin typeface="Century Gothic" panose="020B0502020202020204" pitchFamily="34" charset="0"/>
              </a:rPr>
              <a:t>Es primer año que se hará con MINSAL por tanto el  2019 será un año para establecer la línea de base y adaptación de la estrategia para dar continuidad a lo ejecutado anteriormente en coordinación con las organizaciones de la sociedad civil</a:t>
            </a:r>
          </a:p>
          <a:p>
            <a:pPr algn="just"/>
            <a:endParaRPr lang="es-ES" sz="2800" dirty="0">
              <a:latin typeface="Century Gothic" panose="020B0502020202020204" pitchFamily="34" charset="0"/>
            </a:endParaRPr>
          </a:p>
          <a:p>
            <a:pPr algn="just"/>
            <a:r>
              <a:rPr lang="es-ES" sz="2800" dirty="0">
                <a:latin typeface="Century Gothic" panose="020B0502020202020204" pitchFamily="34" charset="0"/>
              </a:rPr>
              <a:t>De acuerdo a la cascada de atención la brecha es del 41% de vinculación es decir 9493 personas sin vincular.</a:t>
            </a:r>
          </a:p>
          <a:p>
            <a:pPr algn="just"/>
            <a:endParaRPr lang="es-ES" sz="2800" dirty="0">
              <a:latin typeface="Century Gothic" panose="020B0502020202020204" pitchFamily="34" charset="0"/>
            </a:endParaRPr>
          </a:p>
          <a:p>
            <a:pPr algn="just"/>
            <a:r>
              <a:rPr lang="es-ES" sz="2800" dirty="0">
                <a:latin typeface="Century Gothic" panose="020B0502020202020204" pitchFamily="34" charset="0"/>
              </a:rPr>
              <a:t>Causas: Violencia social, estigma interno y externo, reducido núm. de recursos humanos para atención de la población, gasto de bolsillo de  la PV</a:t>
            </a:r>
            <a:endParaRPr lang="en-US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524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 txBox="1">
            <a:spLocks/>
          </p:cNvSpPr>
          <p:nvPr/>
        </p:nvSpPr>
        <p:spPr>
          <a:xfrm>
            <a:off x="136188" y="148337"/>
            <a:ext cx="5959812" cy="660642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El 54.97% del presupuesto se destinará para acciones de prevención con poblaciones clave y vulnerable</a:t>
            </a:r>
          </a:p>
          <a:p>
            <a:pPr marL="144000" indent="-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Para esta solicitud de financiamiento, como país se ha priorizado distribuir el presupuesto en las siguientes poblaciones:</a:t>
            </a:r>
          </a:p>
          <a:p>
            <a:pPr marL="802368" lvl="3" indent="-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HSH</a:t>
            </a:r>
          </a:p>
          <a:p>
            <a:pPr marL="802368" lvl="3" indent="-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TS</a:t>
            </a:r>
          </a:p>
          <a:p>
            <a:pPr marL="802368" lvl="3" indent="-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MUJERES  TRANS</a:t>
            </a:r>
          </a:p>
          <a:p>
            <a:pPr marL="802368" lvl="3" indent="-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PERSONAS CON VIH</a:t>
            </a:r>
          </a:p>
          <a:p>
            <a:pPr marL="802368" lvl="3" indent="-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PPL</a:t>
            </a:r>
          </a:p>
          <a:p>
            <a:pPr marL="802368" lvl="3" indent="-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ETMI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5433433" y="1135626"/>
            <a:ext cx="6380025" cy="4851366"/>
            <a:chOff x="6200349" y="1668137"/>
            <a:chExt cx="5991651" cy="3429479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0349" y="1668137"/>
              <a:ext cx="5991651" cy="34294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1292" y="2956996"/>
              <a:ext cx="2905257" cy="9403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773692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4E7B34-96C9-4BC6-A335-2D88A3853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304" y="722670"/>
            <a:ext cx="7354529" cy="5515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1113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39" y="1011908"/>
            <a:ext cx="10917640" cy="546213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981200" y="182322"/>
            <a:ext cx="8239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3600" dirty="0">
                <a:solidFill>
                  <a:srgbClr val="002060"/>
                </a:solidFill>
                <a:latin typeface="Britannic Bold" panose="020B0903060703020204" pitchFamily="34" charset="0"/>
              </a:rPr>
              <a:t>CASOS VIH 2014 – 2017 </a:t>
            </a:r>
          </a:p>
          <a:p>
            <a:pPr algn="ctr"/>
            <a:endParaRPr lang="es-SV" sz="36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A07DDF-7B18-46AA-A486-20C52AE8ECBA}"/>
              </a:ext>
            </a:extLst>
          </p:cNvPr>
          <p:cNvSpPr txBox="1"/>
          <p:nvPr/>
        </p:nvSpPr>
        <p:spPr>
          <a:xfrm>
            <a:off x="666604" y="6474043"/>
            <a:ext cx="381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Fuente: SUMEVE, Ministerio de salud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414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76437" y="383461"/>
            <a:ext cx="82391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800" dirty="0">
                <a:solidFill>
                  <a:srgbClr val="002060"/>
                </a:solidFill>
                <a:latin typeface="Britannic Bold" panose="020B0903060703020204" pitchFamily="34" charset="0"/>
              </a:rPr>
              <a:t>La estrategia ha priorizado geográficamente los Departamentos del </a:t>
            </a:r>
          </a:p>
          <a:p>
            <a:pPr algn="ctr"/>
            <a:r>
              <a:rPr lang="es-SV" sz="2800" dirty="0">
                <a:solidFill>
                  <a:srgbClr val="002060"/>
                </a:solidFill>
                <a:latin typeface="Britannic Bold" panose="020B0903060703020204" pitchFamily="34" charset="0"/>
              </a:rPr>
              <a:t>País con mayor carga de enfermedad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49AC832-E170-4CBC-AF35-526E26C4A0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297605"/>
              </p:ext>
            </p:extLst>
          </p:nvPr>
        </p:nvGraphicFramePr>
        <p:xfrm>
          <a:off x="1194617" y="2153262"/>
          <a:ext cx="9851922" cy="4321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72104">
                  <a:extLst>
                    <a:ext uri="{9D8B030D-6E8A-4147-A177-3AD203B41FA5}">
                      <a16:colId xmlns:a16="http://schemas.microsoft.com/office/drawing/2014/main" val="1079980146"/>
                    </a:ext>
                  </a:extLst>
                </a:gridCol>
                <a:gridCol w="6779818">
                  <a:extLst>
                    <a:ext uri="{9D8B030D-6E8A-4147-A177-3AD203B41FA5}">
                      <a16:colId xmlns:a16="http://schemas.microsoft.com/office/drawing/2014/main" val="4014190360"/>
                    </a:ext>
                  </a:extLst>
                </a:gridCol>
              </a:tblGrid>
              <a:tr h="4801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Departamento 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Municipio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3755442"/>
                  </a:ext>
                </a:extLst>
              </a:tr>
              <a:tr h="4801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Santa Ana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San Ana, Chalchuapa, Metapán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3719707"/>
                  </a:ext>
                </a:extLst>
              </a:tr>
              <a:tr h="4801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Ahuachapán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Ahuachapán, San Francisco Menéndez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8687162"/>
                  </a:ext>
                </a:extLst>
              </a:tr>
              <a:tr h="4801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Sonsonate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Acajutla, Izalco y Sonzacate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2642728"/>
                  </a:ext>
                </a:extLst>
              </a:tr>
              <a:tr h="9602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La Libertad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Santa Tecla, La Libertad, Lourdes, Quezaltepeque, San Juan Opico 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8553666"/>
                  </a:ext>
                </a:extLst>
              </a:tr>
              <a:tr h="4801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San Salvador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San Salvador, Soyapango, Mejicanos, Apopa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182249"/>
                  </a:ext>
                </a:extLst>
              </a:tr>
              <a:tr h="4801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La Paz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Zacatecoluca, Olocuilta, Santiago Nonualco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5703831"/>
                  </a:ext>
                </a:extLst>
              </a:tr>
              <a:tr h="4801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San Miguel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San Miguel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6855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7919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4"/>
          <a:stretch/>
        </p:blipFill>
        <p:spPr>
          <a:xfrm>
            <a:off x="0" y="0"/>
            <a:ext cx="12191999" cy="612457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5083276"/>
            <a:ext cx="12192000" cy="1774724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4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ESTRATEGIAS</a:t>
            </a:r>
          </a:p>
        </p:txBody>
      </p:sp>
    </p:spTree>
    <p:extLst>
      <p:ext uri="{BB962C8B-B14F-4D97-AF65-F5344CB8AC3E}">
        <p14:creationId xmlns:p14="http://schemas.microsoft.com/office/powerpoint/2010/main" val="1869076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7505701" y="0"/>
            <a:ext cx="4686299" cy="6858000"/>
            <a:chOff x="7505701" y="0"/>
            <a:chExt cx="4686299" cy="685800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1" r="7500"/>
            <a:stretch/>
          </p:blipFill>
          <p:spPr>
            <a:xfrm>
              <a:off x="7505701" y="0"/>
              <a:ext cx="4686299" cy="6858000"/>
            </a:xfrm>
            <a:prstGeom prst="cube">
              <a:avLst/>
            </a:prstGeom>
            <a:noFill/>
            <a:ln>
              <a:noFill/>
            </a:ln>
            <a:effectLst>
              <a:softEdge rad="127000"/>
            </a:effectLst>
          </p:spPr>
        </p:pic>
        <p:sp>
          <p:nvSpPr>
            <p:cNvPr id="2" name="Rectángulo 1"/>
            <p:cNvSpPr/>
            <p:nvPr/>
          </p:nvSpPr>
          <p:spPr>
            <a:xfrm>
              <a:off x="9848850" y="1912977"/>
              <a:ext cx="13247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itannic Bold" panose="020B0903060703020204" pitchFamily="34" charset="0"/>
                </a:rPr>
                <a:t>Estrategias</a:t>
              </a:r>
            </a:p>
          </p:txBody>
        </p:sp>
      </p:grpSp>
      <p:sp>
        <p:nvSpPr>
          <p:cNvPr id="9" name="Subtítulo 2"/>
          <p:cNvSpPr txBox="1">
            <a:spLocks/>
          </p:cNvSpPr>
          <p:nvPr/>
        </p:nvSpPr>
        <p:spPr>
          <a:xfrm>
            <a:off x="276225" y="476250"/>
            <a:ext cx="7048500" cy="59055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Como país se pretende continuar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accesando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el tratamiento antirretroviral a las poblaciones diagnosticadas entre ellas las poblaciones claves</a:t>
            </a:r>
          </a:p>
          <a:p>
            <a:pPr marL="288000" indent="-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Sumado a ello con esta solicitud de financiamiento se contribuirá a garantizar la efectividad y la calidad de un conjunto de servicios:</a:t>
            </a:r>
          </a:p>
          <a:p>
            <a:pPr marL="580608" lvl="1" indent="-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Abordajes de Prevención tanto a nivel presencial como a nivel de redes sociales</a:t>
            </a:r>
          </a:p>
          <a:p>
            <a:pPr marL="580608" lvl="1" indent="-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Oferta y realización de la prueba del VIH a través de 6 Unidades Móviles Educativas</a:t>
            </a:r>
          </a:p>
          <a:p>
            <a:pPr marL="580608" lvl="1" indent="-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Referencia a servicios de atención y tratamiento</a:t>
            </a:r>
          </a:p>
          <a:p>
            <a:pPr marL="580608" lvl="1" indent="-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Servicios de salud amigables con enfoque de salud integral para la prevención y atención de poblaciones claves. </a:t>
            </a:r>
          </a:p>
        </p:txBody>
      </p:sp>
    </p:spTree>
    <p:extLst>
      <p:ext uri="{BB962C8B-B14F-4D97-AF65-F5344CB8AC3E}">
        <p14:creationId xmlns:p14="http://schemas.microsoft.com/office/powerpoint/2010/main" val="371476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66750"/>
            <a:ext cx="6095999" cy="5486400"/>
          </a:xfrm>
          <a:prstGeom prst="cube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136189" y="1136480"/>
            <a:ext cx="5816936" cy="457852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La Estrategia de Prevención Combinada, en la subvención 2016-2017 ha venido siendo  implementada únicamente por PLAN en esta nueva subvención  también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MINSAL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brindará los paquetes de prevención de manera gradual con el fin de garantizar la sostenibilidad de la estrategia por parte del Estado</a:t>
            </a:r>
          </a:p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Fortaleciendo las coordinaciones entre las Organizaciones de Sociedad Civil que trabajen con las poblaciones claves, las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UCSF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/Clínicas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VICITS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y las Clínicas de atención Integral (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CAI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). </a:t>
            </a:r>
          </a:p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None/>
            </a:pPr>
            <a:endParaRPr lang="es-SV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n 8">
            <a:extLst>
              <a:ext uri="{FF2B5EF4-FFF2-40B4-BE49-F238E27FC236}">
                <a16:creationId xmlns:a16="http://schemas.microsoft.com/office/drawing/2014/main" id="{420EA777-8B43-4DE0-92D4-955C41DB4A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7220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151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136188" y="507829"/>
            <a:ext cx="6664661" cy="586439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Con la nueva solicitud de financiamiento se continuará fortaleciendo las dos estrategias ya implementadas para alcanzar las metas programadas:</a:t>
            </a:r>
          </a:p>
          <a:p>
            <a:pPr marL="326880" lvl="2" indent="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Estrategia de prevención</a:t>
            </a:r>
          </a:p>
          <a:p>
            <a:pPr marL="326880" lvl="2" indent="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Estrategia de vinculación</a:t>
            </a:r>
          </a:p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 Para la Prevención, los abordajes eficientes, serán reforzados enfatizando la  Prevención Combinada a través de la oferta en servicios integrales con el objetivo de lograr una mayor oferta de pruebas,  incremento de detección de casos positivos y la subsecuente vinculación de las personas a la atención</a:t>
            </a:r>
          </a:p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Dichos servicios permitirán la complementariedad de las intervenciones comunitarias que se realizarán en conjunto por los implementadores.</a:t>
            </a:r>
          </a:p>
        </p:txBody>
      </p:sp>
      <p:grpSp>
        <p:nvGrpSpPr>
          <p:cNvPr id="4" name="Grupo 5">
            <a:extLst>
              <a:ext uri="{FF2B5EF4-FFF2-40B4-BE49-F238E27FC236}">
                <a16:creationId xmlns:a16="http://schemas.microsoft.com/office/drawing/2014/main" id="{077D2270-C203-4A84-807C-AA5BDB132082}"/>
              </a:ext>
            </a:extLst>
          </p:cNvPr>
          <p:cNvGrpSpPr/>
          <p:nvPr/>
        </p:nvGrpSpPr>
        <p:grpSpPr>
          <a:xfrm>
            <a:off x="6931742" y="707922"/>
            <a:ext cx="5260258" cy="5501149"/>
            <a:chOff x="6200349" y="1668137"/>
            <a:chExt cx="5991651" cy="3429479"/>
          </a:xfrm>
        </p:grpSpPr>
        <p:pic>
          <p:nvPicPr>
            <p:cNvPr id="6" name="Imagen 2">
              <a:extLst>
                <a:ext uri="{FF2B5EF4-FFF2-40B4-BE49-F238E27FC236}">
                  <a16:creationId xmlns:a16="http://schemas.microsoft.com/office/drawing/2014/main" id="{E63CEAB4-08A5-4AEA-AD2D-7829BAA9C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0349" y="1668137"/>
              <a:ext cx="5991651" cy="342947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Imagen 4">
              <a:extLst>
                <a:ext uri="{FF2B5EF4-FFF2-40B4-BE49-F238E27FC236}">
                  <a16:creationId xmlns:a16="http://schemas.microsoft.com/office/drawing/2014/main" id="{A00EE4AF-7699-40D2-A418-ECF6A1C22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80250" y="2959738"/>
              <a:ext cx="2246719" cy="72719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462703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3168</TotalTime>
  <Words>1913</Words>
  <Application>Microsoft Office PowerPoint</Application>
  <PresentationFormat>Widescreen</PresentationFormat>
  <Paragraphs>289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Aparajita</vt:lpstr>
      <vt:lpstr>Arial</vt:lpstr>
      <vt:lpstr>Britannic Bold</vt:lpstr>
      <vt:lpstr>Calibri</vt:lpstr>
      <vt:lpstr>Calibri Light</vt:lpstr>
      <vt:lpstr>Century Gothic</vt:lpstr>
      <vt:lpstr>Georgia</vt:lpstr>
      <vt:lpstr>Times New Roman</vt:lpstr>
      <vt:lpstr>Wingdings</vt:lpstr>
      <vt:lpstr>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 DE MIRANDA, Celina</dc:creator>
  <cp:lastModifiedBy>MARTINEZ DE MIRANDA, Celina</cp:lastModifiedBy>
  <cp:revision>562</cp:revision>
  <dcterms:created xsi:type="dcterms:W3CDTF">2018-03-02T18:40:16Z</dcterms:created>
  <dcterms:modified xsi:type="dcterms:W3CDTF">2018-04-19T16:09:38Z</dcterms:modified>
</cp:coreProperties>
</file>