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21" r:id="rId4"/>
    <p:sldId id="322" r:id="rId5"/>
    <p:sldId id="286" r:id="rId6"/>
    <p:sldId id="285" r:id="rId7"/>
    <p:sldId id="316" r:id="rId8"/>
    <p:sldId id="317" r:id="rId9"/>
    <p:sldId id="314" r:id="rId10"/>
    <p:sldId id="318" r:id="rId11"/>
    <p:sldId id="320" r:id="rId12"/>
    <p:sldId id="298" r:id="rId13"/>
    <p:sldId id="258" r:id="rId14"/>
  </p:sldIdLst>
  <p:sldSz cx="9144000" cy="6858000" type="screen4x3"/>
  <p:notesSz cx="6858000" cy="9144000"/>
  <p:defaultTextStyle>
    <a:defPPr>
      <a:defRPr lang="es-S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Alberto Gomez" initials="CA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11" autoAdjust="0"/>
    <p:restoredTop sz="94630" autoAdjust="0"/>
  </p:normalViewPr>
  <p:slideViewPr>
    <p:cSldViewPr>
      <p:cViewPr varScale="1">
        <p:scale>
          <a:sx n="92" d="100"/>
          <a:sy n="92" d="100"/>
        </p:scale>
        <p:origin x="17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249EAC6-1996-0346-A0C6-6AFDA7D00B93}" type="datetimeFigureOut">
              <a:rPr lang="es-SV"/>
              <a:pPr>
                <a:defRPr/>
              </a:pPr>
              <a:t>24/5/17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893C3E-B77D-B04F-8B0E-3FF84DDC0A83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853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85DEF12-5B39-864B-96BE-B14C30892728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C6B326-15EA-1140-A3EB-8F7F7FC709D5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719621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6B326-15EA-1140-A3EB-8F7F7FC709D5}" type="slidenum">
              <a:rPr lang="es-SV" altLang="es-SV" smtClean="0"/>
              <a:pPr>
                <a:defRPr/>
              </a:pPr>
              <a:t>2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19493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6B326-15EA-1140-A3EB-8F7F7FC709D5}" type="slidenum">
              <a:rPr lang="es-SV" altLang="es-SV" smtClean="0"/>
              <a:pPr>
                <a:defRPr/>
              </a:pPr>
              <a:t>3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7471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6B326-15EA-1140-A3EB-8F7F7FC709D5}" type="slidenum">
              <a:rPr lang="es-SV" altLang="es-SV" smtClean="0"/>
              <a:pPr>
                <a:defRPr/>
              </a:pPr>
              <a:t>5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51220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6B326-15EA-1140-A3EB-8F7F7FC709D5}" type="slidenum">
              <a:rPr lang="es-SV" altLang="es-SV" smtClean="0"/>
              <a:pPr>
                <a:defRPr/>
              </a:pPr>
              <a:t>8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2225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6B326-15EA-1140-A3EB-8F7F7FC709D5}" type="slidenum">
              <a:rPr lang="es-SV" altLang="es-SV" smtClean="0"/>
              <a:pPr>
                <a:defRPr/>
              </a:pPr>
              <a:t>10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38590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50E7-9F30-554A-A784-D1D20233220C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8359-3441-8641-8829-3A4F7A108C98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59959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A37B-2F93-A847-929F-F7067BDC0291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6B6C-B98F-4A4A-B787-98B559718DAF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8555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2ED8-AA91-FC4F-92D0-647073E5C42E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0931-5853-584B-92F6-CDFE78DCE848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15995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8776-09A6-2C4E-A18C-144018D397D7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B0D5-CFFC-A745-B4A8-FE15861CF3D1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3742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315C-302E-8E44-9E23-96F088AF724B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2040-3E06-814E-9172-F87A2E84B2D3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471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B9FA-02F3-5942-A588-2BF84FA97FBF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B836-3CF2-9240-AA01-21EEFCED3EF5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3091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2B72-4210-5848-863A-4D30E0A1EC49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8C7B-67C3-AB47-A5DB-97F2166D1B13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64363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FD99-2B24-BC4F-A16F-43BA2DEC96D7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EEEC-703B-EB49-9C66-A3189BA74300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97352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1C85-E215-BF49-853B-9C736914559B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FF5B-F6F6-494E-9D34-8E11992C8232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16319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2E42-4335-DF43-8144-A966667539A2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5EF8-20C3-E14A-8E0D-19A5C832CAFF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3581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A36D-E1A4-3F4F-B804-CC5C5E8ABD16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E8D5-FD26-AE45-AE0D-095D7CCEDBB0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0813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7A4F-7552-0A40-83B3-4DFB0FB7F2F2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7E2F-C0BC-5D4A-9827-380CF0FA4E7D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6211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BDD8-BE10-3046-9E99-80672E5A6676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AC84-AA20-C944-9BBE-757003321717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125991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58FC-530B-0F43-8BF2-78285FB5B496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CBB6-DD4E-9D42-B2AB-F0EDDB3D9684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1835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7D21-8D9D-4A49-B8E7-DBDDA67DA4BF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542D-47D8-7742-A08B-7642ECA12CB0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78489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D08F-4456-B14B-B94C-80BCEE42EB1E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4DBB-B07E-2545-BC9C-615F0FDDBFDA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87023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2026-9CDB-BD48-83D4-F0AB61B461B2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AC66-55A0-A644-8B2B-C175CBCF30F8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70952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725A-9C78-1D44-B190-2D3EBDCC6125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CDEC-5A02-954F-9673-8BA899E3A782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75401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E825-66EE-634F-9A6A-3DE4B61786B1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EF62-4A2A-5648-BB41-EF65FDBD8FFB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0982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3C2B-6548-2740-98F4-326B046405DC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B590-B870-314A-9B28-F078AFE16ADF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2068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5A7E-E473-D540-9CFB-62475842F36C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CDE9C-7522-9F4C-8345-4FD97ECD7CC4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0211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CD0E-4CFA-8641-A673-3008BC635F5C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DF07-5EDA-1F48-A5B6-72643055C5A2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5521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10AE85-159A-C748-A0E8-432C32377AD2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1C11BF-C7AF-6240-B6E5-D8A657F61876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921896-B076-944E-B22A-B09BD5748265}" type="datetimeFigureOut">
              <a:rPr lang="es-SV"/>
              <a:pPr>
                <a:defRPr/>
              </a:pPr>
              <a:t>24/5/17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208C5D-554B-B445-BC80-CEAE52487F7B}" type="slidenum">
              <a:rPr lang="es-SV" altLang="es-SV"/>
              <a:pPr>
                <a:defRPr/>
              </a:pPr>
              <a:t>‹Nr.›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com.org/" TargetMode="External"/><Relationship Id="rId4" Type="http://schemas.openxmlformats.org/officeDocument/2006/relationships/hyperlink" Target="http://www.facebook.com/MCPES2002" TargetMode="External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70731" y="307049"/>
            <a:ext cx="53276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Mecanismo</a:t>
            </a:r>
          </a:p>
          <a:p>
            <a:pPr eaLnBrk="1" hangingPunct="1"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Coordinador de País</a:t>
            </a:r>
          </a:p>
          <a:p>
            <a:pPr eaLnBrk="1" hangingPunct="1"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Salvador</a:t>
            </a:r>
            <a:endParaRPr lang="es-SV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CuadroTexto 3"/>
          <p:cNvSpPr txBox="1">
            <a:spLocks noChangeArrowheads="1"/>
          </p:cNvSpPr>
          <p:nvPr/>
        </p:nvSpPr>
        <p:spPr bwMode="auto">
          <a:xfrm>
            <a:off x="5973763" y="443706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charset="0"/>
              </a:rPr>
              <a:t> </a:t>
            </a:r>
          </a:p>
        </p:txBody>
      </p:sp>
      <p:sp>
        <p:nvSpPr>
          <p:cNvPr id="5124" name="CuadroTexto 4"/>
          <p:cNvSpPr txBox="1">
            <a:spLocks noChangeArrowheads="1"/>
          </p:cNvSpPr>
          <p:nvPr/>
        </p:nvSpPr>
        <p:spPr bwMode="auto">
          <a:xfrm>
            <a:off x="7596188" y="17938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600" dirty="0">
              <a:latin typeface="Arial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414984" y="189763"/>
            <a:ext cx="7273925" cy="9953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  <a:t/>
            </a:r>
            <a:b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</a:br>
            <a: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  <a:t/>
            </a:r>
            <a:b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</a:br>
            <a: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  <a:t/>
            </a:r>
            <a:b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</a:br>
            <a: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  <a:t/>
            </a:r>
            <a:b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</a:br>
            <a: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  <a:t/>
            </a:r>
            <a:b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</a:br>
            <a: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  <a:t/>
            </a:r>
            <a:br>
              <a:rPr lang="es-SV" dirty="0" smtClean="0">
                <a:solidFill>
                  <a:schemeClr val="accent2">
                    <a:lumMod val="75000"/>
                  </a:schemeClr>
                </a:solidFill>
                <a:latin typeface="Plan" panose="020B0503030404020204" pitchFamily="34" charset="0"/>
              </a:rPr>
            </a:br>
            <a:r>
              <a:rPr lang="es-SV" sz="3100" b="1" dirty="0" smtClean="0">
                <a:solidFill>
                  <a:schemeClr val="accent2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ALCANCES DEL PROYECTO FINANCIADO POR EL FONDO MUNDIAL.  Modulo Cuidado y Tratamiento</a:t>
            </a:r>
            <a:endParaRPr lang="es-SV" sz="3100" b="1" dirty="0">
              <a:solidFill>
                <a:schemeClr val="accent2">
                  <a:lumMod val="7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2123728" y="4014787"/>
            <a:ext cx="6461125" cy="1584325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s-SV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SV" sz="5100" b="1" dirty="0" smtClean="0">
                <a:solidFill>
                  <a:schemeClr val="accent1"/>
                </a:solidFill>
              </a:rPr>
              <a:t>“Innovando servicios, reduciendo riesgos y renovando vidas en El Salvador”.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SV" dirty="0">
              <a:solidFill>
                <a:schemeClr val="accent1"/>
              </a:solidFill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es-SV" dirty="0" smtClean="0">
                <a:solidFill>
                  <a:schemeClr val="accent1"/>
                </a:solidFill>
              </a:rPr>
              <a:t>Mayo 2017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SV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1"/>
          <p:cNvSpPr txBox="1">
            <a:spLocks/>
          </p:cNvSpPr>
          <p:nvPr/>
        </p:nvSpPr>
        <p:spPr bwMode="auto">
          <a:xfrm>
            <a:off x="684213" y="508001"/>
            <a:ext cx="66214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charset="0"/>
              <a:buNone/>
            </a:pPr>
            <a:r>
              <a:rPr lang="es-SV" alt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Presupuesto por año</a:t>
            </a:r>
            <a:endParaRPr lang="es-SV" altLang="es-ES_tradnl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1340768"/>
            <a:ext cx="786859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39157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 bwMode="auto">
          <a:xfrm>
            <a:off x="251521" y="1444626"/>
            <a:ext cx="4884034" cy="479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s-SV" b="1" dirty="0" smtClean="0"/>
          </a:p>
          <a:p>
            <a:pPr algn="just">
              <a:defRPr/>
            </a:pPr>
            <a:r>
              <a:rPr lang="es-SV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Desarrollo de talleres de capacitaci</a:t>
            </a:r>
            <a:r>
              <a:rPr lang="es-ES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ón a educadores de las organizaciones a cargo del componente de Cuidado y Tratamiento que incluyó: Elaboración de ideas de negocio, generación de empleo y cadenas de valor.</a:t>
            </a:r>
          </a:p>
          <a:p>
            <a:pPr algn="just">
              <a:buNone/>
              <a:defRPr/>
            </a:pPr>
            <a:endParaRPr lang="es-SV" sz="2900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defRPr/>
            </a:pPr>
            <a:r>
              <a:rPr lang="es-SV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Desarrollo  de metodología de LEAN START UP o emprendimiento ágil con personas pertenecientes a los grupos de apoyo de los 18 hospitales.</a:t>
            </a:r>
          </a:p>
          <a:p>
            <a:pPr algn="just">
              <a:buNone/>
              <a:defRPr/>
            </a:pPr>
            <a:endParaRPr lang="es-SV" sz="2900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defRPr/>
            </a:pPr>
            <a:r>
              <a:rPr lang="es-SV" sz="2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s-SV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e seleccionan 84 personas  de 16 hospitales que han participado. 42 de ellos tienen su idea de negocio, quienes la presentaron en el panel de evaluación en este año y se han seleccionado para tener acceso a capital semilla</a:t>
            </a:r>
            <a:r>
              <a:rPr lang="es-SV" sz="2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SV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 31 de las 42 propuestas.</a:t>
            </a:r>
          </a:p>
          <a:p>
            <a:pPr marL="0" indent="0">
              <a:buNone/>
              <a:defRPr/>
            </a:pPr>
            <a:endParaRPr lang="es-SV" b="1" dirty="0"/>
          </a:p>
        </p:txBody>
      </p:sp>
      <p:sp>
        <p:nvSpPr>
          <p:cNvPr id="3" name="Marcador de contenido 11"/>
          <p:cNvSpPr txBox="1">
            <a:spLocks/>
          </p:cNvSpPr>
          <p:nvPr/>
        </p:nvSpPr>
        <p:spPr bwMode="auto">
          <a:xfrm>
            <a:off x="684213" y="508001"/>
            <a:ext cx="66214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charset="0"/>
              <a:buNone/>
            </a:pPr>
            <a:r>
              <a:rPr lang="es-ES" altLang="es-ES_tradnl" sz="28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s-ES" altLang="es-ES_tradnl" sz="28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strategia de Emprendimiento con personas con VIH</a:t>
            </a:r>
            <a:endParaRPr lang="es-SV" altLang="es-ES_tradnl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44626"/>
            <a:ext cx="2645595" cy="47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7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67625" y="333375"/>
            <a:ext cx="1225550" cy="43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SV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SV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1476375" y="1657350"/>
            <a:ext cx="5761038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2525713" y="3917950"/>
            <a:ext cx="476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2000" b="1">
                <a:solidFill>
                  <a:srgbClr val="000000"/>
                </a:solidFill>
                <a:latin typeface="Arial" charset="0"/>
                <a:hlinkClick r:id="rId3"/>
              </a:rPr>
              <a:t>www.mcpelsalvador.com.org</a:t>
            </a:r>
            <a:r>
              <a:rPr lang="es-SV" altLang="es-SV" sz="2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9461" name="5 CuadroTexto"/>
          <p:cNvSpPr txBox="1">
            <a:spLocks noChangeArrowheads="1"/>
          </p:cNvSpPr>
          <p:nvPr/>
        </p:nvSpPr>
        <p:spPr bwMode="auto">
          <a:xfrm>
            <a:off x="3035300" y="4662488"/>
            <a:ext cx="31924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1600" dirty="0">
                <a:solidFill>
                  <a:srgbClr val="000000"/>
                </a:solidFill>
                <a:latin typeface="Arial" charset="0"/>
                <a:hlinkClick r:id="rId4"/>
              </a:rPr>
              <a:t>www.facebook.com/MCPES2002</a:t>
            </a:r>
            <a:endParaRPr lang="es-SV" altLang="es-SV" sz="16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6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1600" dirty="0">
                <a:solidFill>
                  <a:srgbClr val="00B0F0"/>
                </a:solidFill>
                <a:latin typeface="Arial" charset="0"/>
              </a:rPr>
              <a:t>@</a:t>
            </a:r>
            <a:r>
              <a:rPr lang="es-SV" altLang="es-SV" sz="1600" dirty="0" err="1">
                <a:solidFill>
                  <a:srgbClr val="00B0F0"/>
                </a:solidFill>
                <a:latin typeface="Arial" charset="0"/>
              </a:rPr>
              <a:t>MCPElSalvador</a:t>
            </a:r>
            <a:r>
              <a:rPr lang="es-SV" altLang="es-SV" sz="1600" dirty="0">
                <a:solidFill>
                  <a:srgbClr val="00B0F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2" name="AutoShape 6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3" name="AutoShape 8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64" name="8 Imagen" descr="facebbo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579938"/>
            <a:ext cx="53181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9 Imagen" descr="twitt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51450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1 Rectángulo"/>
          <p:cNvSpPr>
            <a:spLocks noChangeArrowheads="1"/>
          </p:cNvSpPr>
          <p:nvPr/>
        </p:nvSpPr>
        <p:spPr bwMode="auto">
          <a:xfrm>
            <a:off x="172727" y="377381"/>
            <a:ext cx="71358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3600" b="1" dirty="0" smtClean="0">
                <a:solidFill>
                  <a:schemeClr val="accent1"/>
                </a:solidFill>
                <a:latin typeface="Arial Black" charset="0"/>
              </a:rPr>
              <a:t>Muchas gracias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SV" sz="3600" b="1" dirty="0">
              <a:solidFill>
                <a:srgbClr val="000000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3600" b="1" dirty="0" smtClean="0">
                <a:solidFill>
                  <a:srgbClr val="000000"/>
                </a:solidFill>
                <a:latin typeface="Arial Black" charset="0"/>
              </a:rPr>
              <a:t>MCP-ES</a:t>
            </a:r>
            <a:endParaRPr lang="es-ES" altLang="es-SV" sz="3600" b="1" dirty="0">
              <a:solidFill>
                <a:srgbClr val="000000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SV" sz="2400" b="1" dirty="0">
              <a:solidFill>
                <a:srgbClr val="000000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 dirty="0">
                <a:solidFill>
                  <a:srgbClr val="000000"/>
                </a:solidFill>
                <a:latin typeface="Arial Black" charset="0"/>
              </a:rPr>
              <a:t>Contribuyendo a la reducción significativa y sostenible del VIH Sida y Tuberculosis, a través de las subvenciones del Fondo Mundial </a:t>
            </a:r>
          </a:p>
        </p:txBody>
      </p:sp>
      <p:pic>
        <p:nvPicPr>
          <p:cNvPr id="19467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916363"/>
            <a:ext cx="6524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1"/>
          <p:cNvSpPr txBox="1">
            <a:spLocks/>
          </p:cNvSpPr>
          <p:nvPr/>
        </p:nvSpPr>
        <p:spPr bwMode="auto">
          <a:xfrm>
            <a:off x="107504" y="96520"/>
            <a:ext cx="7416824" cy="196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charset="0"/>
              <a:buNone/>
            </a:pPr>
            <a:r>
              <a:rPr lang="es-ES" altLang="es-ES_trad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Consultas a Responder según reunión </a:t>
            </a:r>
          </a:p>
          <a:p>
            <a:pPr marL="114300" indent="0">
              <a:buFont typeface="Arial" charset="0"/>
              <a:buNone/>
            </a:pPr>
            <a:r>
              <a:rPr lang="es-ES" altLang="es-ES_trad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Plenaria anterior: </a:t>
            </a:r>
          </a:p>
          <a:p>
            <a:pPr marL="114300" indent="0">
              <a:buFont typeface="Arial" charset="0"/>
              <a:buNone/>
            </a:pPr>
            <a:endParaRPr lang="es-ES" altLang="es-ES_tradnl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571500" indent="-457200">
              <a:buFont typeface="Arial" charset="0"/>
              <a:buAutoNum type="arabicPeriod"/>
            </a:pPr>
            <a:r>
              <a:rPr lang="es-ES" altLang="es-ES_tradn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Status de Existencias de promocionales en    bodegas de Plan y SR.</a:t>
            </a:r>
            <a:endParaRPr lang="es-SV" altLang="es-ES_tradnl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3568" y="223723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Bodegas de Plan: No hay promocionales en existencia</a:t>
            </a:r>
            <a:endParaRPr lang="es-SV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753240"/>
            <a:ext cx="4449998" cy="37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487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1"/>
          <p:cNvSpPr txBox="1">
            <a:spLocks/>
          </p:cNvSpPr>
          <p:nvPr/>
        </p:nvSpPr>
        <p:spPr bwMode="auto">
          <a:xfrm>
            <a:off x="395536" y="692696"/>
            <a:ext cx="69847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s-SV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Pregunta 2: ¿Cual es la Estrategia </a:t>
            </a:r>
            <a:r>
              <a:rPr lang="es-SV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seguir en este nuevo </a:t>
            </a:r>
            <a:r>
              <a:rPr lang="es-SV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proyecto 2017-2018, </a:t>
            </a:r>
            <a:r>
              <a:rPr lang="es-SV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ya que no se cuenta con </a:t>
            </a:r>
            <a:r>
              <a:rPr lang="es-SV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promocionales?</a:t>
            </a:r>
            <a:endParaRPr lang="es-SV" altLang="es-ES_tradnl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5576" y="2708920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SV" dirty="0" smtClean="0">
                <a:solidFill>
                  <a:schemeClr val="accent1"/>
                </a:solidFill>
              </a:rPr>
              <a:t>Entrega de Vales de supermercado a aquellos usuarios con referencia efectiva que no acepto acompañamiento pero que fueron voluntariamente a tomarse la prueba. ( 8,218 tarjetas por un costo de $5.00 </a:t>
            </a:r>
            <a:r>
              <a:rPr lang="es-SV" dirty="0" err="1" smtClean="0">
                <a:solidFill>
                  <a:schemeClr val="accent1"/>
                </a:solidFill>
              </a:rPr>
              <a:t>dls</a:t>
            </a:r>
            <a:r>
              <a:rPr lang="es-SV" dirty="0" smtClean="0">
                <a:solidFill>
                  <a:schemeClr val="accent1"/>
                </a:solidFill>
              </a:rPr>
              <a:t> c/u )</a:t>
            </a:r>
          </a:p>
          <a:p>
            <a:pPr algn="just"/>
            <a:endParaRPr lang="es-SV" dirty="0" smtClean="0">
              <a:solidFill>
                <a:schemeClr val="accent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SV" dirty="0" smtClean="0">
                <a:solidFill>
                  <a:schemeClr val="accent1"/>
                </a:solidFill>
              </a:rPr>
              <a:t>Entrega de vales de alimentación a aquellos </a:t>
            </a:r>
            <a:r>
              <a:rPr lang="es-SV" dirty="0" smtClean="0">
                <a:solidFill>
                  <a:schemeClr val="accent1"/>
                </a:solidFill>
              </a:rPr>
              <a:t>usuarias </a:t>
            </a:r>
            <a:r>
              <a:rPr lang="es-SV" dirty="0" smtClean="0">
                <a:solidFill>
                  <a:schemeClr val="accent1"/>
                </a:solidFill>
              </a:rPr>
              <a:t>y usuarios que se tomen la prueba con Unidades móviles de Plan como un reconocimiento del tiempo invertido.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SV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567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1"/>
          <p:cNvGrpSpPr>
            <a:grpSpLocks/>
          </p:cNvGrpSpPr>
          <p:nvPr/>
        </p:nvGrpSpPr>
        <p:grpSpPr bwMode="auto">
          <a:xfrm>
            <a:off x="539552" y="2204864"/>
            <a:ext cx="8135938" cy="2736304"/>
            <a:chOff x="0" y="53285"/>
            <a:chExt cx="8136904" cy="743535"/>
          </a:xfrm>
        </p:grpSpPr>
        <p:sp>
          <p:nvSpPr>
            <p:cNvPr id="3" name="Rectángulo redondeado 2"/>
            <p:cNvSpPr/>
            <p:nvPr/>
          </p:nvSpPr>
          <p:spPr>
            <a:xfrm>
              <a:off x="0" y="53285"/>
              <a:ext cx="8136904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36517" y="89826"/>
              <a:ext cx="8063869" cy="670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SV" sz="4800" b="1" dirty="0"/>
                <a:t>3</a:t>
              </a:r>
              <a:r>
                <a:rPr lang="es-SV" sz="4800" b="1" dirty="0" smtClean="0"/>
                <a:t>. ¿Cuál es el Alcance Programático </a:t>
              </a:r>
              <a:r>
                <a:rPr lang="es-SV" sz="4800" b="1" dirty="0"/>
                <a:t>con la Estrategia de Adherencia</a:t>
              </a:r>
              <a:r>
                <a:rPr lang="es-SV" sz="4800" b="1" dirty="0" smtClean="0"/>
                <a:t>.?</a:t>
              </a:r>
              <a:endParaRPr lang="es-SV" sz="4800" b="1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1"/>
          <p:cNvSpPr txBox="1">
            <a:spLocks/>
          </p:cNvSpPr>
          <p:nvPr/>
        </p:nvSpPr>
        <p:spPr bwMode="auto">
          <a:xfrm>
            <a:off x="5076056" y="1484784"/>
            <a:ext cx="3672408" cy="20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charset="0"/>
              <a:buNone/>
            </a:pPr>
            <a:r>
              <a:rPr lang="es-ES" altLang="es-ES_tradn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Modulo Cuidado y Tratamiento</a:t>
            </a:r>
            <a:endParaRPr lang="es-SV" altLang="es-ES_tradnl" sz="40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80" y="3857246"/>
            <a:ext cx="3899855" cy="259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3" y="1268760"/>
            <a:ext cx="3888432" cy="258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75048"/>
          </a:xfrm>
        </p:spPr>
        <p:txBody>
          <a:bodyPr/>
          <a:lstStyle/>
          <a:p>
            <a:pPr algn="ctr"/>
            <a:r>
              <a:rPr lang="es-ES_tradnl" sz="2800" b="1" dirty="0" smtClean="0">
                <a:solidFill>
                  <a:schemeClr val="accent1"/>
                </a:solidFill>
              </a:rPr>
              <a:t>Cumplimiento programático Cuidado y Tratamiento ABRIL 2017</a:t>
            </a:r>
            <a:br>
              <a:rPr lang="es-ES_tradnl" sz="2800" b="1" dirty="0" smtClean="0">
                <a:solidFill>
                  <a:schemeClr val="accent1"/>
                </a:solidFill>
              </a:rPr>
            </a:br>
            <a:r>
              <a:rPr lang="es-ES_tradnl" sz="2400" b="1" dirty="0" smtClean="0">
                <a:solidFill>
                  <a:schemeClr val="accent1"/>
                </a:solidFill>
              </a:rPr>
              <a:t>Indicador: Personas recién diagnosticadas que iniciaron Terapia</a:t>
            </a:r>
            <a:r>
              <a:rPr lang="es-ES_tradnl" sz="2800" b="1" dirty="0" smtClean="0">
                <a:solidFill>
                  <a:schemeClr val="accent1"/>
                </a:solidFill>
              </a:rPr>
              <a:t/>
            </a:r>
            <a:br>
              <a:rPr lang="es-ES_tradnl" sz="2800" b="1" dirty="0" smtClean="0">
                <a:solidFill>
                  <a:schemeClr val="accent1"/>
                </a:solidFill>
              </a:rPr>
            </a:br>
            <a:endParaRPr lang="es-ES_tradnl" sz="2800" b="1" dirty="0">
              <a:solidFill>
                <a:schemeClr val="accent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" Innovando servicios, reduciendo riesgos y renovando vidas en El Salvador" Plan International/ Fondo Mundial  </a:t>
            </a:r>
            <a:endParaRPr lang="es-SV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96" y="2103722"/>
            <a:ext cx="5616981" cy="329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850" y="3261413"/>
            <a:ext cx="3056150" cy="2288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pPr algn="ctr"/>
            <a:r>
              <a:rPr lang="es-ES_tradnl" sz="2400" b="1" dirty="0" smtClean="0">
                <a:solidFill>
                  <a:schemeClr val="accent1"/>
                </a:solidFill>
              </a:rPr>
              <a:t>CUMPLIMIENTO Cuidado y Tratamiento ABRIL 2017</a:t>
            </a:r>
            <a:br>
              <a:rPr lang="es-ES_tradnl" sz="2400" b="1" dirty="0" smtClean="0">
                <a:solidFill>
                  <a:schemeClr val="accent1"/>
                </a:solidFill>
              </a:rPr>
            </a:br>
            <a:r>
              <a:rPr lang="es-ES_tradnl" sz="2400" b="1" dirty="0">
                <a:solidFill>
                  <a:schemeClr val="accent1"/>
                </a:solidFill>
              </a:rPr>
              <a:t/>
            </a:r>
            <a:br>
              <a:rPr lang="es-ES_tradnl" sz="2400" b="1" dirty="0">
                <a:solidFill>
                  <a:schemeClr val="accent1"/>
                </a:solidFill>
              </a:rPr>
            </a:br>
            <a:r>
              <a:rPr lang="es-ES_tradnl" sz="2400" b="1" dirty="0" smtClean="0">
                <a:solidFill>
                  <a:schemeClr val="accent1"/>
                </a:solidFill>
              </a:rPr>
              <a:t>Indicador: Personas con VIH en abandonado TAR.</a:t>
            </a:r>
            <a:endParaRPr lang="es-ES_tradnl" sz="2400" b="1" dirty="0">
              <a:solidFill>
                <a:schemeClr val="accent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" Innovando servicios, reduciendo riesgos y renovando vidas en El Salvador" Plan International/ Fondo Mundial  </a:t>
            </a:r>
            <a:endParaRPr lang="es-SV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24" y="1556792"/>
            <a:ext cx="736919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 bwMode="auto">
          <a:xfrm>
            <a:off x="684213" y="1196753"/>
            <a:ext cx="798353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s-SV" b="1" dirty="0" smtClean="0"/>
          </a:p>
          <a:p>
            <a:pPr algn="just">
              <a:defRPr/>
            </a:pPr>
            <a:r>
              <a:rPr lang="es-SV" sz="2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Capacitación  a socios encargados de las actividades de Cuidado y </a:t>
            </a:r>
            <a:r>
              <a:rPr lang="es-SV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tratamiento</a:t>
            </a:r>
            <a:r>
              <a:rPr lang="es-SV" sz="2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SV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en adherencia comunitaria, co infecci</a:t>
            </a:r>
            <a:r>
              <a:rPr lang="es-ES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r>
              <a:rPr lang="es-SV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y prevenci</a:t>
            </a:r>
            <a:r>
              <a:rPr lang="es-ES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ón del consumo de alcohol y de drogas.</a:t>
            </a:r>
            <a:endParaRPr lang="es-SV" sz="2900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defRPr/>
            </a:pPr>
            <a:r>
              <a:rPr lang="es-SV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Coordinaci</a:t>
            </a:r>
            <a:r>
              <a:rPr lang="es-ES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ón con 18 hospitales nacionales de referencia a TAR por medio del Programa Nacional de ITS/HIV/SIDA.</a:t>
            </a:r>
          </a:p>
          <a:p>
            <a:pPr algn="just">
              <a:defRPr/>
            </a:pPr>
            <a:r>
              <a:rPr lang="es-ES" sz="29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Visitas domiciliares o abordajes a personas con diagnósticos recientes y personas no adherentes a la TAR.</a:t>
            </a:r>
            <a:endParaRPr lang="es-SV" sz="2900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es-SV" b="1" dirty="0"/>
          </a:p>
        </p:txBody>
      </p:sp>
      <p:sp>
        <p:nvSpPr>
          <p:cNvPr id="3" name="Marcador de contenido 11"/>
          <p:cNvSpPr txBox="1">
            <a:spLocks/>
          </p:cNvSpPr>
          <p:nvPr/>
        </p:nvSpPr>
        <p:spPr bwMode="auto">
          <a:xfrm>
            <a:off x="684213" y="508001"/>
            <a:ext cx="66214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charset="0"/>
              <a:buNone/>
            </a:pPr>
            <a:r>
              <a:rPr lang="es-ES" altLang="es-ES_tradnl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Cuidado y Tratamiento</a:t>
            </a:r>
            <a:endParaRPr lang="es-SV" altLang="es-ES_tradnl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81" y="4005064"/>
            <a:ext cx="3491880" cy="23245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9" y="3995864"/>
            <a:ext cx="3166575" cy="21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334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1"/>
          <p:cNvGrpSpPr>
            <a:grpSpLocks/>
          </p:cNvGrpSpPr>
          <p:nvPr/>
        </p:nvGrpSpPr>
        <p:grpSpPr bwMode="auto">
          <a:xfrm>
            <a:off x="539552" y="2204864"/>
            <a:ext cx="8135938" cy="2736304"/>
            <a:chOff x="0" y="53285"/>
            <a:chExt cx="8136904" cy="743535"/>
          </a:xfrm>
        </p:grpSpPr>
        <p:sp>
          <p:nvSpPr>
            <p:cNvPr id="3" name="Rectángulo redondeado 2"/>
            <p:cNvSpPr/>
            <p:nvPr/>
          </p:nvSpPr>
          <p:spPr>
            <a:xfrm>
              <a:off x="0" y="53285"/>
              <a:ext cx="8136904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36517" y="89826"/>
              <a:ext cx="8063869" cy="670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SV" sz="4800" b="1" dirty="0"/>
                <a:t>4</a:t>
              </a:r>
              <a:r>
                <a:rPr lang="es-SV" sz="4800" b="1" dirty="0" smtClean="0"/>
                <a:t>. Ejecución Financiera Modulo Cuidado y Tratamiento.</a:t>
              </a:r>
              <a:endParaRPr lang="es-SV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208715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431</Words>
  <Application>Microsoft Macintosh PowerPoint</Application>
  <PresentationFormat>Presentación en pantalla (4:3)</PresentationFormat>
  <Paragraphs>52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Hebrew</vt:lpstr>
      <vt:lpstr>Calibri</vt:lpstr>
      <vt:lpstr>Plan</vt:lpstr>
      <vt:lpstr>Wingdings</vt:lpstr>
      <vt:lpstr>Tema de Office</vt:lpstr>
      <vt:lpstr>4_Tema de Office</vt:lpstr>
      <vt:lpstr>      ALCANCES DEL PROYECTO FINANCIADO POR EL FONDO MUNDIAL.  Modulo Cuidado y Tratamiento</vt:lpstr>
      <vt:lpstr>Presentación de PowerPoint</vt:lpstr>
      <vt:lpstr>Presentación de PowerPoint</vt:lpstr>
      <vt:lpstr>Presentación de PowerPoint</vt:lpstr>
      <vt:lpstr>Presentación de PowerPoint</vt:lpstr>
      <vt:lpstr>Cumplimiento programático Cuidado y Tratamiento ABRIL 2017 Indicador: Personas recién diagnosticadas que iniciaron Terapia </vt:lpstr>
      <vt:lpstr>CUMPLIMIENTO Cuidado y Tratamiento ABRIL 2017  Indicador: Personas con VIH en abandonado TAR.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ALCANCES DEL PROYECTO FINANCIADO POR EL FONDO MUNIDAL</dc:title>
  <dc:creator>Gerardo Lara</dc:creator>
  <cp:lastModifiedBy>Gerardo Lara</cp:lastModifiedBy>
  <cp:revision>88</cp:revision>
  <dcterms:created xsi:type="dcterms:W3CDTF">2015-12-08T17:31:34Z</dcterms:created>
  <dcterms:modified xsi:type="dcterms:W3CDTF">2017-05-24T22:45:36Z</dcterms:modified>
</cp:coreProperties>
</file>