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26" r:id="rId3"/>
    <p:sldId id="328" r:id="rId4"/>
    <p:sldId id="336" r:id="rId5"/>
    <p:sldId id="329" r:id="rId6"/>
    <p:sldId id="313" r:id="rId7"/>
    <p:sldId id="311" r:id="rId8"/>
    <p:sldId id="335" r:id="rId9"/>
    <p:sldId id="333" r:id="rId10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559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85" autoAdjust="0"/>
    <p:restoredTop sz="94660"/>
  </p:normalViewPr>
  <p:slideViewPr>
    <p:cSldViewPr>
      <p:cViewPr varScale="1">
        <p:scale>
          <a:sx n="74" d="100"/>
          <a:sy n="74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3B66F7-8407-4ECA-8782-70713FD3B87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7DE2C7DD-3B97-4CB9-9451-D21EBE94606E}">
      <dgm:prSet phldrT="[Texto]"/>
      <dgm:spPr/>
      <dgm:t>
        <a:bodyPr/>
        <a:lstStyle/>
        <a:p>
          <a:r>
            <a:rPr lang="es-PA" dirty="0" smtClean="0"/>
            <a:t>Enfoque  Regional  con capítulos nacionales</a:t>
          </a:r>
          <a:endParaRPr lang="es-PA" dirty="0"/>
        </a:p>
      </dgm:t>
    </dgm:pt>
    <dgm:pt modelId="{976162C9-F41A-421A-84A9-14892F0816C9}" type="parTrans" cxnId="{5533AD78-31EC-4A52-A25A-6E993E473771}">
      <dgm:prSet/>
      <dgm:spPr/>
      <dgm:t>
        <a:bodyPr/>
        <a:lstStyle/>
        <a:p>
          <a:endParaRPr lang="es-PA"/>
        </a:p>
      </dgm:t>
    </dgm:pt>
    <dgm:pt modelId="{74BF07A5-DE1F-482E-8D36-25A851507B11}" type="sibTrans" cxnId="{5533AD78-31EC-4A52-A25A-6E993E473771}">
      <dgm:prSet/>
      <dgm:spPr/>
      <dgm:t>
        <a:bodyPr/>
        <a:lstStyle/>
        <a:p>
          <a:endParaRPr lang="es-PA"/>
        </a:p>
      </dgm:t>
    </dgm:pt>
    <dgm:pt modelId="{472E1007-BB48-43AC-AAE1-A8A7AF99AF52}">
      <dgm:prSet/>
      <dgm:spPr/>
      <dgm:t>
        <a:bodyPr/>
        <a:lstStyle/>
        <a:p>
          <a:r>
            <a:rPr lang="es-PA" dirty="0" smtClean="0"/>
            <a:t>Contrapartes y partes interesadas</a:t>
          </a:r>
        </a:p>
      </dgm:t>
    </dgm:pt>
    <dgm:pt modelId="{8B326A3F-0EFD-4430-BB8E-9C2752D53B5D}" type="parTrans" cxnId="{4378EA1F-DC97-40DE-B239-554B3A7A21F6}">
      <dgm:prSet/>
      <dgm:spPr/>
      <dgm:t>
        <a:bodyPr/>
        <a:lstStyle/>
        <a:p>
          <a:endParaRPr lang="es-PA"/>
        </a:p>
      </dgm:t>
    </dgm:pt>
    <dgm:pt modelId="{E33D7C94-9FA2-4D96-84D4-C2DDC69C4BA7}" type="sibTrans" cxnId="{4378EA1F-DC97-40DE-B239-554B3A7A21F6}">
      <dgm:prSet/>
      <dgm:spPr/>
      <dgm:t>
        <a:bodyPr/>
        <a:lstStyle/>
        <a:p>
          <a:endParaRPr lang="es-PA"/>
        </a:p>
      </dgm:t>
    </dgm:pt>
    <dgm:pt modelId="{4528439B-F7B4-4F6B-B008-9CF45B48994B}">
      <dgm:prSet/>
      <dgm:spPr/>
      <dgm:t>
        <a:bodyPr/>
        <a:lstStyle/>
        <a:p>
          <a:r>
            <a:rPr lang="es-PA" dirty="0" smtClean="0"/>
            <a:t>Flexibilidad, adaptación respuesta rápida</a:t>
          </a:r>
        </a:p>
      </dgm:t>
    </dgm:pt>
    <dgm:pt modelId="{F78FF3D7-8DE8-4505-8E44-F27A7D0EABE8}" type="parTrans" cxnId="{A935C9B9-0006-418E-8F4B-783912D55F43}">
      <dgm:prSet/>
      <dgm:spPr/>
      <dgm:t>
        <a:bodyPr/>
        <a:lstStyle/>
        <a:p>
          <a:endParaRPr lang="es-PA"/>
        </a:p>
      </dgm:t>
    </dgm:pt>
    <dgm:pt modelId="{A94C69CF-7344-46C8-883B-49C1AF17431E}" type="sibTrans" cxnId="{A935C9B9-0006-418E-8F4B-783912D55F43}">
      <dgm:prSet/>
      <dgm:spPr/>
      <dgm:t>
        <a:bodyPr/>
        <a:lstStyle/>
        <a:p>
          <a:endParaRPr lang="es-PA"/>
        </a:p>
      </dgm:t>
    </dgm:pt>
    <dgm:pt modelId="{D69FA027-9D98-462C-B998-3B841BDF589B}">
      <dgm:prSet/>
      <dgm:spPr/>
      <dgm:t>
        <a:bodyPr/>
        <a:lstStyle/>
        <a:p>
          <a:r>
            <a:rPr lang="es-PA" dirty="0" smtClean="0"/>
            <a:t>Resultados, costo-beneficio,   impacto</a:t>
          </a:r>
        </a:p>
      </dgm:t>
    </dgm:pt>
    <dgm:pt modelId="{CAA2AFC9-5EC0-45B2-9C15-210CDC4DE6C5}" type="parTrans" cxnId="{DA6B1FF9-51EB-4F41-B2CF-1675282B9639}">
      <dgm:prSet/>
      <dgm:spPr/>
      <dgm:t>
        <a:bodyPr/>
        <a:lstStyle/>
        <a:p>
          <a:endParaRPr lang="es-PA"/>
        </a:p>
      </dgm:t>
    </dgm:pt>
    <dgm:pt modelId="{18EB6EAF-970E-4758-81B8-A16E5C5490F4}" type="sibTrans" cxnId="{DA6B1FF9-51EB-4F41-B2CF-1675282B9639}">
      <dgm:prSet/>
      <dgm:spPr/>
      <dgm:t>
        <a:bodyPr/>
        <a:lstStyle/>
        <a:p>
          <a:endParaRPr lang="es-PA"/>
        </a:p>
      </dgm:t>
    </dgm:pt>
    <dgm:pt modelId="{89FC937F-18C3-4B11-83B9-BBC981263F74}">
      <dgm:prSet/>
      <dgm:spPr/>
      <dgm:t>
        <a:bodyPr/>
        <a:lstStyle/>
        <a:p>
          <a:r>
            <a:rPr lang="es-PA" dirty="0" smtClean="0"/>
            <a:t>Información estratégica</a:t>
          </a:r>
        </a:p>
      </dgm:t>
    </dgm:pt>
    <dgm:pt modelId="{C451E707-259B-47EC-BE12-C9F5FDA4FDCD}" type="parTrans" cxnId="{BF21DF73-CA55-4318-8D43-2C44CAEA3F94}">
      <dgm:prSet/>
      <dgm:spPr/>
      <dgm:t>
        <a:bodyPr/>
        <a:lstStyle/>
        <a:p>
          <a:endParaRPr lang="es-PA"/>
        </a:p>
      </dgm:t>
    </dgm:pt>
    <dgm:pt modelId="{FCE7D8E5-DC6E-4A58-ACF2-1FBE6D2A7740}" type="sibTrans" cxnId="{BF21DF73-CA55-4318-8D43-2C44CAEA3F94}">
      <dgm:prSet/>
      <dgm:spPr/>
      <dgm:t>
        <a:bodyPr/>
        <a:lstStyle/>
        <a:p>
          <a:endParaRPr lang="es-PA"/>
        </a:p>
      </dgm:t>
    </dgm:pt>
    <dgm:pt modelId="{67AC3080-124B-4B12-B668-EF34EDF66FF9}">
      <dgm:prSet/>
      <dgm:spPr/>
      <dgm:t>
        <a:bodyPr/>
        <a:lstStyle/>
        <a:p>
          <a:r>
            <a:rPr lang="es-PA" dirty="0" smtClean="0"/>
            <a:t>Género, VBG y derechos humanos</a:t>
          </a:r>
        </a:p>
      </dgm:t>
    </dgm:pt>
    <dgm:pt modelId="{74AFC1EB-625D-4F81-9A69-178344550EDE}" type="parTrans" cxnId="{DA815C57-168E-4016-BC97-18B88852F0F5}">
      <dgm:prSet/>
      <dgm:spPr/>
      <dgm:t>
        <a:bodyPr/>
        <a:lstStyle/>
        <a:p>
          <a:endParaRPr lang="es-PA"/>
        </a:p>
      </dgm:t>
    </dgm:pt>
    <dgm:pt modelId="{E78AA635-79B6-4345-A68F-A433FFB8802D}" type="sibTrans" cxnId="{DA815C57-168E-4016-BC97-18B88852F0F5}">
      <dgm:prSet/>
      <dgm:spPr/>
      <dgm:t>
        <a:bodyPr/>
        <a:lstStyle/>
        <a:p>
          <a:endParaRPr lang="es-PA"/>
        </a:p>
      </dgm:t>
    </dgm:pt>
    <dgm:pt modelId="{01120244-CD55-4879-B653-6B4EF02A0CC8}">
      <dgm:prSet/>
      <dgm:spPr/>
      <dgm:t>
        <a:bodyPr/>
        <a:lstStyle/>
        <a:p>
          <a:r>
            <a:rPr lang="es-PA" dirty="0" smtClean="0"/>
            <a:t>Trabajo en red, coordinación y asociación</a:t>
          </a:r>
        </a:p>
      </dgm:t>
    </dgm:pt>
    <dgm:pt modelId="{57FF7B72-3F55-4E34-9235-70DC0FF57B6F}" type="parTrans" cxnId="{61824469-9EC3-44D7-872E-FE5DC64E9F0D}">
      <dgm:prSet/>
      <dgm:spPr/>
      <dgm:t>
        <a:bodyPr/>
        <a:lstStyle/>
        <a:p>
          <a:endParaRPr lang="es-PA"/>
        </a:p>
      </dgm:t>
    </dgm:pt>
    <dgm:pt modelId="{4C34D430-49B5-41F5-B05E-7AE8E5EABF6C}" type="sibTrans" cxnId="{61824469-9EC3-44D7-872E-FE5DC64E9F0D}">
      <dgm:prSet/>
      <dgm:spPr/>
      <dgm:t>
        <a:bodyPr/>
        <a:lstStyle/>
        <a:p>
          <a:endParaRPr lang="es-PA"/>
        </a:p>
      </dgm:t>
    </dgm:pt>
    <dgm:pt modelId="{17417146-FEDD-49DD-999F-A79E79C9F874}">
      <dgm:prSet/>
      <dgm:spPr/>
      <dgm:t>
        <a:bodyPr/>
        <a:lstStyle/>
        <a:p>
          <a:r>
            <a:rPr lang="es-PA" dirty="0" err="1" smtClean="0"/>
            <a:t>Ownership</a:t>
          </a:r>
          <a:r>
            <a:rPr lang="es-PA" dirty="0" smtClean="0"/>
            <a:t> o apropiación</a:t>
          </a:r>
        </a:p>
      </dgm:t>
    </dgm:pt>
    <dgm:pt modelId="{07F4BC93-0280-4E30-92F6-E5F5A401F2BE}" type="parTrans" cxnId="{BF80A88B-3019-4386-80AF-7CABFFEB2F76}">
      <dgm:prSet/>
      <dgm:spPr/>
      <dgm:t>
        <a:bodyPr/>
        <a:lstStyle/>
        <a:p>
          <a:endParaRPr lang="es-PA"/>
        </a:p>
      </dgm:t>
    </dgm:pt>
    <dgm:pt modelId="{0571B180-76DA-4331-8257-097591766B71}" type="sibTrans" cxnId="{BF80A88B-3019-4386-80AF-7CABFFEB2F76}">
      <dgm:prSet/>
      <dgm:spPr/>
      <dgm:t>
        <a:bodyPr/>
        <a:lstStyle/>
        <a:p>
          <a:endParaRPr lang="es-PA"/>
        </a:p>
      </dgm:t>
    </dgm:pt>
    <dgm:pt modelId="{A0DDAE4B-7536-49E3-9D43-33041A19F260}">
      <dgm:prSet/>
      <dgm:spPr/>
      <dgm:t>
        <a:bodyPr/>
        <a:lstStyle/>
        <a:p>
          <a:r>
            <a:rPr lang="es-PA" dirty="0" smtClean="0"/>
            <a:t>Poblaciones clave y consideraciones étnicas</a:t>
          </a:r>
        </a:p>
      </dgm:t>
    </dgm:pt>
    <dgm:pt modelId="{EAD2FBB0-628B-41E4-B52B-562EBBD77520}" type="parTrans" cxnId="{FA3E9C00-6F8F-489A-A425-B18BCB7C7E03}">
      <dgm:prSet/>
      <dgm:spPr/>
      <dgm:t>
        <a:bodyPr/>
        <a:lstStyle/>
        <a:p>
          <a:endParaRPr lang="es-PA"/>
        </a:p>
      </dgm:t>
    </dgm:pt>
    <dgm:pt modelId="{BC65CDBD-4B70-45C9-A619-4858F5D96964}" type="sibTrans" cxnId="{FA3E9C00-6F8F-489A-A425-B18BCB7C7E03}">
      <dgm:prSet/>
      <dgm:spPr/>
      <dgm:t>
        <a:bodyPr/>
        <a:lstStyle/>
        <a:p>
          <a:endParaRPr lang="es-PA"/>
        </a:p>
      </dgm:t>
    </dgm:pt>
    <dgm:pt modelId="{7A39411D-98A2-4633-88D8-567363AAE38A}">
      <dgm:prSet/>
      <dgm:spPr/>
      <dgm:t>
        <a:bodyPr/>
        <a:lstStyle/>
        <a:p>
          <a:r>
            <a:rPr lang="es-PA" dirty="0" smtClean="0"/>
            <a:t>Socios implementadores de PEPFAR</a:t>
          </a:r>
        </a:p>
      </dgm:t>
    </dgm:pt>
    <dgm:pt modelId="{89B52E2A-DD8D-4D92-9BAC-130460258D2E}" type="parTrans" cxnId="{8C4E9523-808C-456C-86DF-0B8C703C3263}">
      <dgm:prSet/>
      <dgm:spPr/>
      <dgm:t>
        <a:bodyPr/>
        <a:lstStyle/>
        <a:p>
          <a:endParaRPr lang="es-PA"/>
        </a:p>
      </dgm:t>
    </dgm:pt>
    <dgm:pt modelId="{0F4855E7-6A11-41C2-A579-CE75D01BAB28}" type="sibTrans" cxnId="{8C4E9523-808C-456C-86DF-0B8C703C3263}">
      <dgm:prSet/>
      <dgm:spPr/>
      <dgm:t>
        <a:bodyPr/>
        <a:lstStyle/>
        <a:p>
          <a:endParaRPr lang="es-PA"/>
        </a:p>
      </dgm:t>
    </dgm:pt>
    <dgm:pt modelId="{5D4863E5-9DC5-446A-9CBB-36B7C87BE704}">
      <dgm:prSet/>
      <dgm:spPr/>
      <dgm:t>
        <a:bodyPr/>
        <a:lstStyle/>
        <a:p>
          <a:r>
            <a:rPr lang="es-PA" smtClean="0"/>
            <a:t>Influencia del proyecto “Above-site level”</a:t>
          </a:r>
          <a:endParaRPr lang="es-PA" dirty="0" smtClean="0"/>
        </a:p>
      </dgm:t>
    </dgm:pt>
    <dgm:pt modelId="{12FC17EF-2893-43C3-AAB7-28659237B9F9}" type="parTrans" cxnId="{6242E2FE-A342-4E74-ADE0-5291D37495E6}">
      <dgm:prSet/>
      <dgm:spPr/>
      <dgm:t>
        <a:bodyPr/>
        <a:lstStyle/>
        <a:p>
          <a:endParaRPr lang="es-PA"/>
        </a:p>
      </dgm:t>
    </dgm:pt>
    <dgm:pt modelId="{642D41D4-E213-4826-BEA2-8D16544DDCE0}" type="sibTrans" cxnId="{6242E2FE-A342-4E74-ADE0-5291D37495E6}">
      <dgm:prSet/>
      <dgm:spPr/>
      <dgm:t>
        <a:bodyPr/>
        <a:lstStyle/>
        <a:p>
          <a:endParaRPr lang="es-PA"/>
        </a:p>
      </dgm:t>
    </dgm:pt>
    <dgm:pt modelId="{79C82083-1417-4B39-90F2-0E3583BD21FB}" type="pres">
      <dgm:prSet presAssocID="{823B66F7-8407-4ECA-8782-70713FD3B87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PA"/>
        </a:p>
      </dgm:t>
    </dgm:pt>
    <dgm:pt modelId="{D73D295E-8F43-43E1-BAA3-FAF2D3CB2D07}" type="pres">
      <dgm:prSet presAssocID="{7DE2C7DD-3B97-4CB9-9451-D21EBE94606E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AEB83641-1BB0-4C18-921B-EB9133A8535D}" type="pres">
      <dgm:prSet presAssocID="{74BF07A5-DE1F-482E-8D36-25A851507B11}" presName="sibTrans" presStyleCnt="0"/>
      <dgm:spPr/>
    </dgm:pt>
    <dgm:pt modelId="{6F9EC836-FD71-4049-B51B-38A1D0234D97}" type="pres">
      <dgm:prSet presAssocID="{472E1007-BB48-43AC-AAE1-A8A7AF99AF52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CEEBE461-FDB1-4D3B-B95E-F97714D6773F}" type="pres">
      <dgm:prSet presAssocID="{E33D7C94-9FA2-4D96-84D4-C2DDC69C4BA7}" presName="sibTrans" presStyleCnt="0"/>
      <dgm:spPr/>
    </dgm:pt>
    <dgm:pt modelId="{BF8A91BC-BBF3-4784-ADA5-E6DEBE4D518A}" type="pres">
      <dgm:prSet presAssocID="{01120244-CD55-4879-B653-6B4EF02A0CC8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215C25A3-B253-463A-9BD1-D720589C11E9}" type="pres">
      <dgm:prSet presAssocID="{4C34D430-49B5-41F5-B05E-7AE8E5EABF6C}" presName="sibTrans" presStyleCnt="0"/>
      <dgm:spPr/>
    </dgm:pt>
    <dgm:pt modelId="{A7163C82-3A54-47F8-BD3B-8713E865BC29}" type="pres">
      <dgm:prSet presAssocID="{7A39411D-98A2-4633-88D8-567363AAE38A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910FF779-BC08-4C82-B1D7-B9881DFF0D8A}" type="pres">
      <dgm:prSet presAssocID="{0F4855E7-6A11-41C2-A579-CE75D01BAB28}" presName="sibTrans" presStyleCnt="0"/>
      <dgm:spPr/>
    </dgm:pt>
    <dgm:pt modelId="{41189984-02AB-4102-A50E-F3A642F4BBA9}" type="pres">
      <dgm:prSet presAssocID="{5D4863E5-9DC5-446A-9CBB-36B7C87BE704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EAE5CBF4-1496-4465-8FDF-9E0147383DA3}" type="pres">
      <dgm:prSet presAssocID="{642D41D4-E213-4826-BEA2-8D16544DDCE0}" presName="sibTrans" presStyleCnt="0"/>
      <dgm:spPr/>
    </dgm:pt>
    <dgm:pt modelId="{95ACA473-F167-4DD9-B55B-5171647DDB98}" type="pres">
      <dgm:prSet presAssocID="{17417146-FEDD-49DD-999F-A79E79C9F874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A916F5BF-7F0F-4F79-8E71-FE9043C74265}" type="pres">
      <dgm:prSet presAssocID="{0571B180-76DA-4331-8257-097591766B71}" presName="sibTrans" presStyleCnt="0"/>
      <dgm:spPr/>
    </dgm:pt>
    <dgm:pt modelId="{87B39C7A-BC7E-4A9A-98F6-14DF031B7E42}" type="pres">
      <dgm:prSet presAssocID="{4528439B-F7B4-4F6B-B008-9CF45B48994B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ADE444D6-9871-461B-86D6-7B78333C220A}" type="pres">
      <dgm:prSet presAssocID="{A94C69CF-7344-46C8-883B-49C1AF17431E}" presName="sibTrans" presStyleCnt="0"/>
      <dgm:spPr/>
    </dgm:pt>
    <dgm:pt modelId="{2EF4786F-B836-4246-B062-4B7801FE71AB}" type="pres">
      <dgm:prSet presAssocID="{89FC937F-18C3-4B11-83B9-BBC981263F74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8A1EB6D1-69EC-4391-B04B-2E43DC8E993B}" type="pres">
      <dgm:prSet presAssocID="{FCE7D8E5-DC6E-4A58-ACF2-1FBE6D2A7740}" presName="sibTrans" presStyleCnt="0"/>
      <dgm:spPr/>
    </dgm:pt>
    <dgm:pt modelId="{A8072251-5446-47D2-905E-5A1CB60129D4}" type="pres">
      <dgm:prSet presAssocID="{A0DDAE4B-7536-49E3-9D43-33041A19F260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275CB56E-795F-4B4C-8E7C-7B937D6FD0BC}" type="pres">
      <dgm:prSet presAssocID="{BC65CDBD-4B70-45C9-A619-4858F5D96964}" presName="sibTrans" presStyleCnt="0"/>
      <dgm:spPr/>
    </dgm:pt>
    <dgm:pt modelId="{3EF42C99-B937-41C2-9A41-332F293FBF96}" type="pres">
      <dgm:prSet presAssocID="{67AC3080-124B-4B12-B668-EF34EDF66FF9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167B4ECC-9AD3-439C-9792-8E62D5CEAEB3}" type="pres">
      <dgm:prSet presAssocID="{E78AA635-79B6-4345-A68F-A433FFB8802D}" presName="sibTrans" presStyleCnt="0"/>
      <dgm:spPr/>
    </dgm:pt>
    <dgm:pt modelId="{03067591-F023-43BE-BA64-3E310FE5173D}" type="pres">
      <dgm:prSet presAssocID="{D69FA027-9D98-462C-B998-3B841BDF589B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5533AD78-31EC-4A52-A25A-6E993E473771}" srcId="{823B66F7-8407-4ECA-8782-70713FD3B879}" destId="{7DE2C7DD-3B97-4CB9-9451-D21EBE94606E}" srcOrd="0" destOrd="0" parTransId="{976162C9-F41A-421A-84A9-14892F0816C9}" sibTransId="{74BF07A5-DE1F-482E-8D36-25A851507B11}"/>
    <dgm:cxn modelId="{BF21DF73-CA55-4318-8D43-2C44CAEA3F94}" srcId="{823B66F7-8407-4ECA-8782-70713FD3B879}" destId="{89FC937F-18C3-4B11-83B9-BBC981263F74}" srcOrd="7" destOrd="0" parTransId="{C451E707-259B-47EC-BE12-C9F5FDA4FDCD}" sibTransId="{FCE7D8E5-DC6E-4A58-ACF2-1FBE6D2A7740}"/>
    <dgm:cxn modelId="{6533D567-2577-4625-A4FD-18E46BB418B2}" type="presOf" srcId="{89FC937F-18C3-4B11-83B9-BBC981263F74}" destId="{2EF4786F-B836-4246-B062-4B7801FE71AB}" srcOrd="0" destOrd="0" presId="urn:microsoft.com/office/officeart/2005/8/layout/default"/>
    <dgm:cxn modelId="{BF80A88B-3019-4386-80AF-7CABFFEB2F76}" srcId="{823B66F7-8407-4ECA-8782-70713FD3B879}" destId="{17417146-FEDD-49DD-999F-A79E79C9F874}" srcOrd="5" destOrd="0" parTransId="{07F4BC93-0280-4E30-92F6-E5F5A401F2BE}" sibTransId="{0571B180-76DA-4331-8257-097591766B71}"/>
    <dgm:cxn modelId="{02FDBC07-07CB-409A-B198-453934FC474D}" type="presOf" srcId="{01120244-CD55-4879-B653-6B4EF02A0CC8}" destId="{BF8A91BC-BBF3-4784-ADA5-E6DEBE4D518A}" srcOrd="0" destOrd="0" presId="urn:microsoft.com/office/officeart/2005/8/layout/default"/>
    <dgm:cxn modelId="{6242E2FE-A342-4E74-ADE0-5291D37495E6}" srcId="{823B66F7-8407-4ECA-8782-70713FD3B879}" destId="{5D4863E5-9DC5-446A-9CBB-36B7C87BE704}" srcOrd="4" destOrd="0" parTransId="{12FC17EF-2893-43C3-AAB7-28659237B9F9}" sibTransId="{642D41D4-E213-4826-BEA2-8D16544DDCE0}"/>
    <dgm:cxn modelId="{FA3E9C00-6F8F-489A-A425-B18BCB7C7E03}" srcId="{823B66F7-8407-4ECA-8782-70713FD3B879}" destId="{A0DDAE4B-7536-49E3-9D43-33041A19F260}" srcOrd="8" destOrd="0" parTransId="{EAD2FBB0-628B-41E4-B52B-562EBBD77520}" sibTransId="{BC65CDBD-4B70-45C9-A619-4858F5D96964}"/>
    <dgm:cxn modelId="{85DF5729-908A-471E-8E91-D69D294B6DB4}" type="presOf" srcId="{17417146-FEDD-49DD-999F-A79E79C9F874}" destId="{95ACA473-F167-4DD9-B55B-5171647DDB98}" srcOrd="0" destOrd="0" presId="urn:microsoft.com/office/officeart/2005/8/layout/default"/>
    <dgm:cxn modelId="{8C4E9523-808C-456C-86DF-0B8C703C3263}" srcId="{823B66F7-8407-4ECA-8782-70713FD3B879}" destId="{7A39411D-98A2-4633-88D8-567363AAE38A}" srcOrd="3" destOrd="0" parTransId="{89B52E2A-DD8D-4D92-9BAC-130460258D2E}" sibTransId="{0F4855E7-6A11-41C2-A579-CE75D01BAB28}"/>
    <dgm:cxn modelId="{61824469-9EC3-44D7-872E-FE5DC64E9F0D}" srcId="{823B66F7-8407-4ECA-8782-70713FD3B879}" destId="{01120244-CD55-4879-B653-6B4EF02A0CC8}" srcOrd="2" destOrd="0" parTransId="{57FF7B72-3F55-4E34-9235-70DC0FF57B6F}" sibTransId="{4C34D430-49B5-41F5-B05E-7AE8E5EABF6C}"/>
    <dgm:cxn modelId="{208519FD-492B-4057-AB71-4D6DCAF8C8E5}" type="presOf" srcId="{823B66F7-8407-4ECA-8782-70713FD3B879}" destId="{79C82083-1417-4B39-90F2-0E3583BD21FB}" srcOrd="0" destOrd="0" presId="urn:microsoft.com/office/officeart/2005/8/layout/default"/>
    <dgm:cxn modelId="{DA815C57-168E-4016-BC97-18B88852F0F5}" srcId="{823B66F7-8407-4ECA-8782-70713FD3B879}" destId="{67AC3080-124B-4B12-B668-EF34EDF66FF9}" srcOrd="9" destOrd="0" parTransId="{74AFC1EB-625D-4F81-9A69-178344550EDE}" sibTransId="{E78AA635-79B6-4345-A68F-A433FFB8802D}"/>
    <dgm:cxn modelId="{F377C6D9-AC35-49E4-9B1D-D84838CE4B78}" type="presOf" srcId="{A0DDAE4B-7536-49E3-9D43-33041A19F260}" destId="{A8072251-5446-47D2-905E-5A1CB60129D4}" srcOrd="0" destOrd="0" presId="urn:microsoft.com/office/officeart/2005/8/layout/default"/>
    <dgm:cxn modelId="{18BA377C-C217-41F6-AD24-0284C46C1864}" type="presOf" srcId="{67AC3080-124B-4B12-B668-EF34EDF66FF9}" destId="{3EF42C99-B937-41C2-9A41-332F293FBF96}" srcOrd="0" destOrd="0" presId="urn:microsoft.com/office/officeart/2005/8/layout/default"/>
    <dgm:cxn modelId="{BD159B1D-F7FB-4FD1-A876-AFFDB2CB7AE6}" type="presOf" srcId="{472E1007-BB48-43AC-AAE1-A8A7AF99AF52}" destId="{6F9EC836-FD71-4049-B51B-38A1D0234D97}" srcOrd="0" destOrd="0" presId="urn:microsoft.com/office/officeart/2005/8/layout/default"/>
    <dgm:cxn modelId="{C8B6370E-FC77-4C67-B828-72DD7F6EC2DF}" type="presOf" srcId="{7DE2C7DD-3B97-4CB9-9451-D21EBE94606E}" destId="{D73D295E-8F43-43E1-BAA3-FAF2D3CB2D07}" srcOrd="0" destOrd="0" presId="urn:microsoft.com/office/officeart/2005/8/layout/default"/>
    <dgm:cxn modelId="{948AA352-66A4-4F68-A77A-4F7C42A7C164}" type="presOf" srcId="{4528439B-F7B4-4F6B-B008-9CF45B48994B}" destId="{87B39C7A-BC7E-4A9A-98F6-14DF031B7E42}" srcOrd="0" destOrd="0" presId="urn:microsoft.com/office/officeart/2005/8/layout/default"/>
    <dgm:cxn modelId="{A935C9B9-0006-418E-8F4B-783912D55F43}" srcId="{823B66F7-8407-4ECA-8782-70713FD3B879}" destId="{4528439B-F7B4-4F6B-B008-9CF45B48994B}" srcOrd="6" destOrd="0" parTransId="{F78FF3D7-8DE8-4505-8E44-F27A7D0EABE8}" sibTransId="{A94C69CF-7344-46C8-883B-49C1AF17431E}"/>
    <dgm:cxn modelId="{9ED11550-FA72-4629-AC7B-B362F19ACE26}" type="presOf" srcId="{5D4863E5-9DC5-446A-9CBB-36B7C87BE704}" destId="{41189984-02AB-4102-A50E-F3A642F4BBA9}" srcOrd="0" destOrd="0" presId="urn:microsoft.com/office/officeart/2005/8/layout/default"/>
    <dgm:cxn modelId="{F01F38F7-9CFB-4D30-96C0-6196DE9ECD00}" type="presOf" srcId="{7A39411D-98A2-4633-88D8-567363AAE38A}" destId="{A7163C82-3A54-47F8-BD3B-8713E865BC29}" srcOrd="0" destOrd="0" presId="urn:microsoft.com/office/officeart/2005/8/layout/default"/>
    <dgm:cxn modelId="{1CC594D3-A5DE-4D0E-8B8E-A1EF69BB4AAC}" type="presOf" srcId="{D69FA027-9D98-462C-B998-3B841BDF589B}" destId="{03067591-F023-43BE-BA64-3E310FE5173D}" srcOrd="0" destOrd="0" presId="urn:microsoft.com/office/officeart/2005/8/layout/default"/>
    <dgm:cxn modelId="{DA6B1FF9-51EB-4F41-B2CF-1675282B9639}" srcId="{823B66F7-8407-4ECA-8782-70713FD3B879}" destId="{D69FA027-9D98-462C-B998-3B841BDF589B}" srcOrd="10" destOrd="0" parTransId="{CAA2AFC9-5EC0-45B2-9C15-210CDC4DE6C5}" sibTransId="{18EB6EAF-970E-4758-81B8-A16E5C5490F4}"/>
    <dgm:cxn modelId="{4378EA1F-DC97-40DE-B239-554B3A7A21F6}" srcId="{823B66F7-8407-4ECA-8782-70713FD3B879}" destId="{472E1007-BB48-43AC-AAE1-A8A7AF99AF52}" srcOrd="1" destOrd="0" parTransId="{8B326A3F-0EFD-4430-BB8E-9C2752D53B5D}" sibTransId="{E33D7C94-9FA2-4D96-84D4-C2DDC69C4BA7}"/>
    <dgm:cxn modelId="{BCEE4FD6-AE98-491B-A251-2FE6B5C2960F}" type="presParOf" srcId="{79C82083-1417-4B39-90F2-0E3583BD21FB}" destId="{D73D295E-8F43-43E1-BAA3-FAF2D3CB2D07}" srcOrd="0" destOrd="0" presId="urn:microsoft.com/office/officeart/2005/8/layout/default"/>
    <dgm:cxn modelId="{68B97B44-7E01-4751-ABB6-150DFAE70412}" type="presParOf" srcId="{79C82083-1417-4B39-90F2-0E3583BD21FB}" destId="{AEB83641-1BB0-4C18-921B-EB9133A8535D}" srcOrd="1" destOrd="0" presId="urn:microsoft.com/office/officeart/2005/8/layout/default"/>
    <dgm:cxn modelId="{FD2F4834-CD99-44DE-BE9E-64C554C56D28}" type="presParOf" srcId="{79C82083-1417-4B39-90F2-0E3583BD21FB}" destId="{6F9EC836-FD71-4049-B51B-38A1D0234D97}" srcOrd="2" destOrd="0" presId="urn:microsoft.com/office/officeart/2005/8/layout/default"/>
    <dgm:cxn modelId="{C57277F6-4BB8-46D5-9C66-F3402AD0D3FA}" type="presParOf" srcId="{79C82083-1417-4B39-90F2-0E3583BD21FB}" destId="{CEEBE461-FDB1-4D3B-B95E-F97714D6773F}" srcOrd="3" destOrd="0" presId="urn:microsoft.com/office/officeart/2005/8/layout/default"/>
    <dgm:cxn modelId="{2488DF94-D6AC-4301-99B2-DD414AFD6C58}" type="presParOf" srcId="{79C82083-1417-4B39-90F2-0E3583BD21FB}" destId="{BF8A91BC-BBF3-4784-ADA5-E6DEBE4D518A}" srcOrd="4" destOrd="0" presId="urn:microsoft.com/office/officeart/2005/8/layout/default"/>
    <dgm:cxn modelId="{1A5862D3-CB7F-420C-A634-0B449CE79B4B}" type="presParOf" srcId="{79C82083-1417-4B39-90F2-0E3583BD21FB}" destId="{215C25A3-B253-463A-9BD1-D720589C11E9}" srcOrd="5" destOrd="0" presId="urn:microsoft.com/office/officeart/2005/8/layout/default"/>
    <dgm:cxn modelId="{C9FA86A4-FFB9-41B3-91F6-325B69DA9DDD}" type="presParOf" srcId="{79C82083-1417-4B39-90F2-0E3583BD21FB}" destId="{A7163C82-3A54-47F8-BD3B-8713E865BC29}" srcOrd="6" destOrd="0" presId="urn:microsoft.com/office/officeart/2005/8/layout/default"/>
    <dgm:cxn modelId="{8480942A-FF33-4C28-899A-E1D733020E7C}" type="presParOf" srcId="{79C82083-1417-4B39-90F2-0E3583BD21FB}" destId="{910FF779-BC08-4C82-B1D7-B9881DFF0D8A}" srcOrd="7" destOrd="0" presId="urn:microsoft.com/office/officeart/2005/8/layout/default"/>
    <dgm:cxn modelId="{98C39062-377A-4CBF-B093-D011D64BFFCE}" type="presParOf" srcId="{79C82083-1417-4B39-90F2-0E3583BD21FB}" destId="{41189984-02AB-4102-A50E-F3A642F4BBA9}" srcOrd="8" destOrd="0" presId="urn:microsoft.com/office/officeart/2005/8/layout/default"/>
    <dgm:cxn modelId="{3C0C5136-B2A4-4F83-BBD9-EE001D50372D}" type="presParOf" srcId="{79C82083-1417-4B39-90F2-0E3583BD21FB}" destId="{EAE5CBF4-1496-4465-8FDF-9E0147383DA3}" srcOrd="9" destOrd="0" presId="urn:microsoft.com/office/officeart/2005/8/layout/default"/>
    <dgm:cxn modelId="{A02B4411-C10B-4612-B779-7CE71CF4D08D}" type="presParOf" srcId="{79C82083-1417-4B39-90F2-0E3583BD21FB}" destId="{95ACA473-F167-4DD9-B55B-5171647DDB98}" srcOrd="10" destOrd="0" presId="urn:microsoft.com/office/officeart/2005/8/layout/default"/>
    <dgm:cxn modelId="{40DE177D-2E2F-44D4-9014-BE0D13AC23D2}" type="presParOf" srcId="{79C82083-1417-4B39-90F2-0E3583BD21FB}" destId="{A916F5BF-7F0F-4F79-8E71-FE9043C74265}" srcOrd="11" destOrd="0" presId="urn:microsoft.com/office/officeart/2005/8/layout/default"/>
    <dgm:cxn modelId="{230D7B77-42DF-4410-8FF5-3AD8915F4EB3}" type="presParOf" srcId="{79C82083-1417-4B39-90F2-0E3583BD21FB}" destId="{87B39C7A-BC7E-4A9A-98F6-14DF031B7E42}" srcOrd="12" destOrd="0" presId="urn:microsoft.com/office/officeart/2005/8/layout/default"/>
    <dgm:cxn modelId="{E74F4F23-208B-40D6-A228-6A6AA3F5B245}" type="presParOf" srcId="{79C82083-1417-4B39-90F2-0E3583BD21FB}" destId="{ADE444D6-9871-461B-86D6-7B78333C220A}" srcOrd="13" destOrd="0" presId="urn:microsoft.com/office/officeart/2005/8/layout/default"/>
    <dgm:cxn modelId="{FE4EB27C-3F32-4E45-831A-20B95D7D4B68}" type="presParOf" srcId="{79C82083-1417-4B39-90F2-0E3583BD21FB}" destId="{2EF4786F-B836-4246-B062-4B7801FE71AB}" srcOrd="14" destOrd="0" presId="urn:microsoft.com/office/officeart/2005/8/layout/default"/>
    <dgm:cxn modelId="{F96639B5-55EF-4790-9AAE-A0F6DA8E8EE3}" type="presParOf" srcId="{79C82083-1417-4B39-90F2-0E3583BD21FB}" destId="{8A1EB6D1-69EC-4391-B04B-2E43DC8E993B}" srcOrd="15" destOrd="0" presId="urn:microsoft.com/office/officeart/2005/8/layout/default"/>
    <dgm:cxn modelId="{7358CCA7-66EE-4FCA-A72D-65C5EF824A07}" type="presParOf" srcId="{79C82083-1417-4B39-90F2-0E3583BD21FB}" destId="{A8072251-5446-47D2-905E-5A1CB60129D4}" srcOrd="16" destOrd="0" presId="urn:microsoft.com/office/officeart/2005/8/layout/default"/>
    <dgm:cxn modelId="{061AE236-AB7F-4ABD-B51F-67C44FC289A4}" type="presParOf" srcId="{79C82083-1417-4B39-90F2-0E3583BD21FB}" destId="{275CB56E-795F-4B4C-8E7C-7B937D6FD0BC}" srcOrd="17" destOrd="0" presId="urn:microsoft.com/office/officeart/2005/8/layout/default"/>
    <dgm:cxn modelId="{3EBD45FC-08FE-46D6-A3FC-21A3EF6A419A}" type="presParOf" srcId="{79C82083-1417-4B39-90F2-0E3583BD21FB}" destId="{3EF42C99-B937-41C2-9A41-332F293FBF96}" srcOrd="18" destOrd="0" presId="urn:microsoft.com/office/officeart/2005/8/layout/default"/>
    <dgm:cxn modelId="{EF8DFF61-EF13-4F6C-9D79-42418384F296}" type="presParOf" srcId="{79C82083-1417-4B39-90F2-0E3583BD21FB}" destId="{167B4ECC-9AD3-439C-9792-8E62D5CEAEB3}" srcOrd="19" destOrd="0" presId="urn:microsoft.com/office/officeart/2005/8/layout/default"/>
    <dgm:cxn modelId="{9724004E-DAB3-449A-BCB7-EFC0C5BA6529}" type="presParOf" srcId="{79C82083-1417-4B39-90F2-0E3583BD21FB}" destId="{03067591-F023-43BE-BA64-3E310FE5173D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3D295E-8F43-43E1-BAA3-FAF2D3CB2D07}">
      <dsp:nvSpPr>
        <dsp:cNvPr id="0" name=""/>
        <dsp:cNvSpPr/>
      </dsp:nvSpPr>
      <dsp:spPr>
        <a:xfrm>
          <a:off x="2411" y="350241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900" kern="1200" dirty="0" smtClean="0"/>
            <a:t>Enfoque  Regional  con capítulos nacionales</a:t>
          </a:r>
          <a:endParaRPr lang="es-PA" sz="1900" kern="1200" dirty="0"/>
        </a:p>
      </dsp:txBody>
      <dsp:txXfrm>
        <a:off x="2411" y="350241"/>
        <a:ext cx="1912739" cy="1147643"/>
      </dsp:txXfrm>
    </dsp:sp>
    <dsp:sp modelId="{6F9EC836-FD71-4049-B51B-38A1D0234D97}">
      <dsp:nvSpPr>
        <dsp:cNvPr id="0" name=""/>
        <dsp:cNvSpPr/>
      </dsp:nvSpPr>
      <dsp:spPr>
        <a:xfrm>
          <a:off x="2106423" y="350241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900" kern="1200" dirty="0" smtClean="0"/>
            <a:t>Contrapartes y partes interesadas</a:t>
          </a:r>
        </a:p>
      </dsp:txBody>
      <dsp:txXfrm>
        <a:off x="2106423" y="350241"/>
        <a:ext cx="1912739" cy="1147643"/>
      </dsp:txXfrm>
    </dsp:sp>
    <dsp:sp modelId="{BF8A91BC-BBF3-4784-ADA5-E6DEBE4D518A}">
      <dsp:nvSpPr>
        <dsp:cNvPr id="0" name=""/>
        <dsp:cNvSpPr/>
      </dsp:nvSpPr>
      <dsp:spPr>
        <a:xfrm>
          <a:off x="4210436" y="350241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900" kern="1200" dirty="0" smtClean="0"/>
            <a:t>Trabajo en red, coordinación y asociación</a:t>
          </a:r>
        </a:p>
      </dsp:txBody>
      <dsp:txXfrm>
        <a:off x="4210436" y="350241"/>
        <a:ext cx="1912739" cy="1147643"/>
      </dsp:txXfrm>
    </dsp:sp>
    <dsp:sp modelId="{A7163C82-3A54-47F8-BD3B-8713E865BC29}">
      <dsp:nvSpPr>
        <dsp:cNvPr id="0" name=""/>
        <dsp:cNvSpPr/>
      </dsp:nvSpPr>
      <dsp:spPr>
        <a:xfrm>
          <a:off x="6314449" y="350241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900" kern="1200" dirty="0" smtClean="0"/>
            <a:t>Socios implementadores de PEPFAR</a:t>
          </a:r>
        </a:p>
      </dsp:txBody>
      <dsp:txXfrm>
        <a:off x="6314449" y="350241"/>
        <a:ext cx="1912739" cy="1147643"/>
      </dsp:txXfrm>
    </dsp:sp>
    <dsp:sp modelId="{41189984-02AB-4102-A50E-F3A642F4BBA9}">
      <dsp:nvSpPr>
        <dsp:cNvPr id="0" name=""/>
        <dsp:cNvSpPr/>
      </dsp:nvSpPr>
      <dsp:spPr>
        <a:xfrm>
          <a:off x="2411" y="1689159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900" kern="1200" smtClean="0"/>
            <a:t>Influencia del proyecto “Above-site level”</a:t>
          </a:r>
          <a:endParaRPr lang="es-PA" sz="1900" kern="1200" dirty="0" smtClean="0"/>
        </a:p>
      </dsp:txBody>
      <dsp:txXfrm>
        <a:off x="2411" y="1689159"/>
        <a:ext cx="1912739" cy="1147643"/>
      </dsp:txXfrm>
    </dsp:sp>
    <dsp:sp modelId="{95ACA473-F167-4DD9-B55B-5171647DDB98}">
      <dsp:nvSpPr>
        <dsp:cNvPr id="0" name=""/>
        <dsp:cNvSpPr/>
      </dsp:nvSpPr>
      <dsp:spPr>
        <a:xfrm>
          <a:off x="2106423" y="1689159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900" kern="1200" dirty="0" err="1" smtClean="0"/>
            <a:t>Ownership</a:t>
          </a:r>
          <a:r>
            <a:rPr lang="es-PA" sz="1900" kern="1200" dirty="0" smtClean="0"/>
            <a:t> o apropiación</a:t>
          </a:r>
        </a:p>
      </dsp:txBody>
      <dsp:txXfrm>
        <a:off x="2106423" y="1689159"/>
        <a:ext cx="1912739" cy="1147643"/>
      </dsp:txXfrm>
    </dsp:sp>
    <dsp:sp modelId="{87B39C7A-BC7E-4A9A-98F6-14DF031B7E42}">
      <dsp:nvSpPr>
        <dsp:cNvPr id="0" name=""/>
        <dsp:cNvSpPr/>
      </dsp:nvSpPr>
      <dsp:spPr>
        <a:xfrm>
          <a:off x="4210436" y="1689159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900" kern="1200" dirty="0" smtClean="0"/>
            <a:t>Flexibilidad, adaptación respuesta rápida</a:t>
          </a:r>
        </a:p>
      </dsp:txBody>
      <dsp:txXfrm>
        <a:off x="4210436" y="1689159"/>
        <a:ext cx="1912739" cy="1147643"/>
      </dsp:txXfrm>
    </dsp:sp>
    <dsp:sp modelId="{2EF4786F-B836-4246-B062-4B7801FE71AB}">
      <dsp:nvSpPr>
        <dsp:cNvPr id="0" name=""/>
        <dsp:cNvSpPr/>
      </dsp:nvSpPr>
      <dsp:spPr>
        <a:xfrm>
          <a:off x="6314449" y="1689159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900" kern="1200" dirty="0" smtClean="0"/>
            <a:t>Información estratégica</a:t>
          </a:r>
        </a:p>
      </dsp:txBody>
      <dsp:txXfrm>
        <a:off x="6314449" y="1689159"/>
        <a:ext cx="1912739" cy="1147643"/>
      </dsp:txXfrm>
    </dsp:sp>
    <dsp:sp modelId="{A8072251-5446-47D2-905E-5A1CB60129D4}">
      <dsp:nvSpPr>
        <dsp:cNvPr id="0" name=""/>
        <dsp:cNvSpPr/>
      </dsp:nvSpPr>
      <dsp:spPr>
        <a:xfrm>
          <a:off x="1054417" y="3028076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900" kern="1200" dirty="0" smtClean="0"/>
            <a:t>Poblaciones clave y consideraciones étnicas</a:t>
          </a:r>
        </a:p>
      </dsp:txBody>
      <dsp:txXfrm>
        <a:off x="1054417" y="3028076"/>
        <a:ext cx="1912739" cy="1147643"/>
      </dsp:txXfrm>
    </dsp:sp>
    <dsp:sp modelId="{3EF42C99-B937-41C2-9A41-332F293FBF96}">
      <dsp:nvSpPr>
        <dsp:cNvPr id="0" name=""/>
        <dsp:cNvSpPr/>
      </dsp:nvSpPr>
      <dsp:spPr>
        <a:xfrm>
          <a:off x="3158430" y="3028076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900" kern="1200" dirty="0" smtClean="0"/>
            <a:t>Género, VBG y derechos humanos</a:t>
          </a:r>
        </a:p>
      </dsp:txBody>
      <dsp:txXfrm>
        <a:off x="3158430" y="3028076"/>
        <a:ext cx="1912739" cy="1147643"/>
      </dsp:txXfrm>
    </dsp:sp>
    <dsp:sp modelId="{03067591-F023-43BE-BA64-3E310FE5173D}">
      <dsp:nvSpPr>
        <dsp:cNvPr id="0" name=""/>
        <dsp:cNvSpPr/>
      </dsp:nvSpPr>
      <dsp:spPr>
        <a:xfrm>
          <a:off x="5262443" y="3028076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900" kern="1200" dirty="0" smtClean="0"/>
            <a:t>Resultados, costo-beneficio,   impacto</a:t>
          </a:r>
        </a:p>
      </dsp:txBody>
      <dsp:txXfrm>
        <a:off x="5262443" y="3028076"/>
        <a:ext cx="1912739" cy="1147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DD95-A646-49A4-B235-26B132652C85}" type="datetimeFigureOut">
              <a:rPr lang="es-PA" smtClean="0"/>
              <a:t>23/5/18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58567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DD95-A646-49A4-B235-26B132652C85}" type="datetimeFigureOut">
              <a:rPr lang="es-PA" smtClean="0"/>
              <a:t>23/5/18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84415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DD95-A646-49A4-B235-26B132652C85}" type="datetimeFigureOut">
              <a:rPr lang="es-PA" smtClean="0"/>
              <a:t>23/5/18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165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DD95-A646-49A4-B235-26B132652C85}" type="datetimeFigureOut">
              <a:rPr lang="es-PA" smtClean="0"/>
              <a:t>23/5/18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209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DD95-A646-49A4-B235-26B132652C85}" type="datetimeFigureOut">
              <a:rPr lang="es-PA" smtClean="0"/>
              <a:t>23/5/18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0807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DD95-A646-49A4-B235-26B132652C85}" type="datetimeFigureOut">
              <a:rPr lang="es-PA" smtClean="0"/>
              <a:t>23/5/18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79126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DD95-A646-49A4-B235-26B132652C85}" type="datetimeFigureOut">
              <a:rPr lang="es-PA" smtClean="0"/>
              <a:t>23/5/18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3567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DD95-A646-49A4-B235-26B132652C85}" type="datetimeFigureOut">
              <a:rPr lang="es-PA" smtClean="0"/>
              <a:t>23/5/18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406985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DD95-A646-49A4-B235-26B132652C85}" type="datetimeFigureOut">
              <a:rPr lang="es-PA" smtClean="0"/>
              <a:t>23/5/18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75617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DD95-A646-49A4-B235-26B132652C85}" type="datetimeFigureOut">
              <a:rPr lang="es-PA" smtClean="0"/>
              <a:t>23/5/18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1142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DD95-A646-49A4-B235-26B132652C85}" type="datetimeFigureOut">
              <a:rPr lang="es-PA" smtClean="0"/>
              <a:t>23/5/18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8967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5DD95-A646-49A4-B235-26B132652C85}" type="datetimeFigureOut">
              <a:rPr lang="es-PA" smtClean="0"/>
              <a:t>23/5/18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48442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3024336"/>
          </a:xfrm>
        </p:spPr>
        <p:txBody>
          <a:bodyPr>
            <a:noAutofit/>
          </a:bodyPr>
          <a:lstStyle/>
          <a:p>
            <a:r>
              <a:rPr lang="es-GT" sz="3200" dirty="0" smtClean="0"/>
              <a:t>Proyecto </a:t>
            </a:r>
            <a:r>
              <a:rPr lang="es-GT" sz="3200" dirty="0"/>
              <a:t>de  Sostenibilidad  y Derechos Humanos para </a:t>
            </a:r>
            <a:r>
              <a:rPr lang="es-GT" sz="3200" dirty="0" smtClean="0"/>
              <a:t>Centroamérica</a:t>
            </a:r>
            <a:br>
              <a:rPr lang="es-GT" sz="3200" dirty="0" smtClean="0"/>
            </a:br>
            <a:r>
              <a:rPr lang="es-GT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-</a:t>
            </a:r>
            <a:r>
              <a:rPr lang="es-PA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Fortaleciendo </a:t>
            </a:r>
            <a:r>
              <a:rPr lang="es-PA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Sistemas y Políticas, </a:t>
            </a:r>
            <a:r>
              <a:rPr lang="es-PA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reduciendo el Estigma </a:t>
            </a:r>
            <a:r>
              <a:rPr lang="es-PA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y Discriminación y </a:t>
            </a:r>
            <a:r>
              <a:rPr lang="es-PA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avanzando hacia la Sostenibilidad-</a:t>
            </a:r>
            <a:br>
              <a:rPr lang="es-PA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es-PA" sz="2400" dirty="0">
                <a:solidFill>
                  <a:srgbClr val="002060"/>
                </a:solidFill>
              </a:rPr>
              <a:t/>
            </a:r>
            <a:br>
              <a:rPr lang="es-PA" sz="2400" dirty="0">
                <a:solidFill>
                  <a:srgbClr val="002060"/>
                </a:solidFill>
              </a:rPr>
            </a:br>
            <a:r>
              <a:rPr lang="es-PA" sz="2400" dirty="0" smtClean="0">
                <a:solidFill>
                  <a:srgbClr val="002060"/>
                </a:solidFill>
              </a:rPr>
              <a:t/>
            </a:r>
            <a:br>
              <a:rPr lang="es-PA" sz="2400" dirty="0" smtClean="0">
                <a:solidFill>
                  <a:srgbClr val="002060"/>
                </a:solidFill>
              </a:rPr>
            </a:br>
            <a:endParaRPr lang="es-PA" sz="2000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2476"/>
            <a:ext cx="804296" cy="85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73035"/>
            <a:ext cx="2198838" cy="654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7" y="305077"/>
            <a:ext cx="1584176" cy="605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4932040" y="323945"/>
            <a:ext cx="4067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Proyecto de Sostenibilidad y Derechos Humanos en VIH/SIDA para Centroamérica</a:t>
            </a:r>
            <a:endParaRPr lang="es-PA" sz="1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275857" y="4437112"/>
            <a:ext cx="4464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/>
              <a:t>Mirna García</a:t>
            </a:r>
          </a:p>
        </p:txBody>
      </p:sp>
    </p:spTree>
    <p:extLst>
      <p:ext uri="{BB962C8B-B14F-4D97-AF65-F5344CB8AC3E}">
        <p14:creationId xmlns:p14="http://schemas.microsoft.com/office/powerpoint/2010/main" val="273989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352250" y="123703"/>
            <a:ext cx="8540230" cy="424977"/>
            <a:chOff x="182639" y="123703"/>
            <a:chExt cx="8540230" cy="424977"/>
          </a:xfrm>
        </p:grpSpPr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639" y="123703"/>
              <a:ext cx="398825" cy="4249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3897" y="149019"/>
              <a:ext cx="1256993" cy="3743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2898" y="174462"/>
              <a:ext cx="785542" cy="300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7 CuadroTexto"/>
            <p:cNvSpPr txBox="1"/>
            <p:nvPr/>
          </p:nvSpPr>
          <p:spPr>
            <a:xfrm>
              <a:off x="2734370" y="152807"/>
              <a:ext cx="5988499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PA" sz="1500" dirty="0" smtClean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  <a:cs typeface="Calibri Light" panose="020F0302020204030204" pitchFamily="34" charset="0"/>
                </a:rPr>
                <a:t>Proyecto de Sostenibilidad y Derechos Humanos en VIH/SIDA para Centroamérica</a:t>
              </a:r>
              <a:endParaRPr lang="es-PA" sz="15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52250" y="885679"/>
            <a:ext cx="8640960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es-SV" sz="2800" b="1" dirty="0" smtClean="0">
                <a:latin typeface="+mn-lt"/>
              </a:rPr>
              <a:t>Controlar </a:t>
            </a:r>
            <a:r>
              <a:rPr lang="es-SV" sz="2800" b="1" dirty="0">
                <a:latin typeface="+mn-lt"/>
              </a:rPr>
              <a:t>la epidemia de VIH en Centroamérica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811254"/>
            <a:ext cx="4896544" cy="4243120"/>
          </a:xfrm>
          <a:prstGeom prst="rect">
            <a:avLst/>
          </a:prstGeom>
        </p:spPr>
      </p:pic>
      <p:sp>
        <p:nvSpPr>
          <p:cNvPr id="13" name="17 Rectángulo"/>
          <p:cNvSpPr/>
          <p:nvPr/>
        </p:nvSpPr>
        <p:spPr>
          <a:xfrm>
            <a:off x="352250" y="2032019"/>
            <a:ext cx="346821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sz="2000" b="1" dirty="0" smtClean="0">
                <a:solidFill>
                  <a:srgbClr val="00B0F0"/>
                </a:solidFill>
              </a:rPr>
              <a:t>SOSTENIBILIDAD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PA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Sostenibilidad </a:t>
            </a:r>
            <a:r>
              <a:rPr lang="es-PA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 el financiamiento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PA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Implementación de políticas  y </a:t>
            </a:r>
            <a:r>
              <a:rPr lang="es-PA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procesos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s-PA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s-PA" sz="2000" dirty="0"/>
          </a:p>
        </p:txBody>
      </p:sp>
      <p:sp>
        <p:nvSpPr>
          <p:cNvPr id="14" name="17 Rectángulo"/>
          <p:cNvSpPr/>
          <p:nvPr/>
        </p:nvSpPr>
        <p:spPr>
          <a:xfrm>
            <a:off x="352250" y="4149080"/>
            <a:ext cx="320265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sz="2000" b="1" dirty="0" smtClean="0">
                <a:solidFill>
                  <a:srgbClr val="00B0F0"/>
                </a:solidFill>
              </a:rPr>
              <a:t>DERECHOS HUMANOS, ESTIGMA Y DISCRIMINACIÓN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PA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Compromiso </a:t>
            </a:r>
            <a:r>
              <a:rPr lang="es-PA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político </a:t>
            </a:r>
            <a:endParaRPr lang="es-PA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PA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Habilitación </a:t>
            </a:r>
            <a:r>
              <a:rPr lang="es-PA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 entornos legales y de políticas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PA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Rendición de  cuentas y sensibilización </a:t>
            </a:r>
            <a:r>
              <a:rPr lang="es-PA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pública</a:t>
            </a:r>
            <a:endParaRPr lang="es-PA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44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36512" y="404664"/>
            <a:ext cx="9217024" cy="1143000"/>
          </a:xfrm>
        </p:spPr>
        <p:txBody>
          <a:bodyPr>
            <a:normAutofit fontScale="90000"/>
          </a:bodyPr>
          <a:lstStyle/>
          <a:p>
            <a:r>
              <a:rPr lang="es-PA" sz="4000" b="1" dirty="0" smtClean="0"/>
              <a:t>Componentes, sub componentes  y resultados</a:t>
            </a:r>
            <a:endParaRPr lang="es-PA" sz="4000" b="1" dirty="0"/>
          </a:p>
        </p:txBody>
      </p:sp>
      <p:grpSp>
        <p:nvGrpSpPr>
          <p:cNvPr id="4" name="3 Grupo"/>
          <p:cNvGrpSpPr/>
          <p:nvPr/>
        </p:nvGrpSpPr>
        <p:grpSpPr>
          <a:xfrm>
            <a:off x="352250" y="123703"/>
            <a:ext cx="8540230" cy="424977"/>
            <a:chOff x="182639" y="123703"/>
            <a:chExt cx="8540230" cy="424977"/>
          </a:xfrm>
        </p:grpSpPr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639" y="123703"/>
              <a:ext cx="398825" cy="4249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3897" y="149019"/>
              <a:ext cx="1256993" cy="3743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2898" y="174462"/>
              <a:ext cx="785542" cy="300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7 CuadroTexto"/>
            <p:cNvSpPr txBox="1"/>
            <p:nvPr/>
          </p:nvSpPr>
          <p:spPr>
            <a:xfrm>
              <a:off x="2734370" y="152807"/>
              <a:ext cx="5988499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PA" sz="1500" dirty="0" smtClean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  <a:cs typeface="Calibri Light" panose="020F0302020204030204" pitchFamily="34" charset="0"/>
                </a:rPr>
                <a:t>Proyecto de Sostenibilidad y Derechos Humanos en VIH/SIDA para Centroamérica</a:t>
              </a:r>
              <a:endParaRPr lang="es-PA" sz="15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9" name="8 CuadroTexto"/>
          <p:cNvSpPr txBox="1"/>
          <p:nvPr/>
        </p:nvSpPr>
        <p:spPr>
          <a:xfrm>
            <a:off x="7020272" y="6741548"/>
            <a:ext cx="237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dirty="0"/>
              <a:t> </a:t>
            </a:r>
          </a:p>
          <a:p>
            <a:endParaRPr lang="es-PA" dirty="0"/>
          </a:p>
        </p:txBody>
      </p:sp>
      <p:sp>
        <p:nvSpPr>
          <p:cNvPr id="11" name="10 Rectángulo"/>
          <p:cNvSpPr/>
          <p:nvPr/>
        </p:nvSpPr>
        <p:spPr>
          <a:xfrm>
            <a:off x="103003" y="1752406"/>
            <a:ext cx="2668797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PA" sz="2800" b="1" dirty="0" smtClean="0">
                <a:solidFill>
                  <a:schemeClr val="tx1"/>
                </a:solidFill>
              </a:rPr>
              <a:t>I. Sostenibilidad</a:t>
            </a:r>
            <a:endParaRPr lang="es-PA" sz="2800" b="1" dirty="0">
              <a:solidFill>
                <a:schemeClr val="tx1"/>
              </a:solidFill>
            </a:endParaRPr>
          </a:p>
          <a:p>
            <a:endParaRPr lang="es-PA" sz="2800" b="1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6516216" y="1556792"/>
            <a:ext cx="2524781" cy="165618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b="1" dirty="0" smtClean="0">
                <a:solidFill>
                  <a:schemeClr val="bg1"/>
                </a:solidFill>
              </a:rPr>
              <a:t>Respuesta </a:t>
            </a:r>
            <a:r>
              <a:rPr lang="es-PA" b="1" dirty="0">
                <a:solidFill>
                  <a:schemeClr val="bg1"/>
                </a:solidFill>
              </a:rPr>
              <a:t>centroamericana al VIH es sostenible</a:t>
            </a:r>
          </a:p>
          <a:p>
            <a:pPr algn="ctr"/>
            <a:endParaRPr lang="es-PA" b="1" dirty="0">
              <a:solidFill>
                <a:schemeClr val="bg1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2903980" y="1691426"/>
            <a:ext cx="346821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s-PA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Sostenibilidad en el financiamiento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PA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Implementación de políticas  y </a:t>
            </a:r>
            <a:r>
              <a:rPr lang="es-PA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procesos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s-PA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s-PA" sz="2000" dirty="0"/>
          </a:p>
        </p:txBody>
      </p:sp>
      <p:sp>
        <p:nvSpPr>
          <p:cNvPr id="20" name="19 Rectángulo"/>
          <p:cNvSpPr/>
          <p:nvPr/>
        </p:nvSpPr>
        <p:spPr>
          <a:xfrm>
            <a:off x="0" y="6273443"/>
            <a:ext cx="9144000" cy="5845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b="1" dirty="0" smtClean="0">
                <a:solidFill>
                  <a:schemeClr val="tx1"/>
                </a:solidFill>
              </a:rPr>
              <a:t>Temas Transversales</a:t>
            </a:r>
            <a:r>
              <a:rPr lang="es-GT" dirty="0" smtClean="0">
                <a:solidFill>
                  <a:schemeClr val="tx1"/>
                </a:solidFill>
              </a:rPr>
              <a:t>: 1.Género y Violencia Basada en Género   2. Coordinación Institucional  </a:t>
            </a:r>
          </a:p>
          <a:p>
            <a:pPr algn="ctr"/>
            <a:r>
              <a:rPr lang="es-GT" dirty="0" smtClean="0">
                <a:solidFill>
                  <a:schemeClr val="tx1"/>
                </a:solidFill>
              </a:rPr>
              <a:t>3. Información Estratégica  4. Involucramiento de actores clave</a:t>
            </a:r>
            <a:endParaRPr lang="es-GT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51519" y="3144738"/>
            <a:ext cx="878947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900" b="1" dirty="0" smtClean="0"/>
              <a:t>Sostenibilidad </a:t>
            </a:r>
            <a:r>
              <a:rPr lang="es-PA" sz="1900" b="1" dirty="0"/>
              <a:t>en el financiamiento</a:t>
            </a:r>
          </a:p>
          <a:p>
            <a:pPr lvl="0"/>
            <a:r>
              <a:rPr lang="es-PA" sz="1900" dirty="0" smtClean="0"/>
              <a:t>Fuentes de financiamiento, suficiencia y transición</a:t>
            </a:r>
            <a:endParaRPr lang="es-PA" sz="1900" dirty="0"/>
          </a:p>
          <a:p>
            <a:pPr lvl="0"/>
            <a:r>
              <a:rPr lang="es-GT" sz="1900" dirty="0" smtClean="0"/>
              <a:t>Eficiencia</a:t>
            </a:r>
            <a:r>
              <a:rPr lang="es-GT" sz="1900" dirty="0"/>
              <a:t>, optimización,  rentabilidad,  </a:t>
            </a:r>
            <a:r>
              <a:rPr lang="es-GT" sz="1900" dirty="0" smtClean="0"/>
              <a:t>transparencia</a:t>
            </a:r>
          </a:p>
          <a:p>
            <a:pPr lvl="0"/>
            <a:r>
              <a:rPr lang="es-PA" sz="1900" dirty="0" smtClean="0"/>
              <a:t>Abordaje </a:t>
            </a:r>
            <a:r>
              <a:rPr lang="es-PA" sz="1900" dirty="0"/>
              <a:t>de </a:t>
            </a:r>
            <a:r>
              <a:rPr lang="es-PA" sz="1900" dirty="0" smtClean="0"/>
              <a:t>intervenciones para </a:t>
            </a:r>
            <a:r>
              <a:rPr lang="es-PA" sz="1900" dirty="0"/>
              <a:t>poblaciones clave (T&amp;S y </a:t>
            </a:r>
            <a:r>
              <a:rPr lang="es-PA" sz="1900" dirty="0" smtClean="0"/>
              <a:t>modelos diferenciados</a:t>
            </a:r>
            <a:r>
              <a:rPr lang="es-PA" sz="1900" dirty="0"/>
              <a:t>)</a:t>
            </a:r>
          </a:p>
          <a:p>
            <a:pPr lvl="0"/>
            <a:r>
              <a:rPr lang="es-PA" sz="1900" dirty="0"/>
              <a:t>Fortalecimiento de capacidades  de tomadores de decisión</a:t>
            </a:r>
          </a:p>
          <a:p>
            <a:r>
              <a:rPr lang="es-PA" sz="1900" b="1" dirty="0"/>
              <a:t>Implementación de políticas y procesos que respaldan la sostenibilidad </a:t>
            </a:r>
          </a:p>
          <a:p>
            <a:pPr lvl="0"/>
            <a:r>
              <a:rPr lang="es-PA" sz="1900" dirty="0"/>
              <a:t>Institucionalización de estrategias centradas en poblaciones clave</a:t>
            </a:r>
          </a:p>
          <a:p>
            <a:pPr lvl="0"/>
            <a:r>
              <a:rPr lang="es-PA" sz="1900" dirty="0"/>
              <a:t>Eliminación de  barreras para implementar T&amp;S y modelos diferenciados</a:t>
            </a:r>
          </a:p>
          <a:p>
            <a:pPr lvl="0"/>
            <a:r>
              <a:rPr lang="es-PA" sz="1900" dirty="0"/>
              <a:t>Abogacía  por compromisos políticos sostenibles</a:t>
            </a:r>
          </a:p>
          <a:p>
            <a:pPr lvl="0"/>
            <a:r>
              <a:rPr lang="es-PA" sz="1900" dirty="0"/>
              <a:t>Fortalecimiento de  liderazgo de actores clave</a:t>
            </a:r>
          </a:p>
          <a:p>
            <a:endParaRPr lang="es-PA" sz="1900" dirty="0"/>
          </a:p>
        </p:txBody>
      </p:sp>
    </p:spTree>
    <p:extLst>
      <p:ext uri="{BB962C8B-B14F-4D97-AF65-F5344CB8AC3E}">
        <p14:creationId xmlns:p14="http://schemas.microsoft.com/office/powerpoint/2010/main" val="212036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36512" y="404664"/>
            <a:ext cx="9217024" cy="1143000"/>
          </a:xfrm>
        </p:spPr>
        <p:txBody>
          <a:bodyPr>
            <a:normAutofit fontScale="90000"/>
          </a:bodyPr>
          <a:lstStyle/>
          <a:p>
            <a:r>
              <a:rPr lang="es-PA" sz="4000" b="1" dirty="0" smtClean="0"/>
              <a:t>Componentes, sub componentes  y resultados</a:t>
            </a:r>
            <a:endParaRPr lang="es-PA" sz="4000" b="1" dirty="0"/>
          </a:p>
        </p:txBody>
      </p:sp>
      <p:grpSp>
        <p:nvGrpSpPr>
          <p:cNvPr id="4" name="3 Grupo"/>
          <p:cNvGrpSpPr/>
          <p:nvPr/>
        </p:nvGrpSpPr>
        <p:grpSpPr>
          <a:xfrm>
            <a:off x="352250" y="123703"/>
            <a:ext cx="8540230" cy="424977"/>
            <a:chOff x="182639" y="123703"/>
            <a:chExt cx="8540230" cy="424977"/>
          </a:xfrm>
        </p:grpSpPr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639" y="123703"/>
              <a:ext cx="398825" cy="4249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3897" y="149019"/>
              <a:ext cx="1256993" cy="3743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2898" y="174462"/>
              <a:ext cx="785542" cy="300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7 CuadroTexto"/>
            <p:cNvSpPr txBox="1"/>
            <p:nvPr/>
          </p:nvSpPr>
          <p:spPr>
            <a:xfrm>
              <a:off x="2734370" y="152807"/>
              <a:ext cx="5988499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PA" sz="1500" dirty="0" smtClean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  <a:cs typeface="Calibri Light" panose="020F0302020204030204" pitchFamily="34" charset="0"/>
                </a:rPr>
                <a:t>Proyecto de Sostenibilidad y Derechos Humanos en VIH/SIDA para Centroamérica</a:t>
              </a:r>
              <a:endParaRPr lang="es-PA" sz="15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9" name="8 CuadroTexto"/>
          <p:cNvSpPr txBox="1"/>
          <p:nvPr/>
        </p:nvSpPr>
        <p:spPr>
          <a:xfrm>
            <a:off x="7020272" y="6741548"/>
            <a:ext cx="237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dirty="0"/>
              <a:t> </a:t>
            </a:r>
          </a:p>
          <a:p>
            <a:endParaRPr lang="es-PA" dirty="0"/>
          </a:p>
        </p:txBody>
      </p:sp>
      <p:sp>
        <p:nvSpPr>
          <p:cNvPr id="15" name="14 Rectángulo"/>
          <p:cNvSpPr/>
          <p:nvPr/>
        </p:nvSpPr>
        <p:spPr>
          <a:xfrm>
            <a:off x="85586" y="1556792"/>
            <a:ext cx="2818395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PA" sz="2800" b="1" dirty="0" smtClean="0">
                <a:solidFill>
                  <a:schemeClr val="tx1"/>
                </a:solidFill>
              </a:rPr>
              <a:t>II. Derechos </a:t>
            </a:r>
            <a:r>
              <a:rPr lang="es-PA" sz="2800" b="1" dirty="0">
                <a:solidFill>
                  <a:schemeClr val="tx1"/>
                </a:solidFill>
              </a:rPr>
              <a:t>Humanos, estigma y </a:t>
            </a:r>
            <a:r>
              <a:rPr lang="es-PA" sz="2800" b="1" dirty="0" smtClean="0">
                <a:solidFill>
                  <a:schemeClr val="tx1"/>
                </a:solidFill>
              </a:rPr>
              <a:t>discriminación</a:t>
            </a:r>
            <a:endParaRPr lang="es-PA" sz="2800" b="1" dirty="0">
              <a:solidFill>
                <a:schemeClr val="tx1"/>
              </a:solidFill>
            </a:endParaRPr>
          </a:p>
          <a:p>
            <a:endParaRPr lang="es-PA" sz="2800" b="1" dirty="0">
              <a:solidFill>
                <a:schemeClr val="tx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6537133" y="1628800"/>
            <a:ext cx="2524781" cy="165618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b="1" dirty="0" smtClean="0">
                <a:solidFill>
                  <a:schemeClr val="bg1"/>
                </a:solidFill>
              </a:rPr>
              <a:t>Estigma </a:t>
            </a:r>
            <a:r>
              <a:rPr lang="es-PA" b="1" dirty="0">
                <a:solidFill>
                  <a:schemeClr val="bg1"/>
                </a:solidFill>
              </a:rPr>
              <a:t>y </a:t>
            </a:r>
            <a:r>
              <a:rPr lang="es-PA" b="1" dirty="0" smtClean="0">
                <a:solidFill>
                  <a:schemeClr val="bg1"/>
                </a:solidFill>
              </a:rPr>
              <a:t> </a:t>
            </a:r>
            <a:r>
              <a:rPr lang="es-PA" b="1" dirty="0">
                <a:solidFill>
                  <a:schemeClr val="bg1"/>
                </a:solidFill>
              </a:rPr>
              <a:t>discriminación hacia poblaciones clave reducida</a:t>
            </a:r>
          </a:p>
          <a:p>
            <a:pPr algn="ctr"/>
            <a:endParaRPr lang="es-PA" b="1" dirty="0">
              <a:solidFill>
                <a:schemeClr val="bg1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2903981" y="1691426"/>
            <a:ext cx="320265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s-PA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Compromiso </a:t>
            </a:r>
            <a:r>
              <a:rPr lang="es-PA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político </a:t>
            </a:r>
            <a:endParaRPr lang="es-PA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PA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Habilitación </a:t>
            </a:r>
            <a:r>
              <a:rPr lang="es-PA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 entornos legales y de políticas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PA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Rendición de  cuentas y sensibilización </a:t>
            </a:r>
            <a:r>
              <a:rPr lang="es-PA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pública</a:t>
            </a:r>
            <a:endParaRPr lang="es-PA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179512" y="3356992"/>
            <a:ext cx="7980778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900" b="1" dirty="0" smtClean="0"/>
              <a:t>Compromiso </a:t>
            </a:r>
            <a:r>
              <a:rPr lang="es-PA" sz="1900" b="1" dirty="0"/>
              <a:t>político para reducir el estigma y la discriminación</a:t>
            </a:r>
          </a:p>
          <a:p>
            <a:pPr lvl="0"/>
            <a:r>
              <a:rPr lang="es-PA" sz="1900" dirty="0"/>
              <a:t>Políticas y guías alineadas con  T&amp;S y poblaciones clave</a:t>
            </a:r>
          </a:p>
          <a:p>
            <a:pPr lvl="0"/>
            <a:r>
              <a:rPr lang="es-PA" sz="1900" dirty="0"/>
              <a:t>Involucramiento sostenido de actores  alto nivel  incluyendo a las PDH</a:t>
            </a:r>
          </a:p>
          <a:p>
            <a:r>
              <a:rPr lang="es-PA" sz="1900" b="1" dirty="0"/>
              <a:t>Habilitación de entornos legales y de políticas</a:t>
            </a:r>
          </a:p>
          <a:p>
            <a:pPr lvl="0"/>
            <a:r>
              <a:rPr lang="es-PA" sz="1900" dirty="0"/>
              <a:t>Eliminación de barreras para proveedores </a:t>
            </a:r>
            <a:r>
              <a:rPr lang="es-PA" sz="1900" dirty="0" smtClean="0"/>
              <a:t>en </a:t>
            </a:r>
            <a:r>
              <a:rPr lang="es-PA" sz="1900" dirty="0"/>
              <a:t>el sector privado </a:t>
            </a:r>
          </a:p>
          <a:p>
            <a:pPr lvl="0"/>
            <a:r>
              <a:rPr lang="es-PA" sz="1900" dirty="0"/>
              <a:t>Sistemas de comunicación para la rendición de cuentas</a:t>
            </a:r>
          </a:p>
          <a:p>
            <a:r>
              <a:rPr lang="es-PA" sz="1900" b="1" dirty="0"/>
              <a:t>Rendición de  cuentas y sensibilización pública</a:t>
            </a:r>
          </a:p>
          <a:p>
            <a:pPr lvl="0"/>
            <a:r>
              <a:rPr lang="es-PA" sz="1900" dirty="0"/>
              <a:t>Monitoreo regional  de políticas vinculadas a  T&amp;S y poblaciones clave </a:t>
            </a:r>
          </a:p>
          <a:p>
            <a:pPr lvl="0"/>
            <a:r>
              <a:rPr lang="es-PA" sz="1900" dirty="0"/>
              <a:t>Monitoreo de estigma y discriminación a nivel nacional 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0" y="6273443"/>
            <a:ext cx="9144000" cy="5845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b="1" dirty="0" smtClean="0">
                <a:solidFill>
                  <a:schemeClr val="tx1"/>
                </a:solidFill>
              </a:rPr>
              <a:t>Temas Transversales</a:t>
            </a:r>
            <a:r>
              <a:rPr lang="es-GT" dirty="0" smtClean="0">
                <a:solidFill>
                  <a:schemeClr val="tx1"/>
                </a:solidFill>
              </a:rPr>
              <a:t>: 1.Género y Violencia Basada en Género   2. Coordinación Institucional  </a:t>
            </a:r>
          </a:p>
          <a:p>
            <a:pPr algn="ctr"/>
            <a:r>
              <a:rPr lang="es-GT" dirty="0" smtClean="0">
                <a:solidFill>
                  <a:schemeClr val="tx1"/>
                </a:solidFill>
              </a:rPr>
              <a:t>3. Información Estratégica  4. Involucramiento de actores clave</a:t>
            </a:r>
            <a:endParaRPr lang="es-G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31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73819"/>
            <a:ext cx="8229600" cy="1143000"/>
          </a:xfrm>
        </p:spPr>
        <p:txBody>
          <a:bodyPr>
            <a:normAutofit/>
          </a:bodyPr>
          <a:lstStyle/>
          <a:p>
            <a:r>
              <a:rPr lang="es-PA" sz="4000" b="1" dirty="0" smtClean="0"/>
              <a:t>Áreas de trabajo</a:t>
            </a:r>
            <a:endParaRPr lang="es-PA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525963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endParaRPr lang="es-PA" sz="28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 smtClean="0"/>
              <a:t> </a:t>
            </a:r>
            <a:endParaRPr lang="es-PA" sz="2800" dirty="0" smtClean="0"/>
          </a:p>
        </p:txBody>
      </p:sp>
      <p:grpSp>
        <p:nvGrpSpPr>
          <p:cNvPr id="4" name="3 Grupo"/>
          <p:cNvGrpSpPr/>
          <p:nvPr/>
        </p:nvGrpSpPr>
        <p:grpSpPr>
          <a:xfrm>
            <a:off x="352250" y="123703"/>
            <a:ext cx="8540230" cy="424977"/>
            <a:chOff x="182639" y="123703"/>
            <a:chExt cx="8540230" cy="424977"/>
          </a:xfrm>
        </p:grpSpPr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639" y="123703"/>
              <a:ext cx="398825" cy="4249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3897" y="149019"/>
              <a:ext cx="1256993" cy="3743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2898" y="174462"/>
              <a:ext cx="785542" cy="300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7 CuadroTexto"/>
            <p:cNvSpPr txBox="1"/>
            <p:nvPr/>
          </p:nvSpPr>
          <p:spPr>
            <a:xfrm>
              <a:off x="2734370" y="152807"/>
              <a:ext cx="5988499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PA" sz="1500" dirty="0" smtClean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  <a:cs typeface="Calibri Light" panose="020F0302020204030204" pitchFamily="34" charset="0"/>
                </a:rPr>
                <a:t>Proyecto de Sostenibilidad y Derechos Humanos en VIH/SIDA para Centroamérica</a:t>
              </a:r>
              <a:endParaRPr lang="es-PA" sz="15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9" name="2 Marcador de contenido"/>
          <p:cNvSpPr txBox="1">
            <a:spLocks/>
          </p:cNvSpPr>
          <p:nvPr/>
        </p:nvSpPr>
        <p:spPr>
          <a:xfrm>
            <a:off x="457200" y="178335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A" dirty="0" smtClean="0"/>
              <a:t>Políticas y gobernanza  </a:t>
            </a:r>
          </a:p>
          <a:p>
            <a:r>
              <a:rPr lang="es-PA" dirty="0" smtClean="0"/>
              <a:t>Sostenibilidad  y financiamiento de la salud</a:t>
            </a:r>
          </a:p>
          <a:p>
            <a:r>
              <a:rPr lang="es-PA" dirty="0" smtClean="0"/>
              <a:t>Derechos humanos</a:t>
            </a:r>
          </a:p>
          <a:p>
            <a:r>
              <a:rPr lang="es-PA" dirty="0"/>
              <a:t>Información estratégica</a:t>
            </a:r>
          </a:p>
          <a:p>
            <a:r>
              <a:rPr lang="es-PA" dirty="0" smtClean="0"/>
              <a:t>Fortalecimiento de  la capacidad  institucional</a:t>
            </a:r>
          </a:p>
          <a:p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áreas</a:t>
            </a:r>
            <a:endParaRPr lang="es-PA" dirty="0" smtClean="0"/>
          </a:p>
          <a:p>
            <a:endParaRPr lang="es-PA" dirty="0"/>
          </a:p>
        </p:txBody>
      </p:sp>
      <p:sp>
        <p:nvSpPr>
          <p:cNvPr id="11" name="10 CuadroTexto"/>
          <p:cNvSpPr txBox="1"/>
          <p:nvPr/>
        </p:nvSpPr>
        <p:spPr>
          <a:xfrm>
            <a:off x="0" y="5445224"/>
            <a:ext cx="91440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A" sz="2800" dirty="0" smtClean="0"/>
              <a:t>Poblaciones clave del proyecto: HSH, mujeres </a:t>
            </a:r>
            <a:r>
              <a:rPr lang="es-PA" sz="2800" dirty="0" err="1" smtClean="0"/>
              <a:t>Trans</a:t>
            </a:r>
            <a:r>
              <a:rPr lang="es-PA" sz="2800" dirty="0" smtClean="0"/>
              <a:t>, TSF*)</a:t>
            </a:r>
            <a:endParaRPr lang="es-PA" sz="28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0" y="6002124"/>
            <a:ext cx="9144000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A" sz="2800" b="1" dirty="0" smtClean="0">
                <a:solidFill>
                  <a:schemeClr val="bg1"/>
                </a:solidFill>
              </a:rPr>
              <a:t>Trabajo a nivel regional y nacional (</a:t>
            </a:r>
            <a:r>
              <a:rPr lang="es-PA" sz="2800" b="1" dirty="0" err="1" smtClean="0">
                <a:solidFill>
                  <a:schemeClr val="bg1"/>
                </a:solidFill>
              </a:rPr>
              <a:t>Above-site</a:t>
            </a:r>
            <a:r>
              <a:rPr lang="es-PA" sz="2800" b="1" dirty="0" smtClean="0">
                <a:solidFill>
                  <a:schemeClr val="bg1"/>
                </a:solidFill>
              </a:rPr>
              <a:t> </a:t>
            </a:r>
            <a:r>
              <a:rPr lang="es-PA" sz="2800" b="1" dirty="0" err="1" smtClean="0">
                <a:solidFill>
                  <a:schemeClr val="bg1"/>
                </a:solidFill>
              </a:rPr>
              <a:t>level</a:t>
            </a:r>
            <a:r>
              <a:rPr lang="es-PA" sz="2800" b="1" dirty="0" smtClean="0">
                <a:solidFill>
                  <a:schemeClr val="bg1"/>
                </a:solidFill>
              </a:rPr>
              <a:t>) </a:t>
            </a:r>
            <a:endParaRPr lang="es-PA" sz="2800" b="1" dirty="0">
              <a:solidFill>
                <a:schemeClr val="bg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107" y="6581001"/>
            <a:ext cx="56490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200" dirty="0" smtClean="0">
                <a:solidFill>
                  <a:schemeClr val="bg1">
                    <a:lumMod val="65000"/>
                  </a:schemeClr>
                </a:solidFill>
              </a:rPr>
              <a:t>* Solo en El Salvador y Honduras con enfoque  limitado </a:t>
            </a:r>
            <a:endParaRPr lang="es-PA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33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lang="es-GT" dirty="0" smtClean="0"/>
              <a:t>Socios Estratégicos Principales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9392" y="1187460"/>
            <a:ext cx="8640960" cy="3024335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s-GT" sz="2400" dirty="0" smtClean="0"/>
              <a:t>SICA </a:t>
            </a:r>
            <a:r>
              <a:rPr lang="es-GT" sz="2000" dirty="0" smtClean="0"/>
              <a:t>Sistema de Integración Centroamericana</a:t>
            </a:r>
          </a:p>
          <a:p>
            <a:r>
              <a:rPr lang="es-GT" sz="2400" dirty="0" smtClean="0"/>
              <a:t>COMISCA </a:t>
            </a:r>
            <a:r>
              <a:rPr lang="es-GT" sz="2000" dirty="0" smtClean="0"/>
              <a:t>Consejo de Ministros de Salud de Centroamérica</a:t>
            </a:r>
          </a:p>
          <a:p>
            <a:r>
              <a:rPr lang="es-GT" sz="2400" dirty="0" smtClean="0"/>
              <a:t>SE-COMISCA </a:t>
            </a:r>
            <a:r>
              <a:rPr lang="es-GT" sz="2000" dirty="0" smtClean="0"/>
              <a:t>Secretaría Ejecutiva del Consejo de Ministros de Salud de Centroamérica</a:t>
            </a:r>
          </a:p>
          <a:p>
            <a:r>
              <a:rPr lang="es-GT" sz="2400" dirty="0"/>
              <a:t>MCR</a:t>
            </a:r>
            <a:r>
              <a:rPr lang="es-GT" dirty="0" smtClean="0"/>
              <a:t> </a:t>
            </a:r>
            <a:r>
              <a:rPr lang="es-GT" sz="2000" dirty="0" smtClean="0"/>
              <a:t>Mecanismo de Coordinación Regional para la implementación de proyectos del Fondo Mundial </a:t>
            </a:r>
          </a:p>
          <a:p>
            <a:r>
              <a:rPr lang="es-GT" sz="2400" dirty="0"/>
              <a:t>COSEFIN </a:t>
            </a:r>
            <a:r>
              <a:rPr lang="es-GT" sz="2000" dirty="0" smtClean="0"/>
              <a:t>Consejo de Ministros de Finanzas de Centroamérica</a:t>
            </a:r>
          </a:p>
          <a:p>
            <a:r>
              <a:rPr lang="es-GT" sz="2400" dirty="0"/>
              <a:t>CCPDH </a:t>
            </a:r>
            <a:r>
              <a:rPr lang="es-GT" sz="2000" dirty="0" smtClean="0"/>
              <a:t> Consejo Centroamericano de Procuradores de Derechos Humanos</a:t>
            </a:r>
          </a:p>
          <a:p>
            <a:r>
              <a:rPr lang="es-GT" sz="2400" dirty="0"/>
              <a:t>REDCA</a:t>
            </a:r>
            <a:r>
              <a:rPr lang="es-GT" sz="2000" dirty="0" smtClean="0"/>
              <a:t>  Red Centroamericana de Personas con VIH</a:t>
            </a:r>
          </a:p>
          <a:p>
            <a:r>
              <a:rPr lang="es-GT" sz="2400" dirty="0"/>
              <a:t>FEDEPRICAP  </a:t>
            </a:r>
            <a:r>
              <a:rPr lang="es-GT" sz="2000" dirty="0" smtClean="0"/>
              <a:t>Federación de Entidades Privadas de Centroamérica</a:t>
            </a:r>
          </a:p>
          <a:p>
            <a:endParaRPr lang="es-GT" sz="2000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251520" y="4067779"/>
            <a:ext cx="8640960" cy="230425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GT" sz="2300" dirty="0" smtClean="0"/>
              <a:t>Asambleas Legislativas / Comisiones de Trabajo</a:t>
            </a:r>
          </a:p>
          <a:p>
            <a:r>
              <a:rPr lang="es-GT" sz="2300" dirty="0" smtClean="0"/>
              <a:t>Ministerio de Salud/ Programas Nacionales de VIH </a:t>
            </a:r>
          </a:p>
          <a:p>
            <a:r>
              <a:rPr lang="es-GT" sz="2300" dirty="0" smtClean="0"/>
              <a:t>Ministerios de Finanzas</a:t>
            </a:r>
          </a:p>
          <a:p>
            <a:r>
              <a:rPr lang="es-GT" sz="2300" dirty="0" smtClean="0"/>
              <a:t>Procuradurías de Derechos </a:t>
            </a:r>
            <a:r>
              <a:rPr lang="es-GT" sz="2300" dirty="0" smtClean="0"/>
              <a:t>Humanos</a:t>
            </a:r>
          </a:p>
          <a:p>
            <a:r>
              <a:rPr lang="es-GT" sz="2300" dirty="0" smtClean="0"/>
              <a:t>CONAVIH</a:t>
            </a:r>
            <a:endParaRPr lang="es-GT" sz="2300" dirty="0" smtClean="0"/>
          </a:p>
          <a:p>
            <a:r>
              <a:rPr lang="es-GT" sz="2300" dirty="0" smtClean="0"/>
              <a:t>Mecanismos Coordinadores de País</a:t>
            </a:r>
          </a:p>
          <a:p>
            <a:r>
              <a:rPr lang="es-GT" sz="2300" dirty="0" smtClean="0"/>
              <a:t>Organizaciones de sociedad civil (poblaciones clave, personas con VIH)</a:t>
            </a:r>
          </a:p>
          <a:p>
            <a:r>
              <a:rPr lang="es-GT" sz="2300" dirty="0" smtClean="0"/>
              <a:t>Organizaciones que trabajan en Derechos Humanos</a:t>
            </a:r>
          </a:p>
          <a:p>
            <a:r>
              <a:rPr lang="es-GT" sz="2300" dirty="0" smtClean="0"/>
              <a:t>Sector Privado,</a:t>
            </a:r>
          </a:p>
          <a:p>
            <a:endParaRPr lang="es-GT" sz="2000" dirty="0" smtClean="0"/>
          </a:p>
          <a:p>
            <a:endParaRPr lang="es-GT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51520" y="6372036"/>
            <a:ext cx="864096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GT" dirty="0" smtClean="0"/>
              <a:t>Implementadores PEPFAR -   Fondo Mundial -   ONUSIDA -   OPS  </a:t>
            </a:r>
            <a:endParaRPr lang="es-GT" dirty="0"/>
          </a:p>
        </p:txBody>
      </p:sp>
      <p:grpSp>
        <p:nvGrpSpPr>
          <p:cNvPr id="6" name="5 Grupo"/>
          <p:cNvGrpSpPr/>
          <p:nvPr/>
        </p:nvGrpSpPr>
        <p:grpSpPr>
          <a:xfrm>
            <a:off x="352250" y="123703"/>
            <a:ext cx="8540230" cy="424977"/>
            <a:chOff x="182639" y="123703"/>
            <a:chExt cx="8540230" cy="424977"/>
          </a:xfrm>
        </p:grpSpPr>
        <p:pic>
          <p:nvPicPr>
            <p:cNvPr id="7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639" y="123703"/>
              <a:ext cx="398825" cy="4249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3897" y="149019"/>
              <a:ext cx="1256993" cy="3743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2898" y="174462"/>
              <a:ext cx="785542" cy="300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9 CuadroTexto"/>
            <p:cNvSpPr txBox="1"/>
            <p:nvPr/>
          </p:nvSpPr>
          <p:spPr>
            <a:xfrm>
              <a:off x="2734370" y="152807"/>
              <a:ext cx="5988499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PA" sz="1500" dirty="0" smtClean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  <a:cs typeface="Calibri Light" panose="020F0302020204030204" pitchFamily="34" charset="0"/>
                </a:rPr>
                <a:t>Proyecto de Sostenibilidad y Derechos Humanos en VIH/SIDA para Centroamérica</a:t>
              </a:r>
              <a:endParaRPr lang="es-PA" sz="15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Calibri Light" panose="020F03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76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7381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PA" sz="4000" b="1" dirty="0" smtClean="0"/>
              <a:t>Ámbito y principios bajo los que se desarrolla el Proyecto</a:t>
            </a:r>
            <a:endParaRPr lang="es-PA" sz="4000" b="1" dirty="0"/>
          </a:p>
        </p:txBody>
      </p:sp>
      <p:graphicFrame>
        <p:nvGraphicFramePr>
          <p:cNvPr id="9" name="8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973016"/>
              </p:ext>
            </p:extLst>
          </p:nvPr>
        </p:nvGraphicFramePr>
        <p:xfrm>
          <a:off x="457200" y="1998663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3 Grupo"/>
          <p:cNvGrpSpPr/>
          <p:nvPr/>
        </p:nvGrpSpPr>
        <p:grpSpPr>
          <a:xfrm>
            <a:off x="352250" y="123703"/>
            <a:ext cx="8540230" cy="424977"/>
            <a:chOff x="182639" y="123703"/>
            <a:chExt cx="8540230" cy="424977"/>
          </a:xfrm>
        </p:grpSpPr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639" y="123703"/>
              <a:ext cx="398825" cy="4249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3897" y="149019"/>
              <a:ext cx="1256993" cy="3743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2898" y="174462"/>
              <a:ext cx="785542" cy="300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7 CuadroTexto"/>
            <p:cNvSpPr txBox="1"/>
            <p:nvPr/>
          </p:nvSpPr>
          <p:spPr>
            <a:xfrm>
              <a:off x="2734370" y="152807"/>
              <a:ext cx="5988499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PA" sz="1500" dirty="0" smtClean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  <a:cs typeface="Calibri Light" panose="020F0302020204030204" pitchFamily="34" charset="0"/>
                </a:rPr>
                <a:t>Proyecto de Sostenibilidad y Derechos Humanos en VIH/SIDA para Centroamérica</a:t>
              </a:r>
              <a:endParaRPr lang="es-PA" sz="15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Calibri Light" panose="020F03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089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73819"/>
            <a:ext cx="8229600" cy="1143000"/>
          </a:xfrm>
        </p:spPr>
        <p:txBody>
          <a:bodyPr>
            <a:normAutofit/>
          </a:bodyPr>
          <a:lstStyle/>
          <a:p>
            <a:r>
              <a:rPr lang="es-PA" sz="4000" b="1" dirty="0" smtClean="0"/>
              <a:t>Oportunidades de coordinación</a:t>
            </a:r>
            <a:endParaRPr lang="es-PA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525963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endParaRPr lang="es-PA" sz="28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 smtClean="0"/>
              <a:t> </a:t>
            </a:r>
            <a:endParaRPr lang="es-PA" sz="2800" dirty="0" smtClean="0"/>
          </a:p>
        </p:txBody>
      </p:sp>
      <p:grpSp>
        <p:nvGrpSpPr>
          <p:cNvPr id="4" name="3 Grupo"/>
          <p:cNvGrpSpPr/>
          <p:nvPr/>
        </p:nvGrpSpPr>
        <p:grpSpPr>
          <a:xfrm>
            <a:off x="352250" y="123703"/>
            <a:ext cx="8540230" cy="424977"/>
            <a:chOff x="182639" y="123703"/>
            <a:chExt cx="8540230" cy="424977"/>
          </a:xfrm>
        </p:grpSpPr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639" y="123703"/>
              <a:ext cx="398825" cy="4249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3897" y="149019"/>
              <a:ext cx="1256993" cy="3743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2898" y="174462"/>
              <a:ext cx="785542" cy="300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7 CuadroTexto"/>
            <p:cNvSpPr txBox="1"/>
            <p:nvPr/>
          </p:nvSpPr>
          <p:spPr>
            <a:xfrm>
              <a:off x="2734370" y="152807"/>
              <a:ext cx="5988499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PA" sz="1500" dirty="0" smtClean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  <a:cs typeface="Calibri Light" panose="020F0302020204030204" pitchFamily="34" charset="0"/>
                </a:rPr>
                <a:t>Proyecto de Sostenibilidad y Derechos Humanos en VIH/SIDA para Centroamérica</a:t>
              </a:r>
              <a:endParaRPr lang="es-PA" sz="15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9" name="2 Marcador de contenido"/>
          <p:cNvSpPr txBox="1">
            <a:spLocks/>
          </p:cNvSpPr>
          <p:nvPr/>
        </p:nvSpPr>
        <p:spPr>
          <a:xfrm>
            <a:off x="457200" y="178335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A" dirty="0" smtClean="0"/>
              <a:t>Marco político para red de proveedores privados de servicios para KP (PASMO)</a:t>
            </a:r>
          </a:p>
          <a:p>
            <a:r>
              <a:rPr lang="es-PA" dirty="0" smtClean="0"/>
              <a:t>Planes conjuntos de abogacía (PASMO, </a:t>
            </a:r>
            <a:r>
              <a:rPr lang="es-PA" dirty="0" err="1" smtClean="0"/>
              <a:t>Capacity</a:t>
            </a:r>
            <a:r>
              <a:rPr lang="es-PA" dirty="0" smtClean="0"/>
              <a:t>, PSM)</a:t>
            </a:r>
          </a:p>
          <a:p>
            <a:r>
              <a:rPr lang="es-PA" dirty="0" smtClean="0"/>
              <a:t>Estimación de necesidades  de ARV(PSM)</a:t>
            </a:r>
          </a:p>
          <a:p>
            <a:r>
              <a:rPr lang="es-PA" dirty="0" smtClean="0"/>
              <a:t>Eliminar barreras para la implementación de modelos de  atención innovadores (</a:t>
            </a:r>
            <a:r>
              <a:rPr lang="es-PA" dirty="0" err="1" smtClean="0"/>
              <a:t>Capacity</a:t>
            </a:r>
            <a:r>
              <a:rPr lang="es-PA" dirty="0" smtClean="0"/>
              <a:t>) </a:t>
            </a:r>
          </a:p>
          <a:p>
            <a:r>
              <a:rPr lang="es-PA" dirty="0" smtClean="0"/>
              <a:t>Herramientas para  el manejo de estigma y discriminación (PASMO,  </a:t>
            </a:r>
            <a:r>
              <a:rPr lang="es-PA" dirty="0" err="1" smtClean="0"/>
              <a:t>Capacity</a:t>
            </a:r>
            <a:r>
              <a:rPr lang="es-PA" dirty="0" smtClean="0"/>
              <a:t>)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86596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852936"/>
            <a:ext cx="6400800" cy="2112640"/>
          </a:xfrm>
        </p:spPr>
        <p:txBody>
          <a:bodyPr>
            <a:normAutofit/>
          </a:bodyPr>
          <a:lstStyle/>
          <a:p>
            <a:r>
              <a:rPr lang="es-PA" sz="3600" dirty="0" smtClean="0">
                <a:solidFill>
                  <a:schemeClr val="tx1"/>
                </a:solidFill>
              </a:rPr>
              <a:t>Gracias</a:t>
            </a:r>
            <a:endParaRPr lang="es-PA" sz="3600" dirty="0">
              <a:solidFill>
                <a:schemeClr val="tx1"/>
              </a:solidFill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2476"/>
            <a:ext cx="804296" cy="85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73035"/>
            <a:ext cx="2198838" cy="654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7" y="305077"/>
            <a:ext cx="1584176" cy="605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4932040" y="323945"/>
            <a:ext cx="4067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Proyecto de Sostenibilidad y Derechos Humanos en VIH/SIDA para Centroamérica</a:t>
            </a:r>
            <a:endParaRPr lang="es-PA" sz="1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32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7238</TotalTime>
  <Words>640</Words>
  <Application>Microsoft Office PowerPoint</Application>
  <PresentationFormat>Presentación en pantalla (4:3)</PresentationFormat>
  <Paragraphs>107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Wingdings</vt:lpstr>
      <vt:lpstr>Tema de Office</vt:lpstr>
      <vt:lpstr>Proyecto de  Sostenibilidad  y Derechos Humanos para Centroamérica -Fortaleciendo Sistemas y Políticas, reduciendo el Estigma y Discriminación y avanzando hacia la Sostenibilidad-   </vt:lpstr>
      <vt:lpstr>Presentación de PowerPoint</vt:lpstr>
      <vt:lpstr>Componentes, sub componentes  y resultados</vt:lpstr>
      <vt:lpstr>Componentes, sub componentes  y resultados</vt:lpstr>
      <vt:lpstr>Áreas de trabajo</vt:lpstr>
      <vt:lpstr>Socios Estratégicos Principales</vt:lpstr>
      <vt:lpstr>Ámbito y principios bajo los que se desarrolla el Proyecto</vt:lpstr>
      <vt:lpstr>Oportunidades de coordinación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LMerino</dc:creator>
  <cp:lastModifiedBy>Mirna Garcia</cp:lastModifiedBy>
  <cp:revision>101</cp:revision>
  <dcterms:created xsi:type="dcterms:W3CDTF">2018-04-08T21:45:55Z</dcterms:created>
  <dcterms:modified xsi:type="dcterms:W3CDTF">2018-05-23T16:22:29Z</dcterms:modified>
</cp:coreProperties>
</file>