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304" r:id="rId3"/>
    <p:sldId id="312" r:id="rId4"/>
    <p:sldId id="308" r:id="rId5"/>
    <p:sldId id="306" r:id="rId6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98D1-8A82-455C-AE8C-0EFCFE4041E0}" type="datetimeFigureOut">
              <a:rPr lang="es-SV" smtClean="0"/>
              <a:pPr/>
              <a:t>22/03/2017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8993-B6DA-4076-ADE9-839D1395608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156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22/03/2017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_ftnref2"/><Relationship Id="rId2" Type="http://schemas.openxmlformats.org/officeDocument/2006/relationships/hyperlink" Target="#_ftnref1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com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15607" y="28243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23 </a:t>
            </a:r>
            <a:r>
              <a:rPr lang="es-ES" sz="1600" dirty="0"/>
              <a:t>/ </a:t>
            </a:r>
            <a:r>
              <a:rPr lang="es-ES" sz="1600" dirty="0" smtClean="0"/>
              <a:t>Marzo 2017</a:t>
            </a:r>
            <a:r>
              <a:rPr lang="es-ES" sz="2800" dirty="0"/>
              <a:t/>
            </a:r>
            <a:br>
              <a:rPr lang="es-ES" sz="2800" dirty="0"/>
            </a:br>
            <a:endParaRPr lang="es-ES" sz="5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195736" y="4437112"/>
            <a:ext cx="56886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Presenta:  </a:t>
            </a: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Lcda. </a:t>
            </a:r>
            <a:r>
              <a:rPr lang="es-SV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Susan</a:t>
            </a:r>
            <a:r>
              <a:rPr lang="es-SV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Padilla </a:t>
            </a:r>
          </a:p>
          <a:p>
            <a:r>
              <a:rPr lang="es-SV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Presidenta del MCP-ES</a:t>
            </a:r>
            <a:endParaRPr lang="es-SV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1916832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4400" dirty="0" smtClean="0">
                <a:solidFill>
                  <a:schemeClr val="accent1">
                    <a:lumMod val="50000"/>
                  </a:schemeClr>
                </a:solidFill>
              </a:rPr>
              <a:t>Análisis Distribución del Financiamiento</a:t>
            </a:r>
            <a:endParaRPr lang="es-SV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272918"/>
            <a:ext cx="711568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419" sz="2000" dirty="0">
                <a:solidFill>
                  <a:schemeClr val="bg1"/>
                </a:solidFill>
              </a:rPr>
              <a:t>Distribución de financiamiento: Confirmación o cambio </a:t>
            </a:r>
            <a:endParaRPr lang="es-SV" sz="2000" dirty="0">
              <a:solidFill>
                <a:schemeClr val="bg1"/>
              </a:solidFill>
            </a:endParaRPr>
          </a:p>
          <a:p>
            <a:r>
              <a:rPr lang="es-419" sz="2000" dirty="0">
                <a:solidFill>
                  <a:schemeClr val="bg1"/>
                </a:solidFill>
              </a:rPr>
              <a:t>para el Periodo de asignación de 2017-2019</a:t>
            </a:r>
            <a:endParaRPr lang="es-SV"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584479"/>
              </p:ext>
            </p:extLst>
          </p:nvPr>
        </p:nvGraphicFramePr>
        <p:xfrm>
          <a:off x="179512" y="1124744"/>
          <a:ext cx="8712968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0542"/>
                <a:gridCol w="6252426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2000" dirty="0">
                          <a:effectLst/>
                        </a:rPr>
                        <a:t>Información del Solicitante</a:t>
                      </a:r>
                      <a:endParaRPr lang="es-SV" sz="20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2000">
                          <a:effectLst/>
                        </a:rPr>
                        <a:t>Solicitante</a:t>
                      </a:r>
                      <a:endParaRPr lang="es-SV" sz="200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2000" dirty="0">
                          <a:effectLst/>
                        </a:rPr>
                        <a:t> </a:t>
                      </a:r>
                      <a:endParaRPr lang="es-SV" sz="20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2000">
                          <a:effectLst/>
                        </a:rPr>
                        <a:t>Fecha de entrega</a:t>
                      </a:r>
                      <a:endParaRPr lang="es-SV" sz="200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2000" dirty="0">
                          <a:effectLst/>
                        </a:rPr>
                        <a:t> </a:t>
                      </a:r>
                      <a:endParaRPr lang="es-SV" sz="20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79512" y="2348880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419" dirty="0"/>
              <a:t>Por medio de la presente el </a:t>
            </a:r>
            <a:r>
              <a:rPr lang="es-419" dirty="0" smtClean="0"/>
              <a:t>MCP-ES confirma </a:t>
            </a:r>
            <a:r>
              <a:rPr lang="es-419" dirty="0"/>
              <a:t>que hubo una discusión inclusiva con respecto a la Distribución de financiamiento, con la participación de representantes de las poblaciones clave relevantes, personas viviendo con las enfermedades y una amplia gama de partes interesadas al nivel de país. En seguimiento a esta consultación y en base al análisis de las inversiones que guiarán el próximo ciclo de tres años, el </a:t>
            </a:r>
            <a:r>
              <a:rPr lang="es-419" dirty="0" smtClean="0"/>
              <a:t>MCP-ES por </a:t>
            </a:r>
            <a:r>
              <a:rPr lang="es-419" dirty="0"/>
              <a:t>la presente confirma que:</a:t>
            </a:r>
            <a:endParaRPr lang="es-SV" dirty="0"/>
          </a:p>
          <a:p>
            <a:pPr algn="just"/>
            <a:r>
              <a:rPr lang="es-419" b="1" dirty="0" smtClean="0"/>
              <a:t>□ La </a:t>
            </a:r>
            <a:r>
              <a:rPr lang="es-419" b="1" dirty="0"/>
              <a:t>Distribución de financiamiento propuesta por el Fondo Mundial se retiene sin cambios</a:t>
            </a:r>
            <a:r>
              <a:rPr lang="es-419" b="1" dirty="0" smtClean="0"/>
              <a:t>.</a:t>
            </a:r>
          </a:p>
          <a:p>
            <a:pPr algn="just"/>
            <a:endParaRPr lang="es-419" b="1" dirty="0"/>
          </a:p>
          <a:p>
            <a:pPr algn="just"/>
            <a:endParaRPr lang="es-419" b="1" dirty="0" smtClean="0"/>
          </a:p>
          <a:p>
            <a:pPr algn="just"/>
            <a:endParaRPr lang="es-419" b="1" dirty="0"/>
          </a:p>
          <a:p>
            <a:pPr algn="just"/>
            <a:endParaRPr lang="es-419" b="1" dirty="0" smtClean="0"/>
          </a:p>
          <a:p>
            <a:pPr algn="just"/>
            <a:r>
              <a:rPr lang="es-419" dirty="0"/>
              <a:t>En caso que no hay cambios a la Distribución de financiamiento, no es necesario que el Solicitante comparte con el Fondo Mundial documentos de soporte en este momento</a:t>
            </a:r>
            <a:r>
              <a:rPr lang="es-419" dirty="0" smtClean="0"/>
              <a:t>.</a:t>
            </a:r>
            <a:endParaRPr lang="es-SV" dirty="0"/>
          </a:p>
          <a:p>
            <a:pPr algn="just"/>
            <a:r>
              <a:rPr lang="es-419" dirty="0" smtClean="0"/>
              <a:t> </a:t>
            </a:r>
            <a:endParaRPr lang="es-SV" dirty="0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562816"/>
              </p:ext>
            </p:extLst>
          </p:nvPr>
        </p:nvGraphicFramePr>
        <p:xfrm>
          <a:off x="755576" y="4616051"/>
          <a:ext cx="7560840" cy="981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429"/>
                <a:gridCol w="3084543"/>
                <a:gridCol w="3072868"/>
              </a:tblGrid>
              <a:tr h="309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effectLst/>
                        </a:rPr>
                        <a:t> </a:t>
                      </a:r>
                      <a:endParaRPr lang="es-SV" sz="12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</a:rPr>
                        <a:t>Distribución de financiamiento propuesta por el Fondo Mundial</a:t>
                      </a:r>
                      <a:endParaRPr lang="es-SV" sz="120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effectLst/>
                        </a:rPr>
                        <a:t>Distribución de financiamiento propuesta por el Solicitante</a:t>
                      </a:r>
                      <a:endParaRPr lang="es-SV" sz="12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</a:rPr>
                        <a:t>VIH/SIDA</a:t>
                      </a:r>
                      <a:endParaRPr lang="es-SV" sz="120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 smtClean="0">
                          <a:effectLst/>
                        </a:rPr>
                        <a:t>$14,481,816</a:t>
                      </a:r>
                      <a:r>
                        <a:rPr lang="es-419" sz="1600" dirty="0">
                          <a:effectLst/>
                        </a:rPr>
                        <a:t> </a:t>
                      </a:r>
                      <a:endParaRPr lang="es-SV" sz="16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</a:rPr>
                        <a:t> </a:t>
                      </a:r>
                      <a:endParaRPr lang="es-SV" sz="120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effectLst/>
                        </a:rPr>
                        <a:t>Tuberculosis</a:t>
                      </a:r>
                      <a:endParaRPr lang="es-SV" sz="12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600" dirty="0" smtClean="0">
                          <a:effectLst/>
                        </a:rPr>
                        <a:t>$4,242,741</a:t>
                      </a:r>
                      <a:r>
                        <a:rPr lang="es-419" sz="1600" dirty="0">
                          <a:effectLst/>
                        </a:rPr>
                        <a:t> </a:t>
                      </a:r>
                      <a:endParaRPr lang="es-SV" sz="16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200" dirty="0">
                          <a:effectLst/>
                        </a:rPr>
                        <a:t> </a:t>
                      </a:r>
                      <a:endParaRPr lang="es-SV" sz="12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93863" y="2995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SV" altLang="es-S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0" y="163203"/>
            <a:ext cx="7020272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419" sz="2000" dirty="0">
                <a:solidFill>
                  <a:schemeClr val="bg1"/>
                </a:solidFill>
              </a:rPr>
              <a:t>Distribución de financiamiento: Confirmación o cambio </a:t>
            </a:r>
            <a:endParaRPr lang="es-SV" sz="2000" dirty="0">
              <a:solidFill>
                <a:schemeClr val="bg1"/>
              </a:solidFill>
            </a:endParaRPr>
          </a:p>
          <a:p>
            <a:r>
              <a:rPr lang="es-419" sz="2000" dirty="0">
                <a:solidFill>
                  <a:schemeClr val="bg1"/>
                </a:solidFill>
              </a:rPr>
              <a:t>para el Periodo de asignación de 2017-2019</a:t>
            </a:r>
            <a:endParaRPr lang="es-SV" sz="2000" dirty="0">
              <a:solidFill>
                <a:schemeClr val="bg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51520" y="836712"/>
            <a:ext cx="8568952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419" b="1" dirty="0" smtClean="0"/>
              <a:t>O</a:t>
            </a:r>
            <a:endParaRPr lang="es-SV" dirty="0"/>
          </a:p>
          <a:p>
            <a:pPr algn="just"/>
            <a:r>
              <a:rPr lang="es-419" b="1" dirty="0"/>
              <a:t>□ El Solicitante propone un cambio a la Distribución de financiamiento.</a:t>
            </a:r>
            <a:endParaRPr lang="es-SV" dirty="0"/>
          </a:p>
          <a:p>
            <a:pPr algn="just">
              <a:lnSpc>
                <a:spcPct val="150000"/>
              </a:lnSpc>
            </a:pPr>
            <a:r>
              <a:rPr lang="es-419" dirty="0" smtClean="0"/>
              <a:t>El </a:t>
            </a:r>
            <a:r>
              <a:rPr lang="es-419" dirty="0"/>
              <a:t>Solicitante propone la siguiente Distribución de financiamiento revisado</a:t>
            </a:r>
            <a:r>
              <a:rPr lang="es-419" dirty="0" smtClean="0"/>
              <a:t>:</a:t>
            </a:r>
          </a:p>
          <a:p>
            <a:pPr algn="just">
              <a:lnSpc>
                <a:spcPct val="150000"/>
              </a:lnSpc>
            </a:pPr>
            <a:endParaRPr lang="es-419" dirty="0"/>
          </a:p>
          <a:p>
            <a:pPr algn="just">
              <a:lnSpc>
                <a:spcPct val="150000"/>
              </a:lnSpc>
            </a:pPr>
            <a:endParaRPr lang="es-419" dirty="0" smtClean="0"/>
          </a:p>
          <a:p>
            <a:pPr algn="just">
              <a:lnSpc>
                <a:spcPct val="150000"/>
              </a:lnSpc>
            </a:pPr>
            <a:endParaRPr lang="es-SV" dirty="0"/>
          </a:p>
          <a:p>
            <a:pPr algn="just">
              <a:lnSpc>
                <a:spcPct val="150000"/>
              </a:lnSpc>
            </a:pPr>
            <a:endParaRPr lang="es-SV" dirty="0" smtClean="0"/>
          </a:p>
          <a:p>
            <a:pPr algn="just">
              <a:lnSpc>
                <a:spcPct val="150000"/>
              </a:lnSpc>
            </a:pPr>
            <a:r>
              <a:rPr lang="es-SV" sz="2000" dirty="0" smtClean="0"/>
              <a:t> </a:t>
            </a:r>
          </a:p>
          <a:p>
            <a:pPr algn="just"/>
            <a:endParaRPr lang="es-419" dirty="0" smtClean="0"/>
          </a:p>
          <a:p>
            <a:pPr algn="just"/>
            <a:r>
              <a:rPr lang="es-419" dirty="0" smtClean="0"/>
              <a:t>En caso de cambios propuestos a la Distribución de financiamiento, se requiere que el MCP-ES </a:t>
            </a:r>
            <a:r>
              <a:rPr lang="es-419" b="1" dirty="0" smtClean="0"/>
              <a:t>presenta justificación del cambio</a:t>
            </a:r>
            <a:r>
              <a:rPr lang="es-419" dirty="0" smtClean="0"/>
              <a:t> al FM. El MCP-ES reconoce que la propuesta revisada de la Distribución de financiamiento será revisada por la Secretaría del FM y que la decisión final respecto a la Distribución de financiamiento será comunicada a su debido tiempo.</a:t>
            </a:r>
            <a:endParaRPr lang="es-SV" dirty="0" smtClean="0"/>
          </a:p>
          <a:p>
            <a:pPr algn="just"/>
            <a:r>
              <a:rPr lang="es-419" dirty="0" smtClean="0"/>
              <a:t>El MCP-ES es </a:t>
            </a:r>
            <a:r>
              <a:rPr lang="es-419" dirty="0"/>
              <a:t>consciente de que si la Distribución de financiamiento evoluciona en etapas posteriores del ciclo de financiamiento (por ejemplo durante la elaboración de la subvención), </a:t>
            </a:r>
            <a:r>
              <a:rPr lang="es-419" dirty="0" smtClean="0"/>
              <a:t>debe </a:t>
            </a:r>
            <a:r>
              <a:rPr lang="es-419" dirty="0"/>
              <a:t>comunicar la propuesta revisada de la Distribución de financiamiento al </a:t>
            </a:r>
            <a:r>
              <a:rPr lang="es-419" dirty="0" smtClean="0"/>
              <a:t>FM, </a:t>
            </a:r>
            <a:r>
              <a:rPr lang="es-419" dirty="0"/>
              <a:t>junto con la justificación relevante, para la aprobación del </a:t>
            </a:r>
            <a:r>
              <a:rPr lang="es-419" dirty="0" smtClean="0"/>
              <a:t>FM.</a:t>
            </a:r>
            <a:endParaRPr lang="es-SV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93922"/>
              </p:ext>
            </p:extLst>
          </p:nvPr>
        </p:nvGraphicFramePr>
        <p:xfrm>
          <a:off x="331755" y="2060848"/>
          <a:ext cx="8319235" cy="1761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201"/>
                <a:gridCol w="3393940"/>
                <a:gridCol w="338109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Distribución de financiamiento propuesta por el Fondo </a:t>
                      </a:r>
                      <a:r>
                        <a:rPr lang="es-419" sz="1400" dirty="0" smtClean="0">
                          <a:effectLst/>
                        </a:rPr>
                        <a:t>Mundial </a:t>
                      </a:r>
                      <a:r>
                        <a:rPr lang="es-419" sz="1050" dirty="0" smtClean="0">
                          <a:effectLst/>
                        </a:rPr>
                        <a:t>1</a:t>
                      </a:r>
                      <a:endParaRPr lang="es-SV" sz="105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Distribución de financiamiento propuesta por el Solicitante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>
                          <a:effectLst/>
                        </a:rPr>
                        <a:t>VIH/SIDA</a:t>
                      </a:r>
                      <a:endParaRPr lang="es-SV" sz="140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>
                          <a:effectLst/>
                        </a:rPr>
                        <a:t>Tuberculosis</a:t>
                      </a:r>
                      <a:endParaRPr lang="es-SV" sz="140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Malaria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 smtClean="0">
                          <a:effectLst/>
                        </a:rPr>
                        <a:t>SSRS </a:t>
                      </a:r>
                      <a:r>
                        <a:rPr lang="es-419" sz="1050" dirty="0" smtClean="0">
                          <a:effectLst/>
                        </a:rPr>
                        <a:t>2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>
                          <a:effectLst/>
                        </a:rPr>
                        <a:t>Total</a:t>
                      </a:r>
                      <a:endParaRPr lang="es-SV" sz="140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>
                          <a:effectLst/>
                        </a:rPr>
                        <a:t> </a:t>
                      </a:r>
                      <a:endParaRPr lang="es-SV" sz="140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419" sz="1400" dirty="0">
                          <a:effectLst/>
                        </a:rPr>
                        <a:t> </a:t>
                      </a:r>
                      <a:endParaRPr lang="es-SV" sz="1400" dirty="0">
                        <a:effectLst/>
                        <a:latin typeface="Georgia" panose="02040502050405020303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7207" y="16634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SV" altLang="es-S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35629" y="3821894"/>
            <a:ext cx="754725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SV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/>
                <a:cs typeface="Times New Roman" panose="02020603050405020304" pitchFamily="18" charset="0"/>
                <a:hlinkClick r:id="rId2"/>
              </a:rPr>
              <a:t>[</a:t>
            </a:r>
            <a:r>
              <a:rPr kumimoji="0" lang="en-US" altLang="es-SV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/>
                <a:cs typeface="Times New Roman" panose="02020603050405020304" pitchFamily="18" charset="0"/>
                <a:hlinkClick r:id="rId2"/>
              </a:rPr>
              <a:t>1]</a:t>
            </a:r>
            <a:r>
              <a:rPr kumimoji="0" lang="es-CL" altLang="es-SV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/>
                <a:cs typeface="Times New Roman" panose="02020603050405020304" pitchFamily="18" charset="0"/>
              </a:rPr>
              <a:t> Listar la Distribución de financiamiento previamente aprobada por el Fondo Mundial, si aplica</a:t>
            </a:r>
            <a:endParaRPr kumimoji="0" lang="es-SV" altLang="es-SV" sz="8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SV" sz="11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/>
                <a:cs typeface="Times New Roman" panose="02020603050405020304" pitchFamily="18" charset="0"/>
                <a:hlinkClick r:id="rId3"/>
              </a:rPr>
              <a:t>[2]</a:t>
            </a:r>
            <a:r>
              <a:rPr kumimoji="0" lang="en-US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/>
                <a:cs typeface="Times New Roman" panose="02020603050405020304" pitchFamily="18" charset="0"/>
              </a:rPr>
              <a:t> </a:t>
            </a:r>
            <a:r>
              <a:rPr kumimoji="0" lang="es-CL" altLang="es-SV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/>
                <a:cs typeface="Times New Roman" panose="02020603050405020304" pitchFamily="18" charset="0"/>
              </a:rPr>
              <a:t>Solo se debe incluir SSRS en la Distribución de financiamiento si se pretende presentar una solicitud de financiamiento separado para SSRS.</a:t>
            </a:r>
            <a:endParaRPr kumimoji="0" lang="es-SV" altLang="es-SV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49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141277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419" b="1" dirty="0"/>
              <a:t>Documentación que el </a:t>
            </a:r>
            <a:r>
              <a:rPr lang="es-419" b="1" dirty="0" smtClean="0"/>
              <a:t>MCP-ES </a:t>
            </a:r>
            <a:r>
              <a:rPr lang="es-419" b="1" dirty="0"/>
              <a:t>debe retener</a:t>
            </a:r>
            <a:endParaRPr lang="es-SV" dirty="0"/>
          </a:p>
          <a:p>
            <a:pPr algn="just"/>
            <a:r>
              <a:rPr lang="es-419" dirty="0"/>
              <a:t>Por la presente el </a:t>
            </a:r>
            <a:r>
              <a:rPr lang="es-419" dirty="0" smtClean="0"/>
              <a:t>MCP-ES confirma </a:t>
            </a:r>
            <a:r>
              <a:rPr lang="es-419" dirty="0"/>
              <a:t>que </a:t>
            </a:r>
            <a:r>
              <a:rPr lang="es-419" dirty="0" smtClean="0"/>
              <a:t>siguió </a:t>
            </a:r>
            <a:r>
              <a:rPr lang="es-419" dirty="0"/>
              <a:t>sus procesos estándares para la toma de decisión, como son establecidos en </a:t>
            </a:r>
            <a:r>
              <a:rPr lang="es-419" dirty="0" smtClean="0"/>
              <a:t>los estatutos, </a:t>
            </a:r>
            <a:r>
              <a:rPr lang="es-419" dirty="0"/>
              <a:t>respecto a la propuesta de Distribución de financiamiento. El </a:t>
            </a:r>
            <a:r>
              <a:rPr lang="es-419" dirty="0" smtClean="0"/>
              <a:t>MCP-ES entiende </a:t>
            </a:r>
            <a:r>
              <a:rPr lang="es-419" dirty="0"/>
              <a:t>que la Secretaria del Fondo Mundial </a:t>
            </a:r>
            <a:r>
              <a:rPr lang="es-419" dirty="0" smtClean="0"/>
              <a:t>se reserva </a:t>
            </a:r>
            <a:r>
              <a:rPr lang="es-419" dirty="0"/>
              <a:t>el derecho a solicitar documentación relacionada a estos procesos para verificación y, en cuanto tal, acuerda a guardar registros de la documentación que demuestra el proceso inclusivo que resultó en esta decisión.</a:t>
            </a:r>
            <a:endParaRPr lang="es-SV" dirty="0"/>
          </a:p>
          <a:p>
            <a:pPr algn="just"/>
            <a:r>
              <a:rPr lang="es-419" dirty="0"/>
              <a:t>Por la presente el Presidente o Vice-presidente </a:t>
            </a:r>
            <a:r>
              <a:rPr lang="es-419" b="1" u="sng" dirty="0"/>
              <a:t>Y</a:t>
            </a:r>
            <a:r>
              <a:rPr lang="es-419" dirty="0"/>
              <a:t> el Representante de sociedad civil del Solicitante firman esta </a:t>
            </a:r>
            <a:r>
              <a:rPr lang="es-419" dirty="0" smtClean="0"/>
              <a:t>declaración.</a:t>
            </a:r>
          </a:p>
          <a:p>
            <a:pPr algn="just"/>
            <a:endParaRPr lang="es-419" dirty="0"/>
          </a:p>
          <a:p>
            <a:endParaRPr lang="es-419" dirty="0" smtClean="0"/>
          </a:p>
          <a:p>
            <a:r>
              <a:rPr lang="es-419" dirty="0" smtClean="0"/>
              <a:t>Presidente </a:t>
            </a:r>
            <a:r>
              <a:rPr lang="es-419" dirty="0"/>
              <a:t>o Vice-presidente:				Fecha:</a:t>
            </a:r>
            <a:endParaRPr lang="es-SV" dirty="0"/>
          </a:p>
          <a:p>
            <a:r>
              <a:rPr lang="es-419" dirty="0"/>
              <a:t> </a:t>
            </a:r>
            <a:endParaRPr lang="es-SV" dirty="0"/>
          </a:p>
          <a:p>
            <a:r>
              <a:rPr lang="es-419" dirty="0"/>
              <a:t> </a:t>
            </a:r>
            <a:endParaRPr lang="es-SV" dirty="0"/>
          </a:p>
          <a:p>
            <a:r>
              <a:rPr lang="es-419" dirty="0"/>
              <a:t>Representante de sociedad civil:			Fecha: </a:t>
            </a:r>
            <a:endParaRPr lang="es-SV" dirty="0"/>
          </a:p>
          <a:p>
            <a:pPr algn="just"/>
            <a:endParaRPr lang="es-SV" dirty="0"/>
          </a:p>
        </p:txBody>
      </p:sp>
      <p:sp>
        <p:nvSpPr>
          <p:cNvPr id="4" name="CuadroTexto 3"/>
          <p:cNvSpPr txBox="1"/>
          <p:nvPr/>
        </p:nvSpPr>
        <p:spPr>
          <a:xfrm>
            <a:off x="0" y="332656"/>
            <a:ext cx="7236296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s-419" sz="2000" dirty="0">
                <a:solidFill>
                  <a:schemeClr val="bg1"/>
                </a:solidFill>
              </a:rPr>
              <a:t>Distribución de financiamiento: Confirmación o cambio </a:t>
            </a:r>
            <a:endParaRPr lang="es-SV" sz="2000" dirty="0">
              <a:solidFill>
                <a:schemeClr val="bg1"/>
              </a:solidFill>
            </a:endParaRPr>
          </a:p>
          <a:p>
            <a:r>
              <a:rPr lang="es-419" sz="2000" dirty="0">
                <a:solidFill>
                  <a:schemeClr val="bg1"/>
                </a:solidFill>
              </a:rPr>
              <a:t>para el Periodo de asignación de 2017-2019</a:t>
            </a:r>
            <a:endParaRPr lang="es-SV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4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panose="020B0604020202020204" pitchFamily="34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" name="8 Imagen" descr="facebbok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twitte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 dirty="0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VIH, Tuberculosis y Malaria, a través de las subvenciones del Fondo Mundial </a:t>
            </a:r>
          </a:p>
        </p:txBody>
      </p:sp>
      <p:pic>
        <p:nvPicPr>
          <p:cNvPr id="12" name="Imagen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3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548</Words>
  <Application>Microsoft Office PowerPoint</Application>
  <PresentationFormat>Presentación en pantalla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Georgia</vt:lpstr>
      <vt:lpstr>MS Mincho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Maria Portillo</cp:lastModifiedBy>
  <cp:revision>134</cp:revision>
  <cp:lastPrinted>2016-08-23T00:35:24Z</cp:lastPrinted>
  <dcterms:created xsi:type="dcterms:W3CDTF">2014-09-12T13:24:53Z</dcterms:created>
  <dcterms:modified xsi:type="dcterms:W3CDTF">2017-03-22T22:08:14Z</dcterms:modified>
</cp:coreProperties>
</file>