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415" r:id="rId2"/>
    <p:sldId id="405" r:id="rId3"/>
    <p:sldId id="407" r:id="rId4"/>
    <p:sldId id="417" r:id="rId5"/>
    <p:sldId id="416" r:id="rId6"/>
    <p:sldId id="406" r:id="rId7"/>
    <p:sldId id="408" r:id="rId8"/>
    <p:sldId id="409" r:id="rId9"/>
    <p:sldId id="410" r:id="rId10"/>
    <p:sldId id="411" r:id="rId11"/>
    <p:sldId id="412" r:id="rId12"/>
    <p:sldId id="413" r:id="rId13"/>
    <p:sldId id="256" r:id="rId14"/>
    <p:sldId id="389" r:id="rId15"/>
    <p:sldId id="382" r:id="rId16"/>
    <p:sldId id="320" r:id="rId17"/>
    <p:sldId id="317" r:id="rId18"/>
    <p:sldId id="318" r:id="rId19"/>
    <p:sldId id="274" r:id="rId20"/>
    <p:sldId id="273" r:id="rId21"/>
    <p:sldId id="259" r:id="rId22"/>
    <p:sldId id="287" r:id="rId23"/>
    <p:sldId id="337" r:id="rId24"/>
    <p:sldId id="398" r:id="rId25"/>
    <p:sldId id="401" r:id="rId26"/>
    <p:sldId id="400" r:id="rId27"/>
    <p:sldId id="399" r:id="rId28"/>
    <p:sldId id="403" r:id="rId29"/>
    <p:sldId id="404" r:id="rId30"/>
    <p:sldId id="418" r:id="rId31"/>
  </p:sldIdLst>
  <p:sldSz cx="12192000" cy="685800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09B7"/>
    <a:srgbClr val="58267E"/>
    <a:srgbClr val="B9FCB6"/>
    <a:srgbClr val="A3E389"/>
    <a:srgbClr val="99D359"/>
    <a:srgbClr val="CDFDCB"/>
    <a:srgbClr val="E8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%2015\CONSULTORIES\SALVADOR\GINO\TABLAS%20A%20UTILIZAR%20GIN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%2015\CONSULTORIES\SALVADOR\GINO\RETARD%20JC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%2015\CONSULTORIES\SALVADOR\GINO\RETARD%20JC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%2015\CONSULTORIES\SALVADOR\GINO\RETARD%20JC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%2015\CONSULTORIES\SALVADOR\GINO\CONTRIBUCION%20POR%20PROVEIDOR%20Y%20MODALIDAD%20J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%2015\CONSULTORIES\SALVADOR\GINO\CONTRIBUCION%20POR%20PROVEIDOR%20Y%20MODALIDAD%20J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%2015\CONSULTORIES\SALVADOR\GINO\CONTRIBUCION%20POR%20PROVEIDOR%20Y%20MODALIDAD%20J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%2015\CONSULTORIES\SALVADOR\GINO\CONTRIBUCION%20POR%20PROVEIDOR%20Y%20MODALIDAD%20J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%2015\CONSULTORIES\SALVADOR\GINO\CONTRIBUCION%20POR%20PROVEIDOR%20Y%20MODALIDAD%20J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%2015\CONSULTORIES\SALVADOR\GINO\CONTRIBUCION%20POR%20PROVEIDOR%20Y%20MODALIDAD%20J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%2015\CONSULTORIES\SALVADOR\GINO\CONTRIBUCION%20POR%20PROVEIDOR%20Y%20MODALIDAD%20JC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S%2015\CONSULTORIES\SALVADOR\GINO\RETARD%20JC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2.5452088856758485E-2"/>
          <c:y val="0.11420183394689798"/>
          <c:w val="0.94909582228648304"/>
          <c:h val="0.73095223380810181"/>
        </c:manualLayout>
      </c:layout>
      <c:lineChart>
        <c:grouping val="standard"/>
        <c:varyColors val="0"/>
        <c:ser>
          <c:idx val="0"/>
          <c:order val="0"/>
          <c:tx>
            <c:strRef>
              <c:f>'1'!$B$11</c:f>
              <c:strCache>
                <c:ptCount val="1"/>
                <c:pt idx="0">
                  <c:v>Femenino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'1'!$C$10:$M$10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'1'!$C$11:$M$11</c:f>
              <c:numCache>
                <c:formatCode>General</c:formatCode>
                <c:ptCount val="11"/>
                <c:pt idx="0">
                  <c:v>784</c:v>
                </c:pt>
                <c:pt idx="1">
                  <c:v>676</c:v>
                </c:pt>
                <c:pt idx="2">
                  <c:v>728</c:v>
                </c:pt>
                <c:pt idx="3">
                  <c:v>632</c:v>
                </c:pt>
                <c:pt idx="4">
                  <c:v>557</c:v>
                </c:pt>
                <c:pt idx="5">
                  <c:v>533</c:v>
                </c:pt>
                <c:pt idx="6">
                  <c:v>421</c:v>
                </c:pt>
                <c:pt idx="7">
                  <c:v>330</c:v>
                </c:pt>
                <c:pt idx="8">
                  <c:v>328</c:v>
                </c:pt>
                <c:pt idx="9">
                  <c:v>359</c:v>
                </c:pt>
                <c:pt idx="10">
                  <c:v>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9F-4C4D-8A00-5238A33BC12C}"/>
            </c:ext>
          </c:extLst>
        </c:ser>
        <c:ser>
          <c:idx val="1"/>
          <c:order val="1"/>
          <c:tx>
            <c:strRef>
              <c:f>'1'!$B$12</c:f>
              <c:strCache>
                <c:ptCount val="1"/>
                <c:pt idx="0">
                  <c:v>Masculino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'1'!$C$10:$M$10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'1'!$C$12:$M$12</c:f>
              <c:numCache>
                <c:formatCode>General</c:formatCode>
                <c:ptCount val="11"/>
                <c:pt idx="0">
                  <c:v>1289</c:v>
                </c:pt>
                <c:pt idx="1">
                  <c:v>1163</c:v>
                </c:pt>
                <c:pt idx="2">
                  <c:v>1121</c:v>
                </c:pt>
                <c:pt idx="3">
                  <c:v>1032</c:v>
                </c:pt>
                <c:pt idx="4">
                  <c:v>952</c:v>
                </c:pt>
                <c:pt idx="5">
                  <c:v>867</c:v>
                </c:pt>
                <c:pt idx="6">
                  <c:v>814</c:v>
                </c:pt>
                <c:pt idx="7">
                  <c:v>833</c:v>
                </c:pt>
                <c:pt idx="8">
                  <c:v>811</c:v>
                </c:pt>
                <c:pt idx="9">
                  <c:v>911</c:v>
                </c:pt>
                <c:pt idx="10">
                  <c:v>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9F-4C4D-8A00-5238A33BC1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0740344"/>
        <c:axId val="530733128"/>
      </c:lineChart>
      <c:catAx>
        <c:axId val="53074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30733128"/>
        <c:crosses val="autoZero"/>
        <c:auto val="1"/>
        <c:lblAlgn val="ctr"/>
        <c:lblOffset val="100"/>
        <c:noMultiLvlLbl val="0"/>
      </c:catAx>
      <c:valAx>
        <c:axId val="530733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074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es-E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Full1!$G$62:$G$63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Full1!$H$62:$H$63</c:f>
              <c:numCache>
                <c:formatCode>General</c:formatCode>
                <c:ptCount val="2"/>
                <c:pt idx="0">
                  <c:v>81.541330018645127</c:v>
                </c:pt>
                <c:pt idx="1">
                  <c:v>36.770047499301484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B-4632-9813-EFD6107B9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535518192"/>
        <c:axId val="800397288"/>
      </c:barChart>
      <c:catAx>
        <c:axId val="53551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00397288"/>
        <c:crosses val="autoZero"/>
        <c:auto val="1"/>
        <c:lblAlgn val="ctr"/>
        <c:lblOffset val="100"/>
        <c:noMultiLvlLbl val="0"/>
      </c:catAx>
      <c:valAx>
        <c:axId val="800397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355181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000"/>
              <a:t>PORCENTAJE DE DIAGNOSTICO TARDI (&lt;500 CD4) POR PROVEEDOR (2016-2018)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Full1!$G$84:$G$87</c:f>
              <c:strCache>
                <c:ptCount val="4"/>
                <c:pt idx="0">
                  <c:v>C PENALES</c:v>
                </c:pt>
                <c:pt idx="1">
                  <c:v>ISS</c:v>
                </c:pt>
                <c:pt idx="2">
                  <c:v>MINSAL</c:v>
                </c:pt>
                <c:pt idx="3">
                  <c:v>ONG</c:v>
                </c:pt>
              </c:strCache>
            </c:strRef>
          </c:cat>
          <c:val>
            <c:numRef>
              <c:f>Full1!$H$84:$H$87</c:f>
              <c:numCache>
                <c:formatCode>0.00</c:formatCode>
                <c:ptCount val="4"/>
                <c:pt idx="0">
                  <c:v>68.888888888888886</c:v>
                </c:pt>
                <c:pt idx="1">
                  <c:v>78.94736842105263</c:v>
                </c:pt>
                <c:pt idx="2">
                  <c:v>80.993728895320785</c:v>
                </c:pt>
                <c:pt idx="3">
                  <c:v>59.375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A-4CB5-951C-F16D03119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527243120"/>
        <c:axId val="527250008"/>
      </c:barChart>
      <c:catAx>
        <c:axId val="52724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7250008"/>
        <c:crosses val="autoZero"/>
        <c:auto val="1"/>
        <c:lblAlgn val="ctr"/>
        <c:lblOffset val="100"/>
        <c:noMultiLvlLbl val="0"/>
      </c:catAx>
      <c:valAx>
        <c:axId val="527250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72431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000"/>
              <a:t>PORCENTAJE DE DIAGNOSTICO TARDIO (&lt;500 CD4) POR IMPLEMENTADOR/ESTRATEGIA DE TAMIZADO (2016-2018)</a:t>
            </a:r>
          </a:p>
        </c:rich>
      </c:tx>
      <c:layout>
        <c:manualLayout>
          <c:xMode val="edge"/>
          <c:yMode val="edge"/>
          <c:x val="0.170590113735783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Full1!$G$117:$G$120</c:f>
              <c:strCache>
                <c:ptCount val="4"/>
                <c:pt idx="0">
                  <c:v>HOSP.</c:v>
                </c:pt>
                <c:pt idx="1">
                  <c:v>UCSF</c:v>
                </c:pt>
                <c:pt idx="2">
                  <c:v>VICITS</c:v>
                </c:pt>
                <c:pt idx="3">
                  <c:v>UM</c:v>
                </c:pt>
              </c:strCache>
            </c:strRef>
          </c:cat>
          <c:val>
            <c:numRef>
              <c:f>Full1!$H$117:$H$120</c:f>
              <c:numCache>
                <c:formatCode>General</c:formatCode>
                <c:ptCount val="4"/>
                <c:pt idx="0">
                  <c:v>84.86</c:v>
                </c:pt>
                <c:pt idx="1">
                  <c:v>77.959999999999994</c:v>
                </c:pt>
                <c:pt idx="2">
                  <c:v>57.58</c:v>
                </c:pt>
                <c:pt idx="3">
                  <c:v>35.53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73-4E65-9853-8A76740EC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976190928"/>
        <c:axId val="976191584"/>
      </c:barChart>
      <c:catAx>
        <c:axId val="97619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76191584"/>
        <c:crosses val="autoZero"/>
        <c:auto val="1"/>
        <c:lblAlgn val="ctr"/>
        <c:lblOffset val="100"/>
        <c:noMultiLvlLbl val="0"/>
      </c:catAx>
      <c:valAx>
        <c:axId val="976191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761909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DISTRIBUCION PORCENTUAL DE LOS CASOS DIAGNOSTICADOS (2016-2018) POR PROVEEDOR </a:t>
            </a:r>
          </a:p>
        </c:rich>
      </c:tx>
      <c:layout>
        <c:manualLayout>
          <c:xMode val="edge"/>
          <c:yMode val="edge"/>
          <c:x val="0.1001592039800995"/>
          <c:y val="2.6272577996715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F0-4754-8578-55E4D4F9FA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F0-4754-8578-55E4D4F9FA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6F0-4754-8578-55E4D4F9FA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6F0-4754-8578-55E4D4F9FA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6F0-4754-8578-55E4D4F9FA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6F0-4754-8578-55E4D4F9FA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6F0-4754-8578-55E4D4F9FA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6F0-4754-8578-55E4D4F9FA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6F0-4754-8578-55E4D4F9FA5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Full1!$B$15:$B$23</c:f>
              <c:strCache>
                <c:ptCount val="9"/>
                <c:pt idx="0">
                  <c:v>B.MAGISTERIAL</c:v>
                </c:pt>
                <c:pt idx="1">
                  <c:v>CENTROS PENALES</c:v>
                </c:pt>
                <c:pt idx="2">
                  <c:v>COSAM</c:v>
                </c:pt>
                <c:pt idx="3">
                  <c:v>INSTITUTO DE MEDICINA LEGAL</c:v>
                </c:pt>
                <c:pt idx="4">
                  <c:v>I.SALVADDOREÑO DEL SEGURO SOCIAL</c:v>
                </c:pt>
                <c:pt idx="5">
                  <c:v>MINISTERIO DE SALUD</c:v>
                </c:pt>
                <c:pt idx="6">
                  <c:v>ONG</c:v>
                </c:pt>
                <c:pt idx="7">
                  <c:v>SECTOR PRIVADO</c:v>
                </c:pt>
                <c:pt idx="8">
                  <c:v>UNIVERSIDAD</c:v>
                </c:pt>
              </c:strCache>
            </c:strRef>
          </c:cat>
          <c:val>
            <c:numRef>
              <c:f>Full1!$C$15:$C$23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2-76F0-4754-8578-55E4D4F9FA5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76F0-4754-8578-55E4D4F9FA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76F0-4754-8578-55E4D4F9FA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76F0-4754-8578-55E4D4F9FA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76F0-4754-8578-55E4D4F9FA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76F0-4754-8578-55E4D4F9FA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76F0-4754-8578-55E4D4F9FA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76F0-4754-8578-55E4D4F9FA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76F0-4754-8578-55E4D4F9FA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76F0-4754-8578-55E4D4F9FA5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Full1!$B$15:$B$23</c:f>
              <c:strCache>
                <c:ptCount val="9"/>
                <c:pt idx="0">
                  <c:v>B.MAGISTERIAL</c:v>
                </c:pt>
                <c:pt idx="1">
                  <c:v>CENTROS PENALES</c:v>
                </c:pt>
                <c:pt idx="2">
                  <c:v>COSAM</c:v>
                </c:pt>
                <c:pt idx="3">
                  <c:v>INSTITUTO DE MEDICINA LEGAL</c:v>
                </c:pt>
                <c:pt idx="4">
                  <c:v>I.SALVADDOREÑO DEL SEGURO SOCIAL</c:v>
                </c:pt>
                <c:pt idx="5">
                  <c:v>MINISTERIO DE SALUD</c:v>
                </c:pt>
                <c:pt idx="6">
                  <c:v>ONG</c:v>
                </c:pt>
                <c:pt idx="7">
                  <c:v>SECTOR PRIVADO</c:v>
                </c:pt>
                <c:pt idx="8">
                  <c:v>UNIVERSIDAD</c:v>
                </c:pt>
              </c:strCache>
            </c:strRef>
          </c:cat>
          <c:val>
            <c:numRef>
              <c:f>Full1!$D$15:$D$23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25-76F0-4754-8578-55E4D4F9FA5C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76F0-4754-8578-55E4D4F9FA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76F0-4754-8578-55E4D4F9FA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76F0-4754-8578-55E4D4F9FA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76F0-4754-8578-55E4D4F9FA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76F0-4754-8578-55E4D4F9FA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76F0-4754-8578-55E4D4F9FA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76F0-4754-8578-55E4D4F9FA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76F0-4754-8578-55E4D4F9FA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76F0-4754-8578-55E4D4F9FA5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Full1!$B$15:$B$23</c:f>
              <c:strCache>
                <c:ptCount val="9"/>
                <c:pt idx="0">
                  <c:v>B.MAGISTERIAL</c:v>
                </c:pt>
                <c:pt idx="1">
                  <c:v>CENTROS PENALES</c:v>
                </c:pt>
                <c:pt idx="2">
                  <c:v>COSAM</c:v>
                </c:pt>
                <c:pt idx="3">
                  <c:v>INSTITUTO DE MEDICINA LEGAL</c:v>
                </c:pt>
                <c:pt idx="4">
                  <c:v>I.SALVADDOREÑO DEL SEGURO SOCIAL</c:v>
                </c:pt>
                <c:pt idx="5">
                  <c:v>MINISTERIO DE SALUD</c:v>
                </c:pt>
                <c:pt idx="6">
                  <c:v>ONG</c:v>
                </c:pt>
                <c:pt idx="7">
                  <c:v>SECTOR PRIVADO</c:v>
                </c:pt>
                <c:pt idx="8">
                  <c:v>UNIVERSIDAD</c:v>
                </c:pt>
              </c:strCache>
            </c:strRef>
          </c:cat>
          <c:val>
            <c:numRef>
              <c:f>Full1!$E$15:$E$23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38-76F0-4754-8578-55E4D4F9FA5C}"/>
            </c:ext>
          </c:extLst>
        </c:ser>
        <c:ser>
          <c:idx val="3"/>
          <c:order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A-76F0-4754-8578-55E4D4F9FA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C-76F0-4754-8578-55E4D4F9FA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E-76F0-4754-8578-55E4D4F9FA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0-76F0-4754-8578-55E4D4F9FA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2-76F0-4754-8578-55E4D4F9FA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4-76F0-4754-8578-55E4D4F9FA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6-76F0-4754-8578-55E4D4F9FA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8-76F0-4754-8578-55E4D4F9FA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4A-76F0-4754-8578-55E4D4F9FA5C}"/>
              </c:ext>
            </c:extLst>
          </c:dPt>
          <c:dLbls>
            <c:dLbl>
              <c:idx val="0"/>
              <c:layout>
                <c:manualLayout>
                  <c:x val="-5.9701492537313466E-2"/>
                  <c:y val="9.85221674876846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6F0-4754-8578-55E4D4F9FA5C}"/>
                </c:ext>
              </c:extLst>
            </c:dLbl>
            <c:dLbl>
              <c:idx val="1"/>
              <c:layout>
                <c:manualLayout>
                  <c:x val="2.1890547263681594E-2"/>
                  <c:y val="-9.52380952380952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76F0-4754-8578-55E4D4F9FA5C}"/>
                </c:ext>
              </c:extLst>
            </c:dLbl>
            <c:dLbl>
              <c:idx val="2"/>
              <c:layout>
                <c:manualLayout>
                  <c:x val="2.1890547263681594E-2"/>
                  <c:y val="0.134646962233169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76F0-4754-8578-55E4D4F9FA5C}"/>
                </c:ext>
              </c:extLst>
            </c:dLbl>
            <c:dLbl>
              <c:idx val="3"/>
              <c:layout>
                <c:manualLayout>
                  <c:x val="3.9800995024875552E-2"/>
                  <c:y val="-2.95566502463054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76F0-4754-8578-55E4D4F9FA5C}"/>
                </c:ext>
              </c:extLst>
            </c:dLbl>
            <c:dLbl>
              <c:idx val="6"/>
              <c:layout>
                <c:manualLayout>
                  <c:x val="-3.3830845771144279E-2"/>
                  <c:y val="-2.95566502463054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76F0-4754-8578-55E4D4F9FA5C}"/>
                </c:ext>
              </c:extLst>
            </c:dLbl>
            <c:dLbl>
              <c:idx val="7"/>
              <c:layout>
                <c:manualLayout>
                  <c:x val="-3.9800995024875621E-2"/>
                  <c:y val="-0.121510673234811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76F0-4754-8578-55E4D4F9FA5C}"/>
                </c:ext>
              </c:extLst>
            </c:dLbl>
            <c:dLbl>
              <c:idx val="8"/>
              <c:layout>
                <c:manualLayout>
                  <c:x val="9.9502487562189053E-3"/>
                  <c:y val="9.52380952380952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76F0-4754-8578-55E4D4F9FA5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Full1!$B$15:$B$23</c:f>
              <c:strCache>
                <c:ptCount val="9"/>
                <c:pt idx="0">
                  <c:v>B.MAGISTERIAL</c:v>
                </c:pt>
                <c:pt idx="1">
                  <c:v>CENTROS PENALES</c:v>
                </c:pt>
                <c:pt idx="2">
                  <c:v>COSAM</c:v>
                </c:pt>
                <c:pt idx="3">
                  <c:v>INSTITUTO DE MEDICINA LEGAL</c:v>
                </c:pt>
                <c:pt idx="4">
                  <c:v>I.SALVADDOREÑO DEL SEGURO SOCIAL</c:v>
                </c:pt>
                <c:pt idx="5">
                  <c:v>MINISTERIO DE SALUD</c:v>
                </c:pt>
                <c:pt idx="6">
                  <c:v>ONG</c:v>
                </c:pt>
                <c:pt idx="7">
                  <c:v>SECTOR PRIVADO</c:v>
                </c:pt>
                <c:pt idx="8">
                  <c:v>UNIVERSIDAD</c:v>
                </c:pt>
              </c:strCache>
            </c:strRef>
          </c:cat>
          <c:val>
            <c:numRef>
              <c:f>Full1!$F$15:$F$23</c:f>
              <c:numCache>
                <c:formatCode>0.00</c:formatCode>
                <c:ptCount val="9"/>
                <c:pt idx="0">
                  <c:v>2.8384899233607722E-2</c:v>
                </c:pt>
                <c:pt idx="1">
                  <c:v>1.7882486517172864</c:v>
                </c:pt>
                <c:pt idx="2">
                  <c:v>0.28384899233607719</c:v>
                </c:pt>
                <c:pt idx="3">
                  <c:v>2.8384899233607722E-2</c:v>
                </c:pt>
                <c:pt idx="4">
                  <c:v>16.264547260857224</c:v>
                </c:pt>
                <c:pt idx="5">
                  <c:v>76.667612829974459</c:v>
                </c:pt>
                <c:pt idx="6">
                  <c:v>4.7686630712460971</c:v>
                </c:pt>
                <c:pt idx="7">
                  <c:v>2.8384899233607722E-2</c:v>
                </c:pt>
                <c:pt idx="8">
                  <c:v>0.14192449616803859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76F0-4754-8578-55E4D4F9FA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Full1!$F$129</c:f>
              <c:strCache>
                <c:ptCount val="1"/>
                <c:pt idx="0">
                  <c:v>TOTAL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99-4CDA-8FA2-6EB86CC706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99-4CDA-8FA2-6EB86CC706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99-4CDA-8FA2-6EB86CC706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99-4CDA-8FA2-6EB86CC706E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Full1!$E$130:$E$133</c:f>
              <c:strCache>
                <c:ptCount val="4"/>
                <c:pt idx="0">
                  <c:v>HOSPITAL NACIONAL </c:v>
                </c:pt>
                <c:pt idx="1">
                  <c:v>UNIDADES COMUNITARIAS DE SALUD</c:v>
                </c:pt>
                <c:pt idx="2">
                  <c:v>VICITS</c:v>
                </c:pt>
                <c:pt idx="3">
                  <c:v>UNIDAD MOVIL </c:v>
                </c:pt>
              </c:strCache>
            </c:strRef>
          </c:cat>
          <c:val>
            <c:numRef>
              <c:f>Full1!$F$130:$F$133</c:f>
              <c:numCache>
                <c:formatCode>0.00</c:formatCode>
                <c:ptCount val="4"/>
                <c:pt idx="0">
                  <c:v>46.293744833287406</c:v>
                </c:pt>
                <c:pt idx="1">
                  <c:v>13.281895839074124</c:v>
                </c:pt>
                <c:pt idx="2">
                  <c:v>12.938298450665942</c:v>
                </c:pt>
                <c:pt idx="3">
                  <c:v>7.8176795580110499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99-4CDA-8FA2-6EB86CC706E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Full1!$F$114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8B-4712-94EC-F5E5B209A1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8B-4712-94EC-F5E5B209A1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8B-4712-94EC-F5E5B209A1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8B-4712-94EC-F5E5B209A1B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Full1!$E$115:$E$118</c:f>
              <c:strCache>
                <c:ptCount val="4"/>
                <c:pt idx="0">
                  <c:v>HOSPITAL NACIONAL </c:v>
                </c:pt>
                <c:pt idx="1">
                  <c:v>UNIDADES COMUNITARIAS DE SALUD</c:v>
                </c:pt>
                <c:pt idx="2">
                  <c:v>VICITS</c:v>
                </c:pt>
                <c:pt idx="3">
                  <c:v>UNIDAD MOVIL </c:v>
                </c:pt>
              </c:strCache>
            </c:strRef>
          </c:cat>
          <c:val>
            <c:numRef>
              <c:f>Full1!$F$115:$F$118</c:f>
              <c:numCache>
                <c:formatCode>0.00</c:formatCode>
                <c:ptCount val="4"/>
                <c:pt idx="0">
                  <c:v>47.69911504424779</c:v>
                </c:pt>
                <c:pt idx="1">
                  <c:v>15.132743362831858</c:v>
                </c:pt>
                <c:pt idx="2">
                  <c:v>9.8230088495575227</c:v>
                </c:pt>
                <c:pt idx="3">
                  <c:v>7.6991150442477876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8B-4712-94EC-F5E5B209A1B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Full1!$F$119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81-43F0-9917-C3F95C4917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81-43F0-9917-C3F95C4917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81-43F0-9917-C3F95C4917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381-43F0-9917-C3F95C49174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Full1!$E$120:$E$123</c:f>
              <c:strCache>
                <c:ptCount val="4"/>
                <c:pt idx="0">
                  <c:v>HOSPITAL NACIONAL </c:v>
                </c:pt>
                <c:pt idx="1">
                  <c:v>UNIDADES COMUNITARIAS DE SALUD</c:v>
                </c:pt>
                <c:pt idx="2">
                  <c:v>VICITS</c:v>
                </c:pt>
                <c:pt idx="3">
                  <c:v>UNIDAD MOVIL </c:v>
                </c:pt>
              </c:strCache>
            </c:strRef>
          </c:cat>
          <c:val>
            <c:numRef>
              <c:f>Full1!$F$120:$F$123</c:f>
              <c:numCache>
                <c:formatCode>0.00</c:formatCode>
                <c:ptCount val="4"/>
                <c:pt idx="0">
                  <c:v>47.795275590551178</c:v>
                </c:pt>
                <c:pt idx="1">
                  <c:v>13.622047244094489</c:v>
                </c:pt>
                <c:pt idx="2">
                  <c:v>13.700787401574804</c:v>
                </c:pt>
                <c:pt idx="3">
                  <c:v>6.4566929133858268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81-43F0-9917-C3F95C49174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Full1!$F$124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35-49F0-A7D2-B1F82DA358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35-49F0-A7D2-B1F82DA358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35-49F0-A7D2-B1F82DA358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35-49F0-A7D2-B1F82DA3580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Full1!$E$125:$E$128</c:f>
              <c:strCache>
                <c:ptCount val="4"/>
                <c:pt idx="0">
                  <c:v>HOSPITAL NACIONAL </c:v>
                </c:pt>
                <c:pt idx="1">
                  <c:v>UNIDADES COMUNITARIAS DE SALUD</c:v>
                </c:pt>
                <c:pt idx="2">
                  <c:v>VICITS</c:v>
                </c:pt>
                <c:pt idx="3">
                  <c:v>UNIDAD MOVIL </c:v>
                </c:pt>
              </c:strCache>
            </c:strRef>
          </c:cat>
          <c:val>
            <c:numRef>
              <c:f>Full1!$F$125:$F$128</c:f>
              <c:numCache>
                <c:formatCode>0.00</c:formatCode>
                <c:ptCount val="4"/>
                <c:pt idx="0">
                  <c:v>43.770491803278688</c:v>
                </c:pt>
                <c:pt idx="1">
                  <c:v>11.311475409836065</c:v>
                </c:pt>
                <c:pt idx="2">
                  <c:v>16.229508196721312</c:v>
                </c:pt>
                <c:pt idx="3">
                  <c:v>8.5245901639344268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35-49F0-A7D2-B1F82DA3580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Full1!$F$119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72-42D0-AC95-9F4C9AA4D0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572-42D0-AC95-9F4C9AA4D0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572-42D0-AC95-9F4C9AA4D0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572-42D0-AC95-9F4C9AA4D0F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Full1!$E$120:$E$123</c:f>
              <c:strCache>
                <c:ptCount val="4"/>
                <c:pt idx="0">
                  <c:v>HOSPITAL NACIONAL </c:v>
                </c:pt>
                <c:pt idx="1">
                  <c:v>UNIDADES COMUNITARIAS DE SALUD</c:v>
                </c:pt>
                <c:pt idx="2">
                  <c:v>VICITS</c:v>
                </c:pt>
                <c:pt idx="3">
                  <c:v>UNIDAD MOVIL </c:v>
                </c:pt>
              </c:strCache>
            </c:strRef>
          </c:cat>
          <c:val>
            <c:numRef>
              <c:f>Full1!$F$120:$F$123</c:f>
              <c:numCache>
                <c:formatCode>0.00</c:formatCode>
                <c:ptCount val="4"/>
                <c:pt idx="0">
                  <c:v>47.795275590551178</c:v>
                </c:pt>
                <c:pt idx="1">
                  <c:v>13.622047244094489</c:v>
                </c:pt>
                <c:pt idx="2">
                  <c:v>13.700787401574804</c:v>
                </c:pt>
                <c:pt idx="3">
                  <c:v>6.4566929133858268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72-42D0-AC95-9F4C9AA4D0F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Full1!$F$114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50-4CC1-86BB-CC0BD7A9EF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50-4CC1-86BB-CC0BD7A9EF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350-4CC1-86BB-CC0BD7A9EF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350-4CC1-86BB-CC0BD7A9EF2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Full1!$E$115:$E$118</c:f>
              <c:strCache>
                <c:ptCount val="4"/>
                <c:pt idx="0">
                  <c:v>HOSPITAL NACIONAL </c:v>
                </c:pt>
                <c:pt idx="1">
                  <c:v>UNIDADES COMUNITARIAS DE SALUD</c:v>
                </c:pt>
                <c:pt idx="2">
                  <c:v>VICITS</c:v>
                </c:pt>
                <c:pt idx="3">
                  <c:v>UNIDAD MOVIL </c:v>
                </c:pt>
              </c:strCache>
            </c:strRef>
          </c:cat>
          <c:val>
            <c:numRef>
              <c:f>Full1!$F$115:$F$118</c:f>
              <c:numCache>
                <c:formatCode>0.00</c:formatCode>
                <c:ptCount val="4"/>
                <c:pt idx="0">
                  <c:v>47.69911504424779</c:v>
                </c:pt>
                <c:pt idx="1">
                  <c:v>15.132743362831858</c:v>
                </c:pt>
                <c:pt idx="2">
                  <c:v>9.8230088495575227</c:v>
                </c:pt>
                <c:pt idx="3">
                  <c:v>7.6991150442477876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50-4CC1-86BB-CC0BD7A9EF2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 sz="1000"/>
              <a:t>EVOLUCION PORCENTUAL DEL DIAGNOSTICO TARDIO</a:t>
            </a:r>
          </a:p>
          <a:p>
            <a:pPr>
              <a:defRPr/>
            </a:pPr>
            <a:r>
              <a:rPr lang="es-ES" sz="1000"/>
              <a:t>(solo pacientes con determinacion de CD4)</a:t>
            </a:r>
          </a:p>
        </c:rich>
      </c:tx>
      <c:layout>
        <c:manualLayout>
          <c:xMode val="edge"/>
          <c:yMode val="edge"/>
          <c:x val="0.22379155730533684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Full1!$A$28</c:f>
              <c:strCache>
                <c:ptCount val="1"/>
                <c:pt idx="0">
                  <c:v> &lt; 200 cd4 (enfermedad avanzada))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Full1!$B$27:$L$27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Full1!$B$28:$L$28</c:f>
              <c:numCache>
                <c:formatCode>General</c:formatCode>
                <c:ptCount val="11"/>
                <c:pt idx="0" formatCode="0.00">
                  <c:v>37.666963490650048</c:v>
                </c:pt>
                <c:pt idx="1">
                  <c:v>48.090909090909093</c:v>
                </c:pt>
                <c:pt idx="2">
                  <c:v>49.192245557350567</c:v>
                </c:pt>
                <c:pt idx="3">
                  <c:v>49.684968496849685</c:v>
                </c:pt>
                <c:pt idx="4">
                  <c:v>47.78846153846154</c:v>
                </c:pt>
                <c:pt idx="5">
                  <c:v>45.863874345549739</c:v>
                </c:pt>
                <c:pt idx="6">
                  <c:v>45.516458569807035</c:v>
                </c:pt>
                <c:pt idx="7">
                  <c:v>45.14066496163683</c:v>
                </c:pt>
                <c:pt idx="8">
                  <c:v>43.07692307692308</c:v>
                </c:pt>
                <c:pt idx="9">
                  <c:v>42.061611374407583</c:v>
                </c:pt>
                <c:pt idx="10">
                  <c:v>40.062597809076685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2-4CC5-91B8-1A26DC796A51}"/>
            </c:ext>
          </c:extLst>
        </c:ser>
        <c:ser>
          <c:idx val="1"/>
          <c:order val="1"/>
          <c:tx>
            <c:strRef>
              <c:f>Full1!$A$29</c:f>
              <c:strCache>
                <c:ptCount val="1"/>
                <c:pt idx="0">
                  <c:v>200 a 500 cd4 (retraso diagnóstico)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Full1!$B$27:$L$27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Full1!$B$29:$L$29</c:f>
              <c:numCache>
                <c:formatCode>General</c:formatCode>
                <c:ptCount val="11"/>
                <c:pt idx="0" formatCode="0.00">
                  <c:v>45.503116651825465</c:v>
                </c:pt>
                <c:pt idx="1">
                  <c:v>37.272727272727273</c:v>
                </c:pt>
                <c:pt idx="2">
                  <c:v>33.925686591276254</c:v>
                </c:pt>
                <c:pt idx="3">
                  <c:v>34.293429342934296</c:v>
                </c:pt>
                <c:pt idx="4">
                  <c:v>36.634615384615387</c:v>
                </c:pt>
                <c:pt idx="5">
                  <c:v>35.287958115183244</c:v>
                </c:pt>
                <c:pt idx="6">
                  <c:v>34.733257661748013</c:v>
                </c:pt>
                <c:pt idx="7">
                  <c:v>35.294117647058826</c:v>
                </c:pt>
                <c:pt idx="8">
                  <c:v>37.179487179487182</c:v>
                </c:pt>
                <c:pt idx="9">
                  <c:v>39.218009478672982</c:v>
                </c:pt>
                <c:pt idx="10">
                  <c:v>37.402190923317683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2-4CC5-91B8-1A26DC796A51}"/>
            </c:ext>
          </c:extLst>
        </c:ser>
        <c:ser>
          <c:idx val="2"/>
          <c:order val="2"/>
          <c:tx>
            <c:strRef>
              <c:f>Full1!$A$30</c:f>
              <c:strCache>
                <c:ptCount val="1"/>
                <c:pt idx="0">
                  <c:v>T DIAGNOSTICO TARDIO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Full1!$B$27:$L$27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Full1!$B$30:$L$30</c:f>
              <c:numCache>
                <c:formatCode>0.00</c:formatCode>
                <c:ptCount val="11"/>
                <c:pt idx="0">
                  <c:v>83.170080142475513</c:v>
                </c:pt>
                <c:pt idx="1">
                  <c:v>85.363636363636374</c:v>
                </c:pt>
                <c:pt idx="2">
                  <c:v>83.117932148626821</c:v>
                </c:pt>
                <c:pt idx="3">
                  <c:v>83.97839783978398</c:v>
                </c:pt>
                <c:pt idx="4">
                  <c:v>84.423076923076934</c:v>
                </c:pt>
                <c:pt idx="5">
                  <c:v>81.151832460732976</c:v>
                </c:pt>
                <c:pt idx="6">
                  <c:v>80.249716231555055</c:v>
                </c:pt>
                <c:pt idx="7">
                  <c:v>80.434782608695656</c:v>
                </c:pt>
                <c:pt idx="8">
                  <c:v>80.256410256410263</c:v>
                </c:pt>
                <c:pt idx="9">
                  <c:v>81.279620853080559</c:v>
                </c:pt>
                <c:pt idx="10">
                  <c:v>77.464788732394368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2-4CC5-91B8-1A26DC796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3612080"/>
        <c:axId val="593605192"/>
      </c:lineChart>
      <c:catAx>
        <c:axId val="593612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3605192"/>
        <c:crosses val="autoZero"/>
        <c:auto val="1"/>
        <c:lblAlgn val="ctr"/>
        <c:lblOffset val="100"/>
        <c:noMultiLvlLbl val="0"/>
      </c:catAx>
      <c:valAx>
        <c:axId val="59360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36120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0.00362</cdr:y>
    </cdr:from>
    <cdr:to>
      <cdr:x>1</cdr:x>
      <cdr:y>0.17252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909D928-FAFF-4FC4-852C-3FA9D861B10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9939"/>
          <a:ext cx="4572000" cy="46332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0.06366</cdr:x>
      <cdr:y>0.01929</cdr:y>
    </cdr:from>
    <cdr:to>
      <cdr:x>0.95573</cdr:x>
      <cdr:y>0.16597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D0F53A79-CADB-41D4-A462-45C98FDC703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1042" y="52916"/>
          <a:ext cx="4078577" cy="4023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276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5" cy="51276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D8ECC5CD-7057-4043-9DA0-C3005DF4870E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32A31289-5B98-4F70-92F7-3921463C81B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68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0862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6A3-7D61-45EA-A3B7-260A2BB8D27A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CBB3-29D8-4ABE-B5B3-9D77A2BF554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91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6A3-7D61-45EA-A3B7-260A2BB8D27A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CBB3-29D8-4ABE-B5B3-9D77A2BF554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64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6A3-7D61-45EA-A3B7-260A2BB8D27A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CBB3-29D8-4ABE-B5B3-9D77A2BF554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04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6A3-7D61-45EA-A3B7-260A2BB8D27A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CBB3-29D8-4ABE-B5B3-9D77A2BF554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70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6A3-7D61-45EA-A3B7-260A2BB8D27A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CBB3-29D8-4ABE-B5B3-9D77A2BF554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38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6A3-7D61-45EA-A3B7-260A2BB8D27A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CBB3-29D8-4ABE-B5B3-9D77A2BF554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6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6A3-7D61-45EA-A3B7-260A2BB8D27A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CBB3-29D8-4ABE-B5B3-9D77A2BF554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56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6A3-7D61-45EA-A3B7-260A2BB8D27A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CBB3-29D8-4ABE-B5B3-9D77A2BF554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74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6A3-7D61-45EA-A3B7-260A2BB8D27A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CBB3-29D8-4ABE-B5B3-9D77A2BF554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62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6A3-7D61-45EA-A3B7-260A2BB8D27A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CBB3-29D8-4ABE-B5B3-9D77A2BF554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94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76A3-7D61-45EA-A3B7-260A2BB8D27A}" type="datetimeFigureOut">
              <a:rPr lang="es-ES" smtClean="0"/>
              <a:pPr/>
              <a:t>23/05/2019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CBB3-29D8-4ABE-B5B3-9D77A2BF554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0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F7D3675-766E-47D3-BCFA-3F150B340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85" y="632977"/>
            <a:ext cx="9144000" cy="1445455"/>
          </a:xfrm>
        </p:spPr>
        <p:txBody>
          <a:bodyPr>
            <a:normAutofit fontScale="90000"/>
          </a:bodyPr>
          <a:lstStyle/>
          <a:p>
            <a:r>
              <a:rPr lang="ca-ES" sz="3600" b="1" dirty="0"/>
              <a:t>Consultoria para revisar </a:t>
            </a:r>
            <a:r>
              <a:rPr lang="es-HN" sz="3600" b="1" dirty="0"/>
              <a:t> la efectividad, el análisis de rendimiento y el costo de los métodos de prueba de VIH en El Salvador</a:t>
            </a:r>
            <a:endParaRPr lang="es-ES" sz="3600" b="1" dirty="0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661DC639-BACD-4177-8D88-4A4DA359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542" y="2843165"/>
            <a:ext cx="9144000" cy="3381858"/>
          </a:xfrm>
        </p:spPr>
        <p:txBody>
          <a:bodyPr>
            <a:normAutofit fontScale="25000" lnSpcReduction="20000"/>
          </a:bodyPr>
          <a:lstStyle/>
          <a:p>
            <a:r>
              <a:rPr lang="es-HN" sz="7200" b="1" dirty="0"/>
              <a:t>Propósitos</a:t>
            </a:r>
          </a:p>
          <a:p>
            <a:endParaRPr lang="es-ES" sz="7200" dirty="0"/>
          </a:p>
          <a:p>
            <a:pPr algn="l"/>
            <a:r>
              <a:rPr lang="es-HN" sz="7200" dirty="0"/>
              <a:t>• Evaluar el desempeño de las actuales modalidades de prueba de VIH en El Salvador, incluyendo la efectividad, los costos y los enfoques de prueba</a:t>
            </a:r>
            <a:endParaRPr lang="es-ES" sz="7200" dirty="0"/>
          </a:p>
          <a:p>
            <a:pPr algn="l"/>
            <a:r>
              <a:rPr lang="es-HN" sz="7200" dirty="0"/>
              <a:t>• Mejorar el enfoque geográfico y poblacional para reducir la brecha nacional para el primer pilar de la cascada del VIH, incluida la mejora de las estrategias de pruebas dirigidas para alcanzar a las poblaciones clave y prioritarias.</a:t>
            </a:r>
            <a:endParaRPr lang="es-ES" sz="7200" dirty="0"/>
          </a:p>
          <a:p>
            <a:pPr algn="l"/>
            <a:r>
              <a:rPr lang="es-HN" sz="7200" dirty="0"/>
              <a:t>• Apoyar la toma de decisiones basada en datos y la mejora continua de los abordajes  de prueba de VIH dentro del programa nacional de VIH en El Salvador.</a:t>
            </a:r>
            <a:endParaRPr lang="es-ES" sz="7200" dirty="0"/>
          </a:p>
          <a:p>
            <a:pPr algn="l"/>
            <a:r>
              <a:rPr lang="es-HN" sz="7200" dirty="0"/>
              <a:t>por ejemplo a: cubrir toda la población clave con +18años, población con +factores de riesgo, -18 años con consentimiento informado, búsqueda de positivos o a brigadas en puntos de concentración, casa a casa, clínicas, VICITS extramuros.</a:t>
            </a:r>
            <a:endParaRPr lang="es-ES" sz="7200" dirty="0"/>
          </a:p>
          <a:p>
            <a:endParaRPr lang="es-ES" dirty="0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93FA6012-D9AF-4E9D-90A4-3863E9463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547" y="338936"/>
            <a:ext cx="2097991" cy="15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D8A246-8418-4E8F-B516-1BBD5FC40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9F996EA6-AF3B-48AD-93DD-A2751DD68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Gràfic 3">
            <a:extLst>
              <a:ext uri="{FF2B5EF4-FFF2-40B4-BE49-F238E27FC236}">
                <a16:creationId xmlns:a16="http://schemas.microsoft.com/office/drawing/2014/main" id="{993532BD-9D7E-41D7-9D87-684E1C2FA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785419"/>
              </p:ext>
            </p:extLst>
          </p:nvPr>
        </p:nvGraphicFramePr>
        <p:xfrm>
          <a:off x="2194560" y="829993"/>
          <a:ext cx="7596554" cy="516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338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D8A246-8418-4E8F-B516-1BBD5FC40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9F996EA6-AF3B-48AD-93DD-A2751DD68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Gràfic 3">
            <a:extLst>
              <a:ext uri="{FF2B5EF4-FFF2-40B4-BE49-F238E27FC236}">
                <a16:creationId xmlns:a16="http://schemas.microsoft.com/office/drawing/2014/main" id="{B37A9681-46B8-4F2A-A0D2-33CE5C534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290655"/>
              </p:ext>
            </p:extLst>
          </p:nvPr>
        </p:nvGraphicFramePr>
        <p:xfrm>
          <a:off x="2504049" y="618978"/>
          <a:ext cx="7793501" cy="463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300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D8A246-8418-4E8F-B516-1BBD5FC40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9F996EA6-AF3B-48AD-93DD-A2751DD68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284B5978-96ED-4B6B-9FBD-097E023526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573"/>
            <a:ext cx="12191999" cy="4613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24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1031" y="1921995"/>
            <a:ext cx="9482667" cy="2670628"/>
          </a:xfrm>
        </p:spPr>
        <p:txBody>
          <a:bodyPr>
            <a:normAutofit/>
          </a:bodyPr>
          <a:lstStyle/>
          <a:p>
            <a:r>
              <a:rPr lang="es-ES" sz="2800" b="1" dirty="0"/>
              <a:t>Encuesta Latinoamericana por Internet para hombres que tienen sexo con hombres (LAMIS 2018): </a:t>
            </a:r>
            <a:br>
              <a:rPr lang="es-ES" sz="2800" b="1" dirty="0"/>
            </a:br>
            <a:r>
              <a:rPr lang="es-ES" sz="2800" b="1" dirty="0"/>
              <a:t>desde el diseño hasta la recolección de datos</a:t>
            </a:r>
            <a:br>
              <a:rPr lang="es-ES" sz="2800" b="1" dirty="0"/>
            </a:br>
            <a:endParaRPr lang="es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b="78225"/>
          <a:stretch/>
        </p:blipFill>
        <p:spPr>
          <a:xfrm>
            <a:off x="0" y="0"/>
            <a:ext cx="12192000" cy="1492624"/>
          </a:xfrm>
          <a:prstGeom prst="rect">
            <a:avLst/>
          </a:prstGeom>
        </p:spPr>
      </p:pic>
      <p:pic>
        <p:nvPicPr>
          <p:cNvPr id="4" name="3 Imagen" descr="Imag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96" y="2556933"/>
            <a:ext cx="2222720" cy="25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1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4"/>
          <p:cNvGraphicFramePr>
            <a:graphicFrameLocks noGrp="1"/>
          </p:cNvGraphicFramePr>
          <p:nvPr>
            <p:extLst/>
          </p:nvPr>
        </p:nvGraphicFramePr>
        <p:xfrm>
          <a:off x="1351005" y="1501294"/>
          <a:ext cx="9630031" cy="467917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2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3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690">
                <a:tc gridSpan="4">
                  <a:txBody>
                    <a:bodyPr/>
                    <a:lstStyle/>
                    <a:p>
                      <a:pPr algn="ctr"/>
                      <a:r>
                        <a:rPr lang="es-ES" dirty="0"/>
                        <a:t>GRUPO DE TRABAJO PARA EL ESTUDIO LAMIS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04">
                <a:tc rowSpan="5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América Latina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Perú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effectLst/>
                        </a:rPr>
                        <a:t>Dr. Carlos Cáceres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effectLst/>
                        </a:rPr>
                        <a:t>Universidad Peruana Cayetano Heredia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04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Chile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effectLst/>
                        </a:rPr>
                        <a:t>Dra. Valeria Stuardo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effectLst/>
                        </a:rPr>
                        <a:t>Escuela de Salud Pública, Universidad de Chile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04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Brasil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effectLst/>
                        </a:rPr>
                        <a:t>Dra. Maria Veras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effectLst/>
                        </a:rPr>
                        <a:t>Facultad de Ciencias Médicas de la Santa Casa de Sao Paulo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036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Guatemala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effectLst/>
                        </a:rPr>
                        <a:t>Elsy Camey</a:t>
                      </a:r>
                    </a:p>
                    <a:p>
                      <a:r>
                        <a:rPr lang="es-ES" sz="1500" kern="1200" dirty="0">
                          <a:effectLst/>
                        </a:rPr>
                        <a:t>Dr. Dorian Ramírez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effectLst/>
                        </a:rPr>
                        <a:t>Fundación Sida y Sociedad</a:t>
                      </a:r>
                    </a:p>
                    <a:p>
                      <a:r>
                        <a:rPr lang="es-ES" sz="1500" dirty="0"/>
                        <a:t>Universidad de San Carlos de Guatemala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036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Surinam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Dr. Kai J. Jonas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Faculty of Psychology and Neuroscience - Maastricht University 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604">
                <a:tc rowSpan="4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Europa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Alemania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effectLst/>
                        </a:rPr>
                        <a:t>Dr. Uli Marcus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Instituto Robert Koch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036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Reino Unido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500" kern="1200" dirty="0">
                          <a:effectLst/>
                        </a:rPr>
                        <a:t>Dr. Axel J. Schmidt 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Sigma </a:t>
                      </a:r>
                      <a:r>
                        <a:rPr lang="es-ES" sz="1500" dirty="0" err="1"/>
                        <a:t>Research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036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Portugal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Dr. Henrique Barros</a:t>
                      </a:r>
                    </a:p>
                    <a:p>
                      <a:r>
                        <a:rPr lang="es-ES" sz="1500" dirty="0"/>
                        <a:t>Paula Meireles 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500" dirty="0" err="1"/>
                        <a:t>EPIUnit</a:t>
                      </a:r>
                      <a:r>
                        <a:rPr lang="pt-BR" sz="1500" dirty="0"/>
                        <a:t> - Instituto de Saúde Pública, Universidade do Porto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5899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España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Dr. Jordi Casabona</a:t>
                      </a:r>
                    </a:p>
                    <a:p>
                      <a:r>
                        <a:rPr lang="es-ES" sz="1500" dirty="0"/>
                        <a:t>Dr. Percy Fernández Dávila</a:t>
                      </a:r>
                    </a:p>
                    <a:p>
                      <a:r>
                        <a:rPr lang="es-ES" sz="1500" dirty="0"/>
                        <a:t>Dra. Cinta Folch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Centre </a:t>
                      </a:r>
                      <a:r>
                        <a:rPr lang="es-ES" sz="1500" dirty="0" err="1"/>
                        <a:t>d'Estudis</a:t>
                      </a:r>
                      <a:r>
                        <a:rPr lang="es-ES" sz="1500" dirty="0"/>
                        <a:t> </a:t>
                      </a:r>
                      <a:r>
                        <a:rPr lang="es-ES" sz="1500" dirty="0" err="1"/>
                        <a:t>Epidemiològics</a:t>
                      </a:r>
                      <a:r>
                        <a:rPr lang="es-ES" sz="1500" dirty="0"/>
                        <a:t> sobre les </a:t>
                      </a:r>
                      <a:r>
                        <a:rPr lang="es-ES" sz="1500" dirty="0" err="1"/>
                        <a:t>Infeccions</a:t>
                      </a:r>
                      <a:r>
                        <a:rPr lang="es-ES" sz="1500" dirty="0"/>
                        <a:t> de </a:t>
                      </a:r>
                      <a:r>
                        <a:rPr lang="es-ES" sz="1500" dirty="0" err="1"/>
                        <a:t>Transmissió</a:t>
                      </a:r>
                      <a:r>
                        <a:rPr lang="es-ES" sz="1500" dirty="0"/>
                        <a:t> Sexual i Sida de Catalunya (CEEISCAT)</a:t>
                      </a:r>
                      <a:endParaRPr lang="es-ES" sz="15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42784" y="365125"/>
            <a:ext cx="10515600" cy="870551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7030A0"/>
                </a:solidFill>
              </a:rPr>
              <a:t>Grupo de Trabajo para el estudio LAMIS 2018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_RIGHT_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3730" y="164757"/>
            <a:ext cx="6313583" cy="269377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5748" y="3226326"/>
            <a:ext cx="10372298" cy="3083857"/>
          </a:xfrm>
        </p:spPr>
        <p:txBody>
          <a:bodyPr>
            <a:normAutofit/>
          </a:bodyPr>
          <a:lstStyle/>
          <a:p>
            <a:pPr marL="0" indent="0" algn="just"/>
            <a:r>
              <a:rPr lang="es-ES" sz="1800" dirty="0"/>
              <a:t>Constituida para fomentar la investigación en temas relacionados al bienestar y la salud integral de los hombres gais, bisexuales, otros HSH y mujeres transexuales de América Latina.</a:t>
            </a:r>
          </a:p>
          <a:p>
            <a:pPr marL="0" indent="0" algn="just"/>
            <a:endParaRPr lang="es-ES" sz="1800" dirty="0"/>
          </a:p>
          <a:p>
            <a:pPr marL="0" indent="0" algn="just"/>
            <a:r>
              <a:rPr lang="es-ES" sz="1800" dirty="0"/>
              <a:t> Finalidad: Disponer de información que permita proponer y garantizar una respuesta efectiva al VIH/ITS y otros problemas de salud que afectan a estas poblaciones. </a:t>
            </a:r>
          </a:p>
          <a:p>
            <a:pPr marL="0" indent="0" algn="just"/>
            <a:endParaRPr lang="es-ES" sz="1800" dirty="0"/>
          </a:p>
          <a:p>
            <a:pPr marL="0" indent="0" algn="just"/>
            <a:r>
              <a:rPr lang="es-ES" sz="1800" dirty="0"/>
              <a:t>El estudio LAMIS2018 es la primera investigación de la Red y para su ejecución, constituyó un grupo de trabajo.</a:t>
            </a:r>
          </a:p>
        </p:txBody>
      </p:sp>
    </p:spTree>
    <p:extLst>
      <p:ext uri="{BB962C8B-B14F-4D97-AF65-F5344CB8AC3E}">
        <p14:creationId xmlns:p14="http://schemas.microsoft.com/office/powerpoint/2010/main" val="3433128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913" y="1262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7030A0"/>
                </a:solidFill>
              </a:rPr>
              <a:t>Países y organizaciones participantes</a:t>
            </a:r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22051" t="11948" r="66586" b="62067"/>
          <a:stretch/>
        </p:blipFill>
        <p:spPr>
          <a:xfrm>
            <a:off x="7946255" y="1985930"/>
            <a:ext cx="1316261" cy="1791841"/>
          </a:xfrm>
          <a:prstGeom prst="rect">
            <a:avLst/>
          </a:prstGeom>
        </p:spPr>
      </p:pic>
      <p:pic>
        <p:nvPicPr>
          <p:cNvPr id="9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22051" t="37933" r="66671" b="35019"/>
          <a:stretch/>
        </p:blipFill>
        <p:spPr>
          <a:xfrm>
            <a:off x="4285333" y="1924438"/>
            <a:ext cx="1261033" cy="1865190"/>
          </a:xfrm>
          <a:prstGeom prst="rect">
            <a:avLst/>
          </a:prstGeom>
        </p:spPr>
      </p:pic>
      <p:pic>
        <p:nvPicPr>
          <p:cNvPr id="10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22051" t="65589" r="67440" b="9946"/>
          <a:stretch/>
        </p:blipFill>
        <p:spPr>
          <a:xfrm>
            <a:off x="4334146" y="4233341"/>
            <a:ext cx="1113758" cy="1698055"/>
          </a:xfrm>
          <a:prstGeom prst="rect">
            <a:avLst/>
          </a:prstGeom>
        </p:spPr>
      </p:pic>
      <p:pic>
        <p:nvPicPr>
          <p:cNvPr id="11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34866" t="11948" r="50354" b="60548"/>
          <a:stretch/>
        </p:blipFill>
        <p:spPr>
          <a:xfrm>
            <a:off x="5301476" y="4298293"/>
            <a:ext cx="1583193" cy="1613701"/>
          </a:xfrm>
          <a:prstGeom prst="rect">
            <a:avLst/>
          </a:prstGeom>
        </p:spPr>
      </p:pic>
      <p:pic>
        <p:nvPicPr>
          <p:cNvPr id="12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36575" t="38237" r="52233" b="34563"/>
          <a:stretch/>
        </p:blipFill>
        <p:spPr>
          <a:xfrm>
            <a:off x="2996296" y="4250326"/>
            <a:ext cx="1058530" cy="1775073"/>
          </a:xfrm>
          <a:prstGeom prst="rect">
            <a:avLst/>
          </a:prstGeom>
        </p:spPr>
      </p:pic>
      <p:pic>
        <p:nvPicPr>
          <p:cNvPr id="13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37259" t="66805" r="50609" b="9946"/>
          <a:stretch/>
        </p:blipFill>
        <p:spPr>
          <a:xfrm>
            <a:off x="10478466" y="4312126"/>
            <a:ext cx="1136885" cy="1569690"/>
          </a:xfrm>
          <a:prstGeom prst="rect">
            <a:avLst/>
          </a:prstGeom>
        </p:spPr>
      </p:pic>
      <p:pic>
        <p:nvPicPr>
          <p:cNvPr id="14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51953" t="11492" r="34719" b="60548"/>
          <a:stretch/>
        </p:blipFill>
        <p:spPr>
          <a:xfrm>
            <a:off x="1480165" y="1955501"/>
            <a:ext cx="1463534" cy="1800954"/>
          </a:xfrm>
          <a:prstGeom prst="rect">
            <a:avLst/>
          </a:prstGeom>
        </p:spPr>
      </p:pic>
      <p:pic>
        <p:nvPicPr>
          <p:cNvPr id="15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52808" t="38692" r="35146" b="36083"/>
          <a:stretch/>
        </p:blipFill>
        <p:spPr>
          <a:xfrm>
            <a:off x="7974715" y="4222087"/>
            <a:ext cx="1104553" cy="1716392"/>
          </a:xfrm>
          <a:prstGeom prst="rect">
            <a:avLst/>
          </a:prstGeom>
        </p:spPr>
      </p:pic>
      <p:pic>
        <p:nvPicPr>
          <p:cNvPr id="16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53492" t="65285" r="35060" b="9946"/>
          <a:stretch/>
        </p:blipFill>
        <p:spPr>
          <a:xfrm>
            <a:off x="6829102" y="2029691"/>
            <a:ext cx="1095349" cy="1697529"/>
          </a:xfrm>
          <a:prstGeom prst="rect">
            <a:avLst/>
          </a:prstGeom>
        </p:spPr>
      </p:pic>
      <p:pic>
        <p:nvPicPr>
          <p:cNvPr id="17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68101" t="12404" r="20365" b="61763"/>
          <a:stretch/>
        </p:blipFill>
        <p:spPr>
          <a:xfrm>
            <a:off x="2900271" y="2049358"/>
            <a:ext cx="1242622" cy="1613704"/>
          </a:xfrm>
          <a:prstGeom prst="rect">
            <a:avLst/>
          </a:prstGeom>
        </p:spPr>
      </p:pic>
      <p:pic>
        <p:nvPicPr>
          <p:cNvPr id="18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68613" t="39604" r="20707" b="37146"/>
          <a:stretch/>
        </p:blipFill>
        <p:spPr>
          <a:xfrm>
            <a:off x="9222442" y="2024020"/>
            <a:ext cx="1030916" cy="1603224"/>
          </a:xfrm>
          <a:prstGeom prst="rect">
            <a:avLst/>
          </a:prstGeom>
        </p:spPr>
      </p:pic>
      <p:pic>
        <p:nvPicPr>
          <p:cNvPr id="19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66563" t="64373" r="19172" b="12073"/>
          <a:stretch/>
        </p:blipFill>
        <p:spPr>
          <a:xfrm>
            <a:off x="8987599" y="4215032"/>
            <a:ext cx="1509559" cy="1599031"/>
          </a:xfrm>
          <a:prstGeom prst="rect">
            <a:avLst/>
          </a:prstGeom>
        </p:spPr>
      </p:pic>
      <p:pic>
        <p:nvPicPr>
          <p:cNvPr id="20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52581" t="25537" r="36107" b="49587"/>
          <a:stretch/>
        </p:blipFill>
        <p:spPr>
          <a:xfrm>
            <a:off x="238897" y="2067729"/>
            <a:ext cx="1233418" cy="1645138"/>
          </a:xfrm>
          <a:prstGeom prst="rect">
            <a:avLst/>
          </a:prstGeom>
        </p:spPr>
      </p:pic>
      <p:pic>
        <p:nvPicPr>
          <p:cNvPr id="21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68779" t="25537" r="20946" b="49865"/>
          <a:stretch/>
        </p:blipFill>
        <p:spPr>
          <a:xfrm>
            <a:off x="5586846" y="2007495"/>
            <a:ext cx="1122963" cy="1739445"/>
          </a:xfrm>
          <a:prstGeom prst="rect">
            <a:avLst/>
          </a:prstGeom>
        </p:spPr>
      </p:pic>
      <p:pic>
        <p:nvPicPr>
          <p:cNvPr id="22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22385" t="25537" r="66832" b="49587"/>
          <a:stretch/>
        </p:blipFill>
        <p:spPr>
          <a:xfrm>
            <a:off x="6802793" y="4294466"/>
            <a:ext cx="1205803" cy="1687050"/>
          </a:xfrm>
          <a:prstGeom prst="rect">
            <a:avLst/>
          </a:prstGeom>
        </p:spPr>
      </p:pic>
      <p:pic>
        <p:nvPicPr>
          <p:cNvPr id="23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22385" t="49996" r="66832" b="23387"/>
          <a:stretch/>
        </p:blipFill>
        <p:spPr>
          <a:xfrm>
            <a:off x="1654143" y="4253854"/>
            <a:ext cx="1205803" cy="1833755"/>
          </a:xfrm>
          <a:prstGeom prst="rect">
            <a:avLst/>
          </a:prstGeom>
        </p:spPr>
      </p:pic>
      <p:pic>
        <p:nvPicPr>
          <p:cNvPr id="24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36371" t="25676" r="48002" b="49031"/>
          <a:stretch/>
        </p:blipFill>
        <p:spPr>
          <a:xfrm>
            <a:off x="174220" y="4183810"/>
            <a:ext cx="1527966" cy="1901865"/>
          </a:xfrm>
          <a:prstGeom prst="rect">
            <a:avLst/>
          </a:prstGeom>
        </p:spPr>
      </p:pic>
      <p:pic>
        <p:nvPicPr>
          <p:cNvPr id="25" name="Imagen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6A2FA4"/>
              </a:clrFrom>
              <a:clrTo>
                <a:srgbClr val="6A2FA4">
                  <a:alpha val="0"/>
                </a:srgbClr>
              </a:clrTo>
            </a:clrChange>
          </a:blip>
          <a:srcRect l="37359" t="49857" r="51200" b="23387"/>
          <a:stretch/>
        </p:blipFill>
        <p:spPr>
          <a:xfrm>
            <a:off x="10280822" y="1931098"/>
            <a:ext cx="1326292" cy="19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3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46" y="339241"/>
            <a:ext cx="11559654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7030A0"/>
                </a:solidFill>
              </a:rPr>
              <a:t>Materiales digitales </a:t>
            </a:r>
            <a:br>
              <a:rPr lang="es-ES" sz="3600" dirty="0">
                <a:solidFill>
                  <a:srgbClr val="7030A0"/>
                </a:solidFill>
              </a:rPr>
            </a:br>
            <a:r>
              <a:rPr lang="es-ES" sz="3600" dirty="0">
                <a:solidFill>
                  <a:srgbClr val="7030A0"/>
                </a:solidFill>
              </a:rPr>
              <a:t>(banners dinámicos y estáticos)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9" y="2537254"/>
            <a:ext cx="2343968" cy="2458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50" y="4324522"/>
            <a:ext cx="3226492" cy="64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15" y="2477914"/>
            <a:ext cx="3201656" cy="157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95" y="3719042"/>
            <a:ext cx="3220243" cy="122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48" y="2468222"/>
            <a:ext cx="3242015" cy="55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45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0720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7030A0"/>
                </a:solidFill>
              </a:rPr>
              <a:t>Materiales impresos </a:t>
            </a:r>
            <a:br>
              <a:rPr lang="es-ES" sz="3600" dirty="0">
                <a:solidFill>
                  <a:srgbClr val="7030A0"/>
                </a:solidFill>
              </a:rPr>
            </a:br>
            <a:r>
              <a:rPr lang="es-ES" sz="3600" dirty="0">
                <a:solidFill>
                  <a:srgbClr val="7030A0"/>
                </a:solidFill>
              </a:rPr>
              <a:t>(póster y tarjeta)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2" y="2175470"/>
            <a:ext cx="2596928" cy="367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45" y="2931447"/>
            <a:ext cx="2961860" cy="181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987" y="2942985"/>
            <a:ext cx="2961860" cy="181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5066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968" y="3486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7030A0"/>
                </a:solidFill>
              </a:rPr>
              <a:t>PlanetRomeo</a:t>
            </a:r>
          </a:p>
        </p:txBody>
      </p:sp>
      <p:pic>
        <p:nvPicPr>
          <p:cNvPr id="3" name="Imagen 2"/>
          <p:cNvPicPr/>
          <p:nvPr/>
        </p:nvPicPr>
        <p:blipFill rotWithShape="1">
          <a:blip r:embed="rId2" cstate="print"/>
          <a:srcRect t="3370" b="5178"/>
          <a:stretch/>
        </p:blipFill>
        <p:spPr>
          <a:xfrm>
            <a:off x="2669059" y="1746422"/>
            <a:ext cx="6952736" cy="412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90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D8A246-8418-4E8F-B516-1BBD5FC40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9F996EA6-AF3B-48AD-93DD-A2751DD68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78A5F4B3-EBF2-4E04-9048-124E20BF27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3" y="815926"/>
            <a:ext cx="9312811" cy="5134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56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err="1">
                <a:solidFill>
                  <a:srgbClr val="7030A0"/>
                </a:solidFill>
              </a:rPr>
              <a:t>ManHunt</a:t>
            </a:r>
            <a:endParaRPr lang="es-ES" sz="3600" dirty="0">
              <a:solidFill>
                <a:srgbClr val="7030A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7" b="5170"/>
          <a:stretch>
            <a:fillRect/>
          </a:stretch>
        </p:blipFill>
        <p:spPr>
          <a:xfrm>
            <a:off x="886025" y="2051222"/>
            <a:ext cx="4822797" cy="3945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" r="1838" b="9261"/>
          <a:stretch/>
        </p:blipFill>
        <p:spPr>
          <a:xfrm>
            <a:off x="6302238" y="2075936"/>
            <a:ext cx="4827080" cy="396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008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err="1">
                <a:solidFill>
                  <a:srgbClr val="7030A0"/>
                </a:solidFill>
              </a:rPr>
              <a:t>Grindr</a:t>
            </a:r>
            <a:r>
              <a:rPr lang="es-ES" sz="3200" b="1" dirty="0">
                <a:solidFill>
                  <a:srgbClr val="7030A0"/>
                </a:solidFill>
              </a:rPr>
              <a:t> (6 envíos)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36" y="1619837"/>
            <a:ext cx="2602638" cy="463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49" y="1644569"/>
            <a:ext cx="2607028" cy="4629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248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676" y="1756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err="1">
                <a:solidFill>
                  <a:srgbClr val="7030A0"/>
                </a:solidFill>
              </a:rPr>
              <a:t>Hornet</a:t>
            </a:r>
            <a:r>
              <a:rPr lang="es-ES" sz="3600" b="1" dirty="0">
                <a:solidFill>
                  <a:srgbClr val="7030A0"/>
                </a:solidFill>
              </a:rPr>
              <a:t> (países de habla hispana)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092" y="1729269"/>
            <a:ext cx="2491703" cy="443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/>
          <a:srcRect t="3498" b="76913"/>
          <a:stretch/>
        </p:blipFill>
        <p:spPr>
          <a:xfrm>
            <a:off x="881449" y="1935892"/>
            <a:ext cx="6647935" cy="72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/>
          <a:srcRect t="10588" b="6017"/>
          <a:stretch/>
        </p:blipFill>
        <p:spPr>
          <a:xfrm>
            <a:off x="873212" y="2658493"/>
            <a:ext cx="6647935" cy="306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614664B2-0186-40AD-89DB-A873EE68A0E4}"/>
              </a:ext>
            </a:extLst>
          </p:cNvPr>
          <p:cNvSpPr txBox="1"/>
          <p:nvPr/>
        </p:nvSpPr>
        <p:spPr>
          <a:xfrm>
            <a:off x="2835965" y="3551583"/>
            <a:ext cx="77392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2400" dirty="0" err="1">
                <a:solidFill>
                  <a:schemeClr val="tx2"/>
                </a:solidFill>
              </a:rPr>
              <a:t>Gracias</a:t>
            </a:r>
            <a:r>
              <a:rPr lang="ca-ES" sz="2400" dirty="0">
                <a:solidFill>
                  <a:schemeClr val="tx2"/>
                </a:solidFill>
              </a:rPr>
              <a:t> a las </a:t>
            </a:r>
            <a:r>
              <a:rPr lang="ca-ES" sz="2400" dirty="0" err="1">
                <a:solidFill>
                  <a:schemeClr val="tx2"/>
                </a:solidFill>
              </a:rPr>
              <a:t>clínicas</a:t>
            </a:r>
            <a:r>
              <a:rPr lang="ca-ES" sz="2400" dirty="0">
                <a:solidFill>
                  <a:schemeClr val="tx2"/>
                </a:solidFill>
              </a:rPr>
              <a:t> VICITS y a </a:t>
            </a:r>
            <a:r>
              <a:rPr lang="ca-ES" sz="2400" dirty="0" err="1">
                <a:solidFill>
                  <a:schemeClr val="tx2"/>
                </a:solidFill>
              </a:rPr>
              <a:t>sus</a:t>
            </a:r>
            <a:r>
              <a:rPr lang="ca-ES" sz="2400" dirty="0">
                <a:solidFill>
                  <a:schemeClr val="tx2"/>
                </a:solidFill>
              </a:rPr>
              <a:t> promotores/</a:t>
            </a:r>
            <a:r>
              <a:rPr lang="ca-ES" sz="2400" dirty="0" err="1">
                <a:solidFill>
                  <a:schemeClr val="tx2"/>
                </a:solidFill>
              </a:rPr>
              <a:t>navegadores</a:t>
            </a: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7030A0"/>
                </a:solidFill>
              </a:rPr>
              <a:t>Nº final de participantes por país (n= 65.465)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35825" t="19185" r="31101" b="42997"/>
          <a:stretch/>
        </p:blipFill>
        <p:spPr>
          <a:xfrm>
            <a:off x="2973858" y="1702555"/>
            <a:ext cx="6005385" cy="446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4 Flecha derecha"/>
          <p:cNvSpPr/>
          <p:nvPr/>
        </p:nvSpPr>
        <p:spPr>
          <a:xfrm>
            <a:off x="2570206" y="3583460"/>
            <a:ext cx="1993557" cy="4448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3073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24B5E31-3327-4FC2-AE77-793649AF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>
            <a:normAutofit/>
          </a:bodyPr>
          <a:lstStyle/>
          <a:p>
            <a:r>
              <a:rPr lang="es-ES" sz="1600" b="1" dirty="0"/>
              <a:t>¿Cuál es tu identidad de género?</a:t>
            </a:r>
            <a:br>
              <a:rPr lang="es-ES" sz="1600" b="1" dirty="0"/>
            </a:br>
            <a:endParaRPr lang="es-ES" sz="1600" b="1" dirty="0"/>
          </a:p>
        </p:txBody>
      </p:sp>
      <p:graphicFrame>
        <p:nvGraphicFramePr>
          <p:cNvPr id="5" name="Taula 4">
            <a:extLst>
              <a:ext uri="{FF2B5EF4-FFF2-40B4-BE49-F238E27FC236}">
                <a16:creationId xmlns:a16="http://schemas.microsoft.com/office/drawing/2014/main" id="{8580A01F-5C8E-4919-8B25-D7690530A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28581"/>
              </p:ext>
            </p:extLst>
          </p:nvPr>
        </p:nvGraphicFramePr>
        <p:xfrm>
          <a:off x="2358886" y="1212915"/>
          <a:ext cx="6520072" cy="2103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018">
                  <a:extLst>
                    <a:ext uri="{9D8B030D-6E8A-4147-A177-3AD203B41FA5}">
                      <a16:colId xmlns:a16="http://schemas.microsoft.com/office/drawing/2014/main" val="3250024651"/>
                    </a:ext>
                  </a:extLst>
                </a:gridCol>
                <a:gridCol w="1630018">
                  <a:extLst>
                    <a:ext uri="{9D8B030D-6E8A-4147-A177-3AD203B41FA5}">
                      <a16:colId xmlns:a16="http://schemas.microsoft.com/office/drawing/2014/main" val="3548674724"/>
                    </a:ext>
                  </a:extLst>
                </a:gridCol>
                <a:gridCol w="1630018">
                  <a:extLst>
                    <a:ext uri="{9D8B030D-6E8A-4147-A177-3AD203B41FA5}">
                      <a16:colId xmlns:a16="http://schemas.microsoft.com/office/drawing/2014/main" val="2929297615"/>
                    </a:ext>
                  </a:extLst>
                </a:gridCol>
                <a:gridCol w="1630018">
                  <a:extLst>
                    <a:ext uri="{9D8B030D-6E8A-4147-A177-3AD203B41FA5}">
                      <a16:colId xmlns:a16="http://schemas.microsoft.com/office/drawing/2014/main" val="2128417995"/>
                    </a:ext>
                  </a:extLst>
                </a:gridCol>
              </a:tblGrid>
              <a:tr h="502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Freq.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Percent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Cum.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85501701"/>
                  </a:ext>
                </a:extLst>
              </a:tr>
              <a:tr h="502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Hombre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563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98.43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98.43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37848990"/>
                  </a:ext>
                </a:extLst>
              </a:tr>
              <a:tr h="595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Hombre transexual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1.57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64326127"/>
                  </a:ext>
                </a:extLst>
              </a:tr>
              <a:tr h="502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572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81718608"/>
                  </a:ext>
                </a:extLst>
              </a:tr>
            </a:tbl>
          </a:graphicData>
        </a:graphic>
      </p:graphicFrame>
      <p:sp>
        <p:nvSpPr>
          <p:cNvPr id="8" name="Títol 1">
            <a:extLst>
              <a:ext uri="{FF2B5EF4-FFF2-40B4-BE49-F238E27FC236}">
                <a16:creationId xmlns:a16="http://schemas.microsoft.com/office/drawing/2014/main" id="{E0321FF1-865B-411C-9314-20FBD51B647D}"/>
              </a:ext>
            </a:extLst>
          </p:cNvPr>
          <p:cNvSpPr txBox="1">
            <a:spLocks/>
          </p:cNvSpPr>
          <p:nvPr/>
        </p:nvSpPr>
        <p:spPr>
          <a:xfrm>
            <a:off x="838200" y="3541983"/>
            <a:ext cx="10515600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/>
              <a:t>¿Cuál de las siguientes opciones describe mejor tu orientación sexual?</a:t>
            </a:r>
            <a:br>
              <a:rPr lang="es-ES"/>
            </a:br>
            <a:endParaRPr lang="es-ES" dirty="0"/>
          </a:p>
        </p:txBody>
      </p:sp>
      <p:graphicFrame>
        <p:nvGraphicFramePr>
          <p:cNvPr id="9" name="Taula 8">
            <a:extLst>
              <a:ext uri="{FF2B5EF4-FFF2-40B4-BE49-F238E27FC236}">
                <a16:creationId xmlns:a16="http://schemas.microsoft.com/office/drawing/2014/main" id="{35B900A6-A395-4922-BD85-4C02A8401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94078"/>
              </p:ext>
            </p:extLst>
          </p:nvPr>
        </p:nvGraphicFramePr>
        <p:xfrm>
          <a:off x="2358886" y="4288454"/>
          <a:ext cx="6694320" cy="2357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793">
                  <a:extLst>
                    <a:ext uri="{9D8B030D-6E8A-4147-A177-3AD203B41FA5}">
                      <a16:colId xmlns:a16="http://schemas.microsoft.com/office/drawing/2014/main" val="987773919"/>
                    </a:ext>
                  </a:extLst>
                </a:gridCol>
                <a:gridCol w="1569681">
                  <a:extLst>
                    <a:ext uri="{9D8B030D-6E8A-4147-A177-3AD203B41FA5}">
                      <a16:colId xmlns:a16="http://schemas.microsoft.com/office/drawing/2014/main" val="4273712596"/>
                    </a:ext>
                  </a:extLst>
                </a:gridCol>
                <a:gridCol w="1608962">
                  <a:extLst>
                    <a:ext uri="{9D8B030D-6E8A-4147-A177-3AD203B41FA5}">
                      <a16:colId xmlns:a16="http://schemas.microsoft.com/office/drawing/2014/main" val="2584748000"/>
                    </a:ext>
                  </a:extLst>
                </a:gridCol>
                <a:gridCol w="1667884">
                  <a:extLst>
                    <a:ext uri="{9D8B030D-6E8A-4147-A177-3AD203B41FA5}">
                      <a16:colId xmlns:a16="http://schemas.microsoft.com/office/drawing/2014/main" val="1098410748"/>
                    </a:ext>
                  </a:extLst>
                </a:gridCol>
              </a:tblGrid>
              <a:tr h="28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Freq</a:t>
                      </a:r>
                      <a:r>
                        <a:rPr lang="es-ES" sz="1100" dirty="0">
                          <a:effectLst/>
                        </a:rPr>
                        <a:t>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Percent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Cum.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7846754"/>
                  </a:ext>
                </a:extLst>
              </a:tr>
              <a:tr h="355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Gay u homosexual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398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69.58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69.58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6976348"/>
                  </a:ext>
                </a:extLst>
              </a:tr>
              <a:tr h="283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Bisexual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22.9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92.48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10070370"/>
                  </a:ext>
                </a:extLst>
              </a:tr>
              <a:tr h="283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Heterosexual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1.92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94.41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92851294"/>
                  </a:ext>
                </a:extLst>
              </a:tr>
              <a:tr h="283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Otra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95.1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19208332"/>
                  </a:ext>
                </a:extLst>
              </a:tr>
              <a:tr h="584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suelo usar ningún término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4.9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9052604"/>
                  </a:ext>
                </a:extLst>
              </a:tr>
              <a:tr h="283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572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56369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539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>
            <a:extLst>
              <a:ext uri="{FF2B5EF4-FFF2-40B4-BE49-F238E27FC236}">
                <a16:creationId xmlns:a16="http://schemas.microsoft.com/office/drawing/2014/main" id="{E9BBEF60-DF67-4F80-8064-35B5B07D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 fontScale="90000"/>
          </a:bodyPr>
          <a:lstStyle/>
          <a:p>
            <a:r>
              <a:rPr lang="es-ES" sz="1800" b="1" dirty="0"/>
              <a:t>¿Alguna vez has recibido el resultado de una prueba del VIH?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6" name="Taula 5">
            <a:extLst>
              <a:ext uri="{FF2B5EF4-FFF2-40B4-BE49-F238E27FC236}">
                <a16:creationId xmlns:a16="http://schemas.microsoft.com/office/drawing/2014/main" id="{A7D5515B-6E53-496A-B3A5-B9C7DDE44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752031"/>
              </p:ext>
            </p:extLst>
          </p:nvPr>
        </p:nvGraphicFramePr>
        <p:xfrm>
          <a:off x="2302785" y="1186760"/>
          <a:ext cx="7212276" cy="2014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069">
                  <a:extLst>
                    <a:ext uri="{9D8B030D-6E8A-4147-A177-3AD203B41FA5}">
                      <a16:colId xmlns:a16="http://schemas.microsoft.com/office/drawing/2014/main" val="3444049964"/>
                    </a:ext>
                  </a:extLst>
                </a:gridCol>
                <a:gridCol w="1803069">
                  <a:extLst>
                    <a:ext uri="{9D8B030D-6E8A-4147-A177-3AD203B41FA5}">
                      <a16:colId xmlns:a16="http://schemas.microsoft.com/office/drawing/2014/main" val="167427585"/>
                    </a:ext>
                  </a:extLst>
                </a:gridCol>
                <a:gridCol w="1803069">
                  <a:extLst>
                    <a:ext uri="{9D8B030D-6E8A-4147-A177-3AD203B41FA5}">
                      <a16:colId xmlns:a16="http://schemas.microsoft.com/office/drawing/2014/main" val="2276481829"/>
                    </a:ext>
                  </a:extLst>
                </a:gridCol>
                <a:gridCol w="1803069">
                  <a:extLst>
                    <a:ext uri="{9D8B030D-6E8A-4147-A177-3AD203B41FA5}">
                      <a16:colId xmlns:a16="http://schemas.microsoft.com/office/drawing/2014/main" val="2283871400"/>
                    </a:ext>
                  </a:extLst>
                </a:gridCol>
              </a:tblGrid>
              <a:tr h="443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Freq.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Percent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Cum.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2468046"/>
                  </a:ext>
                </a:extLst>
              </a:tr>
              <a:tr h="523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25.74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25.74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03147752"/>
                  </a:ext>
                </a:extLst>
              </a:tr>
              <a:tr h="523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Sí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424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74.26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03599589"/>
                  </a:ext>
                </a:extLst>
              </a:tr>
              <a:tr h="523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571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4947751"/>
                  </a:ext>
                </a:extLst>
              </a:tr>
            </a:tbl>
          </a:graphicData>
        </a:graphic>
      </p:graphicFrame>
      <p:graphicFrame>
        <p:nvGraphicFramePr>
          <p:cNvPr id="7" name="Taula 6">
            <a:extLst>
              <a:ext uri="{FF2B5EF4-FFF2-40B4-BE49-F238E27FC236}">
                <a16:creationId xmlns:a16="http://schemas.microsoft.com/office/drawing/2014/main" id="{107B5386-4709-4E33-9A74-1456C9F28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37010"/>
              </p:ext>
            </p:extLst>
          </p:nvPr>
        </p:nvGraphicFramePr>
        <p:xfrm>
          <a:off x="2438401" y="4592006"/>
          <a:ext cx="7076660" cy="2062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165">
                  <a:extLst>
                    <a:ext uri="{9D8B030D-6E8A-4147-A177-3AD203B41FA5}">
                      <a16:colId xmlns:a16="http://schemas.microsoft.com/office/drawing/2014/main" val="1396679369"/>
                    </a:ext>
                  </a:extLst>
                </a:gridCol>
                <a:gridCol w="1769165">
                  <a:extLst>
                    <a:ext uri="{9D8B030D-6E8A-4147-A177-3AD203B41FA5}">
                      <a16:colId xmlns:a16="http://schemas.microsoft.com/office/drawing/2014/main" val="2896230582"/>
                    </a:ext>
                  </a:extLst>
                </a:gridCol>
                <a:gridCol w="1769165">
                  <a:extLst>
                    <a:ext uri="{9D8B030D-6E8A-4147-A177-3AD203B41FA5}">
                      <a16:colId xmlns:a16="http://schemas.microsoft.com/office/drawing/2014/main" val="3319325206"/>
                    </a:ext>
                  </a:extLst>
                </a:gridCol>
                <a:gridCol w="1769165">
                  <a:extLst>
                    <a:ext uri="{9D8B030D-6E8A-4147-A177-3AD203B41FA5}">
                      <a16:colId xmlns:a16="http://schemas.microsoft.com/office/drawing/2014/main" val="1438832264"/>
                    </a:ext>
                  </a:extLst>
                </a:gridCol>
              </a:tblGrid>
              <a:tr h="515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Freq.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Percent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Cum.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188898"/>
                  </a:ext>
                </a:extLst>
              </a:tr>
              <a:tr h="51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88.34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88.34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50177609"/>
                  </a:ext>
                </a:extLst>
              </a:tr>
              <a:tr h="51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Sí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11.66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3554469"/>
                  </a:ext>
                </a:extLst>
              </a:tr>
              <a:tr h="51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566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6558005"/>
                  </a:ext>
                </a:extLst>
              </a:tr>
            </a:tbl>
          </a:graphicData>
        </a:graphic>
      </p:graphicFrame>
      <p:sp>
        <p:nvSpPr>
          <p:cNvPr id="8" name="QuadreDeText 7">
            <a:extLst>
              <a:ext uri="{FF2B5EF4-FFF2-40B4-BE49-F238E27FC236}">
                <a16:creationId xmlns:a16="http://schemas.microsoft.com/office/drawing/2014/main" id="{B403C434-7605-4A8E-BC07-1D607077EE4D}"/>
              </a:ext>
            </a:extLst>
          </p:cNvPr>
          <p:cNvSpPr txBox="1"/>
          <p:nvPr/>
        </p:nvSpPr>
        <p:spPr>
          <a:xfrm>
            <a:off x="1007166" y="3604160"/>
            <a:ext cx="825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¿Has recibido un resultado positivo en la prueba del VIH?</a:t>
            </a:r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70149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7180AD91-317E-4369-A6C1-06A6B988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036"/>
          </a:xfrm>
        </p:spPr>
        <p:txBody>
          <a:bodyPr>
            <a:normAutofit/>
          </a:bodyPr>
          <a:lstStyle/>
          <a:p>
            <a:r>
              <a:rPr lang="ca-ES" sz="1600" b="1" dirty="0" err="1"/>
              <a:t>História</a:t>
            </a:r>
            <a:r>
              <a:rPr lang="ca-ES" sz="1600" b="1" dirty="0"/>
              <a:t> de la </a:t>
            </a:r>
            <a:r>
              <a:rPr lang="ca-ES" sz="1600" b="1" dirty="0" err="1"/>
              <a:t>prueba</a:t>
            </a:r>
            <a:r>
              <a:rPr lang="ca-ES" sz="1600" b="1" dirty="0"/>
              <a:t> </a:t>
            </a:r>
            <a:endParaRPr lang="es-ES" sz="1600" b="1" dirty="0"/>
          </a:p>
        </p:txBody>
      </p:sp>
      <p:graphicFrame>
        <p:nvGraphicFramePr>
          <p:cNvPr id="3" name="Taula 2">
            <a:extLst>
              <a:ext uri="{FF2B5EF4-FFF2-40B4-BE49-F238E27FC236}">
                <a16:creationId xmlns:a16="http://schemas.microsoft.com/office/drawing/2014/main" id="{944F3F69-C346-421B-9208-387B16C9B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27999"/>
              </p:ext>
            </p:extLst>
          </p:nvPr>
        </p:nvGraphicFramePr>
        <p:xfrm>
          <a:off x="2598847" y="1111618"/>
          <a:ext cx="6808776" cy="2582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2194">
                  <a:extLst>
                    <a:ext uri="{9D8B030D-6E8A-4147-A177-3AD203B41FA5}">
                      <a16:colId xmlns:a16="http://schemas.microsoft.com/office/drawing/2014/main" val="2453282516"/>
                    </a:ext>
                  </a:extLst>
                </a:gridCol>
                <a:gridCol w="1702194">
                  <a:extLst>
                    <a:ext uri="{9D8B030D-6E8A-4147-A177-3AD203B41FA5}">
                      <a16:colId xmlns:a16="http://schemas.microsoft.com/office/drawing/2014/main" val="2762016299"/>
                    </a:ext>
                  </a:extLst>
                </a:gridCol>
                <a:gridCol w="1702194">
                  <a:extLst>
                    <a:ext uri="{9D8B030D-6E8A-4147-A177-3AD203B41FA5}">
                      <a16:colId xmlns:a16="http://schemas.microsoft.com/office/drawing/2014/main" val="607128245"/>
                    </a:ext>
                  </a:extLst>
                </a:gridCol>
                <a:gridCol w="1702194">
                  <a:extLst>
                    <a:ext uri="{9D8B030D-6E8A-4147-A177-3AD203B41FA5}">
                      <a16:colId xmlns:a16="http://schemas.microsoft.com/office/drawing/2014/main" val="3119803951"/>
                    </a:ext>
                  </a:extLst>
                </a:gridCol>
              </a:tblGrid>
              <a:tr h="601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Historia de prueba de VIH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Freq</a:t>
                      </a:r>
                      <a:r>
                        <a:rPr lang="es-ES" sz="1100" dirty="0">
                          <a:effectLst/>
                        </a:rPr>
                        <a:t>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Percent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Cum.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77696307"/>
                  </a:ext>
                </a:extLst>
              </a:tr>
              <a:tr h="601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 se ha hecho la prueba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25.97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25.97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58426357"/>
                  </a:ext>
                </a:extLst>
              </a:tr>
              <a:tr h="448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Diagnóstico positivo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11.66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37.63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75687020"/>
                  </a:ext>
                </a:extLst>
              </a:tr>
              <a:tr h="601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Última prueba negativa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62.37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20866014"/>
                  </a:ext>
                </a:extLst>
              </a:tr>
              <a:tr h="329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566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967660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8859793-3E74-4A2A-A950-FC6684892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0010" y="2971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Títol 1">
            <a:extLst>
              <a:ext uri="{FF2B5EF4-FFF2-40B4-BE49-F238E27FC236}">
                <a16:creationId xmlns:a16="http://schemas.microsoft.com/office/drawing/2014/main" id="{9281C796-E3FC-4B96-A46F-677CFF3C25EA}"/>
              </a:ext>
            </a:extLst>
          </p:cNvPr>
          <p:cNvSpPr txBox="1">
            <a:spLocks/>
          </p:cNvSpPr>
          <p:nvPr/>
        </p:nvSpPr>
        <p:spPr>
          <a:xfrm>
            <a:off x="714043" y="4009609"/>
            <a:ext cx="10515600" cy="62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/>
              <a:t>¿Te diagnosticaron positivo para el VIH en los últimos 12 meses? </a:t>
            </a:r>
            <a:br>
              <a:rPr lang="es-ES"/>
            </a:br>
            <a:endParaRPr lang="es-ES" sz="1600" b="1" dirty="0"/>
          </a:p>
        </p:txBody>
      </p:sp>
      <p:graphicFrame>
        <p:nvGraphicFramePr>
          <p:cNvPr id="7" name="Taula 6">
            <a:extLst>
              <a:ext uri="{FF2B5EF4-FFF2-40B4-BE49-F238E27FC236}">
                <a16:creationId xmlns:a16="http://schemas.microsoft.com/office/drawing/2014/main" id="{0774F0F8-8BB9-464B-A5EC-5701D458A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014484"/>
              </p:ext>
            </p:extLst>
          </p:nvPr>
        </p:nvGraphicFramePr>
        <p:xfrm>
          <a:off x="2449139" y="4428087"/>
          <a:ext cx="7055180" cy="2335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795">
                  <a:extLst>
                    <a:ext uri="{9D8B030D-6E8A-4147-A177-3AD203B41FA5}">
                      <a16:colId xmlns:a16="http://schemas.microsoft.com/office/drawing/2014/main" val="1348083712"/>
                    </a:ext>
                  </a:extLst>
                </a:gridCol>
                <a:gridCol w="1763795">
                  <a:extLst>
                    <a:ext uri="{9D8B030D-6E8A-4147-A177-3AD203B41FA5}">
                      <a16:colId xmlns:a16="http://schemas.microsoft.com/office/drawing/2014/main" val="157302521"/>
                    </a:ext>
                  </a:extLst>
                </a:gridCol>
                <a:gridCol w="1763795">
                  <a:extLst>
                    <a:ext uri="{9D8B030D-6E8A-4147-A177-3AD203B41FA5}">
                      <a16:colId xmlns:a16="http://schemas.microsoft.com/office/drawing/2014/main" val="3277991214"/>
                    </a:ext>
                  </a:extLst>
                </a:gridCol>
                <a:gridCol w="1763795">
                  <a:extLst>
                    <a:ext uri="{9D8B030D-6E8A-4147-A177-3AD203B41FA5}">
                      <a16:colId xmlns:a16="http://schemas.microsoft.com/office/drawing/2014/main" val="801252628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Freq.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Percent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Cum.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67235201"/>
                  </a:ext>
                </a:extLst>
              </a:tr>
              <a:tr h="580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77.05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77.05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2588802"/>
                  </a:ext>
                </a:extLst>
              </a:tr>
              <a:tr h="548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Sí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22.95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21458956"/>
                  </a:ext>
                </a:extLst>
              </a:tr>
              <a:tr h="596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96715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64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C9F8418F-4249-4E5A-97A4-062BD915F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99337"/>
              </p:ext>
            </p:extLst>
          </p:nvPr>
        </p:nvGraphicFramePr>
        <p:xfrm>
          <a:off x="2080591" y="1805100"/>
          <a:ext cx="7620000" cy="3840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42419177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52105893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9587975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182976457"/>
                    </a:ext>
                  </a:extLst>
                </a:gridCol>
              </a:tblGrid>
              <a:tr h="217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Prueba del VIH?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Freq.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Percent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Cum.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2169597"/>
                  </a:ext>
                </a:extLst>
              </a:tr>
              <a:tr h="549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En las últimas 24 horas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0.85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0.85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97213192"/>
                  </a:ext>
                </a:extLst>
              </a:tr>
              <a:tr h="387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 los últimos 7 días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2.83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3.68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95651457"/>
                  </a:ext>
                </a:extLst>
              </a:tr>
              <a:tr h="549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 las últimas 4 semanas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10.48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14.16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6108751"/>
                  </a:ext>
                </a:extLst>
              </a:tr>
              <a:tr h="549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 los últimos 6 meses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45.33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59.49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64856013"/>
                  </a:ext>
                </a:extLst>
              </a:tr>
              <a:tr h="549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 los últimos 12 meses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23.23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82.72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48495428"/>
                  </a:ext>
                </a:extLst>
              </a:tr>
              <a:tr h="374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 los últimos 5 años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14.73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97.45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35972297"/>
                  </a:ext>
                </a:extLst>
              </a:tr>
              <a:tr h="392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Hace más de 5 años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2.55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00201298"/>
                  </a:ext>
                </a:extLst>
              </a:tr>
              <a:tr h="269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11925586"/>
                  </a:ext>
                </a:extLst>
              </a:tr>
            </a:tbl>
          </a:graphicData>
        </a:graphic>
      </p:graphicFrame>
      <p:sp>
        <p:nvSpPr>
          <p:cNvPr id="5" name="QuadreDeText 4">
            <a:extLst>
              <a:ext uri="{FF2B5EF4-FFF2-40B4-BE49-F238E27FC236}">
                <a16:creationId xmlns:a16="http://schemas.microsoft.com/office/drawing/2014/main" id="{3E1040A3-C5EE-4063-972A-50F6F802AE85}"/>
              </a:ext>
            </a:extLst>
          </p:cNvPr>
          <p:cNvSpPr txBox="1"/>
          <p:nvPr/>
        </p:nvSpPr>
        <p:spPr>
          <a:xfrm flipH="1">
            <a:off x="228600" y="371853"/>
            <a:ext cx="7912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 </a:t>
            </a:r>
          </a:p>
          <a:p>
            <a:r>
              <a:rPr lang="es-ES" sz="1600" b="1" dirty="0"/>
              <a:t>¿Cuándo fue la última vez que te hiciste la prueba del VIH?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9117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35018D7-0D5A-41C9-BA8A-B35E12B5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b="1" dirty="0"/>
              <a:t>¿Dónde te realizaste tu última prueba del VIH?</a:t>
            </a:r>
            <a:br>
              <a:rPr lang="es-ES" dirty="0"/>
            </a:br>
            <a:endParaRPr lang="es-ES" sz="1600" b="1" dirty="0"/>
          </a:p>
        </p:txBody>
      </p:sp>
      <p:graphicFrame>
        <p:nvGraphicFramePr>
          <p:cNvPr id="3" name="Taula 2">
            <a:extLst>
              <a:ext uri="{FF2B5EF4-FFF2-40B4-BE49-F238E27FC236}">
                <a16:creationId xmlns:a16="http://schemas.microsoft.com/office/drawing/2014/main" id="{9864C605-45F2-4275-BF36-B55B33AC7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30021"/>
              </p:ext>
            </p:extLst>
          </p:nvPr>
        </p:nvGraphicFramePr>
        <p:xfrm>
          <a:off x="2120349" y="1404041"/>
          <a:ext cx="6917635" cy="5088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6021">
                  <a:extLst>
                    <a:ext uri="{9D8B030D-6E8A-4147-A177-3AD203B41FA5}">
                      <a16:colId xmlns:a16="http://schemas.microsoft.com/office/drawing/2014/main" val="2170773705"/>
                    </a:ext>
                  </a:extLst>
                </a:gridCol>
                <a:gridCol w="1330190">
                  <a:extLst>
                    <a:ext uri="{9D8B030D-6E8A-4147-A177-3AD203B41FA5}">
                      <a16:colId xmlns:a16="http://schemas.microsoft.com/office/drawing/2014/main" val="3935285237"/>
                    </a:ext>
                  </a:extLst>
                </a:gridCol>
                <a:gridCol w="1470380">
                  <a:extLst>
                    <a:ext uri="{9D8B030D-6E8A-4147-A177-3AD203B41FA5}">
                      <a16:colId xmlns:a16="http://schemas.microsoft.com/office/drawing/2014/main" val="90157557"/>
                    </a:ext>
                  </a:extLst>
                </a:gridCol>
                <a:gridCol w="1451044">
                  <a:extLst>
                    <a:ext uri="{9D8B030D-6E8A-4147-A177-3AD203B41FA5}">
                      <a16:colId xmlns:a16="http://schemas.microsoft.com/office/drawing/2014/main" val="30875574"/>
                    </a:ext>
                  </a:extLst>
                </a:gridCol>
              </a:tblGrid>
              <a:tr h="338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Prueba del VIH?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Freq.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Percent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Cum.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9918668"/>
                  </a:ext>
                </a:extLst>
              </a:tr>
              <a:tr h="460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Centro de salud público/Médico general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35.98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35.98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07199963"/>
                  </a:ext>
                </a:extLst>
              </a:tr>
              <a:tr h="460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Clínica privada o mutualista/Médico privado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33.71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69.69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98397194"/>
                  </a:ext>
                </a:extLst>
              </a:tr>
              <a:tr h="460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 un hospital como un paciente ambulatorio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72.8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37281218"/>
                  </a:ext>
                </a:extLst>
              </a:tr>
              <a:tr h="460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 un hospital al estar ingresado/hospital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1.42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74.22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6820308"/>
                  </a:ext>
                </a:extLst>
              </a:tr>
              <a:tr h="460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Una ONG u organización LGBT o del VIH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17.85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92.07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58471714"/>
                  </a:ext>
                </a:extLst>
              </a:tr>
              <a:tr h="460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 un banco de sangre, durante una donación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93.77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52379381"/>
                  </a:ext>
                </a:extLst>
              </a:tr>
              <a:tr h="697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Usé un kit de auto-test(tomé mi propia muestra, luego la envié a un lugar para que fuera analizada)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0.28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94.05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05798357"/>
                  </a:ext>
                </a:extLst>
              </a:tr>
              <a:tr h="30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 un bar/pub, club o sauna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0.85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94.9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19088246"/>
                  </a:ext>
                </a:extLst>
              </a:tr>
              <a:tr h="334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 una unidad móvil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3.4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98.3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28554044"/>
                  </a:ext>
                </a:extLst>
              </a:tr>
              <a:tr h="317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En otro lugar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1.7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32441605"/>
                  </a:ext>
                </a:extLst>
              </a:tr>
              <a:tr h="332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353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04925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381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239EBEC-E0CE-4F67-B6F1-61B25B5C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149" y="835231"/>
            <a:ext cx="10515600" cy="5658333"/>
          </a:xfrm>
        </p:spPr>
        <p:txBody>
          <a:bodyPr>
            <a:normAutofit fontScale="90000"/>
          </a:bodyPr>
          <a:lstStyle/>
          <a:p>
            <a:br>
              <a:rPr lang="ca-ES" dirty="0"/>
            </a:br>
            <a:r>
              <a:rPr lang="ca-ES" b="1" dirty="0" err="1">
                <a:solidFill>
                  <a:schemeClr val="tx2"/>
                </a:solidFill>
              </a:rPr>
              <a:t>Ideas</a:t>
            </a:r>
            <a:r>
              <a:rPr lang="ca-ES" b="1" dirty="0">
                <a:solidFill>
                  <a:schemeClr val="tx2"/>
                </a:solidFill>
              </a:rPr>
              <a:t> </a:t>
            </a:r>
            <a:r>
              <a:rPr lang="ca-ES" b="1" dirty="0" err="1">
                <a:solidFill>
                  <a:schemeClr val="tx2"/>
                </a:solidFill>
              </a:rPr>
              <a:t>fuerza</a:t>
            </a:r>
            <a:r>
              <a:rPr lang="ca-ES" b="1" dirty="0">
                <a:solidFill>
                  <a:schemeClr val="tx2"/>
                </a:solidFill>
              </a:rPr>
              <a:t>:</a:t>
            </a:r>
            <a:br>
              <a:rPr lang="ca-ES" dirty="0"/>
            </a:br>
            <a:br>
              <a:rPr lang="ca-ES" dirty="0"/>
            </a:br>
            <a:r>
              <a:rPr lang="ca-ES" sz="4000" dirty="0" err="1"/>
              <a:t>conceptualizacion</a:t>
            </a:r>
            <a:r>
              <a:rPr lang="ca-ES" sz="4000" dirty="0"/>
              <a:t> de variables</a:t>
            </a:r>
            <a:br>
              <a:rPr lang="ca-ES" sz="4000" dirty="0"/>
            </a:br>
            <a:r>
              <a:rPr lang="ca-ES" sz="4000" dirty="0"/>
              <a:t>indicadores de </a:t>
            </a:r>
            <a:r>
              <a:rPr lang="ca-ES" sz="4000" dirty="0" err="1"/>
              <a:t>proceso</a:t>
            </a:r>
            <a:r>
              <a:rPr lang="ca-ES" sz="4000" dirty="0"/>
              <a:t> vs. indicadores de impacto</a:t>
            </a:r>
            <a:br>
              <a:rPr lang="ca-ES" sz="4000" dirty="0"/>
            </a:br>
            <a:r>
              <a:rPr lang="ca-ES" sz="4000" dirty="0" err="1"/>
              <a:t>sistematización</a:t>
            </a:r>
            <a:r>
              <a:rPr lang="ca-ES" sz="4000" dirty="0"/>
              <a:t> </a:t>
            </a:r>
            <a:br>
              <a:rPr lang="ca-ES" sz="4000" dirty="0"/>
            </a:br>
            <a:br>
              <a:rPr lang="ca-ES" sz="4000" dirty="0"/>
            </a:br>
            <a:r>
              <a:rPr lang="ca-ES" sz="4000" dirty="0" err="1"/>
              <a:t>rendimiento</a:t>
            </a:r>
            <a:br>
              <a:rPr lang="ca-ES" sz="4000" dirty="0"/>
            </a:br>
            <a:r>
              <a:rPr lang="ca-ES" sz="4000" dirty="0" err="1"/>
              <a:t>modalidad</a:t>
            </a:r>
            <a:r>
              <a:rPr lang="ca-ES" sz="4000" dirty="0"/>
              <a:t> de </a:t>
            </a:r>
            <a:r>
              <a:rPr lang="ca-ES" sz="4000" dirty="0" err="1"/>
              <a:t>estratégia</a:t>
            </a:r>
            <a:r>
              <a:rPr lang="ca-ES" sz="4000" dirty="0"/>
              <a:t> de </a:t>
            </a:r>
            <a:r>
              <a:rPr lang="ca-ES" sz="4000" dirty="0" err="1"/>
              <a:t>tamizado</a:t>
            </a:r>
            <a:br>
              <a:rPr lang="ca-ES" sz="4000" dirty="0"/>
            </a:br>
            <a:r>
              <a:rPr lang="ca-ES" sz="4000" dirty="0" err="1"/>
              <a:t>estratégias</a:t>
            </a:r>
            <a:r>
              <a:rPr lang="ca-ES" sz="4000" dirty="0"/>
              <a:t> de </a:t>
            </a:r>
            <a:r>
              <a:rPr lang="ca-ES" sz="4000" dirty="0" err="1"/>
              <a:t>tamizado</a:t>
            </a:r>
            <a:r>
              <a:rPr lang="ca-ES" sz="4000" dirty="0"/>
              <a:t> </a:t>
            </a:r>
            <a:r>
              <a:rPr lang="ca-ES" sz="4000" dirty="0" err="1"/>
              <a:t>comunitario</a:t>
            </a:r>
            <a:br>
              <a:rPr lang="ca-ES" sz="4000" dirty="0"/>
            </a:br>
            <a:br>
              <a:rPr lang="ca-ES" sz="4000" dirty="0"/>
            </a:br>
            <a:r>
              <a:rPr lang="ca-ES" sz="4000" dirty="0" err="1"/>
              <a:t>sociedad</a:t>
            </a:r>
            <a:r>
              <a:rPr lang="ca-ES" sz="4000" dirty="0"/>
              <a:t> civil</a:t>
            </a:r>
            <a:br>
              <a:rPr lang="ca-ES" sz="4000" dirty="0"/>
            </a:br>
            <a:r>
              <a:rPr lang="ca-ES" sz="4000" dirty="0" err="1"/>
              <a:t>nuevas</a:t>
            </a:r>
            <a:r>
              <a:rPr lang="ca-ES" sz="4000" dirty="0"/>
              <a:t> tecnologies</a:t>
            </a:r>
            <a:br>
              <a:rPr lang="ca-ES" sz="4000" dirty="0"/>
            </a:br>
            <a:r>
              <a:rPr lang="ca-ES" sz="4000" dirty="0"/>
              <a:t>algoritmes </a:t>
            </a:r>
            <a:r>
              <a:rPr lang="ca-ES" sz="4000" dirty="0" err="1"/>
              <a:t>diagnósticos</a:t>
            </a:r>
            <a:br>
              <a:rPr lang="ca-ES" dirty="0"/>
            </a:br>
            <a:br>
              <a:rPr lang="ca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940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>
            <a:extLst>
              <a:ext uri="{FF2B5EF4-FFF2-40B4-BE49-F238E27FC236}">
                <a16:creationId xmlns:a16="http://schemas.microsoft.com/office/drawing/2014/main" id="{9F996EA6-AF3B-48AD-93DD-A2751DD68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Gràfic 3">
            <a:extLst>
              <a:ext uri="{FF2B5EF4-FFF2-40B4-BE49-F238E27FC236}">
                <a16:creationId xmlns:a16="http://schemas.microsoft.com/office/drawing/2014/main" id="{ADF25835-B70E-402E-ABD1-5ECD599DC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062032"/>
              </p:ext>
            </p:extLst>
          </p:nvPr>
        </p:nvGraphicFramePr>
        <p:xfrm>
          <a:off x="0" y="-17511"/>
          <a:ext cx="5488744" cy="352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tge 4">
            <a:extLst>
              <a:ext uri="{FF2B5EF4-FFF2-40B4-BE49-F238E27FC236}">
                <a16:creationId xmlns:a16="http://schemas.microsoft.com/office/drawing/2014/main" id="{E993A62A-9E3E-41EA-9383-D198285F5B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57" y="3509962"/>
            <a:ext cx="7455270" cy="33163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768AE2-6772-46CF-B23A-37A83957D55B}"/>
              </a:ext>
            </a:extLst>
          </p:cNvPr>
          <p:cNvSpPr/>
          <p:nvPr/>
        </p:nvSpPr>
        <p:spPr>
          <a:xfrm>
            <a:off x="5845394" y="3048555"/>
            <a:ext cx="603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Información cedida por el Dr. Rodas (Universidad del </a:t>
            </a:r>
            <a:r>
              <a:rPr lang="es-HN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ValleCDC</a:t>
            </a:r>
            <a:r>
              <a:rPr lang="es-HN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29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idor de contingut 4">
            <a:extLst>
              <a:ext uri="{FF2B5EF4-FFF2-40B4-BE49-F238E27FC236}">
                <a16:creationId xmlns:a16="http://schemas.microsoft.com/office/drawing/2014/main" id="{7E98AE08-B282-445D-9C80-800B690AC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7230"/>
            <a:ext cx="10328577" cy="5766789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D417CB5E-AC54-4CF0-A05C-5E8210B8FB71}"/>
              </a:ext>
            </a:extLst>
          </p:cNvPr>
          <p:cNvSpPr txBox="1"/>
          <p:nvPr/>
        </p:nvSpPr>
        <p:spPr>
          <a:xfrm>
            <a:off x="2504660" y="3048001"/>
            <a:ext cx="773927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2400" dirty="0" err="1">
                <a:solidFill>
                  <a:schemeClr val="tx2"/>
                </a:solidFill>
              </a:rPr>
              <a:t>Gracias</a:t>
            </a:r>
            <a:r>
              <a:rPr lang="ca-ES" sz="2400" dirty="0">
                <a:solidFill>
                  <a:schemeClr val="tx2"/>
                </a:solidFill>
              </a:rPr>
              <a:t> a la Dra. Isabel Nieto y al resto de </a:t>
            </a:r>
            <a:r>
              <a:rPr lang="ca-ES" sz="2400" dirty="0" err="1">
                <a:solidFill>
                  <a:schemeClr val="tx2"/>
                </a:solidFill>
              </a:rPr>
              <a:t>profesionales</a:t>
            </a:r>
            <a:r>
              <a:rPr lang="ca-ES" sz="2400" dirty="0">
                <a:solidFill>
                  <a:schemeClr val="tx2"/>
                </a:solidFill>
              </a:rPr>
              <a:t> del Programa, </a:t>
            </a:r>
            <a:r>
              <a:rPr lang="ca-ES" sz="2400" dirty="0" err="1">
                <a:solidFill>
                  <a:schemeClr val="tx2"/>
                </a:solidFill>
              </a:rPr>
              <a:t>subreceptores</a:t>
            </a:r>
            <a:r>
              <a:rPr lang="ca-ES" sz="2400" dirty="0">
                <a:solidFill>
                  <a:schemeClr val="tx2"/>
                </a:solidFill>
              </a:rPr>
              <a:t> y </a:t>
            </a:r>
            <a:r>
              <a:rPr lang="ca-ES" sz="2400" dirty="0" err="1">
                <a:solidFill>
                  <a:schemeClr val="tx2"/>
                </a:solidFill>
              </a:rPr>
              <a:t>muy</a:t>
            </a:r>
            <a:r>
              <a:rPr lang="ca-ES" sz="2400" dirty="0">
                <a:solidFill>
                  <a:schemeClr val="tx2"/>
                </a:solidFill>
              </a:rPr>
              <a:t> </a:t>
            </a:r>
            <a:r>
              <a:rPr lang="ca-ES" sz="2400" dirty="0" err="1">
                <a:solidFill>
                  <a:schemeClr val="tx2"/>
                </a:solidFill>
              </a:rPr>
              <a:t>especialmente</a:t>
            </a:r>
            <a:r>
              <a:rPr lang="ca-ES" sz="2400" dirty="0">
                <a:solidFill>
                  <a:schemeClr val="tx2"/>
                </a:solidFill>
              </a:rPr>
              <a:t> a </a:t>
            </a:r>
            <a:r>
              <a:rPr lang="ca-ES" sz="2400" dirty="0" err="1">
                <a:solidFill>
                  <a:schemeClr val="tx2"/>
                </a:solidFill>
              </a:rPr>
              <a:t>Gino</a:t>
            </a:r>
            <a:r>
              <a:rPr lang="ca-ES" sz="2400" dirty="0">
                <a:solidFill>
                  <a:schemeClr val="tx2"/>
                </a:solidFill>
              </a:rPr>
              <a:t> Smith y Pedro Velasco. </a:t>
            </a:r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83BAC00-6F35-48E0-9E7A-148DF8F6A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sz="2400" b="1" dirty="0">
                <a:solidFill>
                  <a:schemeClr val="tx2"/>
                </a:solidFill>
              </a:rPr>
              <a:t>INDICADORES </a:t>
            </a:r>
            <a:endParaRPr lang="es-ES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44">
            <a:extLst>
              <a:ext uri="{FF2B5EF4-FFF2-40B4-BE49-F238E27FC236}">
                <a16:creationId xmlns:a16="http://schemas.microsoft.com/office/drawing/2014/main" id="{17BF9FBC-4164-4D75-9B29-399BBB8493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488" y="1655847"/>
            <a:ext cx="6951442" cy="3546305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45322308-549B-4A89-BD99-00253A34B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42" y="671535"/>
            <a:ext cx="3564158" cy="52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0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DC9B486-5A3E-410F-AFA0-1D19C86C2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261" y="1679851"/>
            <a:ext cx="10515600" cy="4351338"/>
          </a:xfrm>
        </p:spPr>
        <p:txBody>
          <a:bodyPr/>
          <a:lstStyle/>
          <a:p>
            <a:r>
              <a:rPr lang="es-HN" b="1" dirty="0"/>
              <a:t>Actividad</a:t>
            </a:r>
            <a:endParaRPr lang="es-ES" dirty="0"/>
          </a:p>
          <a:p>
            <a:r>
              <a:rPr lang="es-HN" b="1" dirty="0"/>
              <a:t>Cobertura</a:t>
            </a:r>
            <a:endParaRPr lang="es-ES" dirty="0"/>
          </a:p>
          <a:p>
            <a:r>
              <a:rPr lang="es-HN" b="1" dirty="0"/>
              <a:t>Efectividad: retraso en el diagnóstico y rendimiento </a:t>
            </a:r>
            <a:endParaRPr lang="es-ES" dirty="0"/>
          </a:p>
          <a:p>
            <a:r>
              <a:rPr lang="es-HN" b="1" dirty="0"/>
              <a:t>Vinculación</a:t>
            </a:r>
          </a:p>
          <a:p>
            <a:r>
              <a:rPr lang="es-HN" b="1" dirty="0"/>
              <a:t>Costes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4886B0FA-9907-47C5-90D7-30FF19BCF369}"/>
              </a:ext>
            </a:extLst>
          </p:cNvPr>
          <p:cNvSpPr txBox="1"/>
          <p:nvPr/>
        </p:nvSpPr>
        <p:spPr>
          <a:xfrm flipH="1">
            <a:off x="4803249" y="689113"/>
            <a:ext cx="354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CONCEPTOS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15170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D8A246-8418-4E8F-B516-1BBD5FC40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9F996EA6-AF3B-48AD-93DD-A2751DD68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Gràfic 5">
            <a:extLst>
              <a:ext uri="{FF2B5EF4-FFF2-40B4-BE49-F238E27FC236}">
                <a16:creationId xmlns:a16="http://schemas.microsoft.com/office/drawing/2014/main" id="{3A7F08FD-3D21-4888-A458-202EB31C7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528985"/>
              </p:ext>
            </p:extLst>
          </p:nvPr>
        </p:nvGraphicFramePr>
        <p:xfrm>
          <a:off x="1524000" y="609600"/>
          <a:ext cx="8799443" cy="557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80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D8A246-8418-4E8F-B516-1BBD5FC40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0581"/>
            <a:ext cx="9144000" cy="630285"/>
          </a:xfrm>
        </p:spPr>
        <p:txBody>
          <a:bodyPr>
            <a:normAutofit/>
          </a:bodyPr>
          <a:lstStyle/>
          <a:p>
            <a:r>
              <a:rPr lang="ca-ES" sz="2800" b="1" dirty="0"/>
              <a:t>TOTAL </a:t>
            </a:r>
            <a:endParaRPr lang="es-ES" sz="2800" b="1" dirty="0"/>
          </a:p>
        </p:txBody>
      </p:sp>
      <p:graphicFrame>
        <p:nvGraphicFramePr>
          <p:cNvPr id="4" name="Gràfic 3">
            <a:extLst>
              <a:ext uri="{FF2B5EF4-FFF2-40B4-BE49-F238E27FC236}">
                <a16:creationId xmlns:a16="http://schemas.microsoft.com/office/drawing/2014/main" id="{10601A94-3FB4-44E5-8CF9-EF4F5519A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854897"/>
              </p:ext>
            </p:extLst>
          </p:nvPr>
        </p:nvGraphicFramePr>
        <p:xfrm>
          <a:off x="4749482" y="3719464"/>
          <a:ext cx="2693035" cy="269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àfic 4">
            <a:extLst>
              <a:ext uri="{FF2B5EF4-FFF2-40B4-BE49-F238E27FC236}">
                <a16:creationId xmlns:a16="http://schemas.microsoft.com/office/drawing/2014/main" id="{6B667E4C-A3FE-41E2-B6F1-76C4891E7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492306"/>
              </p:ext>
            </p:extLst>
          </p:nvPr>
        </p:nvGraphicFramePr>
        <p:xfrm>
          <a:off x="8792307" y="497840"/>
          <a:ext cx="2762885" cy="217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àfic 5">
            <a:extLst>
              <a:ext uri="{FF2B5EF4-FFF2-40B4-BE49-F238E27FC236}">
                <a16:creationId xmlns:a16="http://schemas.microsoft.com/office/drawing/2014/main" id="{6453487A-3CBB-4E1C-BFA9-B60C843CA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704831"/>
              </p:ext>
            </p:extLst>
          </p:nvPr>
        </p:nvGraphicFramePr>
        <p:xfrm>
          <a:off x="8792307" y="497840"/>
          <a:ext cx="2776220" cy="220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àfic 6">
            <a:extLst>
              <a:ext uri="{FF2B5EF4-FFF2-40B4-BE49-F238E27FC236}">
                <a16:creationId xmlns:a16="http://schemas.microsoft.com/office/drawing/2014/main" id="{8D64F82F-4AFF-4ADE-836D-93B5540D3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731709"/>
              </p:ext>
            </p:extLst>
          </p:nvPr>
        </p:nvGraphicFramePr>
        <p:xfrm>
          <a:off x="8792307" y="497840"/>
          <a:ext cx="2872105" cy="218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66E62B5A-9C43-4F03-BEFB-90AD0B1A2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2307" y="4978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D79FECF-8238-4AF8-9B50-FE4B94ACE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2307" y="75653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6453487A-3CBB-4E1C-BFA9-B60C843CA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994498"/>
              </p:ext>
            </p:extLst>
          </p:nvPr>
        </p:nvGraphicFramePr>
        <p:xfrm>
          <a:off x="4557765" y="497840"/>
          <a:ext cx="2776220" cy="220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àfic 10">
            <a:extLst>
              <a:ext uri="{FF2B5EF4-FFF2-40B4-BE49-F238E27FC236}">
                <a16:creationId xmlns:a16="http://schemas.microsoft.com/office/drawing/2014/main" id="{6B667E4C-A3FE-41E2-B6F1-76C4891E7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582160"/>
              </p:ext>
            </p:extLst>
          </p:nvPr>
        </p:nvGraphicFramePr>
        <p:xfrm>
          <a:off x="636809" y="494684"/>
          <a:ext cx="2762885" cy="217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231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D8A246-8418-4E8F-B516-1BBD5FC40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9F996EA6-AF3B-48AD-93DD-A2751DD68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Gràfic 3">
            <a:extLst>
              <a:ext uri="{FF2B5EF4-FFF2-40B4-BE49-F238E27FC236}">
                <a16:creationId xmlns:a16="http://schemas.microsoft.com/office/drawing/2014/main" id="{AA0D78DE-1266-42B1-BE87-A37103FA1C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161218"/>
              </p:ext>
            </p:extLst>
          </p:nvPr>
        </p:nvGraphicFramePr>
        <p:xfrm>
          <a:off x="2160105" y="702365"/>
          <a:ext cx="7699512" cy="526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062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8D8A246-8418-4E8F-B516-1BBD5FC40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9F996EA6-AF3B-48AD-93DD-A2751DD68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Gràfic 3">
            <a:extLst>
              <a:ext uri="{FF2B5EF4-FFF2-40B4-BE49-F238E27FC236}">
                <a16:creationId xmlns:a16="http://schemas.microsoft.com/office/drawing/2014/main" id="{BC32DBFD-BEA6-4E56-B933-95615E4BC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782729"/>
              </p:ext>
            </p:extLst>
          </p:nvPr>
        </p:nvGraphicFramePr>
        <p:xfrm>
          <a:off x="2546253" y="695642"/>
          <a:ext cx="7469944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Ampliació de diapositiva 5">
                <a:extLst>
                  <a:ext uri="{FF2B5EF4-FFF2-40B4-BE49-F238E27FC236}">
                    <a16:creationId xmlns:a16="http://schemas.microsoft.com/office/drawing/2014/main" id="{FE625469-94C9-40A4-BE2E-E42B100FE6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8944949"/>
                  </p:ext>
                </p:extLst>
              </p:nvPr>
            </p:nvGraphicFramePr>
            <p:xfrm>
              <a:off x="-1017758" y="1166422"/>
              <a:ext cx="3048000" cy="1714500"/>
            </p:xfrm>
            <a:graphic>
              <a:graphicData uri="http://schemas.microsoft.com/office/powerpoint/2016/slidezoom">
                <pslz:sldZm>
                  <pslz:sldZmObj sldId="409" cId="2030621381">
                    <pslz:zmPr id="{2AC00B1C-653E-463D-B6AE-7B013F9D8F3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Ampliació de diapositiva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FE625469-94C9-40A4-BE2E-E42B100FE6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17758" y="116642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8648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8403</TotalTime>
  <Words>981</Words>
  <Application>Microsoft Office PowerPoint</Application>
  <PresentationFormat>Pantalla panoràmica</PresentationFormat>
  <Paragraphs>280</Paragraphs>
  <Slides>30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Tema de Office</vt:lpstr>
      <vt:lpstr>Consultoria para revisar  la efectividad, el análisis de rendimiento y el costo de los métodos de prueba de VIH en El Salvador</vt:lpstr>
      <vt:lpstr>Presentació del PowerPoint</vt:lpstr>
      <vt:lpstr>Presentació del PowerPoint</vt:lpstr>
      <vt:lpstr>INDICADORES </vt:lpstr>
      <vt:lpstr>Presentació del PowerPoint</vt:lpstr>
      <vt:lpstr>Presentació del PowerPoint</vt:lpstr>
      <vt:lpstr>TOTAL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Encuesta Latinoamericana por Internet para hombres que tienen sexo con hombres (LAMIS 2018):  desde el diseño hasta la recolección de datos </vt:lpstr>
      <vt:lpstr>Grupo de Trabajo para el estudio LAMIS 2018 </vt:lpstr>
      <vt:lpstr>Presentació del PowerPoint</vt:lpstr>
      <vt:lpstr>Países y organizaciones participantes</vt:lpstr>
      <vt:lpstr>Materiales digitales  (banners dinámicos y estáticos)</vt:lpstr>
      <vt:lpstr>Materiales impresos  (póster y tarjeta)</vt:lpstr>
      <vt:lpstr>PlanetRomeo</vt:lpstr>
      <vt:lpstr>ManHunt</vt:lpstr>
      <vt:lpstr>Grindr (6 envíos)</vt:lpstr>
      <vt:lpstr>Hornet (países de habla hispana)</vt:lpstr>
      <vt:lpstr>Nº final de participantes por país (n= 65.465)</vt:lpstr>
      <vt:lpstr>¿Cuál es tu identidad de género? </vt:lpstr>
      <vt:lpstr>¿Alguna vez has recibido el resultado de una prueba del VIH? </vt:lpstr>
      <vt:lpstr>História de la prueba </vt:lpstr>
      <vt:lpstr>Presentació del PowerPoint</vt:lpstr>
      <vt:lpstr>¿Dónde te realizaste tu última prueba del VIH? </vt:lpstr>
      <vt:lpstr> Ideas fuerza:  conceptualizacion de variables indicadores de proceso vs. indicadores de impacto sistematización   rendimiento modalidad de estratégia de tamizado estratégias de tamizado comunitario  sociedad civil nuevas tecnologies algoritmes diagnósticos  </vt:lpstr>
      <vt:lpstr>Presentació del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Promoción LAMIS 2018</dc:title>
  <dc:creator>Percy Fernández Dávila</dc:creator>
  <cp:lastModifiedBy>Jordi Casabona</cp:lastModifiedBy>
  <cp:revision>253</cp:revision>
  <cp:lastPrinted>2018-07-16T23:36:23Z</cp:lastPrinted>
  <dcterms:created xsi:type="dcterms:W3CDTF">2018-04-04T19:34:17Z</dcterms:created>
  <dcterms:modified xsi:type="dcterms:W3CDTF">2019-05-22T23:06:24Z</dcterms:modified>
</cp:coreProperties>
</file>