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notesMasterIdLst>
    <p:notesMasterId r:id="rId31"/>
  </p:notesMasterIdLst>
  <p:sldIdLst>
    <p:sldId id="256" r:id="rId2"/>
    <p:sldId id="281" r:id="rId3"/>
    <p:sldId id="284" r:id="rId4"/>
    <p:sldId id="283" r:id="rId5"/>
    <p:sldId id="282" r:id="rId6"/>
    <p:sldId id="285" r:id="rId7"/>
    <p:sldId id="280" r:id="rId8"/>
    <p:sldId id="258" r:id="rId9"/>
    <p:sldId id="259" r:id="rId10"/>
    <p:sldId id="270" r:id="rId11"/>
    <p:sldId id="272" r:id="rId12"/>
    <p:sldId id="261" r:id="rId13"/>
    <p:sldId id="273" r:id="rId14"/>
    <p:sldId id="262" r:id="rId15"/>
    <p:sldId id="271" r:id="rId16"/>
    <p:sldId id="263" r:id="rId17"/>
    <p:sldId id="274" r:id="rId18"/>
    <p:sldId id="264" r:id="rId19"/>
    <p:sldId id="278" r:id="rId20"/>
    <p:sldId id="276" r:id="rId21"/>
    <p:sldId id="265" r:id="rId22"/>
    <p:sldId id="286" r:id="rId23"/>
    <p:sldId id="275" r:id="rId24"/>
    <p:sldId id="277" r:id="rId25"/>
    <p:sldId id="279" r:id="rId26"/>
    <p:sldId id="267" r:id="rId27"/>
    <p:sldId id="269" r:id="rId28"/>
    <p:sldId id="266" r:id="rId29"/>
    <p:sldId id="268" r:id="rId30"/>
  </p:sldIdLst>
  <p:sldSz cx="12192000" cy="6858000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9900"/>
    <a:srgbClr val="FF66FF"/>
    <a:srgbClr val="FF99FF"/>
    <a:srgbClr val="FF9966"/>
    <a:srgbClr val="CCFFCC"/>
    <a:srgbClr val="FF99CC"/>
    <a:srgbClr val="FF9999"/>
    <a:srgbClr val="FF9900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405211-091F-4B6C-A79F-9CCE33738506}" type="datetimeFigureOut">
              <a:rPr lang="es-ES" smtClean="0"/>
              <a:t>25/10/2018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82297"/>
            <a:ext cx="5486400" cy="366733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6555"/>
            <a:ext cx="2971800" cy="467309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846555"/>
            <a:ext cx="2971800" cy="467309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531CA3-3DE3-4091-A9B7-778161278E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285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defTabSz="931774"/>
            <a:r>
              <a:rPr lang="es-ES_tradnl" sz="1400" b="1" noProof="1">
                <a:latin typeface="Calibri"/>
              </a:rPr>
              <a:t>Imagen con tonos multicolor</a:t>
            </a:r>
          </a:p>
          <a:p>
            <a:pPr defTabSz="931774"/>
            <a:r>
              <a:rPr lang="es-ES_tradnl" sz="1400" noProof="1">
                <a:latin typeface="Calibri"/>
              </a:rPr>
              <a:t>(Básico)</a:t>
            </a:r>
          </a:p>
          <a:p>
            <a:pPr defTabSz="931774"/>
            <a:endParaRPr lang="es-ES_tradnl" noProof="1"/>
          </a:p>
          <a:p>
            <a:pPr defTabSz="931774"/>
            <a:endParaRPr lang="es-ES_tradnl" noProof="1"/>
          </a:p>
          <a:p>
            <a:pPr defTabSz="931774"/>
            <a:r>
              <a:rPr lang="es-ES_tradnl" noProof="1">
                <a:latin typeface="Calibri"/>
              </a:rPr>
              <a:t>Para reproducir los efectos de imagen en esta diapositiva, lleve a cabo lo siguiente: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Diapositivas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Diseño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En blanco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Insertar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/>
              <a:t>Imágenes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Imagen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Insertar imagen</a:t>
            </a:r>
            <a:r>
              <a:rPr lang="es-ES_tradnl" noProof="1">
                <a:latin typeface="Calibri"/>
              </a:rPr>
              <a:t>, seleccione una imagen y, a continuación, haga clic en </a:t>
            </a:r>
            <a:r>
              <a:rPr lang="es-ES_tradnl" b="1" noProof="1">
                <a:latin typeface="Calibri"/>
              </a:rPr>
              <a:t>Insertar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Herramientas de imagen</a:t>
            </a:r>
            <a:r>
              <a:rPr lang="es-ES_tradnl" noProof="1">
                <a:latin typeface="Calibri"/>
              </a:rPr>
              <a:t>, en la ficha </a:t>
            </a:r>
            <a:r>
              <a:rPr lang="es-ES_tradnl" b="1" noProof="1">
                <a:latin typeface="Calibri"/>
              </a:rPr>
              <a:t>Formato</a:t>
            </a:r>
            <a:r>
              <a:rPr lang="es-ES_tradnl" noProof="1">
                <a:latin typeface="Calibri"/>
              </a:rPr>
              <a:t>, en la esquina inferior derecha del grupo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, haga clic en el iniciador del cuadro de diálogo </a:t>
            </a:r>
            <a:r>
              <a:rPr lang="es-ES_tradnl" b="1" noProof="1">
                <a:latin typeface="Calibri"/>
              </a:rPr>
              <a:t>Tamaño y posición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 imagen</a:t>
            </a:r>
            <a:r>
              <a:rPr lang="es-ES_tradnl" noProof="1">
                <a:latin typeface="Calibri"/>
              </a:rPr>
              <a:t>, modifique el tamaño o recorte la imagen de modo que el alto quede ajustado a </a:t>
            </a:r>
            <a:r>
              <a:rPr lang="es-ES_tradnl" b="1" noProof="1">
                <a:latin typeface="Calibri"/>
              </a:rPr>
              <a:t>10,36 cm</a:t>
            </a:r>
            <a:r>
              <a:rPr lang="es-ES_tradnl" noProof="1">
                <a:latin typeface="Calibri"/>
              </a:rPr>
              <a:t> y el ancho esté ajustado a </a:t>
            </a:r>
            <a:r>
              <a:rPr lang="es-ES_tradnl" b="1" noProof="1">
                <a:latin typeface="Calibri"/>
              </a:rPr>
              <a:t>25,4 cm</a:t>
            </a:r>
            <a:r>
              <a:rPr lang="es-ES_tradnl" noProof="1">
                <a:latin typeface="Calibri"/>
              </a:rPr>
              <a:t>. </a:t>
            </a:r>
          </a:p>
          <a:p>
            <a:pPr marL="642924" lvl="1" indent="-177037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Para recortar la imagen, haga clic en </a:t>
            </a:r>
            <a:r>
              <a:rPr lang="es-ES_tradnl" b="1" noProof="1">
                <a:latin typeface="Calibri"/>
              </a:rPr>
              <a:t>Recortar</a:t>
            </a:r>
            <a:r>
              <a:rPr lang="es-ES_tradnl" noProof="1">
                <a:latin typeface="Calibri"/>
              </a:rPr>
              <a:t> en el panel izquierdo y en el panel </a:t>
            </a:r>
            <a:r>
              <a:rPr lang="es-ES_tradnl" b="1" noProof="1">
                <a:latin typeface="Calibri"/>
              </a:rPr>
              <a:t>Recortar</a:t>
            </a:r>
            <a:r>
              <a:rPr lang="es-ES_tradnl" noProof="1">
                <a:latin typeface="Calibri"/>
              </a:rPr>
              <a:t>, en </a:t>
            </a:r>
            <a:r>
              <a:rPr lang="es-ES_tradnl" b="1" noProof="1">
                <a:latin typeface="Calibri"/>
              </a:rPr>
              <a:t>Posición de recorte</a:t>
            </a:r>
            <a:r>
              <a:rPr lang="es-ES_tradnl" noProof="1">
                <a:latin typeface="Calibri"/>
              </a:rPr>
              <a:t>, especifique los valores en los cuadros </a:t>
            </a:r>
            <a:r>
              <a:rPr lang="es-ES_tradnl" b="1" noProof="1">
                <a:latin typeface="Calibri"/>
              </a:rPr>
              <a:t>Alto</a:t>
            </a:r>
            <a:r>
              <a:rPr lang="es-ES_tradnl" noProof="1">
                <a:latin typeface="Calibri"/>
              </a:rPr>
              <a:t>, </a:t>
            </a:r>
            <a:r>
              <a:rPr lang="es-ES_tradnl" b="1" noProof="1">
                <a:latin typeface="Calibri"/>
              </a:rPr>
              <a:t>Ancho</a:t>
            </a:r>
            <a:r>
              <a:rPr lang="es-ES_tradnl" noProof="1">
                <a:latin typeface="Calibri"/>
              </a:rPr>
              <a:t>, </a:t>
            </a:r>
            <a:r>
              <a:rPr lang="es-ES_tradnl" b="1" noProof="1">
                <a:latin typeface="Calibri"/>
              </a:rPr>
              <a:t>Izquierda</a:t>
            </a:r>
            <a:r>
              <a:rPr lang="es-ES_tradnl" noProof="1">
                <a:latin typeface="Calibri"/>
              </a:rPr>
              <a:t> y </a:t>
            </a:r>
            <a:r>
              <a:rPr lang="es-ES_tradnl" b="1" noProof="1">
                <a:latin typeface="Calibri"/>
              </a:rPr>
              <a:t>Superior</a:t>
            </a:r>
            <a:r>
              <a:rPr lang="es-ES_tradnl" noProof="1">
                <a:latin typeface="Calibri"/>
              </a:rPr>
              <a:t>. </a:t>
            </a:r>
          </a:p>
          <a:p>
            <a:pPr marL="642924" lvl="1" indent="-177037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Para cambiar el tamaño de la imagen, haga clic en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 en el panel izquierdo y, en el panel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, en </a:t>
            </a:r>
            <a:r>
              <a:rPr lang="es-ES_tradnl" b="1" noProof="1">
                <a:latin typeface="Calibri"/>
              </a:rPr>
              <a:t>Tamaño y giro</a:t>
            </a:r>
            <a:r>
              <a:rPr lang="es-ES_tradnl" noProof="1">
                <a:latin typeface="Calibri"/>
              </a:rPr>
              <a:t>, especifique los valores en los cuadros </a:t>
            </a:r>
            <a:r>
              <a:rPr lang="es-ES_tradnl" b="1" noProof="1">
                <a:latin typeface="Calibri"/>
              </a:rPr>
              <a:t>Alto</a:t>
            </a:r>
            <a:r>
              <a:rPr lang="es-ES_tradnl" noProof="1">
                <a:latin typeface="Calibri"/>
              </a:rPr>
              <a:t> y </a:t>
            </a:r>
            <a:r>
              <a:rPr lang="es-ES_tradnl" b="1" noProof="1">
                <a:latin typeface="Calibri"/>
              </a:rPr>
              <a:t>Ancho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Seleccione la imagen. 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la esquina inferior derecha del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el iniciador del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 imagen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Color de imagen</a:t>
            </a:r>
            <a:r>
              <a:rPr lang="es-ES_tradnl" noProof="1">
                <a:latin typeface="Calibri"/>
              </a:rPr>
              <a:t> en el panel izquierdo y, a continuación, lleve a cabo lo siguiente en el panel </a:t>
            </a:r>
            <a:r>
              <a:rPr lang="es-ES_tradnl" b="1" noProof="1">
                <a:latin typeface="Calibri"/>
              </a:rPr>
              <a:t>Imagen</a:t>
            </a:r>
            <a:r>
              <a:rPr lang="es-ES_tradnl" noProof="1">
                <a:latin typeface="Calibri"/>
              </a:rPr>
              <a:t>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Volver a colorear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Modos de color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Escala de grises</a:t>
            </a:r>
            <a:r>
              <a:rPr lang="es-ES_tradnl" noProof="1">
                <a:latin typeface="Calibri"/>
              </a:rPr>
              <a:t> (primera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Brillo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25%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Contraste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25%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También en 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Sombra</a:t>
            </a:r>
            <a:r>
              <a:rPr lang="es-ES_tradnl" noProof="1">
                <a:latin typeface="Calibri"/>
              </a:rPr>
              <a:t> en el panel izquierdo. En el panel </a:t>
            </a:r>
            <a:r>
              <a:rPr lang="es-ES_tradnl" b="1" noProof="1">
                <a:latin typeface="Calibri"/>
              </a:rPr>
              <a:t>Sombra</a:t>
            </a:r>
            <a:r>
              <a:rPr lang="es-ES_tradnl" noProof="1">
                <a:latin typeface="Calibri"/>
              </a:rPr>
              <a:t>, haga clic en el botón situado junto a </a:t>
            </a:r>
            <a:r>
              <a:rPr lang="es-ES_tradnl" b="1" noProof="1">
                <a:latin typeface="Calibri"/>
              </a:rPr>
              <a:t>Valores preestablecidos</a:t>
            </a:r>
            <a:r>
              <a:rPr lang="es-ES_tradnl" noProof="1">
                <a:latin typeface="Calibri"/>
              </a:rPr>
              <a:t> y, en </a:t>
            </a:r>
            <a:r>
              <a:rPr lang="es-ES_tradnl" b="1" noProof="1">
                <a:latin typeface="Calibri"/>
              </a:rPr>
              <a:t>Interior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Interior arriba </a:t>
            </a:r>
            <a:r>
              <a:rPr lang="es-ES_tradnl" noProof="1">
                <a:latin typeface="Calibri"/>
              </a:rPr>
              <a:t>(primera fila, segunda opción de la izquierda).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Formas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Rectángulos</a:t>
            </a:r>
            <a:r>
              <a:rPr lang="es-ES_tradnl" noProof="1">
                <a:latin typeface="Calibri"/>
              </a:rPr>
              <a:t> haga clic en </a:t>
            </a:r>
            <a:r>
              <a:rPr lang="es-ES_tradnl" b="1" noProof="1">
                <a:latin typeface="Calibri"/>
              </a:rPr>
              <a:t>Rectángulo</a:t>
            </a:r>
            <a:r>
              <a:rPr lang="es-ES_tradnl" noProof="1">
                <a:latin typeface="Calibri"/>
              </a:rPr>
              <a:t> (primera opción de la izquierda). Arrastre sobre la diapositiva para dibujar un rectángulo.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Herramientas de dibujo</a:t>
            </a:r>
            <a:r>
              <a:rPr lang="es-ES_tradnl" noProof="1">
                <a:latin typeface="Calibri"/>
              </a:rPr>
              <a:t>, en la ficha </a:t>
            </a:r>
            <a:r>
              <a:rPr lang="es-ES_tradnl" b="1" noProof="1">
                <a:latin typeface="Calibri"/>
              </a:rPr>
              <a:t>Formato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, lleve a cabo lo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Alto de forma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10,36 cm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Ancho de forma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25,4 cm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la esquina inferior derecha del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el iniciador del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del fondo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Rellenar</a:t>
            </a:r>
            <a:r>
              <a:rPr lang="es-ES_tradnl" noProof="1">
                <a:latin typeface="Calibri"/>
              </a:rPr>
              <a:t> en el panel izquierdo, seleccione </a:t>
            </a:r>
            <a:r>
              <a:rPr lang="es-ES_tradnl" b="1" noProof="1">
                <a:latin typeface="Calibri"/>
              </a:rPr>
              <a:t>Relleno degradado </a:t>
            </a:r>
            <a:r>
              <a:rPr lang="es-ES_tradnl" noProof="1">
                <a:latin typeface="Calibri"/>
              </a:rPr>
              <a:t>en el panel </a:t>
            </a:r>
            <a:r>
              <a:rPr lang="es-ES_tradnl" b="1" noProof="1">
                <a:latin typeface="Calibri"/>
              </a:rPr>
              <a:t>Relleno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Colores preestablecidos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Arco iris II </a:t>
            </a:r>
            <a:r>
              <a:rPr lang="es-ES_tradnl" noProof="1">
                <a:latin typeface="Calibri"/>
              </a:rPr>
              <a:t>(cuarta fila, segunda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la lista </a:t>
            </a:r>
            <a:r>
              <a:rPr lang="es-ES_tradnl" b="1" noProof="1">
                <a:latin typeface="Calibri"/>
              </a:rPr>
              <a:t>Tipo</a:t>
            </a:r>
            <a:r>
              <a:rPr lang="es-ES_tradnl" noProof="1">
                <a:latin typeface="Calibri"/>
              </a:rPr>
              <a:t>, seleccione </a:t>
            </a:r>
            <a:r>
              <a:rPr lang="es-ES_tradnl" b="1" noProof="1">
                <a:latin typeface="Calibri"/>
              </a:rPr>
              <a:t>Lineal</a:t>
            </a:r>
            <a:r>
              <a:rPr lang="es-ES_tradnl" noProof="1">
                <a:latin typeface="Calibri"/>
              </a:rPr>
              <a:t>. 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Dirección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Lineal izquierda </a:t>
            </a:r>
            <a:r>
              <a:rPr lang="es-ES_tradnl" noProof="1">
                <a:latin typeface="Calibri"/>
              </a:rPr>
              <a:t>(primera fila, quinta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Ángulo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180°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Puntos de</a:t>
            </a:r>
            <a:r>
              <a:rPr lang="es-ES_tradnl" noProof="1">
                <a:latin typeface="Calibri"/>
              </a:rPr>
              <a:t> degradado, en la lista desplegable, seleccione cada uno de los cinco puntos de degradado de forma individual y, a continuación, en el cuadro </a:t>
            </a:r>
            <a:r>
              <a:rPr lang="es-ES_tradnl" b="1" noProof="1">
                <a:latin typeface="Calibri"/>
              </a:rPr>
              <a:t>Transparencia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70%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También en 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Color de línea </a:t>
            </a:r>
            <a:r>
              <a:rPr lang="es-ES_tradnl" noProof="1">
                <a:latin typeface="Calibri"/>
              </a:rPr>
              <a:t>en el panel izquierdo y, a continuación, seleccione </a:t>
            </a:r>
            <a:r>
              <a:rPr lang="es-ES_tradnl" b="1" noProof="1">
                <a:latin typeface="Calibri"/>
              </a:rPr>
              <a:t>Sin línea </a:t>
            </a:r>
            <a:r>
              <a:rPr lang="es-ES_tradnl" noProof="1">
                <a:latin typeface="Calibri"/>
              </a:rPr>
              <a:t>en el panel </a:t>
            </a:r>
            <a:r>
              <a:rPr lang="es-ES_tradnl" b="1" noProof="1">
                <a:latin typeface="Calibri"/>
              </a:rPr>
              <a:t>Color de línea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Mantenga pulsada la tecla Mayús y seleccione la imagen y el rectángulo. 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Organizar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Alinear con la diapositiva</a:t>
            </a:r>
            <a:r>
              <a:rPr lang="es-ES_tradnl" noProof="1">
                <a:latin typeface="Calibri"/>
              </a:rPr>
              <a:t>. 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Alinear horizontalmente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Alinear verticalmente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en </a:t>
            </a:r>
            <a:r>
              <a:rPr lang="es-ES_tradnl" b="1" noProof="1">
                <a:latin typeface="Calibri"/>
              </a:rPr>
              <a:t>Grupo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Arrastre el grupo en vertical en la diapositiva para colocarlo según sea necesario.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Si el grupo ya no está centrado en la horizontal en la diapositiva, 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Organizar</a:t>
            </a:r>
            <a:r>
              <a:rPr lang="es-ES_tradnl" noProof="1">
                <a:latin typeface="Calibri"/>
              </a:rPr>
              <a:t>, 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en </a:t>
            </a:r>
            <a:r>
              <a:rPr lang="es-ES_tradnl" b="1" noProof="1">
                <a:latin typeface="Calibri"/>
              </a:rPr>
              <a:t>Alinear con la diapositiva</a:t>
            </a:r>
            <a:r>
              <a:rPr lang="es-ES_tradnl" noProof="1">
                <a:latin typeface="Calibri"/>
              </a:rPr>
              <a:t>. 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en </a:t>
            </a:r>
            <a:r>
              <a:rPr lang="es-ES_tradnl" b="1" noProof="1">
                <a:latin typeface="Calibri"/>
              </a:rPr>
              <a:t>Alinear verticalmente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endParaRPr lang="es-ES_tradnl" noProof="1"/>
          </a:p>
          <a:p>
            <a:pPr defTabSz="931774"/>
            <a:endParaRPr lang="es-ES_tradnl" noProof="1"/>
          </a:p>
          <a:p>
            <a:pPr defTabSz="931774"/>
            <a:r>
              <a:rPr lang="es-ES_tradnl" noProof="1">
                <a:latin typeface="Calibri"/>
              </a:rPr>
              <a:t>Para reproducir el fondo en esta diapositiva, lleve a cabo lo siguiente: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con el botón secundario en el área de fondo de la diapositiva y, a continuación, haga clic en </a:t>
            </a:r>
            <a:r>
              <a:rPr lang="es-ES_tradnl" b="1" noProof="1">
                <a:latin typeface="Calibri"/>
              </a:rPr>
              <a:t>Formato del fondo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del fondo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Rellenar</a:t>
            </a:r>
            <a:r>
              <a:rPr lang="es-ES_tradnl" noProof="1">
                <a:latin typeface="Calibri"/>
              </a:rPr>
              <a:t> en el panel izquierdo, seleccione </a:t>
            </a:r>
            <a:r>
              <a:rPr lang="es-ES_tradnl" b="1" noProof="1">
                <a:latin typeface="Calibri"/>
              </a:rPr>
              <a:t>Relleno degradado</a:t>
            </a:r>
            <a:r>
              <a:rPr lang="es-ES_tradnl" noProof="1">
                <a:latin typeface="Calibri"/>
              </a:rPr>
              <a:t> en el panel </a:t>
            </a:r>
            <a:r>
              <a:rPr lang="es-ES_tradnl" b="1" noProof="1">
                <a:latin typeface="Calibri"/>
              </a:rPr>
              <a:t>Relleno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la lista </a:t>
            </a:r>
            <a:r>
              <a:rPr lang="es-ES_tradnl" b="1" noProof="1">
                <a:latin typeface="Calibri"/>
              </a:rPr>
              <a:t>Tipo</a:t>
            </a:r>
            <a:r>
              <a:rPr lang="es-ES_tradnl" noProof="1">
                <a:latin typeface="Calibri"/>
              </a:rPr>
              <a:t>, seleccione </a:t>
            </a:r>
            <a:r>
              <a:rPr lang="es-ES_tradnl" b="1" noProof="1">
                <a:latin typeface="Calibri"/>
              </a:rPr>
              <a:t>Lineal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Dirección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Lineal derecha </a:t>
            </a:r>
            <a:r>
              <a:rPr lang="es-ES_tradnl" noProof="1">
                <a:latin typeface="Calibri"/>
              </a:rPr>
              <a:t>(primera fila, cuarta opción de la izquierda). 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de texto </a:t>
            </a:r>
            <a:r>
              <a:rPr lang="es-ES_tradnl" b="1" noProof="1">
                <a:latin typeface="Calibri"/>
              </a:rPr>
              <a:t>Ángulo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0⁰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Puntos de degradado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Agrega un delimitador de degradado</a:t>
            </a:r>
            <a:r>
              <a:rPr lang="es-ES_tradnl" noProof="1">
                <a:latin typeface="Calibri"/>
              </a:rPr>
              <a:t> o en </a:t>
            </a:r>
            <a:r>
              <a:rPr lang="es-ES_tradnl" b="1" noProof="1">
                <a:latin typeface="Calibri"/>
              </a:rPr>
              <a:t>Quita el delimitador de degradado</a:t>
            </a:r>
            <a:r>
              <a:rPr lang="es-ES_tradnl" noProof="1">
                <a:latin typeface="Calibri"/>
              </a:rPr>
              <a:t> hasta que aparezcan tres delimitadores en el control deslizante.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Puntos de degradado</a:t>
            </a:r>
            <a:r>
              <a:rPr lang="es-ES_tradnl" noProof="1">
                <a:latin typeface="Calibri"/>
              </a:rPr>
              <a:t>, personalice los puntos de degradado agregados de la manera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Seleccione el primer delimitador del control deslizante y lleve a cabo lo siguiente: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Posición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0%</a:t>
            </a:r>
            <a:r>
              <a:rPr lang="es-ES_tradnl" noProof="1">
                <a:latin typeface="Calibri"/>
              </a:rPr>
              <a:t>.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Colores del tema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Blanco, Fondo 1, 15% más oscuro </a:t>
            </a:r>
            <a:r>
              <a:rPr lang="es-ES_tradnl" noProof="1">
                <a:latin typeface="Calibri"/>
              </a:rPr>
              <a:t>(tercera fila, primera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Seleccione el segundo delimitador del control deslizante y lleve a cabo lo siguiente: 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Posición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20%</a:t>
            </a:r>
            <a:r>
              <a:rPr lang="es-ES_tradnl" noProof="1">
                <a:latin typeface="Calibri"/>
              </a:rPr>
              <a:t>.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Colores del tema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Blanco, Fondo 1 </a:t>
            </a:r>
            <a:r>
              <a:rPr lang="es-ES_tradnl" noProof="1">
                <a:latin typeface="Calibri"/>
              </a:rPr>
              <a:t>(primera fila, primera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Seleccione el tercer delimitador del control deslizante y lleve a cabo lo siguiente: 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Posición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100%</a:t>
            </a:r>
            <a:r>
              <a:rPr lang="es-ES_tradnl" noProof="1">
                <a:latin typeface="Calibri"/>
              </a:rPr>
              <a:t>.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Colores del tema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Blanco, Fondo</a:t>
            </a:r>
            <a:r>
              <a:rPr lang="es-ES_tradnl" noProof="1">
                <a:latin typeface="Calibri"/>
              </a:rPr>
              <a:t> </a:t>
            </a:r>
            <a:r>
              <a:rPr lang="es-ES_tradnl" b="1" noProof="1">
                <a:latin typeface="Calibri"/>
              </a:rPr>
              <a:t>1, 25% más oscuro </a:t>
            </a:r>
            <a:r>
              <a:rPr lang="es-ES_tradnl" noProof="1">
                <a:latin typeface="Calibri"/>
              </a:rPr>
              <a:t>(cuarta fila, primera opción de la izquierda).</a:t>
            </a: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84114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defTabSz="931774"/>
            <a:r>
              <a:rPr lang="es-ES_tradnl" sz="1400" b="1" noProof="1">
                <a:latin typeface="Calibri"/>
              </a:rPr>
              <a:t>Imagen con tonos multicolor</a:t>
            </a:r>
          </a:p>
          <a:p>
            <a:pPr defTabSz="931774"/>
            <a:r>
              <a:rPr lang="es-ES_tradnl" sz="1400" noProof="1">
                <a:latin typeface="Calibri"/>
              </a:rPr>
              <a:t>(Básico)</a:t>
            </a:r>
          </a:p>
          <a:p>
            <a:pPr defTabSz="931774"/>
            <a:endParaRPr lang="es-ES_tradnl" noProof="1"/>
          </a:p>
          <a:p>
            <a:pPr defTabSz="931774"/>
            <a:endParaRPr lang="es-ES_tradnl" noProof="1"/>
          </a:p>
          <a:p>
            <a:pPr defTabSz="931774"/>
            <a:r>
              <a:rPr lang="es-ES_tradnl" noProof="1">
                <a:latin typeface="Calibri"/>
              </a:rPr>
              <a:t>Para reproducir los efectos de imagen en esta diapositiva, lleve a cabo lo siguiente: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Diapositivas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Diseño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En blanco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Insertar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/>
              <a:t>Imágenes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Imagen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Insertar imagen</a:t>
            </a:r>
            <a:r>
              <a:rPr lang="es-ES_tradnl" noProof="1">
                <a:latin typeface="Calibri"/>
              </a:rPr>
              <a:t>, seleccione una imagen y, a continuación, haga clic en </a:t>
            </a:r>
            <a:r>
              <a:rPr lang="es-ES_tradnl" b="1" noProof="1">
                <a:latin typeface="Calibri"/>
              </a:rPr>
              <a:t>Insertar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Herramientas de imagen</a:t>
            </a:r>
            <a:r>
              <a:rPr lang="es-ES_tradnl" noProof="1">
                <a:latin typeface="Calibri"/>
              </a:rPr>
              <a:t>, en la ficha </a:t>
            </a:r>
            <a:r>
              <a:rPr lang="es-ES_tradnl" b="1" noProof="1">
                <a:latin typeface="Calibri"/>
              </a:rPr>
              <a:t>Formato</a:t>
            </a:r>
            <a:r>
              <a:rPr lang="es-ES_tradnl" noProof="1">
                <a:latin typeface="Calibri"/>
              </a:rPr>
              <a:t>, en la esquina inferior derecha del grupo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, haga clic en el iniciador del cuadro de diálogo </a:t>
            </a:r>
            <a:r>
              <a:rPr lang="es-ES_tradnl" b="1" noProof="1">
                <a:latin typeface="Calibri"/>
              </a:rPr>
              <a:t>Tamaño y posición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 imagen</a:t>
            </a:r>
            <a:r>
              <a:rPr lang="es-ES_tradnl" noProof="1">
                <a:latin typeface="Calibri"/>
              </a:rPr>
              <a:t>, modifique el tamaño o recorte la imagen de modo que el alto quede ajustado a </a:t>
            </a:r>
            <a:r>
              <a:rPr lang="es-ES_tradnl" b="1" noProof="1">
                <a:latin typeface="Calibri"/>
              </a:rPr>
              <a:t>10,36 cm</a:t>
            </a:r>
            <a:r>
              <a:rPr lang="es-ES_tradnl" noProof="1">
                <a:latin typeface="Calibri"/>
              </a:rPr>
              <a:t> y el ancho esté ajustado a </a:t>
            </a:r>
            <a:r>
              <a:rPr lang="es-ES_tradnl" b="1" noProof="1">
                <a:latin typeface="Calibri"/>
              </a:rPr>
              <a:t>25,4 cm</a:t>
            </a:r>
            <a:r>
              <a:rPr lang="es-ES_tradnl" noProof="1">
                <a:latin typeface="Calibri"/>
              </a:rPr>
              <a:t>. </a:t>
            </a:r>
          </a:p>
          <a:p>
            <a:pPr marL="642924" lvl="1" indent="-177037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Para recortar la imagen, haga clic en </a:t>
            </a:r>
            <a:r>
              <a:rPr lang="es-ES_tradnl" b="1" noProof="1">
                <a:latin typeface="Calibri"/>
              </a:rPr>
              <a:t>Recortar</a:t>
            </a:r>
            <a:r>
              <a:rPr lang="es-ES_tradnl" noProof="1">
                <a:latin typeface="Calibri"/>
              </a:rPr>
              <a:t> en el panel izquierdo y en el panel </a:t>
            </a:r>
            <a:r>
              <a:rPr lang="es-ES_tradnl" b="1" noProof="1">
                <a:latin typeface="Calibri"/>
              </a:rPr>
              <a:t>Recortar</a:t>
            </a:r>
            <a:r>
              <a:rPr lang="es-ES_tradnl" noProof="1">
                <a:latin typeface="Calibri"/>
              </a:rPr>
              <a:t>, en </a:t>
            </a:r>
            <a:r>
              <a:rPr lang="es-ES_tradnl" b="1" noProof="1">
                <a:latin typeface="Calibri"/>
              </a:rPr>
              <a:t>Posición de recorte</a:t>
            </a:r>
            <a:r>
              <a:rPr lang="es-ES_tradnl" noProof="1">
                <a:latin typeface="Calibri"/>
              </a:rPr>
              <a:t>, especifique los valores en los cuadros </a:t>
            </a:r>
            <a:r>
              <a:rPr lang="es-ES_tradnl" b="1" noProof="1">
                <a:latin typeface="Calibri"/>
              </a:rPr>
              <a:t>Alto</a:t>
            </a:r>
            <a:r>
              <a:rPr lang="es-ES_tradnl" noProof="1">
                <a:latin typeface="Calibri"/>
              </a:rPr>
              <a:t>, </a:t>
            </a:r>
            <a:r>
              <a:rPr lang="es-ES_tradnl" b="1" noProof="1">
                <a:latin typeface="Calibri"/>
              </a:rPr>
              <a:t>Ancho</a:t>
            </a:r>
            <a:r>
              <a:rPr lang="es-ES_tradnl" noProof="1">
                <a:latin typeface="Calibri"/>
              </a:rPr>
              <a:t>, </a:t>
            </a:r>
            <a:r>
              <a:rPr lang="es-ES_tradnl" b="1" noProof="1">
                <a:latin typeface="Calibri"/>
              </a:rPr>
              <a:t>Izquierda</a:t>
            </a:r>
            <a:r>
              <a:rPr lang="es-ES_tradnl" noProof="1">
                <a:latin typeface="Calibri"/>
              </a:rPr>
              <a:t> y </a:t>
            </a:r>
            <a:r>
              <a:rPr lang="es-ES_tradnl" b="1" noProof="1">
                <a:latin typeface="Calibri"/>
              </a:rPr>
              <a:t>Superior</a:t>
            </a:r>
            <a:r>
              <a:rPr lang="es-ES_tradnl" noProof="1">
                <a:latin typeface="Calibri"/>
              </a:rPr>
              <a:t>. </a:t>
            </a:r>
          </a:p>
          <a:p>
            <a:pPr marL="642924" lvl="1" indent="-177037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Para cambiar el tamaño de la imagen, haga clic en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 en el panel izquierdo y, en el panel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, en </a:t>
            </a:r>
            <a:r>
              <a:rPr lang="es-ES_tradnl" b="1" noProof="1">
                <a:latin typeface="Calibri"/>
              </a:rPr>
              <a:t>Tamaño y giro</a:t>
            </a:r>
            <a:r>
              <a:rPr lang="es-ES_tradnl" noProof="1">
                <a:latin typeface="Calibri"/>
              </a:rPr>
              <a:t>, especifique los valores en los cuadros </a:t>
            </a:r>
            <a:r>
              <a:rPr lang="es-ES_tradnl" b="1" noProof="1">
                <a:latin typeface="Calibri"/>
              </a:rPr>
              <a:t>Alto</a:t>
            </a:r>
            <a:r>
              <a:rPr lang="es-ES_tradnl" noProof="1">
                <a:latin typeface="Calibri"/>
              </a:rPr>
              <a:t> y </a:t>
            </a:r>
            <a:r>
              <a:rPr lang="es-ES_tradnl" b="1" noProof="1">
                <a:latin typeface="Calibri"/>
              </a:rPr>
              <a:t>Ancho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Seleccione la imagen. 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la esquina inferior derecha del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el iniciador del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 imagen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Color de imagen</a:t>
            </a:r>
            <a:r>
              <a:rPr lang="es-ES_tradnl" noProof="1">
                <a:latin typeface="Calibri"/>
              </a:rPr>
              <a:t> en el panel izquierdo y, a continuación, lleve a cabo lo siguiente en el panel </a:t>
            </a:r>
            <a:r>
              <a:rPr lang="es-ES_tradnl" b="1" noProof="1">
                <a:latin typeface="Calibri"/>
              </a:rPr>
              <a:t>Imagen</a:t>
            </a:r>
            <a:r>
              <a:rPr lang="es-ES_tradnl" noProof="1">
                <a:latin typeface="Calibri"/>
              </a:rPr>
              <a:t>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Volver a colorear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Modos de color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Escala de grises</a:t>
            </a:r>
            <a:r>
              <a:rPr lang="es-ES_tradnl" noProof="1">
                <a:latin typeface="Calibri"/>
              </a:rPr>
              <a:t> (primera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Brillo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25%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Contraste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25%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También en 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Sombra</a:t>
            </a:r>
            <a:r>
              <a:rPr lang="es-ES_tradnl" noProof="1">
                <a:latin typeface="Calibri"/>
              </a:rPr>
              <a:t> en el panel izquierdo. En el panel </a:t>
            </a:r>
            <a:r>
              <a:rPr lang="es-ES_tradnl" b="1" noProof="1">
                <a:latin typeface="Calibri"/>
              </a:rPr>
              <a:t>Sombra</a:t>
            </a:r>
            <a:r>
              <a:rPr lang="es-ES_tradnl" noProof="1">
                <a:latin typeface="Calibri"/>
              </a:rPr>
              <a:t>, haga clic en el botón situado junto a </a:t>
            </a:r>
            <a:r>
              <a:rPr lang="es-ES_tradnl" b="1" noProof="1">
                <a:latin typeface="Calibri"/>
              </a:rPr>
              <a:t>Valores preestablecidos</a:t>
            </a:r>
            <a:r>
              <a:rPr lang="es-ES_tradnl" noProof="1">
                <a:latin typeface="Calibri"/>
              </a:rPr>
              <a:t> y, en </a:t>
            </a:r>
            <a:r>
              <a:rPr lang="es-ES_tradnl" b="1" noProof="1">
                <a:latin typeface="Calibri"/>
              </a:rPr>
              <a:t>Interior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Interior arriba </a:t>
            </a:r>
            <a:r>
              <a:rPr lang="es-ES_tradnl" noProof="1">
                <a:latin typeface="Calibri"/>
              </a:rPr>
              <a:t>(primera fila, segunda opción de la izquierda).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Formas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Rectángulos</a:t>
            </a:r>
            <a:r>
              <a:rPr lang="es-ES_tradnl" noProof="1">
                <a:latin typeface="Calibri"/>
              </a:rPr>
              <a:t> haga clic en </a:t>
            </a:r>
            <a:r>
              <a:rPr lang="es-ES_tradnl" b="1" noProof="1">
                <a:latin typeface="Calibri"/>
              </a:rPr>
              <a:t>Rectángulo</a:t>
            </a:r>
            <a:r>
              <a:rPr lang="es-ES_tradnl" noProof="1">
                <a:latin typeface="Calibri"/>
              </a:rPr>
              <a:t> (primera opción de la izquierda). Arrastre sobre la diapositiva para dibujar un rectángulo.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Herramientas de dibujo</a:t>
            </a:r>
            <a:r>
              <a:rPr lang="es-ES_tradnl" noProof="1">
                <a:latin typeface="Calibri"/>
              </a:rPr>
              <a:t>, en la ficha </a:t>
            </a:r>
            <a:r>
              <a:rPr lang="es-ES_tradnl" b="1" noProof="1">
                <a:latin typeface="Calibri"/>
              </a:rPr>
              <a:t>Formato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, lleve a cabo lo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Alto de forma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10,36 cm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Ancho de forma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25,4 cm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la esquina inferior derecha del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el iniciador del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del fondo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Rellenar</a:t>
            </a:r>
            <a:r>
              <a:rPr lang="es-ES_tradnl" noProof="1">
                <a:latin typeface="Calibri"/>
              </a:rPr>
              <a:t> en el panel izquierdo, seleccione </a:t>
            </a:r>
            <a:r>
              <a:rPr lang="es-ES_tradnl" b="1" noProof="1">
                <a:latin typeface="Calibri"/>
              </a:rPr>
              <a:t>Relleno degradado </a:t>
            </a:r>
            <a:r>
              <a:rPr lang="es-ES_tradnl" noProof="1">
                <a:latin typeface="Calibri"/>
              </a:rPr>
              <a:t>en el panel </a:t>
            </a:r>
            <a:r>
              <a:rPr lang="es-ES_tradnl" b="1" noProof="1">
                <a:latin typeface="Calibri"/>
              </a:rPr>
              <a:t>Relleno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Colores preestablecidos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Arco iris II </a:t>
            </a:r>
            <a:r>
              <a:rPr lang="es-ES_tradnl" noProof="1">
                <a:latin typeface="Calibri"/>
              </a:rPr>
              <a:t>(cuarta fila, segunda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la lista </a:t>
            </a:r>
            <a:r>
              <a:rPr lang="es-ES_tradnl" b="1" noProof="1">
                <a:latin typeface="Calibri"/>
              </a:rPr>
              <a:t>Tipo</a:t>
            </a:r>
            <a:r>
              <a:rPr lang="es-ES_tradnl" noProof="1">
                <a:latin typeface="Calibri"/>
              </a:rPr>
              <a:t>, seleccione </a:t>
            </a:r>
            <a:r>
              <a:rPr lang="es-ES_tradnl" b="1" noProof="1">
                <a:latin typeface="Calibri"/>
              </a:rPr>
              <a:t>Lineal</a:t>
            </a:r>
            <a:r>
              <a:rPr lang="es-ES_tradnl" noProof="1">
                <a:latin typeface="Calibri"/>
              </a:rPr>
              <a:t>. 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Dirección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Lineal izquierda </a:t>
            </a:r>
            <a:r>
              <a:rPr lang="es-ES_tradnl" noProof="1">
                <a:latin typeface="Calibri"/>
              </a:rPr>
              <a:t>(primera fila, quinta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Ángulo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180°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Puntos de</a:t>
            </a:r>
            <a:r>
              <a:rPr lang="es-ES_tradnl" noProof="1">
                <a:latin typeface="Calibri"/>
              </a:rPr>
              <a:t> degradado, en la lista desplegable, seleccione cada uno de los cinco puntos de degradado de forma individual y, a continuación, en el cuadro </a:t>
            </a:r>
            <a:r>
              <a:rPr lang="es-ES_tradnl" b="1" noProof="1">
                <a:latin typeface="Calibri"/>
              </a:rPr>
              <a:t>Transparencia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70%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También en 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Color de línea </a:t>
            </a:r>
            <a:r>
              <a:rPr lang="es-ES_tradnl" noProof="1">
                <a:latin typeface="Calibri"/>
              </a:rPr>
              <a:t>en el panel izquierdo y, a continuación, seleccione </a:t>
            </a:r>
            <a:r>
              <a:rPr lang="es-ES_tradnl" b="1" noProof="1">
                <a:latin typeface="Calibri"/>
              </a:rPr>
              <a:t>Sin línea </a:t>
            </a:r>
            <a:r>
              <a:rPr lang="es-ES_tradnl" noProof="1">
                <a:latin typeface="Calibri"/>
              </a:rPr>
              <a:t>en el panel </a:t>
            </a:r>
            <a:r>
              <a:rPr lang="es-ES_tradnl" b="1" noProof="1">
                <a:latin typeface="Calibri"/>
              </a:rPr>
              <a:t>Color de línea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Mantenga pulsada la tecla Mayús y seleccione la imagen y el rectángulo. 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Organizar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Alinear con la diapositiva</a:t>
            </a:r>
            <a:r>
              <a:rPr lang="es-ES_tradnl" noProof="1">
                <a:latin typeface="Calibri"/>
              </a:rPr>
              <a:t>. 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Alinear horizontalmente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Alinear verticalmente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en </a:t>
            </a:r>
            <a:r>
              <a:rPr lang="es-ES_tradnl" b="1" noProof="1">
                <a:latin typeface="Calibri"/>
              </a:rPr>
              <a:t>Grupo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Arrastre el grupo en vertical en la diapositiva para colocarlo según sea necesario.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Si el grupo ya no está centrado en la horizontal en la diapositiva, 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Organizar</a:t>
            </a:r>
            <a:r>
              <a:rPr lang="es-ES_tradnl" noProof="1">
                <a:latin typeface="Calibri"/>
              </a:rPr>
              <a:t>, 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en </a:t>
            </a:r>
            <a:r>
              <a:rPr lang="es-ES_tradnl" b="1" noProof="1">
                <a:latin typeface="Calibri"/>
              </a:rPr>
              <a:t>Alinear con la diapositiva</a:t>
            </a:r>
            <a:r>
              <a:rPr lang="es-ES_tradnl" noProof="1">
                <a:latin typeface="Calibri"/>
              </a:rPr>
              <a:t>. 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en </a:t>
            </a:r>
            <a:r>
              <a:rPr lang="es-ES_tradnl" b="1" noProof="1">
                <a:latin typeface="Calibri"/>
              </a:rPr>
              <a:t>Alinear verticalmente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endParaRPr lang="es-ES_tradnl" noProof="1"/>
          </a:p>
          <a:p>
            <a:pPr defTabSz="931774"/>
            <a:endParaRPr lang="es-ES_tradnl" noProof="1"/>
          </a:p>
          <a:p>
            <a:pPr defTabSz="931774"/>
            <a:r>
              <a:rPr lang="es-ES_tradnl" noProof="1">
                <a:latin typeface="Calibri"/>
              </a:rPr>
              <a:t>Para reproducir el fondo en esta diapositiva, lleve a cabo lo siguiente: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con el botón secundario en el área de fondo de la diapositiva y, a continuación, haga clic en </a:t>
            </a:r>
            <a:r>
              <a:rPr lang="es-ES_tradnl" b="1" noProof="1">
                <a:latin typeface="Calibri"/>
              </a:rPr>
              <a:t>Formato del fondo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del fondo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Rellenar</a:t>
            </a:r>
            <a:r>
              <a:rPr lang="es-ES_tradnl" noProof="1">
                <a:latin typeface="Calibri"/>
              </a:rPr>
              <a:t> en el panel izquierdo, seleccione </a:t>
            </a:r>
            <a:r>
              <a:rPr lang="es-ES_tradnl" b="1" noProof="1">
                <a:latin typeface="Calibri"/>
              </a:rPr>
              <a:t>Relleno degradado</a:t>
            </a:r>
            <a:r>
              <a:rPr lang="es-ES_tradnl" noProof="1">
                <a:latin typeface="Calibri"/>
              </a:rPr>
              <a:t> en el panel </a:t>
            </a:r>
            <a:r>
              <a:rPr lang="es-ES_tradnl" b="1" noProof="1">
                <a:latin typeface="Calibri"/>
              </a:rPr>
              <a:t>Relleno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la lista </a:t>
            </a:r>
            <a:r>
              <a:rPr lang="es-ES_tradnl" b="1" noProof="1">
                <a:latin typeface="Calibri"/>
              </a:rPr>
              <a:t>Tipo</a:t>
            </a:r>
            <a:r>
              <a:rPr lang="es-ES_tradnl" noProof="1">
                <a:latin typeface="Calibri"/>
              </a:rPr>
              <a:t>, seleccione </a:t>
            </a:r>
            <a:r>
              <a:rPr lang="es-ES_tradnl" b="1" noProof="1">
                <a:latin typeface="Calibri"/>
              </a:rPr>
              <a:t>Lineal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Dirección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Lineal derecha </a:t>
            </a:r>
            <a:r>
              <a:rPr lang="es-ES_tradnl" noProof="1">
                <a:latin typeface="Calibri"/>
              </a:rPr>
              <a:t>(primera fila, cuarta opción de la izquierda). 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de texto </a:t>
            </a:r>
            <a:r>
              <a:rPr lang="es-ES_tradnl" b="1" noProof="1">
                <a:latin typeface="Calibri"/>
              </a:rPr>
              <a:t>Ángulo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0⁰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Puntos de degradado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Agrega un delimitador de degradado</a:t>
            </a:r>
            <a:r>
              <a:rPr lang="es-ES_tradnl" noProof="1">
                <a:latin typeface="Calibri"/>
              </a:rPr>
              <a:t> o en </a:t>
            </a:r>
            <a:r>
              <a:rPr lang="es-ES_tradnl" b="1" noProof="1">
                <a:latin typeface="Calibri"/>
              </a:rPr>
              <a:t>Quita el delimitador de degradado</a:t>
            </a:r>
            <a:r>
              <a:rPr lang="es-ES_tradnl" noProof="1">
                <a:latin typeface="Calibri"/>
              </a:rPr>
              <a:t> hasta que aparezcan tres delimitadores en el control deslizante.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Puntos de degradado</a:t>
            </a:r>
            <a:r>
              <a:rPr lang="es-ES_tradnl" noProof="1">
                <a:latin typeface="Calibri"/>
              </a:rPr>
              <a:t>, personalice los puntos de degradado agregados de la manera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Seleccione el primer delimitador del control deslizante y lleve a cabo lo siguiente: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Posición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0%</a:t>
            </a:r>
            <a:r>
              <a:rPr lang="es-ES_tradnl" noProof="1">
                <a:latin typeface="Calibri"/>
              </a:rPr>
              <a:t>.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Colores del tema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Blanco, Fondo 1, 15% más oscuro </a:t>
            </a:r>
            <a:r>
              <a:rPr lang="es-ES_tradnl" noProof="1">
                <a:latin typeface="Calibri"/>
              </a:rPr>
              <a:t>(tercera fila, primera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Seleccione el segundo delimitador del control deslizante y lleve a cabo lo siguiente: 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Posición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20%</a:t>
            </a:r>
            <a:r>
              <a:rPr lang="es-ES_tradnl" noProof="1">
                <a:latin typeface="Calibri"/>
              </a:rPr>
              <a:t>.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Colores del tema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Blanco, Fondo 1 </a:t>
            </a:r>
            <a:r>
              <a:rPr lang="es-ES_tradnl" noProof="1">
                <a:latin typeface="Calibri"/>
              </a:rPr>
              <a:t>(primera fila, primera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Seleccione el tercer delimitador del control deslizante y lleve a cabo lo siguiente: 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Posición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100%</a:t>
            </a:r>
            <a:r>
              <a:rPr lang="es-ES_tradnl" noProof="1">
                <a:latin typeface="Calibri"/>
              </a:rPr>
              <a:t>.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Colores del tema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Blanco, Fondo</a:t>
            </a:r>
            <a:r>
              <a:rPr lang="es-ES_tradnl" noProof="1">
                <a:latin typeface="Calibri"/>
              </a:rPr>
              <a:t> </a:t>
            </a:r>
            <a:r>
              <a:rPr lang="es-ES_tradnl" b="1" noProof="1">
                <a:latin typeface="Calibri"/>
              </a:rPr>
              <a:t>1, 25% más oscuro </a:t>
            </a:r>
            <a:r>
              <a:rPr lang="es-ES_tradnl" noProof="1">
                <a:latin typeface="Calibri"/>
              </a:rPr>
              <a:t>(cuarta fila, primera opción de la izquierda).</a:t>
            </a: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124705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defTabSz="931774"/>
            <a:r>
              <a:rPr lang="es-ES_tradnl" sz="1400" b="1" noProof="1">
                <a:latin typeface="Calibri"/>
              </a:rPr>
              <a:t>Imagen con tonos multicolor</a:t>
            </a:r>
          </a:p>
          <a:p>
            <a:pPr defTabSz="931774"/>
            <a:r>
              <a:rPr lang="es-ES_tradnl" sz="1400" noProof="1">
                <a:latin typeface="Calibri"/>
              </a:rPr>
              <a:t>(Básico)</a:t>
            </a:r>
          </a:p>
          <a:p>
            <a:pPr defTabSz="931774"/>
            <a:endParaRPr lang="es-ES_tradnl" noProof="1"/>
          </a:p>
          <a:p>
            <a:pPr defTabSz="931774"/>
            <a:endParaRPr lang="es-ES_tradnl" noProof="1"/>
          </a:p>
          <a:p>
            <a:pPr defTabSz="931774"/>
            <a:r>
              <a:rPr lang="es-ES_tradnl" noProof="1">
                <a:latin typeface="Calibri"/>
              </a:rPr>
              <a:t>Para reproducir los efectos de imagen en esta diapositiva, lleve a cabo lo siguiente: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Diapositivas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Diseño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En blanco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Insertar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/>
              <a:t>Imágenes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Imagen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Insertar imagen</a:t>
            </a:r>
            <a:r>
              <a:rPr lang="es-ES_tradnl" noProof="1">
                <a:latin typeface="Calibri"/>
              </a:rPr>
              <a:t>, seleccione una imagen y, a continuación, haga clic en </a:t>
            </a:r>
            <a:r>
              <a:rPr lang="es-ES_tradnl" b="1" noProof="1">
                <a:latin typeface="Calibri"/>
              </a:rPr>
              <a:t>Insertar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Herramientas de imagen</a:t>
            </a:r>
            <a:r>
              <a:rPr lang="es-ES_tradnl" noProof="1">
                <a:latin typeface="Calibri"/>
              </a:rPr>
              <a:t>, en la ficha </a:t>
            </a:r>
            <a:r>
              <a:rPr lang="es-ES_tradnl" b="1" noProof="1">
                <a:latin typeface="Calibri"/>
              </a:rPr>
              <a:t>Formato</a:t>
            </a:r>
            <a:r>
              <a:rPr lang="es-ES_tradnl" noProof="1">
                <a:latin typeface="Calibri"/>
              </a:rPr>
              <a:t>, en la esquina inferior derecha del grupo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, haga clic en el iniciador del cuadro de diálogo </a:t>
            </a:r>
            <a:r>
              <a:rPr lang="es-ES_tradnl" b="1" noProof="1">
                <a:latin typeface="Calibri"/>
              </a:rPr>
              <a:t>Tamaño y posición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 imagen</a:t>
            </a:r>
            <a:r>
              <a:rPr lang="es-ES_tradnl" noProof="1">
                <a:latin typeface="Calibri"/>
              </a:rPr>
              <a:t>, modifique el tamaño o recorte la imagen de modo que el alto quede ajustado a </a:t>
            </a:r>
            <a:r>
              <a:rPr lang="es-ES_tradnl" b="1" noProof="1">
                <a:latin typeface="Calibri"/>
              </a:rPr>
              <a:t>10,36 cm</a:t>
            </a:r>
            <a:r>
              <a:rPr lang="es-ES_tradnl" noProof="1">
                <a:latin typeface="Calibri"/>
              </a:rPr>
              <a:t> y el ancho esté ajustado a </a:t>
            </a:r>
            <a:r>
              <a:rPr lang="es-ES_tradnl" b="1" noProof="1">
                <a:latin typeface="Calibri"/>
              </a:rPr>
              <a:t>25,4 cm</a:t>
            </a:r>
            <a:r>
              <a:rPr lang="es-ES_tradnl" noProof="1">
                <a:latin typeface="Calibri"/>
              </a:rPr>
              <a:t>. </a:t>
            </a:r>
          </a:p>
          <a:p>
            <a:pPr marL="642924" lvl="1" indent="-177037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Para recortar la imagen, haga clic en </a:t>
            </a:r>
            <a:r>
              <a:rPr lang="es-ES_tradnl" b="1" noProof="1">
                <a:latin typeface="Calibri"/>
              </a:rPr>
              <a:t>Recortar</a:t>
            </a:r>
            <a:r>
              <a:rPr lang="es-ES_tradnl" noProof="1">
                <a:latin typeface="Calibri"/>
              </a:rPr>
              <a:t> en el panel izquierdo y en el panel </a:t>
            </a:r>
            <a:r>
              <a:rPr lang="es-ES_tradnl" b="1" noProof="1">
                <a:latin typeface="Calibri"/>
              </a:rPr>
              <a:t>Recortar</a:t>
            </a:r>
            <a:r>
              <a:rPr lang="es-ES_tradnl" noProof="1">
                <a:latin typeface="Calibri"/>
              </a:rPr>
              <a:t>, en </a:t>
            </a:r>
            <a:r>
              <a:rPr lang="es-ES_tradnl" b="1" noProof="1">
                <a:latin typeface="Calibri"/>
              </a:rPr>
              <a:t>Posición de recorte</a:t>
            </a:r>
            <a:r>
              <a:rPr lang="es-ES_tradnl" noProof="1">
                <a:latin typeface="Calibri"/>
              </a:rPr>
              <a:t>, especifique los valores en los cuadros </a:t>
            </a:r>
            <a:r>
              <a:rPr lang="es-ES_tradnl" b="1" noProof="1">
                <a:latin typeface="Calibri"/>
              </a:rPr>
              <a:t>Alto</a:t>
            </a:r>
            <a:r>
              <a:rPr lang="es-ES_tradnl" noProof="1">
                <a:latin typeface="Calibri"/>
              </a:rPr>
              <a:t>, </a:t>
            </a:r>
            <a:r>
              <a:rPr lang="es-ES_tradnl" b="1" noProof="1">
                <a:latin typeface="Calibri"/>
              </a:rPr>
              <a:t>Ancho</a:t>
            </a:r>
            <a:r>
              <a:rPr lang="es-ES_tradnl" noProof="1">
                <a:latin typeface="Calibri"/>
              </a:rPr>
              <a:t>, </a:t>
            </a:r>
            <a:r>
              <a:rPr lang="es-ES_tradnl" b="1" noProof="1">
                <a:latin typeface="Calibri"/>
              </a:rPr>
              <a:t>Izquierda</a:t>
            </a:r>
            <a:r>
              <a:rPr lang="es-ES_tradnl" noProof="1">
                <a:latin typeface="Calibri"/>
              </a:rPr>
              <a:t> y </a:t>
            </a:r>
            <a:r>
              <a:rPr lang="es-ES_tradnl" b="1" noProof="1">
                <a:latin typeface="Calibri"/>
              </a:rPr>
              <a:t>Superior</a:t>
            </a:r>
            <a:r>
              <a:rPr lang="es-ES_tradnl" noProof="1">
                <a:latin typeface="Calibri"/>
              </a:rPr>
              <a:t>. </a:t>
            </a:r>
          </a:p>
          <a:p>
            <a:pPr marL="642924" lvl="1" indent="-177037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Para cambiar el tamaño de la imagen, haga clic en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 en el panel izquierdo y, en el panel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, en </a:t>
            </a:r>
            <a:r>
              <a:rPr lang="es-ES_tradnl" b="1" noProof="1">
                <a:latin typeface="Calibri"/>
              </a:rPr>
              <a:t>Tamaño y giro</a:t>
            </a:r>
            <a:r>
              <a:rPr lang="es-ES_tradnl" noProof="1">
                <a:latin typeface="Calibri"/>
              </a:rPr>
              <a:t>, especifique los valores en los cuadros </a:t>
            </a:r>
            <a:r>
              <a:rPr lang="es-ES_tradnl" b="1" noProof="1">
                <a:latin typeface="Calibri"/>
              </a:rPr>
              <a:t>Alto</a:t>
            </a:r>
            <a:r>
              <a:rPr lang="es-ES_tradnl" noProof="1">
                <a:latin typeface="Calibri"/>
              </a:rPr>
              <a:t> y </a:t>
            </a:r>
            <a:r>
              <a:rPr lang="es-ES_tradnl" b="1" noProof="1">
                <a:latin typeface="Calibri"/>
              </a:rPr>
              <a:t>Ancho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Seleccione la imagen. 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la esquina inferior derecha del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el iniciador del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 imagen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Color de imagen</a:t>
            </a:r>
            <a:r>
              <a:rPr lang="es-ES_tradnl" noProof="1">
                <a:latin typeface="Calibri"/>
              </a:rPr>
              <a:t> en el panel izquierdo y, a continuación, lleve a cabo lo siguiente en el panel </a:t>
            </a:r>
            <a:r>
              <a:rPr lang="es-ES_tradnl" b="1" noProof="1">
                <a:latin typeface="Calibri"/>
              </a:rPr>
              <a:t>Imagen</a:t>
            </a:r>
            <a:r>
              <a:rPr lang="es-ES_tradnl" noProof="1">
                <a:latin typeface="Calibri"/>
              </a:rPr>
              <a:t>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Volver a colorear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Modos de color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Escala de grises</a:t>
            </a:r>
            <a:r>
              <a:rPr lang="es-ES_tradnl" noProof="1">
                <a:latin typeface="Calibri"/>
              </a:rPr>
              <a:t> (primera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Brillo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25%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Contraste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25%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También en 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Sombra</a:t>
            </a:r>
            <a:r>
              <a:rPr lang="es-ES_tradnl" noProof="1">
                <a:latin typeface="Calibri"/>
              </a:rPr>
              <a:t> en el panel izquierdo. En el panel </a:t>
            </a:r>
            <a:r>
              <a:rPr lang="es-ES_tradnl" b="1" noProof="1">
                <a:latin typeface="Calibri"/>
              </a:rPr>
              <a:t>Sombra</a:t>
            </a:r>
            <a:r>
              <a:rPr lang="es-ES_tradnl" noProof="1">
                <a:latin typeface="Calibri"/>
              </a:rPr>
              <a:t>, haga clic en el botón situado junto a </a:t>
            </a:r>
            <a:r>
              <a:rPr lang="es-ES_tradnl" b="1" noProof="1">
                <a:latin typeface="Calibri"/>
              </a:rPr>
              <a:t>Valores preestablecidos</a:t>
            </a:r>
            <a:r>
              <a:rPr lang="es-ES_tradnl" noProof="1">
                <a:latin typeface="Calibri"/>
              </a:rPr>
              <a:t> y, en </a:t>
            </a:r>
            <a:r>
              <a:rPr lang="es-ES_tradnl" b="1" noProof="1">
                <a:latin typeface="Calibri"/>
              </a:rPr>
              <a:t>Interior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Interior arriba </a:t>
            </a:r>
            <a:r>
              <a:rPr lang="es-ES_tradnl" noProof="1">
                <a:latin typeface="Calibri"/>
              </a:rPr>
              <a:t>(primera fila, segunda opción de la izquierda).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Formas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Rectángulos</a:t>
            </a:r>
            <a:r>
              <a:rPr lang="es-ES_tradnl" noProof="1">
                <a:latin typeface="Calibri"/>
              </a:rPr>
              <a:t> haga clic en </a:t>
            </a:r>
            <a:r>
              <a:rPr lang="es-ES_tradnl" b="1" noProof="1">
                <a:latin typeface="Calibri"/>
              </a:rPr>
              <a:t>Rectángulo</a:t>
            </a:r>
            <a:r>
              <a:rPr lang="es-ES_tradnl" noProof="1">
                <a:latin typeface="Calibri"/>
              </a:rPr>
              <a:t> (primera opción de la izquierda). Arrastre sobre la diapositiva para dibujar un rectángulo.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Herramientas de dibujo</a:t>
            </a:r>
            <a:r>
              <a:rPr lang="es-ES_tradnl" noProof="1">
                <a:latin typeface="Calibri"/>
              </a:rPr>
              <a:t>, en la ficha </a:t>
            </a:r>
            <a:r>
              <a:rPr lang="es-ES_tradnl" b="1" noProof="1">
                <a:latin typeface="Calibri"/>
              </a:rPr>
              <a:t>Formato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, lleve a cabo lo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Alto de forma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10,36 cm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Ancho de forma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25,4 cm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la esquina inferior derecha del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el iniciador del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del fondo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Rellenar</a:t>
            </a:r>
            <a:r>
              <a:rPr lang="es-ES_tradnl" noProof="1">
                <a:latin typeface="Calibri"/>
              </a:rPr>
              <a:t> en el panel izquierdo, seleccione </a:t>
            </a:r>
            <a:r>
              <a:rPr lang="es-ES_tradnl" b="1" noProof="1">
                <a:latin typeface="Calibri"/>
              </a:rPr>
              <a:t>Relleno degradado </a:t>
            </a:r>
            <a:r>
              <a:rPr lang="es-ES_tradnl" noProof="1">
                <a:latin typeface="Calibri"/>
              </a:rPr>
              <a:t>en el panel </a:t>
            </a:r>
            <a:r>
              <a:rPr lang="es-ES_tradnl" b="1" noProof="1">
                <a:latin typeface="Calibri"/>
              </a:rPr>
              <a:t>Relleno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Colores preestablecidos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Arco iris II </a:t>
            </a:r>
            <a:r>
              <a:rPr lang="es-ES_tradnl" noProof="1">
                <a:latin typeface="Calibri"/>
              </a:rPr>
              <a:t>(cuarta fila, segunda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la lista </a:t>
            </a:r>
            <a:r>
              <a:rPr lang="es-ES_tradnl" b="1" noProof="1">
                <a:latin typeface="Calibri"/>
              </a:rPr>
              <a:t>Tipo</a:t>
            </a:r>
            <a:r>
              <a:rPr lang="es-ES_tradnl" noProof="1">
                <a:latin typeface="Calibri"/>
              </a:rPr>
              <a:t>, seleccione </a:t>
            </a:r>
            <a:r>
              <a:rPr lang="es-ES_tradnl" b="1" noProof="1">
                <a:latin typeface="Calibri"/>
              </a:rPr>
              <a:t>Lineal</a:t>
            </a:r>
            <a:r>
              <a:rPr lang="es-ES_tradnl" noProof="1">
                <a:latin typeface="Calibri"/>
              </a:rPr>
              <a:t>. 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Dirección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Lineal izquierda </a:t>
            </a:r>
            <a:r>
              <a:rPr lang="es-ES_tradnl" noProof="1">
                <a:latin typeface="Calibri"/>
              </a:rPr>
              <a:t>(primera fila, quinta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Ángulo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180°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Puntos de</a:t>
            </a:r>
            <a:r>
              <a:rPr lang="es-ES_tradnl" noProof="1">
                <a:latin typeface="Calibri"/>
              </a:rPr>
              <a:t> degradado, en la lista desplegable, seleccione cada uno de los cinco puntos de degradado de forma individual y, a continuación, en el cuadro </a:t>
            </a:r>
            <a:r>
              <a:rPr lang="es-ES_tradnl" b="1" noProof="1">
                <a:latin typeface="Calibri"/>
              </a:rPr>
              <a:t>Transparencia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70%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También en 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Color de línea </a:t>
            </a:r>
            <a:r>
              <a:rPr lang="es-ES_tradnl" noProof="1">
                <a:latin typeface="Calibri"/>
              </a:rPr>
              <a:t>en el panel izquierdo y, a continuación, seleccione </a:t>
            </a:r>
            <a:r>
              <a:rPr lang="es-ES_tradnl" b="1" noProof="1">
                <a:latin typeface="Calibri"/>
              </a:rPr>
              <a:t>Sin línea </a:t>
            </a:r>
            <a:r>
              <a:rPr lang="es-ES_tradnl" noProof="1">
                <a:latin typeface="Calibri"/>
              </a:rPr>
              <a:t>en el panel </a:t>
            </a:r>
            <a:r>
              <a:rPr lang="es-ES_tradnl" b="1" noProof="1">
                <a:latin typeface="Calibri"/>
              </a:rPr>
              <a:t>Color de línea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Mantenga pulsada la tecla Mayús y seleccione la imagen y el rectángulo. 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Organizar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Alinear con la diapositiva</a:t>
            </a:r>
            <a:r>
              <a:rPr lang="es-ES_tradnl" noProof="1">
                <a:latin typeface="Calibri"/>
              </a:rPr>
              <a:t>. 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Alinear horizontalmente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Alinear verticalmente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en </a:t>
            </a:r>
            <a:r>
              <a:rPr lang="es-ES_tradnl" b="1" noProof="1">
                <a:latin typeface="Calibri"/>
              </a:rPr>
              <a:t>Grupo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Arrastre el grupo en vertical en la diapositiva para colocarlo según sea necesario.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Si el grupo ya no está centrado en la horizontal en la diapositiva, 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Organizar</a:t>
            </a:r>
            <a:r>
              <a:rPr lang="es-ES_tradnl" noProof="1">
                <a:latin typeface="Calibri"/>
              </a:rPr>
              <a:t>, 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en </a:t>
            </a:r>
            <a:r>
              <a:rPr lang="es-ES_tradnl" b="1" noProof="1">
                <a:latin typeface="Calibri"/>
              </a:rPr>
              <a:t>Alinear con la diapositiva</a:t>
            </a:r>
            <a:r>
              <a:rPr lang="es-ES_tradnl" noProof="1">
                <a:latin typeface="Calibri"/>
              </a:rPr>
              <a:t>. 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en </a:t>
            </a:r>
            <a:r>
              <a:rPr lang="es-ES_tradnl" b="1" noProof="1">
                <a:latin typeface="Calibri"/>
              </a:rPr>
              <a:t>Alinear verticalmente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endParaRPr lang="es-ES_tradnl" noProof="1"/>
          </a:p>
          <a:p>
            <a:pPr defTabSz="931774"/>
            <a:endParaRPr lang="es-ES_tradnl" noProof="1"/>
          </a:p>
          <a:p>
            <a:pPr defTabSz="931774"/>
            <a:r>
              <a:rPr lang="es-ES_tradnl" noProof="1">
                <a:latin typeface="Calibri"/>
              </a:rPr>
              <a:t>Para reproducir el fondo en esta diapositiva, lleve a cabo lo siguiente: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con el botón secundario en el área de fondo de la diapositiva y, a continuación, haga clic en </a:t>
            </a:r>
            <a:r>
              <a:rPr lang="es-ES_tradnl" b="1" noProof="1">
                <a:latin typeface="Calibri"/>
              </a:rPr>
              <a:t>Formato del fondo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del fondo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Rellenar</a:t>
            </a:r>
            <a:r>
              <a:rPr lang="es-ES_tradnl" noProof="1">
                <a:latin typeface="Calibri"/>
              </a:rPr>
              <a:t> en el panel izquierdo, seleccione </a:t>
            </a:r>
            <a:r>
              <a:rPr lang="es-ES_tradnl" b="1" noProof="1">
                <a:latin typeface="Calibri"/>
              </a:rPr>
              <a:t>Relleno degradado</a:t>
            </a:r>
            <a:r>
              <a:rPr lang="es-ES_tradnl" noProof="1">
                <a:latin typeface="Calibri"/>
              </a:rPr>
              <a:t> en el panel </a:t>
            </a:r>
            <a:r>
              <a:rPr lang="es-ES_tradnl" b="1" noProof="1">
                <a:latin typeface="Calibri"/>
              </a:rPr>
              <a:t>Relleno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la lista </a:t>
            </a:r>
            <a:r>
              <a:rPr lang="es-ES_tradnl" b="1" noProof="1">
                <a:latin typeface="Calibri"/>
              </a:rPr>
              <a:t>Tipo</a:t>
            </a:r>
            <a:r>
              <a:rPr lang="es-ES_tradnl" noProof="1">
                <a:latin typeface="Calibri"/>
              </a:rPr>
              <a:t>, seleccione </a:t>
            </a:r>
            <a:r>
              <a:rPr lang="es-ES_tradnl" b="1" noProof="1">
                <a:latin typeface="Calibri"/>
              </a:rPr>
              <a:t>Lineal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Dirección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Lineal derecha </a:t>
            </a:r>
            <a:r>
              <a:rPr lang="es-ES_tradnl" noProof="1">
                <a:latin typeface="Calibri"/>
              </a:rPr>
              <a:t>(primera fila, cuarta opción de la izquierda). 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de texto </a:t>
            </a:r>
            <a:r>
              <a:rPr lang="es-ES_tradnl" b="1" noProof="1">
                <a:latin typeface="Calibri"/>
              </a:rPr>
              <a:t>Ángulo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0⁰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Puntos de degradado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Agrega un delimitador de degradado</a:t>
            </a:r>
            <a:r>
              <a:rPr lang="es-ES_tradnl" noProof="1">
                <a:latin typeface="Calibri"/>
              </a:rPr>
              <a:t> o en </a:t>
            </a:r>
            <a:r>
              <a:rPr lang="es-ES_tradnl" b="1" noProof="1">
                <a:latin typeface="Calibri"/>
              </a:rPr>
              <a:t>Quita el delimitador de degradado</a:t>
            </a:r>
            <a:r>
              <a:rPr lang="es-ES_tradnl" noProof="1">
                <a:latin typeface="Calibri"/>
              </a:rPr>
              <a:t> hasta que aparezcan tres delimitadores en el control deslizante.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Puntos de degradado</a:t>
            </a:r>
            <a:r>
              <a:rPr lang="es-ES_tradnl" noProof="1">
                <a:latin typeface="Calibri"/>
              </a:rPr>
              <a:t>, personalice los puntos de degradado agregados de la manera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Seleccione el primer delimitador del control deslizante y lleve a cabo lo siguiente: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Posición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0%</a:t>
            </a:r>
            <a:r>
              <a:rPr lang="es-ES_tradnl" noProof="1">
                <a:latin typeface="Calibri"/>
              </a:rPr>
              <a:t>.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Colores del tema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Blanco, Fondo 1, 15% más oscuro </a:t>
            </a:r>
            <a:r>
              <a:rPr lang="es-ES_tradnl" noProof="1">
                <a:latin typeface="Calibri"/>
              </a:rPr>
              <a:t>(tercera fila, primera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Seleccione el segundo delimitador del control deslizante y lleve a cabo lo siguiente: 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Posición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20%</a:t>
            </a:r>
            <a:r>
              <a:rPr lang="es-ES_tradnl" noProof="1">
                <a:latin typeface="Calibri"/>
              </a:rPr>
              <a:t>.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Colores del tema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Blanco, Fondo 1 </a:t>
            </a:r>
            <a:r>
              <a:rPr lang="es-ES_tradnl" noProof="1">
                <a:latin typeface="Calibri"/>
              </a:rPr>
              <a:t>(primera fila, primera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Seleccione el tercer delimitador del control deslizante y lleve a cabo lo siguiente: 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Posición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100%</a:t>
            </a:r>
            <a:r>
              <a:rPr lang="es-ES_tradnl" noProof="1">
                <a:latin typeface="Calibri"/>
              </a:rPr>
              <a:t>.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Colores del tema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Blanco, Fondo</a:t>
            </a:r>
            <a:r>
              <a:rPr lang="es-ES_tradnl" noProof="1">
                <a:latin typeface="Calibri"/>
              </a:rPr>
              <a:t> </a:t>
            </a:r>
            <a:r>
              <a:rPr lang="es-ES_tradnl" b="1" noProof="1">
                <a:latin typeface="Calibri"/>
              </a:rPr>
              <a:t>1, 25% más oscuro </a:t>
            </a:r>
            <a:r>
              <a:rPr lang="es-ES_tradnl" noProof="1">
                <a:latin typeface="Calibri"/>
              </a:rPr>
              <a:t>(cuarta fila, primera opción de la izquierda).</a:t>
            </a: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008314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defTabSz="931774"/>
            <a:r>
              <a:rPr lang="es-ES_tradnl" sz="1400" b="1" noProof="1">
                <a:latin typeface="Calibri"/>
              </a:rPr>
              <a:t>Imagen con tonos multicolor</a:t>
            </a:r>
          </a:p>
          <a:p>
            <a:pPr defTabSz="931774"/>
            <a:r>
              <a:rPr lang="es-ES_tradnl" sz="1400" noProof="1">
                <a:latin typeface="Calibri"/>
              </a:rPr>
              <a:t>(Básico)</a:t>
            </a:r>
          </a:p>
          <a:p>
            <a:pPr defTabSz="931774"/>
            <a:endParaRPr lang="es-ES_tradnl" noProof="1"/>
          </a:p>
          <a:p>
            <a:pPr defTabSz="931774"/>
            <a:endParaRPr lang="es-ES_tradnl" noProof="1"/>
          </a:p>
          <a:p>
            <a:pPr defTabSz="931774"/>
            <a:r>
              <a:rPr lang="es-ES_tradnl" noProof="1">
                <a:latin typeface="Calibri"/>
              </a:rPr>
              <a:t>Para reproducir los efectos de imagen en esta diapositiva, lleve a cabo lo siguiente: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Diapositivas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Diseño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En blanco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Insertar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/>
              <a:t>Imágenes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Imagen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Insertar imagen</a:t>
            </a:r>
            <a:r>
              <a:rPr lang="es-ES_tradnl" noProof="1">
                <a:latin typeface="Calibri"/>
              </a:rPr>
              <a:t>, seleccione una imagen y, a continuación, haga clic en </a:t>
            </a:r>
            <a:r>
              <a:rPr lang="es-ES_tradnl" b="1" noProof="1">
                <a:latin typeface="Calibri"/>
              </a:rPr>
              <a:t>Insertar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Herramientas de imagen</a:t>
            </a:r>
            <a:r>
              <a:rPr lang="es-ES_tradnl" noProof="1">
                <a:latin typeface="Calibri"/>
              </a:rPr>
              <a:t>, en la ficha </a:t>
            </a:r>
            <a:r>
              <a:rPr lang="es-ES_tradnl" b="1" noProof="1">
                <a:latin typeface="Calibri"/>
              </a:rPr>
              <a:t>Formato</a:t>
            </a:r>
            <a:r>
              <a:rPr lang="es-ES_tradnl" noProof="1">
                <a:latin typeface="Calibri"/>
              </a:rPr>
              <a:t>, en la esquina inferior derecha del grupo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, haga clic en el iniciador del cuadro de diálogo </a:t>
            </a:r>
            <a:r>
              <a:rPr lang="es-ES_tradnl" b="1" noProof="1">
                <a:latin typeface="Calibri"/>
              </a:rPr>
              <a:t>Tamaño y posición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 imagen</a:t>
            </a:r>
            <a:r>
              <a:rPr lang="es-ES_tradnl" noProof="1">
                <a:latin typeface="Calibri"/>
              </a:rPr>
              <a:t>, modifique el tamaño o recorte la imagen de modo que el alto quede ajustado a </a:t>
            </a:r>
            <a:r>
              <a:rPr lang="es-ES_tradnl" b="1" noProof="1">
                <a:latin typeface="Calibri"/>
              </a:rPr>
              <a:t>10,36 cm</a:t>
            </a:r>
            <a:r>
              <a:rPr lang="es-ES_tradnl" noProof="1">
                <a:latin typeface="Calibri"/>
              </a:rPr>
              <a:t> y el ancho esté ajustado a </a:t>
            </a:r>
            <a:r>
              <a:rPr lang="es-ES_tradnl" b="1" noProof="1">
                <a:latin typeface="Calibri"/>
              </a:rPr>
              <a:t>25,4 cm</a:t>
            </a:r>
            <a:r>
              <a:rPr lang="es-ES_tradnl" noProof="1">
                <a:latin typeface="Calibri"/>
              </a:rPr>
              <a:t>. </a:t>
            </a:r>
          </a:p>
          <a:p>
            <a:pPr marL="642924" lvl="1" indent="-177037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Para recortar la imagen, haga clic en </a:t>
            </a:r>
            <a:r>
              <a:rPr lang="es-ES_tradnl" b="1" noProof="1">
                <a:latin typeface="Calibri"/>
              </a:rPr>
              <a:t>Recortar</a:t>
            </a:r>
            <a:r>
              <a:rPr lang="es-ES_tradnl" noProof="1">
                <a:latin typeface="Calibri"/>
              </a:rPr>
              <a:t> en el panel izquierdo y en el panel </a:t>
            </a:r>
            <a:r>
              <a:rPr lang="es-ES_tradnl" b="1" noProof="1">
                <a:latin typeface="Calibri"/>
              </a:rPr>
              <a:t>Recortar</a:t>
            </a:r>
            <a:r>
              <a:rPr lang="es-ES_tradnl" noProof="1">
                <a:latin typeface="Calibri"/>
              </a:rPr>
              <a:t>, en </a:t>
            </a:r>
            <a:r>
              <a:rPr lang="es-ES_tradnl" b="1" noProof="1">
                <a:latin typeface="Calibri"/>
              </a:rPr>
              <a:t>Posición de recorte</a:t>
            </a:r>
            <a:r>
              <a:rPr lang="es-ES_tradnl" noProof="1">
                <a:latin typeface="Calibri"/>
              </a:rPr>
              <a:t>, especifique los valores en los cuadros </a:t>
            </a:r>
            <a:r>
              <a:rPr lang="es-ES_tradnl" b="1" noProof="1">
                <a:latin typeface="Calibri"/>
              </a:rPr>
              <a:t>Alto</a:t>
            </a:r>
            <a:r>
              <a:rPr lang="es-ES_tradnl" noProof="1">
                <a:latin typeface="Calibri"/>
              </a:rPr>
              <a:t>, </a:t>
            </a:r>
            <a:r>
              <a:rPr lang="es-ES_tradnl" b="1" noProof="1">
                <a:latin typeface="Calibri"/>
              </a:rPr>
              <a:t>Ancho</a:t>
            </a:r>
            <a:r>
              <a:rPr lang="es-ES_tradnl" noProof="1">
                <a:latin typeface="Calibri"/>
              </a:rPr>
              <a:t>, </a:t>
            </a:r>
            <a:r>
              <a:rPr lang="es-ES_tradnl" b="1" noProof="1">
                <a:latin typeface="Calibri"/>
              </a:rPr>
              <a:t>Izquierda</a:t>
            </a:r>
            <a:r>
              <a:rPr lang="es-ES_tradnl" noProof="1">
                <a:latin typeface="Calibri"/>
              </a:rPr>
              <a:t> y </a:t>
            </a:r>
            <a:r>
              <a:rPr lang="es-ES_tradnl" b="1" noProof="1">
                <a:latin typeface="Calibri"/>
              </a:rPr>
              <a:t>Superior</a:t>
            </a:r>
            <a:r>
              <a:rPr lang="es-ES_tradnl" noProof="1">
                <a:latin typeface="Calibri"/>
              </a:rPr>
              <a:t>. </a:t>
            </a:r>
          </a:p>
          <a:p>
            <a:pPr marL="642924" lvl="1" indent="-177037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Para cambiar el tamaño de la imagen, haga clic en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 en el panel izquierdo y, en el panel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, en </a:t>
            </a:r>
            <a:r>
              <a:rPr lang="es-ES_tradnl" b="1" noProof="1">
                <a:latin typeface="Calibri"/>
              </a:rPr>
              <a:t>Tamaño y giro</a:t>
            </a:r>
            <a:r>
              <a:rPr lang="es-ES_tradnl" noProof="1">
                <a:latin typeface="Calibri"/>
              </a:rPr>
              <a:t>, especifique los valores en los cuadros </a:t>
            </a:r>
            <a:r>
              <a:rPr lang="es-ES_tradnl" b="1" noProof="1">
                <a:latin typeface="Calibri"/>
              </a:rPr>
              <a:t>Alto</a:t>
            </a:r>
            <a:r>
              <a:rPr lang="es-ES_tradnl" noProof="1">
                <a:latin typeface="Calibri"/>
              </a:rPr>
              <a:t> y </a:t>
            </a:r>
            <a:r>
              <a:rPr lang="es-ES_tradnl" b="1" noProof="1">
                <a:latin typeface="Calibri"/>
              </a:rPr>
              <a:t>Ancho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Seleccione la imagen. 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la esquina inferior derecha del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el iniciador del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 imagen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Color de imagen</a:t>
            </a:r>
            <a:r>
              <a:rPr lang="es-ES_tradnl" noProof="1">
                <a:latin typeface="Calibri"/>
              </a:rPr>
              <a:t> en el panel izquierdo y, a continuación, lleve a cabo lo siguiente en el panel </a:t>
            </a:r>
            <a:r>
              <a:rPr lang="es-ES_tradnl" b="1" noProof="1">
                <a:latin typeface="Calibri"/>
              </a:rPr>
              <a:t>Imagen</a:t>
            </a:r>
            <a:r>
              <a:rPr lang="es-ES_tradnl" noProof="1">
                <a:latin typeface="Calibri"/>
              </a:rPr>
              <a:t>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Volver a colorear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Modos de color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Escala de grises</a:t>
            </a:r>
            <a:r>
              <a:rPr lang="es-ES_tradnl" noProof="1">
                <a:latin typeface="Calibri"/>
              </a:rPr>
              <a:t> (primera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Brillo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25%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Contraste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25%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También en 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Sombra</a:t>
            </a:r>
            <a:r>
              <a:rPr lang="es-ES_tradnl" noProof="1">
                <a:latin typeface="Calibri"/>
              </a:rPr>
              <a:t> en el panel izquierdo. En el panel </a:t>
            </a:r>
            <a:r>
              <a:rPr lang="es-ES_tradnl" b="1" noProof="1">
                <a:latin typeface="Calibri"/>
              </a:rPr>
              <a:t>Sombra</a:t>
            </a:r>
            <a:r>
              <a:rPr lang="es-ES_tradnl" noProof="1">
                <a:latin typeface="Calibri"/>
              </a:rPr>
              <a:t>, haga clic en el botón situado junto a </a:t>
            </a:r>
            <a:r>
              <a:rPr lang="es-ES_tradnl" b="1" noProof="1">
                <a:latin typeface="Calibri"/>
              </a:rPr>
              <a:t>Valores preestablecidos</a:t>
            </a:r>
            <a:r>
              <a:rPr lang="es-ES_tradnl" noProof="1">
                <a:latin typeface="Calibri"/>
              </a:rPr>
              <a:t> y, en </a:t>
            </a:r>
            <a:r>
              <a:rPr lang="es-ES_tradnl" b="1" noProof="1">
                <a:latin typeface="Calibri"/>
              </a:rPr>
              <a:t>Interior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Interior arriba </a:t>
            </a:r>
            <a:r>
              <a:rPr lang="es-ES_tradnl" noProof="1">
                <a:latin typeface="Calibri"/>
              </a:rPr>
              <a:t>(primera fila, segunda opción de la izquierda).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Formas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Rectángulos</a:t>
            </a:r>
            <a:r>
              <a:rPr lang="es-ES_tradnl" noProof="1">
                <a:latin typeface="Calibri"/>
              </a:rPr>
              <a:t> haga clic en </a:t>
            </a:r>
            <a:r>
              <a:rPr lang="es-ES_tradnl" b="1" noProof="1">
                <a:latin typeface="Calibri"/>
              </a:rPr>
              <a:t>Rectángulo</a:t>
            </a:r>
            <a:r>
              <a:rPr lang="es-ES_tradnl" noProof="1">
                <a:latin typeface="Calibri"/>
              </a:rPr>
              <a:t> (primera opción de la izquierda). Arrastre sobre la diapositiva para dibujar un rectángulo.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Herramientas de dibujo</a:t>
            </a:r>
            <a:r>
              <a:rPr lang="es-ES_tradnl" noProof="1">
                <a:latin typeface="Calibri"/>
              </a:rPr>
              <a:t>, en la ficha </a:t>
            </a:r>
            <a:r>
              <a:rPr lang="es-ES_tradnl" b="1" noProof="1">
                <a:latin typeface="Calibri"/>
              </a:rPr>
              <a:t>Formato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Tamaño</a:t>
            </a:r>
            <a:r>
              <a:rPr lang="es-ES_tradnl" noProof="1">
                <a:latin typeface="Calibri"/>
              </a:rPr>
              <a:t>, lleve a cabo lo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Alto de forma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10,36 cm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Ancho de forma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25,4 cm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la esquina inferior derecha del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el iniciador del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del fondo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Rellenar</a:t>
            </a:r>
            <a:r>
              <a:rPr lang="es-ES_tradnl" noProof="1">
                <a:latin typeface="Calibri"/>
              </a:rPr>
              <a:t> en el panel izquierdo, seleccione </a:t>
            </a:r>
            <a:r>
              <a:rPr lang="es-ES_tradnl" b="1" noProof="1">
                <a:latin typeface="Calibri"/>
              </a:rPr>
              <a:t>Relleno degradado </a:t>
            </a:r>
            <a:r>
              <a:rPr lang="es-ES_tradnl" noProof="1">
                <a:latin typeface="Calibri"/>
              </a:rPr>
              <a:t>en el panel </a:t>
            </a:r>
            <a:r>
              <a:rPr lang="es-ES_tradnl" b="1" noProof="1">
                <a:latin typeface="Calibri"/>
              </a:rPr>
              <a:t>Relleno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Colores preestablecidos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Arco iris II </a:t>
            </a:r>
            <a:r>
              <a:rPr lang="es-ES_tradnl" noProof="1">
                <a:latin typeface="Calibri"/>
              </a:rPr>
              <a:t>(cuarta fila, segunda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la lista </a:t>
            </a:r>
            <a:r>
              <a:rPr lang="es-ES_tradnl" b="1" noProof="1">
                <a:latin typeface="Calibri"/>
              </a:rPr>
              <a:t>Tipo</a:t>
            </a:r>
            <a:r>
              <a:rPr lang="es-ES_tradnl" noProof="1">
                <a:latin typeface="Calibri"/>
              </a:rPr>
              <a:t>, seleccione </a:t>
            </a:r>
            <a:r>
              <a:rPr lang="es-ES_tradnl" b="1" noProof="1">
                <a:latin typeface="Calibri"/>
              </a:rPr>
              <a:t>Lineal</a:t>
            </a:r>
            <a:r>
              <a:rPr lang="es-ES_tradnl" noProof="1">
                <a:latin typeface="Calibri"/>
              </a:rPr>
              <a:t>. 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Dirección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Lineal izquierda </a:t>
            </a:r>
            <a:r>
              <a:rPr lang="es-ES_tradnl" noProof="1">
                <a:latin typeface="Calibri"/>
              </a:rPr>
              <a:t>(primera fila, quinta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Ángulo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180°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Puntos de</a:t>
            </a:r>
            <a:r>
              <a:rPr lang="es-ES_tradnl" noProof="1">
                <a:latin typeface="Calibri"/>
              </a:rPr>
              <a:t> degradado, en la lista desplegable, seleccione cada uno de los cinco puntos de degradado de forma individual y, a continuación, en el cuadro </a:t>
            </a:r>
            <a:r>
              <a:rPr lang="es-ES_tradnl" b="1" noProof="1">
                <a:latin typeface="Calibri"/>
              </a:rPr>
              <a:t>Transparencia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70%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También en el cuadro de diálogo </a:t>
            </a:r>
            <a:r>
              <a:rPr lang="es-ES_tradnl" b="1" noProof="1">
                <a:latin typeface="Calibri"/>
              </a:rPr>
              <a:t>Formato de forma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Color de línea </a:t>
            </a:r>
            <a:r>
              <a:rPr lang="es-ES_tradnl" noProof="1">
                <a:latin typeface="Calibri"/>
              </a:rPr>
              <a:t>en el panel izquierdo y, a continuación, seleccione </a:t>
            </a:r>
            <a:r>
              <a:rPr lang="es-ES_tradnl" b="1" noProof="1">
                <a:latin typeface="Calibri"/>
              </a:rPr>
              <a:t>Sin línea </a:t>
            </a:r>
            <a:r>
              <a:rPr lang="es-ES_tradnl" noProof="1">
                <a:latin typeface="Calibri"/>
              </a:rPr>
              <a:t>en el panel </a:t>
            </a:r>
            <a:r>
              <a:rPr lang="es-ES_tradnl" b="1" noProof="1">
                <a:latin typeface="Calibri"/>
              </a:rPr>
              <a:t>Color de línea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Mantenga pulsada la tecla Mayús y seleccione la imagen y el rectángulo. 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Organizar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Alinear con la diapositiva</a:t>
            </a:r>
            <a:r>
              <a:rPr lang="es-ES_tradnl" noProof="1">
                <a:latin typeface="Calibri"/>
              </a:rPr>
              <a:t>. 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Alinear horizontalmente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Alinear verticalmente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en </a:t>
            </a:r>
            <a:r>
              <a:rPr lang="es-ES_tradnl" b="1" noProof="1">
                <a:latin typeface="Calibri"/>
              </a:rPr>
              <a:t>Grupo</a:t>
            </a:r>
            <a:r>
              <a:rPr lang="es-ES_tradnl" noProof="1">
                <a:latin typeface="Calibri"/>
              </a:rPr>
              <a:t>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Arrastre el grupo en vertical en la diapositiva para colocarlo según sea necesario.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Si el grupo ya no está centrado en la horizontal en la diapositiva, en la ficha </a:t>
            </a:r>
            <a:r>
              <a:rPr lang="es-ES_tradnl" b="1" noProof="1">
                <a:latin typeface="Calibri"/>
              </a:rPr>
              <a:t>Inicio</a:t>
            </a:r>
            <a:r>
              <a:rPr lang="es-ES_tradnl" noProof="1">
                <a:latin typeface="Calibri"/>
              </a:rPr>
              <a:t>, en el grupo </a:t>
            </a:r>
            <a:r>
              <a:rPr lang="es-ES_tradnl" b="1" noProof="1">
                <a:latin typeface="Calibri"/>
              </a:rPr>
              <a:t>Dibujo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Organizar</a:t>
            </a:r>
            <a:r>
              <a:rPr lang="es-ES_tradnl" noProof="1">
                <a:latin typeface="Calibri"/>
              </a:rPr>
              <a:t>, vaya a </a:t>
            </a:r>
            <a:r>
              <a:rPr lang="es-ES_tradnl" b="1" noProof="1">
                <a:latin typeface="Calibri"/>
              </a:rPr>
              <a:t>Alinear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en </a:t>
            </a:r>
            <a:r>
              <a:rPr lang="es-ES_tradnl" b="1" noProof="1">
                <a:latin typeface="Calibri"/>
              </a:rPr>
              <a:t>Alinear con la diapositiva</a:t>
            </a:r>
            <a:r>
              <a:rPr lang="es-ES_tradnl" noProof="1">
                <a:latin typeface="Calibri"/>
              </a:rPr>
              <a:t>. </a:t>
            </a:r>
          </a:p>
          <a:p>
            <a:pPr marL="698830" lvl="1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en </a:t>
            </a:r>
            <a:r>
              <a:rPr lang="es-ES_tradnl" b="1" noProof="1">
                <a:latin typeface="Calibri"/>
              </a:rPr>
              <a:t>Alinear verticalmente</a:t>
            </a:r>
            <a:r>
              <a:rPr lang="es-ES_tradnl" noProof="1">
                <a:latin typeface="Calibri"/>
              </a:rPr>
              <a:t>. </a:t>
            </a:r>
          </a:p>
          <a:p>
            <a:pPr marL="232943" indent="-232943" defTabSz="931774">
              <a:buFont typeface="Calibri"/>
              <a:buAutoNum type="arabicPeriod"/>
            </a:pPr>
            <a:endParaRPr lang="es-ES_tradnl" noProof="1"/>
          </a:p>
          <a:p>
            <a:pPr defTabSz="931774"/>
            <a:endParaRPr lang="es-ES_tradnl" noProof="1"/>
          </a:p>
          <a:p>
            <a:pPr defTabSz="931774"/>
            <a:r>
              <a:rPr lang="es-ES_tradnl" noProof="1">
                <a:latin typeface="Calibri"/>
              </a:rPr>
              <a:t>Para reproducir el fondo en esta diapositiva, lleve a cabo lo siguiente: 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Haga clic con el botón secundario en el área de fondo de la diapositiva y, a continuación, haga clic en </a:t>
            </a:r>
            <a:r>
              <a:rPr lang="es-ES_tradnl" b="1" noProof="1">
                <a:latin typeface="Calibri"/>
              </a:rPr>
              <a:t>Formato del fondo</a:t>
            </a:r>
            <a:r>
              <a:rPr lang="es-ES_tradnl" noProof="1">
                <a:latin typeface="Calibri"/>
              </a:rPr>
              <a:t>. En el cuadro de diálogo </a:t>
            </a:r>
            <a:r>
              <a:rPr lang="es-ES_tradnl" b="1" noProof="1">
                <a:latin typeface="Calibri"/>
              </a:rPr>
              <a:t>Formato del fondo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Rellenar</a:t>
            </a:r>
            <a:r>
              <a:rPr lang="es-ES_tradnl" noProof="1">
                <a:latin typeface="Calibri"/>
              </a:rPr>
              <a:t> en el panel izquierdo, seleccione </a:t>
            </a:r>
            <a:r>
              <a:rPr lang="es-ES_tradnl" b="1" noProof="1">
                <a:latin typeface="Calibri"/>
              </a:rPr>
              <a:t>Relleno degradado</a:t>
            </a:r>
            <a:r>
              <a:rPr lang="es-ES_tradnl" noProof="1">
                <a:latin typeface="Calibri"/>
              </a:rPr>
              <a:t> en el panel </a:t>
            </a:r>
            <a:r>
              <a:rPr lang="es-ES_tradnl" b="1" noProof="1">
                <a:latin typeface="Calibri"/>
              </a:rPr>
              <a:t>Relleno</a:t>
            </a:r>
            <a:r>
              <a:rPr lang="es-ES_tradnl" noProof="1">
                <a:latin typeface="Calibri"/>
              </a:rPr>
              <a:t> y, a continuación, lleve a cabo lo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la lista </a:t>
            </a:r>
            <a:r>
              <a:rPr lang="es-ES_tradnl" b="1" noProof="1">
                <a:latin typeface="Calibri"/>
              </a:rPr>
              <a:t>Tipo</a:t>
            </a:r>
            <a:r>
              <a:rPr lang="es-ES_tradnl" noProof="1">
                <a:latin typeface="Calibri"/>
              </a:rPr>
              <a:t>, seleccione </a:t>
            </a:r>
            <a:r>
              <a:rPr lang="es-ES_tradnl" b="1" noProof="1">
                <a:latin typeface="Calibri"/>
              </a:rPr>
              <a:t>Lineal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Dirección</a:t>
            </a:r>
            <a:r>
              <a:rPr lang="es-ES_tradnl" noProof="1">
                <a:latin typeface="Calibri"/>
              </a:rPr>
              <a:t> y, a continuación, haga clic en </a:t>
            </a:r>
            <a:r>
              <a:rPr lang="es-ES_tradnl" b="1" noProof="1">
                <a:latin typeface="Calibri"/>
              </a:rPr>
              <a:t>Lineal derecha </a:t>
            </a:r>
            <a:r>
              <a:rPr lang="es-ES_tradnl" noProof="1">
                <a:latin typeface="Calibri"/>
              </a:rPr>
              <a:t>(primera fila, cuarta opción de la izquierda). 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de texto </a:t>
            </a:r>
            <a:r>
              <a:rPr lang="es-ES_tradnl" b="1" noProof="1">
                <a:latin typeface="Calibri"/>
              </a:rPr>
              <a:t>Ángulo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0⁰</a:t>
            </a:r>
            <a:r>
              <a:rPr lang="es-ES_tradnl" noProof="1">
                <a:latin typeface="Calibri"/>
              </a:rPr>
              <a:t>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Puntos de degradado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Agrega un delimitador de degradado</a:t>
            </a:r>
            <a:r>
              <a:rPr lang="es-ES_tradnl" noProof="1">
                <a:latin typeface="Calibri"/>
              </a:rPr>
              <a:t> o en </a:t>
            </a:r>
            <a:r>
              <a:rPr lang="es-ES_tradnl" b="1" noProof="1">
                <a:latin typeface="Calibri"/>
              </a:rPr>
              <a:t>Quita el delimitador de degradado</a:t>
            </a:r>
            <a:r>
              <a:rPr lang="es-ES_tradnl" noProof="1">
                <a:latin typeface="Calibri"/>
              </a:rPr>
              <a:t> hasta que aparezcan tres delimitadores en el control deslizante.</a:t>
            </a:r>
          </a:p>
          <a:p>
            <a:pPr marL="232943" indent="-232943" defTabSz="931774">
              <a:buFont typeface="Calibri"/>
              <a:buAutoNum type="arabicPeriod"/>
            </a:pPr>
            <a:r>
              <a:rPr lang="es-ES_tradnl" noProof="1">
                <a:latin typeface="Calibri"/>
              </a:rPr>
              <a:t>En </a:t>
            </a:r>
            <a:r>
              <a:rPr lang="es-ES_tradnl" b="1" noProof="1">
                <a:latin typeface="Calibri"/>
              </a:rPr>
              <a:t>Puntos de degradado</a:t>
            </a:r>
            <a:r>
              <a:rPr lang="es-ES_tradnl" noProof="1">
                <a:latin typeface="Calibri"/>
              </a:rPr>
              <a:t>, personalice los puntos de degradado agregados de la manera siguiente: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Seleccione el primer delimitador del control deslizante y lleve a cabo lo siguiente: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Posición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0%</a:t>
            </a:r>
            <a:r>
              <a:rPr lang="es-ES_tradnl" noProof="1">
                <a:latin typeface="Calibri"/>
              </a:rPr>
              <a:t>.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Colores del tema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Blanco, Fondo 1, 15% más oscuro </a:t>
            </a:r>
            <a:r>
              <a:rPr lang="es-ES_tradnl" noProof="1">
                <a:latin typeface="Calibri"/>
              </a:rPr>
              <a:t>(tercera fila, primera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Seleccione el segundo delimitador del control deslizante y lleve a cabo lo siguiente: 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Posición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20%</a:t>
            </a:r>
            <a:r>
              <a:rPr lang="es-ES_tradnl" noProof="1">
                <a:latin typeface="Calibri"/>
              </a:rPr>
              <a:t>.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Colores del tema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Blanco, Fondo 1 </a:t>
            </a:r>
            <a:r>
              <a:rPr lang="es-ES_tradnl" noProof="1">
                <a:latin typeface="Calibri"/>
              </a:rPr>
              <a:t>(primera fila, primera opción de la izquierda).</a:t>
            </a:r>
          </a:p>
          <a:p>
            <a:pPr marL="698830" lvl="1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Seleccione el tercer delimitador del control deslizante y lleve a cabo lo siguiente: 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En el cuadro </a:t>
            </a:r>
            <a:r>
              <a:rPr lang="es-ES_tradnl" b="1" noProof="1">
                <a:latin typeface="Calibri"/>
              </a:rPr>
              <a:t>Posición</a:t>
            </a:r>
            <a:r>
              <a:rPr lang="es-ES_tradnl" noProof="1">
                <a:latin typeface="Calibri"/>
              </a:rPr>
              <a:t>, especifique </a:t>
            </a:r>
            <a:r>
              <a:rPr lang="es-ES_tradnl" b="1" noProof="1">
                <a:latin typeface="Calibri"/>
              </a:rPr>
              <a:t>100%</a:t>
            </a:r>
            <a:r>
              <a:rPr lang="es-ES_tradnl" noProof="1">
                <a:latin typeface="Calibri"/>
              </a:rPr>
              <a:t>.</a:t>
            </a:r>
          </a:p>
          <a:p>
            <a:pPr marL="1164717" lvl="2" indent="-232943" defTabSz="931774">
              <a:buClr>
                <a:schemeClr val="tx1"/>
              </a:buClr>
              <a:buFont typeface="Arial"/>
              <a:buChar char="•"/>
            </a:pPr>
            <a:r>
              <a:rPr lang="es-ES_tradnl" noProof="1">
                <a:latin typeface="Calibri"/>
              </a:rPr>
              <a:t>Haga clic en el botón situado junto a </a:t>
            </a:r>
            <a:r>
              <a:rPr lang="es-ES_tradnl" b="1" noProof="1">
                <a:latin typeface="Calibri"/>
              </a:rPr>
              <a:t>Color</a:t>
            </a:r>
            <a:r>
              <a:rPr lang="es-ES_tradnl" noProof="1">
                <a:latin typeface="Calibri"/>
              </a:rPr>
              <a:t> y, a continuación, en </a:t>
            </a:r>
            <a:r>
              <a:rPr lang="es-ES_tradnl" b="1" noProof="1">
                <a:latin typeface="Calibri"/>
              </a:rPr>
              <a:t>Colores del tema</a:t>
            </a:r>
            <a:r>
              <a:rPr lang="es-ES_tradnl" noProof="1">
                <a:latin typeface="Calibri"/>
              </a:rPr>
              <a:t>, haga clic en </a:t>
            </a:r>
            <a:r>
              <a:rPr lang="es-ES_tradnl" b="1" noProof="1">
                <a:latin typeface="Calibri"/>
              </a:rPr>
              <a:t>Blanco, Fondo</a:t>
            </a:r>
            <a:r>
              <a:rPr lang="es-ES_tradnl" noProof="1">
                <a:latin typeface="Calibri"/>
              </a:rPr>
              <a:t> </a:t>
            </a:r>
            <a:r>
              <a:rPr lang="es-ES_tradnl" b="1" noProof="1">
                <a:latin typeface="Calibri"/>
              </a:rPr>
              <a:t>1, 25% más oscuro </a:t>
            </a:r>
            <a:r>
              <a:rPr lang="es-ES_tradnl" noProof="1">
                <a:latin typeface="Calibri"/>
              </a:rPr>
              <a:t>(cuarta fila, primera opción de la izquierda).</a:t>
            </a: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6224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6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9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25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75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1466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094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78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79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678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7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3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2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6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07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714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1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6.JPG"/><Relationship Id="rId5" Type="http://schemas.openxmlformats.org/officeDocument/2006/relationships/image" Target="../media/image15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0.jpg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9.jp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microsoft.com/office/2007/relationships/hdphoto" Target="../media/hdphoto8.wdp"/><Relationship Id="rId5" Type="http://schemas.openxmlformats.org/officeDocument/2006/relationships/tags" Target="../tags/tag33.xml"/><Relationship Id="rId10" Type="http://schemas.openxmlformats.org/officeDocument/2006/relationships/image" Target="../media/image28.png"/><Relationship Id="rId4" Type="http://schemas.openxmlformats.org/officeDocument/2006/relationships/tags" Target="../tags/tag32.xml"/><Relationship Id="rId9" Type="http://schemas.openxmlformats.org/officeDocument/2006/relationships/image" Target="../media/image27.jpeg"/><Relationship Id="rId1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6.jpg"/><Relationship Id="rId3" Type="http://schemas.openxmlformats.org/officeDocument/2006/relationships/tags" Target="../tags/tag37.xml"/><Relationship Id="rId7" Type="http://schemas.openxmlformats.org/officeDocument/2006/relationships/image" Target="../media/image3.png"/><Relationship Id="rId12" Type="http://schemas.openxmlformats.org/officeDocument/2006/relationships/image" Target="../media/image35.jpg"/><Relationship Id="rId2" Type="http://schemas.openxmlformats.org/officeDocument/2006/relationships/tags" Target="../tags/tag36.xml"/><Relationship Id="rId16" Type="http://schemas.openxmlformats.org/officeDocument/2006/relationships/image" Target="../media/image39.jpg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9.wdp"/><Relationship Id="rId5" Type="http://schemas.openxmlformats.org/officeDocument/2006/relationships/tags" Target="../tags/tag39.xml"/><Relationship Id="rId15" Type="http://schemas.openxmlformats.org/officeDocument/2006/relationships/image" Target="../media/image38.jpg"/><Relationship Id="rId10" Type="http://schemas.openxmlformats.org/officeDocument/2006/relationships/image" Target="../media/image34.png"/><Relationship Id="rId4" Type="http://schemas.openxmlformats.org/officeDocument/2006/relationships/tags" Target="../tags/tag38.xml"/><Relationship Id="rId9" Type="http://schemas.openxmlformats.org/officeDocument/2006/relationships/image" Target="../media/image33.jpg"/><Relationship Id="rId1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40.jp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jp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26.jpg"/><Relationship Id="rId5" Type="http://schemas.openxmlformats.org/officeDocument/2006/relationships/image" Target="../media/image41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47.xml"/><Relationship Id="rId7" Type="http://schemas.openxmlformats.org/officeDocument/2006/relationships/image" Target="../media/image45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tags" Target="../tags/tag50.xml"/><Relationship Id="rId7" Type="http://schemas.openxmlformats.org/officeDocument/2006/relationships/image" Target="../media/image3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4.jpg"/><Relationship Id="rId5" Type="http://schemas.openxmlformats.org/officeDocument/2006/relationships/tags" Target="../tags/tag52.xml"/><Relationship Id="rId10" Type="http://schemas.openxmlformats.org/officeDocument/2006/relationships/image" Target="../media/image53.jpg"/><Relationship Id="rId4" Type="http://schemas.openxmlformats.org/officeDocument/2006/relationships/tags" Target="../tags/tag51.xml"/><Relationship Id="rId9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7.jpg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image" Target="../media/image56.jpg"/><Relationship Id="rId17" Type="http://schemas.microsoft.com/office/2007/relationships/hdphoto" Target="../media/hdphoto11.wdp"/><Relationship Id="rId2" Type="http://schemas.openxmlformats.org/officeDocument/2006/relationships/tags" Target="../tags/tag54.xml"/><Relationship Id="rId16" Type="http://schemas.openxmlformats.org/officeDocument/2006/relationships/image" Target="../media/image60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image" Target="../media/image55.jpg"/><Relationship Id="rId5" Type="http://schemas.openxmlformats.org/officeDocument/2006/relationships/tags" Target="../tags/tag57.xml"/><Relationship Id="rId15" Type="http://schemas.openxmlformats.org/officeDocument/2006/relationships/image" Target="../media/image59.jpg"/><Relationship Id="rId10" Type="http://schemas.openxmlformats.org/officeDocument/2006/relationships/image" Target="../media/image3.png"/><Relationship Id="rId4" Type="http://schemas.openxmlformats.org/officeDocument/2006/relationships/tags" Target="../tags/tag56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6.png"/><Relationship Id="rId3" Type="http://schemas.openxmlformats.org/officeDocument/2006/relationships/tags" Target="../tags/tag62.xml"/><Relationship Id="rId7" Type="http://schemas.openxmlformats.org/officeDocument/2006/relationships/image" Target="../media/image61.jpg"/><Relationship Id="rId12" Type="http://schemas.microsoft.com/office/2007/relationships/hdphoto" Target="../media/hdphoto12.wdp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.png"/><Relationship Id="rId11" Type="http://schemas.openxmlformats.org/officeDocument/2006/relationships/image" Target="../media/image65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67.jpg"/><Relationship Id="rId10" Type="http://schemas.openxmlformats.org/officeDocument/2006/relationships/image" Target="../media/image64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3.jpg"/><Relationship Id="rId1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image" Target="../media/image70.jpg"/><Relationship Id="rId11" Type="http://schemas.openxmlformats.org/officeDocument/2006/relationships/image" Target="../media/image3.png"/><Relationship Id="rId5" Type="http://schemas.openxmlformats.org/officeDocument/2006/relationships/image" Target="../media/image69.jpg"/><Relationship Id="rId10" Type="http://schemas.openxmlformats.org/officeDocument/2006/relationships/image" Target="../media/image5.jpg"/><Relationship Id="rId4" Type="http://schemas.openxmlformats.org/officeDocument/2006/relationships/image" Target="../media/image68.jpg"/><Relationship Id="rId9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72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6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10" Type="http://schemas.openxmlformats.org/officeDocument/2006/relationships/image" Target="../media/image6.jpeg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8.jpe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5" Type="http://schemas.openxmlformats.org/officeDocument/2006/relationships/image" Target="../media/image3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DC860C6B-6F12-4A12-9CA7-5E33C48A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0" y="3963330"/>
            <a:ext cx="3125585" cy="2344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C:\Users\Visión Propositiva\Desktop\FOTOS 2018 -MCYTTO\FOTOS MARZO 2018\FOTO EN CAMPO 21-03-2018-LA UNION.jpg">
            <a:extLst>
              <a:ext uri="{FF2B5EF4-FFF2-40B4-BE49-F238E27FC236}">
                <a16:creationId xmlns:a16="http://schemas.microsoft.com/office/drawing/2014/main" id="{7DC5DF0B-0B8D-453F-A1CB-9DBC7852435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9" y="542241"/>
            <a:ext cx="3263497" cy="1962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48002"/>
            <a:ext cx="8689976" cy="2509213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 Modulo</a:t>
            </a:r>
            <a:br>
              <a:rPr lang="es-ES" sz="36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36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Cuidado y Tratamiento</a:t>
            </a:r>
            <a:br>
              <a:rPr lang="es-ES" sz="36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36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2018</a:t>
            </a:r>
            <a:endParaRPr lang="es-ES" sz="3600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05125" y="2685530"/>
            <a:ext cx="6743700" cy="31208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>Proyecto : innovando servicios, reduciendo riesgos renovando vidas en El salvador.</a:t>
            </a:r>
          </a:p>
          <a:p>
            <a:pPr marL="0" indent="0" algn="ctr">
              <a:buNone/>
            </a:pPr>
            <a:endParaRPr lang="es-ES" sz="2000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/>
            </a:endParaRPr>
          </a:p>
          <a:p>
            <a:pPr marL="0" indent="0" algn="ctr">
              <a:buNone/>
            </a:pPr>
            <a:r>
              <a:rPr lang="es-ES" sz="20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>Receptor Principal : Plan </a:t>
            </a: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>I</a:t>
            </a:r>
            <a:r>
              <a:rPr lang="es-ES" sz="20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>nternacional / Fondo </a:t>
            </a: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>M</a:t>
            </a:r>
            <a:r>
              <a:rPr lang="es-ES" sz="20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>undial .</a:t>
            </a:r>
          </a:p>
          <a:p>
            <a:pPr marL="0" indent="0" algn="ctr">
              <a:buNone/>
            </a:pP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>S</a:t>
            </a:r>
            <a:r>
              <a:rPr lang="es-ES" sz="20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>ub receptor : Asociación visión propositiva</a:t>
            </a:r>
          </a:p>
          <a:p>
            <a:pPr marL="0" indent="0" algn="ctr">
              <a:buNone/>
            </a:pPr>
            <a:r>
              <a:rPr lang="es-ES" sz="20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> Periodo : </a:t>
            </a:r>
            <a:r>
              <a:rPr lang="es-SV" sz="20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>Enero – Septiembre  2018.</a:t>
            </a:r>
          </a:p>
          <a:p>
            <a:pPr marL="0" indent="0" algn="ctr">
              <a:buNone/>
            </a:pPr>
            <a:r>
              <a:rPr lang="es-SV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>Escenario: </a:t>
            </a:r>
            <a:r>
              <a:rPr lang="es-SV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>Plenaria MCP-ES</a:t>
            </a:r>
            <a:endParaRPr lang="es-SV" sz="2000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/>
            </a:endParaRPr>
          </a:p>
          <a:p>
            <a:pPr marL="0" indent="0" algn="r">
              <a:buNone/>
            </a:pPr>
            <a:r>
              <a:rPr lang="es-ES" sz="1400" dirty="0" smtClean="0"/>
              <a:t>25-10-2018</a:t>
            </a:r>
            <a:endParaRPr lang="es-ES" sz="14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64" y="5905041"/>
            <a:ext cx="2117777" cy="80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825" y="2749785"/>
            <a:ext cx="2134298" cy="28280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F14D6F7-9A63-4466-8E34-88EB59E70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8789" y="370915"/>
            <a:ext cx="3171466" cy="1987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411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830" y="256485"/>
            <a:ext cx="11061801" cy="585251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 smtClean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Alcance hasta Cierre </a:t>
            </a:r>
            <a:r>
              <a:rPr lang="es-ES" sz="2400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Septiembre -2018 </a:t>
            </a: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9" y="121356"/>
            <a:ext cx="2117777" cy="80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27B07B7-47AC-46A9-975B-EFD5CF27B30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665435" y="4353981"/>
            <a:ext cx="2836781" cy="92921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endParaRPr lang="es-SV" sz="1800" b="1" u="sng" dirty="0"/>
          </a:p>
          <a:p>
            <a:pPr algn="ctr">
              <a:defRPr lang="es-ES"/>
            </a:pPr>
            <a:r>
              <a:rPr lang="es-SV" sz="1800" b="1" u="sng" dirty="0"/>
              <a:t>REGISTROS EN </a:t>
            </a:r>
            <a:r>
              <a:rPr lang="es-SV" sz="1800" b="1" u="sng" dirty="0" smtClean="0"/>
              <a:t>EXEL colocar matriz  </a:t>
            </a:r>
            <a:endParaRPr lang="es-SV" sz="1800" b="1" u="sng" dirty="0"/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27B07B7-47AC-46A9-975B-EFD5CF27B30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310267" y="2503247"/>
            <a:ext cx="2836782" cy="132271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endParaRPr lang="es-SV" sz="1800" b="1" u="sng" dirty="0"/>
          </a:p>
          <a:p>
            <a:pPr algn="ctr">
              <a:defRPr lang="es-ES"/>
            </a:pPr>
            <a:r>
              <a:rPr lang="es-SV" sz="1800" b="1" u="sng" dirty="0"/>
              <a:t>PLATAFORMA </a:t>
            </a:r>
            <a:r>
              <a:rPr lang="es-SV" sz="1800" b="1" u="sng" dirty="0" smtClean="0"/>
              <a:t>SIGPRO </a:t>
            </a:r>
          </a:p>
          <a:p>
            <a:pPr algn="ctr">
              <a:defRPr lang="es-ES"/>
            </a:pPr>
            <a:r>
              <a:rPr lang="es-SV" sz="1800" b="1" dirty="0" smtClean="0"/>
              <a:t>( Sistema Integral de Gestión de Proyectos)   </a:t>
            </a:r>
            <a:endParaRPr lang="es-SV" sz="1800" b="1" dirty="0"/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0599078-B816-42AC-BF37-1D3EA5E5A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383" y="1086894"/>
            <a:ext cx="5406887" cy="2441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540AFCD-7BE3-4F50-ABFF-8020C99D5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097" y="3742002"/>
            <a:ext cx="4982817" cy="280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02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830" y="256485"/>
            <a:ext cx="11061801" cy="585251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Morazán y municios que se ha realizado Visita Domiciliar-2018 </a:t>
            </a: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sp>
        <p:nvSpPr>
          <p:cNvPr id="6" name="Subtítulo 4">
            <a:extLst>
              <a:ext uri="{FF2B5EF4-FFF2-40B4-BE49-F238E27FC236}">
                <a16:creationId xmlns:a16="http://schemas.microsoft.com/office/drawing/2014/main" id="{C2A398BF-710A-4E87-BF45-BF6489BC150A}"/>
              </a:ext>
            </a:extLst>
          </p:cNvPr>
          <p:cNvSpPr txBox="1">
            <a:spLocks/>
          </p:cNvSpPr>
          <p:nvPr/>
        </p:nvSpPr>
        <p:spPr>
          <a:xfrm>
            <a:off x="2122072" y="2728100"/>
            <a:ext cx="9142275" cy="10893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" sz="2800" cap="none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254" y="5512506"/>
            <a:ext cx="2117777" cy="80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munipios de moraz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52" y="926313"/>
            <a:ext cx="6842125" cy="528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echa abajo 8"/>
          <p:cNvSpPr/>
          <p:nvPr/>
        </p:nvSpPr>
        <p:spPr>
          <a:xfrm rot="2384950">
            <a:off x="6551767" y="2206346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0" name="Flecha abajo 9"/>
          <p:cNvSpPr/>
          <p:nvPr/>
        </p:nvSpPr>
        <p:spPr>
          <a:xfrm rot="3834368">
            <a:off x="7308200" y="4210076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Flecha abajo 10"/>
          <p:cNvSpPr/>
          <p:nvPr/>
        </p:nvSpPr>
        <p:spPr>
          <a:xfrm rot="2384950">
            <a:off x="5939836" y="3007410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AD379D2-65F3-483D-B724-1490520F7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8044" y="975206"/>
            <a:ext cx="3118576" cy="2035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BBD69CD-9A8B-41E0-A2A9-123A8FF67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65" y="4203699"/>
            <a:ext cx="3712446" cy="208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lecha abajo 11"/>
          <p:cNvSpPr/>
          <p:nvPr/>
        </p:nvSpPr>
        <p:spPr>
          <a:xfrm rot="2384950">
            <a:off x="5728063" y="1181138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Flecha abajo 14"/>
          <p:cNvSpPr/>
          <p:nvPr/>
        </p:nvSpPr>
        <p:spPr>
          <a:xfrm rot="2384950">
            <a:off x="7324378" y="2910082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7" name="Flecha abajo 16"/>
          <p:cNvSpPr/>
          <p:nvPr/>
        </p:nvSpPr>
        <p:spPr>
          <a:xfrm rot="4919517">
            <a:off x="6866455" y="3575532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8" name="Flecha abajo 17"/>
          <p:cNvSpPr/>
          <p:nvPr/>
        </p:nvSpPr>
        <p:spPr>
          <a:xfrm rot="3834368">
            <a:off x="6404251" y="4198420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9" name="Flecha abajo 18"/>
          <p:cNvSpPr/>
          <p:nvPr/>
        </p:nvSpPr>
        <p:spPr>
          <a:xfrm rot="4626525">
            <a:off x="6900079" y="3831558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0" name="Flecha abajo 19"/>
          <p:cNvSpPr/>
          <p:nvPr/>
        </p:nvSpPr>
        <p:spPr>
          <a:xfrm rot="18548964">
            <a:off x="4018844" y="1714219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37837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2831" y="256485"/>
            <a:ext cx="8686800" cy="585251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Municipios donde se ha realizado Visita Domiciliar  </a:t>
            </a: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7" y="118630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3D02ED6-3CE4-4FF7-8419-7BBA45526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938893"/>
              </p:ext>
            </p:extLst>
          </p:nvPr>
        </p:nvGraphicFramePr>
        <p:xfrm>
          <a:off x="959096" y="838510"/>
          <a:ext cx="5169876" cy="5741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193">
                  <a:extLst>
                    <a:ext uri="{9D8B030D-6E8A-4147-A177-3AD203B41FA5}">
                      <a16:colId xmlns:a16="http://schemas.microsoft.com/office/drawing/2014/main" val="304476184"/>
                    </a:ext>
                  </a:extLst>
                </a:gridCol>
                <a:gridCol w="2449007">
                  <a:extLst>
                    <a:ext uri="{9D8B030D-6E8A-4147-A177-3AD203B41FA5}">
                      <a16:colId xmlns:a16="http://schemas.microsoft.com/office/drawing/2014/main" val="1478757109"/>
                    </a:ext>
                  </a:extLst>
                </a:gridCol>
                <a:gridCol w="902676">
                  <a:extLst>
                    <a:ext uri="{9D8B030D-6E8A-4147-A177-3AD203B41FA5}">
                      <a16:colId xmlns:a16="http://schemas.microsoft.com/office/drawing/2014/main" val="1251344809"/>
                    </a:ext>
                  </a:extLst>
                </a:gridCol>
              </a:tblGrid>
              <a:tr h="912674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CODIGO DE  MUNICIPIOS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solidFill>
                            <a:srgbClr val="0000CC"/>
                          </a:solidFill>
                        </a:rPr>
                        <a:t>MORAZAN</a:t>
                      </a:r>
                      <a:r>
                        <a:rPr lang="es-ES" dirty="0"/>
                        <a:t> </a:t>
                      </a:r>
                    </a:p>
                    <a:p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CODIGO DE DEPTO :12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X ( si)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27918"/>
                  </a:ext>
                </a:extLst>
              </a:tr>
              <a:tr h="403652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Sn Francisco Gotera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496679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Arambala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53402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Cacaopera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271573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Chilanga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974412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Corinto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x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519049"/>
                  </a:ext>
                </a:extLst>
              </a:tr>
              <a:tr h="55089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Delicias de Concepción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05330"/>
                  </a:ext>
                </a:extLst>
              </a:tr>
              <a:tr h="4914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El divisadero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405676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El Rosario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687160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Gualococti</a:t>
                      </a:r>
                      <a:r>
                        <a:rPr lang="es-E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049649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Guatajiagua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038689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Joateca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43697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Jocoiatique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572136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9ED2CCE-8D46-406B-A061-7805FC43C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101009"/>
              </p:ext>
            </p:extLst>
          </p:nvPr>
        </p:nvGraphicFramePr>
        <p:xfrm>
          <a:off x="6450238" y="838510"/>
          <a:ext cx="5139296" cy="5600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613">
                  <a:extLst>
                    <a:ext uri="{9D8B030D-6E8A-4147-A177-3AD203B41FA5}">
                      <a16:colId xmlns:a16="http://schemas.microsoft.com/office/drawing/2014/main" val="304476184"/>
                    </a:ext>
                  </a:extLst>
                </a:gridCol>
                <a:gridCol w="2449007">
                  <a:extLst>
                    <a:ext uri="{9D8B030D-6E8A-4147-A177-3AD203B41FA5}">
                      <a16:colId xmlns:a16="http://schemas.microsoft.com/office/drawing/2014/main" val="1478757109"/>
                    </a:ext>
                  </a:extLst>
                </a:gridCol>
                <a:gridCol w="902676">
                  <a:extLst>
                    <a:ext uri="{9D8B030D-6E8A-4147-A177-3AD203B41FA5}">
                      <a16:colId xmlns:a16="http://schemas.microsoft.com/office/drawing/2014/main" val="1251344809"/>
                    </a:ext>
                  </a:extLst>
                </a:gridCol>
              </a:tblGrid>
              <a:tr h="912674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CODIGO DE MUNICIPIOS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rgbClr val="0000CC"/>
                          </a:solidFill>
                        </a:rPr>
                        <a:t>MORAZAN</a:t>
                      </a:r>
                      <a:r>
                        <a:rPr lang="es-ES" sz="1400" dirty="0"/>
                        <a:t> </a:t>
                      </a:r>
                    </a:p>
                    <a:p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CODIGO DE DEPTO :12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X ( si)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27918"/>
                  </a:ext>
                </a:extLst>
              </a:tr>
              <a:tr h="385274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Jocoro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496679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Lolotiquillo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53402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Meanguera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271573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/>
                        <a:t>Osicala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974412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/>
                        <a:t>Perquin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x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519049"/>
                  </a:ext>
                </a:extLst>
              </a:tr>
              <a:tr h="348604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San Carlos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05330"/>
                  </a:ext>
                </a:extLst>
              </a:tr>
              <a:tr h="4914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San Fernando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405676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San Isidro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687160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San </a:t>
                      </a:r>
                      <a:r>
                        <a:rPr lang="es-ES" sz="1400" dirty="0" err="1"/>
                        <a:t>Simon</a:t>
                      </a:r>
                      <a:r>
                        <a:rPr lang="es-E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049649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/>
                        <a:t>Sensembra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038689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Sociedad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43697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Torola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s-E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572136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/>
                        <a:t>Yamabal</a:t>
                      </a:r>
                      <a:r>
                        <a:rPr lang="es-E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261735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/>
                        <a:t>Yoloaiquin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134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4435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830" y="256485"/>
            <a:ext cx="11061801" cy="585251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La unión  y municios que se ha realizado Visita Domiciliar-2018 </a:t>
            </a: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154" y="5544808"/>
            <a:ext cx="2117777" cy="80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n 11" descr="C:\Users\Visión Propositiva\Desktop\FOTOS 2018 -MCYTTO\14-FEBRERO-2018\28081273_1646872428723032_718966324_o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914" y="3605976"/>
            <a:ext cx="3538723" cy="2565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Mapa de La Un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121861"/>
            <a:ext cx="4536407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 abajo 10"/>
          <p:cNvSpPr/>
          <p:nvPr/>
        </p:nvSpPr>
        <p:spPr>
          <a:xfrm rot="17820002">
            <a:off x="2600086" y="2703210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9" name="Flecha abajo 8"/>
          <p:cNvSpPr/>
          <p:nvPr/>
        </p:nvSpPr>
        <p:spPr>
          <a:xfrm rot="3334604">
            <a:off x="4704515" y="3131112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0" name="Flecha abajo 9"/>
          <p:cNvSpPr/>
          <p:nvPr/>
        </p:nvSpPr>
        <p:spPr>
          <a:xfrm rot="17959241">
            <a:off x="2271097" y="5438252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3" name="Flecha abajo 12"/>
          <p:cNvSpPr/>
          <p:nvPr/>
        </p:nvSpPr>
        <p:spPr>
          <a:xfrm rot="165211">
            <a:off x="3509840" y="4624745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Flecha abajo 8">
            <a:extLst>
              <a:ext uri="{FF2B5EF4-FFF2-40B4-BE49-F238E27FC236}">
                <a16:creationId xmlns:a16="http://schemas.microsoft.com/office/drawing/2014/main" id="{6F8DC4AF-A164-40D0-B0FD-755F110E68C9}"/>
              </a:ext>
            </a:extLst>
          </p:cNvPr>
          <p:cNvSpPr/>
          <p:nvPr/>
        </p:nvSpPr>
        <p:spPr>
          <a:xfrm rot="3334604">
            <a:off x="4350014" y="5214152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Flecha abajo 8">
            <a:extLst>
              <a:ext uri="{FF2B5EF4-FFF2-40B4-BE49-F238E27FC236}">
                <a16:creationId xmlns:a16="http://schemas.microsoft.com/office/drawing/2014/main" id="{66F78E9D-17C0-4FFF-9EA2-EFF1AC2C815D}"/>
              </a:ext>
            </a:extLst>
          </p:cNvPr>
          <p:cNvSpPr/>
          <p:nvPr/>
        </p:nvSpPr>
        <p:spPr>
          <a:xfrm rot="3334604">
            <a:off x="4322543" y="2225050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6" name="Flecha abajo 8">
            <a:extLst>
              <a:ext uri="{FF2B5EF4-FFF2-40B4-BE49-F238E27FC236}">
                <a16:creationId xmlns:a16="http://schemas.microsoft.com/office/drawing/2014/main" id="{E2CA6344-493E-4D8D-9BF9-453E67C8CC65}"/>
              </a:ext>
            </a:extLst>
          </p:cNvPr>
          <p:cNvSpPr/>
          <p:nvPr/>
        </p:nvSpPr>
        <p:spPr>
          <a:xfrm rot="3334604">
            <a:off x="5637672" y="1586000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8" name="Flecha abajo 10">
            <a:extLst>
              <a:ext uri="{FF2B5EF4-FFF2-40B4-BE49-F238E27FC236}">
                <a16:creationId xmlns:a16="http://schemas.microsoft.com/office/drawing/2014/main" id="{8CF5F6F3-E295-445F-81E7-091C992C3222}"/>
              </a:ext>
            </a:extLst>
          </p:cNvPr>
          <p:cNvSpPr/>
          <p:nvPr/>
        </p:nvSpPr>
        <p:spPr>
          <a:xfrm rot="17820002">
            <a:off x="2929719" y="1481359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7" name="Flecha abajo 16"/>
          <p:cNvSpPr/>
          <p:nvPr/>
        </p:nvSpPr>
        <p:spPr>
          <a:xfrm rot="3334604">
            <a:off x="3297761" y="4161363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19" y="1010038"/>
            <a:ext cx="3209330" cy="24069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767" y="3473289"/>
            <a:ext cx="2549236" cy="191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1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2831" y="256485"/>
            <a:ext cx="8686800" cy="585251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Municipios donde se ha realizado Visita Domiciliar  </a:t>
            </a: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7" y="118630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3D02ED6-3CE4-4FF7-8419-7BBA45526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526327"/>
              </p:ext>
            </p:extLst>
          </p:nvPr>
        </p:nvGraphicFramePr>
        <p:xfrm>
          <a:off x="959096" y="838510"/>
          <a:ext cx="5169876" cy="5926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193">
                  <a:extLst>
                    <a:ext uri="{9D8B030D-6E8A-4147-A177-3AD203B41FA5}">
                      <a16:colId xmlns:a16="http://schemas.microsoft.com/office/drawing/2014/main" val="304476184"/>
                    </a:ext>
                  </a:extLst>
                </a:gridCol>
                <a:gridCol w="2449007">
                  <a:extLst>
                    <a:ext uri="{9D8B030D-6E8A-4147-A177-3AD203B41FA5}">
                      <a16:colId xmlns:a16="http://schemas.microsoft.com/office/drawing/2014/main" val="1478757109"/>
                    </a:ext>
                  </a:extLst>
                </a:gridCol>
                <a:gridCol w="902676">
                  <a:extLst>
                    <a:ext uri="{9D8B030D-6E8A-4147-A177-3AD203B41FA5}">
                      <a16:colId xmlns:a16="http://schemas.microsoft.com/office/drawing/2014/main" val="1251344809"/>
                    </a:ext>
                  </a:extLst>
                </a:gridCol>
              </a:tblGrid>
              <a:tr h="912674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CODIGO DE  MUNICIPIOS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solidFill>
                            <a:srgbClr val="0000CC"/>
                          </a:solidFill>
                        </a:rPr>
                        <a:t>LA UNION  </a:t>
                      </a:r>
                    </a:p>
                    <a:p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CODIGO DE DEPTO :11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X ( si)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27918"/>
                  </a:ext>
                </a:extLst>
              </a:tr>
              <a:tr h="403652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La unión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496679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Anamoros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53402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Bolívar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271573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Concepción de Oriente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974412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Conchagua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519049"/>
                  </a:ext>
                </a:extLst>
              </a:tr>
              <a:tr h="55089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El Carmen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05330"/>
                  </a:ext>
                </a:extLst>
              </a:tr>
              <a:tr h="4914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El Sauce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405676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Intipuca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687160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Lislique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049649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Meanguera del Golfo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038689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43697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572136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9ED2CCE-8D46-406B-A061-7805FC43C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341525"/>
              </p:ext>
            </p:extLst>
          </p:nvPr>
        </p:nvGraphicFramePr>
        <p:xfrm>
          <a:off x="6450238" y="838510"/>
          <a:ext cx="5139296" cy="389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613">
                  <a:extLst>
                    <a:ext uri="{9D8B030D-6E8A-4147-A177-3AD203B41FA5}">
                      <a16:colId xmlns:a16="http://schemas.microsoft.com/office/drawing/2014/main" val="304476184"/>
                    </a:ext>
                  </a:extLst>
                </a:gridCol>
                <a:gridCol w="2449007">
                  <a:extLst>
                    <a:ext uri="{9D8B030D-6E8A-4147-A177-3AD203B41FA5}">
                      <a16:colId xmlns:a16="http://schemas.microsoft.com/office/drawing/2014/main" val="1478757109"/>
                    </a:ext>
                  </a:extLst>
                </a:gridCol>
                <a:gridCol w="902676">
                  <a:extLst>
                    <a:ext uri="{9D8B030D-6E8A-4147-A177-3AD203B41FA5}">
                      <a16:colId xmlns:a16="http://schemas.microsoft.com/office/drawing/2014/main" val="1251344809"/>
                    </a:ext>
                  </a:extLst>
                </a:gridCol>
              </a:tblGrid>
              <a:tr h="912674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CODIGO DE MUNICIPIOS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rgbClr val="0000CC"/>
                          </a:solidFill>
                        </a:rPr>
                        <a:t>LA UNION  </a:t>
                      </a:r>
                    </a:p>
                    <a:p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CODIGO DE DEPTO :11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X ( si)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27918"/>
                  </a:ext>
                </a:extLst>
              </a:tr>
              <a:tr h="38527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Nueva Esparta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64815"/>
                  </a:ext>
                </a:extLst>
              </a:tr>
              <a:tr h="38527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Pasaquina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526545"/>
                  </a:ext>
                </a:extLst>
              </a:tr>
              <a:tr h="385274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Poloros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496679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San alejo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53402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San José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271573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Santa Rosa de Lima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974412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Yayantique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519049"/>
                  </a:ext>
                </a:extLst>
              </a:tr>
              <a:tr h="348604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err="1"/>
                        <a:t>Yucanaiquin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05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203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830" y="256485"/>
            <a:ext cx="11061801" cy="585251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San Miguel y municios que se ha realizado Visita Domiciliar-2018 </a:t>
            </a: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sp>
        <p:nvSpPr>
          <p:cNvPr id="6" name="Subtítulo 4">
            <a:extLst>
              <a:ext uri="{FF2B5EF4-FFF2-40B4-BE49-F238E27FC236}">
                <a16:creationId xmlns:a16="http://schemas.microsoft.com/office/drawing/2014/main" id="{C2A398BF-710A-4E87-BF45-BF6489BC150A}"/>
              </a:ext>
            </a:extLst>
          </p:cNvPr>
          <p:cNvSpPr txBox="1">
            <a:spLocks/>
          </p:cNvSpPr>
          <p:nvPr/>
        </p:nvSpPr>
        <p:spPr>
          <a:xfrm>
            <a:off x="1922047" y="2881685"/>
            <a:ext cx="9142275" cy="10893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" sz="2800" cap="none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433" y="5512506"/>
            <a:ext cx="2117777" cy="80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Municipios de San Miguel Imagen con Ma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21" y="841736"/>
            <a:ext cx="4380033" cy="583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echa abajo 9"/>
          <p:cNvSpPr/>
          <p:nvPr/>
        </p:nvSpPr>
        <p:spPr>
          <a:xfrm rot="2384950">
            <a:off x="5963551" y="3152908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1" name="Flecha abajo 20"/>
          <p:cNvSpPr/>
          <p:nvPr/>
        </p:nvSpPr>
        <p:spPr>
          <a:xfrm>
            <a:off x="6262777" y="5319210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2" name="Flecha abajo 21"/>
          <p:cNvSpPr/>
          <p:nvPr/>
        </p:nvSpPr>
        <p:spPr>
          <a:xfrm rot="2384950">
            <a:off x="5365099" y="2513963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3" name="Flecha abajo 22"/>
          <p:cNvSpPr/>
          <p:nvPr/>
        </p:nvSpPr>
        <p:spPr>
          <a:xfrm rot="18754476">
            <a:off x="4282375" y="2886664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4" name="Flecha abajo 23"/>
          <p:cNvSpPr/>
          <p:nvPr/>
        </p:nvSpPr>
        <p:spPr>
          <a:xfrm rot="18304186">
            <a:off x="4107454" y="3637188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5" name="Flecha abajo 24"/>
          <p:cNvSpPr/>
          <p:nvPr/>
        </p:nvSpPr>
        <p:spPr>
          <a:xfrm rot="2384950">
            <a:off x="6809829" y="3806061"/>
            <a:ext cx="282884" cy="325871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7A2B56-3703-4D07-8544-DB93A6CC8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77" y="4146587"/>
            <a:ext cx="3031456" cy="227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C7680F0-68B9-4DD8-90EE-548F9221B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341" y="962731"/>
            <a:ext cx="3787971" cy="2840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Flecha abajo 14"/>
          <p:cNvSpPr/>
          <p:nvPr/>
        </p:nvSpPr>
        <p:spPr>
          <a:xfrm rot="2384950">
            <a:off x="5254929" y="4098390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6" name="Flecha abajo 15"/>
          <p:cNvSpPr/>
          <p:nvPr/>
        </p:nvSpPr>
        <p:spPr>
          <a:xfrm rot="2384950">
            <a:off x="6166683" y="3909039"/>
            <a:ext cx="282884" cy="358455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7" name="Flecha abajo 16"/>
          <p:cNvSpPr/>
          <p:nvPr/>
        </p:nvSpPr>
        <p:spPr>
          <a:xfrm rot="18304186">
            <a:off x="3040655" y="1124773"/>
            <a:ext cx="282884" cy="59577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57274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056" y="132660"/>
            <a:ext cx="8686800" cy="585251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Municipios donde se ha realizado Visita Domiciliar  </a:t>
            </a: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63" y="6001635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3D02ED6-3CE4-4FF7-8419-7BBA45526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740343"/>
              </p:ext>
            </p:extLst>
          </p:nvPr>
        </p:nvGraphicFramePr>
        <p:xfrm>
          <a:off x="959096" y="838510"/>
          <a:ext cx="5169876" cy="4918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193">
                  <a:extLst>
                    <a:ext uri="{9D8B030D-6E8A-4147-A177-3AD203B41FA5}">
                      <a16:colId xmlns:a16="http://schemas.microsoft.com/office/drawing/2014/main" val="304476184"/>
                    </a:ext>
                  </a:extLst>
                </a:gridCol>
                <a:gridCol w="2449007">
                  <a:extLst>
                    <a:ext uri="{9D8B030D-6E8A-4147-A177-3AD203B41FA5}">
                      <a16:colId xmlns:a16="http://schemas.microsoft.com/office/drawing/2014/main" val="1478757109"/>
                    </a:ext>
                  </a:extLst>
                </a:gridCol>
                <a:gridCol w="902676">
                  <a:extLst>
                    <a:ext uri="{9D8B030D-6E8A-4147-A177-3AD203B41FA5}">
                      <a16:colId xmlns:a16="http://schemas.microsoft.com/office/drawing/2014/main" val="1251344809"/>
                    </a:ext>
                  </a:extLst>
                </a:gridCol>
              </a:tblGrid>
              <a:tr h="91267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CODIGO DE  MUNICIPIOS </a:t>
                      </a:r>
                    </a:p>
                  </a:txBody>
                  <a:tcP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SAN MIGUEL   </a:t>
                      </a:r>
                    </a:p>
                    <a:p>
                      <a:r>
                        <a:rPr lang="es-ES" sz="1600" dirty="0"/>
                        <a:t>CODIGO DE DEPTO :13 </a:t>
                      </a:r>
                    </a:p>
                  </a:txBody>
                  <a:tcP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 ( si)</a:t>
                      </a:r>
                    </a:p>
                  </a:txBody>
                  <a:tcPr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27918"/>
                  </a:ext>
                </a:extLst>
              </a:tr>
              <a:tr h="403652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San Miguel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496679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Carolina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53402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Chapeltique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x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271573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Chinameca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974412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Chirilagua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519049"/>
                  </a:ext>
                </a:extLst>
              </a:tr>
              <a:tr h="55089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Cuidad Barrios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05330"/>
                  </a:ext>
                </a:extLst>
              </a:tr>
              <a:tr h="4914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Concepción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405676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El triangulo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687160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Lolotique</a:t>
                      </a:r>
                      <a:r>
                        <a:rPr lang="es-E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049649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Moncagua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038689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9ED2CCE-8D46-406B-A061-7805FC43C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517320"/>
              </p:ext>
            </p:extLst>
          </p:nvPr>
        </p:nvGraphicFramePr>
        <p:xfrm>
          <a:off x="6450238" y="838510"/>
          <a:ext cx="5139296" cy="5009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613">
                  <a:extLst>
                    <a:ext uri="{9D8B030D-6E8A-4147-A177-3AD203B41FA5}">
                      <a16:colId xmlns:a16="http://schemas.microsoft.com/office/drawing/2014/main" val="304476184"/>
                    </a:ext>
                  </a:extLst>
                </a:gridCol>
                <a:gridCol w="2449007">
                  <a:extLst>
                    <a:ext uri="{9D8B030D-6E8A-4147-A177-3AD203B41FA5}">
                      <a16:colId xmlns:a16="http://schemas.microsoft.com/office/drawing/2014/main" val="1478757109"/>
                    </a:ext>
                  </a:extLst>
                </a:gridCol>
                <a:gridCol w="902676">
                  <a:extLst>
                    <a:ext uri="{9D8B030D-6E8A-4147-A177-3AD203B41FA5}">
                      <a16:colId xmlns:a16="http://schemas.microsoft.com/office/drawing/2014/main" val="1251344809"/>
                    </a:ext>
                  </a:extLst>
                </a:gridCol>
              </a:tblGrid>
              <a:tr h="912674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CODIGO DE MUNICIPIOS </a:t>
                      </a:r>
                    </a:p>
                  </a:txBody>
                  <a:tcP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SAN MIGUEL   </a:t>
                      </a:r>
                    </a:p>
                    <a:p>
                      <a:r>
                        <a:rPr lang="es-ES" sz="1400" dirty="0"/>
                        <a:t>CODIGO DE DEPTO :13 </a:t>
                      </a:r>
                    </a:p>
                  </a:txBody>
                  <a:tcP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X ( si)</a:t>
                      </a:r>
                    </a:p>
                  </a:txBody>
                  <a:tcPr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27918"/>
                  </a:ext>
                </a:extLst>
              </a:tr>
              <a:tr h="38527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Nueva Guadalupe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763870"/>
                  </a:ext>
                </a:extLst>
              </a:tr>
              <a:tr h="38527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Nuevo Edén de San Juan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x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434719"/>
                  </a:ext>
                </a:extLst>
              </a:tr>
              <a:tr h="385274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Quelepa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496679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San Antonio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53402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San Gerardo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271573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San Jorge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974412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San Luis La Reyna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519049"/>
                  </a:ext>
                </a:extLst>
              </a:tr>
              <a:tr h="348604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San Rafael Oriente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05330"/>
                  </a:ext>
                </a:extLst>
              </a:tr>
              <a:tr h="491440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Sesori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405676"/>
                  </a:ext>
                </a:extLst>
              </a:tr>
              <a:tr h="314796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Uluazapa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687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394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830" y="256485"/>
            <a:ext cx="11061801" cy="585251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Coordinación con las UCSF para la  Domiciliar-2018 </a:t>
            </a: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20496" y="4882230"/>
            <a:ext cx="1850029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433" y="5512506"/>
            <a:ext cx="2117777" cy="80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s://scontent.fsal3-1.fna.fbcdn.net/v/t1.15752-9/41120910_2119164628351127_5825455140760453120_n.jpg?_nc_cat=100&amp;oh=5db52908a27efeb5aa0ffeb47f234666&amp;oe=5C5124B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0" y="914756"/>
            <a:ext cx="3714752" cy="2228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127B07B7-47AC-46A9-975B-EFD5CF27B30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98236" y="3260441"/>
            <a:ext cx="3637665" cy="75737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b="1" dirty="0"/>
              <a:t>Unidad de Salud La Unión y Conchagua, acompañaron en la búsqueda ,6-09-2018 –Persona no vive en la zona</a:t>
            </a:r>
          </a:p>
          <a:p>
            <a:pPr algn="ctr">
              <a:defRPr lang="es-ES"/>
            </a:pPr>
            <a:r>
              <a:rPr lang="es-SV" sz="1800" b="1" u="sng" dirty="0"/>
              <a:t>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6323647-87C8-4DD3-9C64-3E591C05FC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1244" y="759532"/>
            <a:ext cx="2233700" cy="397102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F306B17D-4823-4869-A931-8279F2E5D07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8472543" y="848389"/>
            <a:ext cx="3637665" cy="91120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b="1" dirty="0"/>
              <a:t>Unidad de Salud Usuluán acompañaron en la búsqueda ,unas se encontraron y  –Persona no.</a:t>
            </a:r>
            <a:r>
              <a:rPr lang="es-SV" sz="1800" b="1" u="sng" dirty="0"/>
              <a:t>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74C64EC-42E9-4CD2-9503-074F652D865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4609740" y="3439582"/>
            <a:ext cx="3637665" cy="45560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b="1" dirty="0"/>
              <a:t>Unidad de Salud Santa Rosa de Lima .</a:t>
            </a:r>
            <a:r>
              <a:rPr lang="es-SV" sz="1800" b="1" u="sng" dirty="0"/>
              <a:t>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17027343-AD75-4ABB-9C03-F5F3F49CF54C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2719815" y="6002637"/>
            <a:ext cx="3485104" cy="69224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b="1" dirty="0"/>
              <a:t>Unidad de Salud Santa Las Brisas, San Miguel  .</a:t>
            </a:r>
            <a:r>
              <a:rPr lang="es-SV" sz="1800" b="1" u="sng" dirty="0"/>
              <a:t>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02EE204E-6855-482D-B61F-B8F7FDAD1C8F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6237270" y="6030774"/>
            <a:ext cx="3637665" cy="68244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b="1" dirty="0"/>
              <a:t>Unidad de Salud Santa La Precita , San Miguel  .</a:t>
            </a:r>
            <a:r>
              <a:rPr lang="es-SV" sz="1800" b="1" u="sng" dirty="0"/>
              <a:t>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0171E42F-C8A1-42CB-B1BF-C074949125FB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52820" y="6030773"/>
            <a:ext cx="2666996" cy="68244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b="1" dirty="0"/>
              <a:t>Unidad de Salud </a:t>
            </a:r>
            <a:r>
              <a:rPr lang="es-SV" sz="1400" b="1" dirty="0" err="1"/>
              <a:t>Uluazapa</a:t>
            </a:r>
            <a:r>
              <a:rPr lang="es-SV" sz="1400" b="1" dirty="0"/>
              <a:t>  .</a:t>
            </a:r>
            <a:r>
              <a:rPr lang="es-SV" sz="1800" b="1" u="sng" dirty="0"/>
              <a:t>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9153EB0-761D-4365-ACA3-C2F51F21F6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5123942" y="464669"/>
            <a:ext cx="2345682" cy="32458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453" y="3620500"/>
            <a:ext cx="2867735" cy="16131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28" y="4168825"/>
            <a:ext cx="3371542" cy="18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77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25265" y="142230"/>
            <a:ext cx="5202914" cy="1089337"/>
          </a:xfrm>
        </p:spPr>
        <p:txBody>
          <a:bodyPr>
            <a:noAutofit/>
          </a:bodyPr>
          <a:lstStyle/>
          <a:p>
            <a:pPr algn="ctr"/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32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Principales Logros  </a:t>
            </a:r>
            <a:r>
              <a:rPr lang="es-ES" sz="2400" dirty="0"/>
              <a:t/>
            </a:r>
            <a:br>
              <a:rPr lang="es-ES" sz="2400" dirty="0"/>
            </a:br>
            <a:endParaRPr lang="es-ES" sz="2400" b="1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63" y="6001635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27B07B7-47AC-46A9-975B-EFD5CF27B30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85327" y="269285"/>
            <a:ext cx="4359059" cy="69955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800" b="1" u="sng" dirty="0"/>
              <a:t>REINTEGRACION A LOS CENTROS DE SALUD 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864CA85-45E6-46AF-8058-A57A5E85990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8590" y="968841"/>
            <a:ext cx="3126809" cy="1876086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463A3B9F-9F44-41C2-8F0F-FB7BDE4D043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57531" y="3182572"/>
            <a:ext cx="3851052" cy="55815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dirty="0"/>
              <a:t>Se brindó acompañamiento a CAI San Miguel-28-08-2018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A8045B0-E00A-4759-96C6-8346114B30B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4345984" y="1063513"/>
            <a:ext cx="3209362" cy="192561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52FDE613-0D19-4BCD-B887-009D7F4CB6B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4135160" y="3168885"/>
            <a:ext cx="3878762" cy="47418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dirty="0"/>
              <a:t>Hospital de Referencia: San Miguel-20-09-2018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1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312" y="207815"/>
            <a:ext cx="2549236" cy="19119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31" y="1310444"/>
            <a:ext cx="1928762" cy="25716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81" y="3222371"/>
            <a:ext cx="1864277" cy="2485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52FDE613-0D19-4BCD-B887-009D7F4CB6B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9097677" y="5155299"/>
            <a:ext cx="2932052" cy="73011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dirty="0"/>
              <a:t>Hospital de Referencia: </a:t>
            </a:r>
            <a:r>
              <a:rPr lang="es-SV" sz="1400" dirty="0" smtClean="0"/>
              <a:t>la </a:t>
            </a:r>
            <a:r>
              <a:rPr lang="es-SV" sz="1400" dirty="0" smtClean="0"/>
              <a:t>union-20-09-2018, se Hizo entrega de una bolsa de víveres </a:t>
            </a:r>
            <a:endParaRPr lang="es-SV" sz="1400" dirty="0"/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4214120"/>
            <a:ext cx="2863273" cy="214745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84" y="3996006"/>
            <a:ext cx="2024000" cy="2698666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52FDE613-0D19-4BCD-B887-009D7F4CB6B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5950665" y="5819445"/>
            <a:ext cx="2932052" cy="6916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200" dirty="0"/>
              <a:t>Hospital de Referencia: </a:t>
            </a:r>
            <a:r>
              <a:rPr lang="es-SV" sz="1200" dirty="0" smtClean="0"/>
              <a:t>San Miguel –Brindando acompañamiento a centro de radioterapia para atención de cáncer en Zacamil -19-10-2018 al 06-11-2018</a:t>
            </a:r>
            <a:endParaRPr lang="es-SV" sz="1200" dirty="0"/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63" y="3925689"/>
            <a:ext cx="3289235" cy="18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1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1231" y="303384"/>
            <a:ext cx="8686800" cy="1089337"/>
          </a:xfrm>
        </p:spPr>
        <p:txBody>
          <a:bodyPr>
            <a:noAutofit/>
          </a:bodyPr>
          <a:lstStyle/>
          <a:p>
            <a:pPr algn="ctr"/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32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Principales Logros  </a:t>
            </a:r>
            <a:r>
              <a:rPr lang="es-ES" sz="2400" dirty="0"/>
              <a:t/>
            </a:r>
            <a:br>
              <a:rPr lang="es-ES" sz="2400" dirty="0"/>
            </a:b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63" y="6001635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27B07B7-47AC-46A9-975B-EFD5CF27B30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315551" y="992399"/>
            <a:ext cx="4359059" cy="556604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lang="es-ES"/>
            </a:pPr>
            <a:r>
              <a:rPr lang="es-SV" sz="1800" b="1" u="sng" dirty="0"/>
              <a:t>CON LA POBLACION META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800" b="1" dirty="0"/>
              <a:t>Se han encontrado personas que no asisten a su  atención.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800" b="1" dirty="0"/>
              <a:t>Se han logrado reincorporar a  personas que estaban en total abandono.( san Miguel).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800" b="1" dirty="0"/>
              <a:t>Durante el proceso de Visita Domiciliar una usuaria decidió , socializar el dx con su pareja , y ahora el le apoya en todo.( H.N. Gotera).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800" b="1" dirty="0"/>
              <a:t>Se ha visitado a personas trans y una de ellas solicito se le apoye para cambiarse de Hospital para ser atendida , después de mucho tiempo que no era atendida.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800" b="1" dirty="0"/>
              <a:t>Se ha logrado coordinar con Personas que trabajan en san Salvador , recibir al educador acá en San Salvador.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BA99C38-5F1F-40CC-B84C-EFE3AB6EA0C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4832770" y="1065266"/>
            <a:ext cx="4019343" cy="526382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lang="es-ES"/>
            </a:pPr>
            <a:r>
              <a:rPr lang="es-SV" sz="1600" b="1" u="sng" dirty="0"/>
              <a:t>CON EDUCADORES EN CAMPO </a:t>
            </a:r>
          </a:p>
          <a:p>
            <a:pPr>
              <a:defRPr lang="es-ES"/>
            </a:pPr>
            <a:endParaRPr lang="es-SV" sz="1600" b="1" u="sng" dirty="0"/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La Experiencia de trabajo en campo .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Que conocen las necesidad de la población meta  ( Mas allá de lo meramente salud médica.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Se ha realizado visita domiciliar.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Se previene factores de no adherencia en la población meta.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Se incentiva a la reintegración a los centros hospitalarios.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Se han acompañado a personas a la reincorporación en el centro de Salud. (San Miguel, la Unión Y Morazán).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Se han recabado datos de personas fallecidas y derivar a los centros de atención para dar de baja en el SUMEVE.</a:t>
            </a:r>
          </a:p>
          <a:p>
            <a:pPr>
              <a:defRPr lang="es-ES"/>
            </a:pPr>
            <a:endParaRPr lang="es-SV" sz="1800" b="1" dirty="0"/>
          </a:p>
          <a:p>
            <a:pPr>
              <a:defRPr lang="es-ES"/>
            </a:pPr>
            <a:r>
              <a:rPr lang="es-SV" sz="1800" b="1" dirty="0"/>
              <a:t> 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endParaRPr lang="es-SV" sz="24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538B4F-4803-4E54-B6F3-AD1FD8FF7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9606" y="1065266"/>
            <a:ext cx="2204564" cy="3970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E0A756AA-EC80-4313-97B9-97527C78D78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8934861" y="4686185"/>
            <a:ext cx="3257139" cy="69955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lang="es-ES"/>
            </a:pPr>
            <a:r>
              <a:rPr lang="es-SV" sz="1800" dirty="0"/>
              <a:t>Trabajo administrativo en lugar de Alojamiento, Miguel</a:t>
            </a:r>
            <a:endParaRPr lang="es-SV" sz="1800" b="1" dirty="0"/>
          </a:p>
        </p:txBody>
      </p:sp>
    </p:spTree>
    <p:extLst>
      <p:ext uri="{BB962C8B-B14F-4D97-AF65-F5344CB8AC3E}">
        <p14:creationId xmlns:p14="http://schemas.microsoft.com/office/powerpoint/2010/main" val="795272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2529" y="547211"/>
            <a:ext cx="6833351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24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59655" y="245934"/>
            <a:ext cx="10501244" cy="8978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4000" dirty="0" smtClean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FF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ucida Calligraphy" panose="03010101010101010101" pitchFamily="66" charset="0"/>
              </a:rPr>
              <a:t>Fines y Objetivos de Visión Propositiva   </a:t>
            </a:r>
            <a:endParaRPr lang="es-ES" sz="4000" dirty="0">
              <a:ln w="28575">
                <a:solidFill>
                  <a:srgbClr val="0000FF"/>
                </a:solidFill>
                <a:prstDash val="solid"/>
              </a:ln>
              <a:solidFill>
                <a:srgbClr val="FF00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6" name="Imagen 5" descr="D:\Logo con Fondo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65829" y="5689599"/>
            <a:ext cx="1944216" cy="75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48293" y="1537811"/>
            <a:ext cx="10612606" cy="3986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sz="2800" b="1" dirty="0" smtClean="0">
                <a:solidFill>
                  <a:prstClr val="black"/>
                </a:solidFill>
                <a:latin typeface="Lucida Calligraphy" panose="03010101010101010101" pitchFamily="66" charset="0"/>
              </a:rPr>
              <a:t>Art. 4 pág. 7, de Estatutos .</a:t>
            </a:r>
          </a:p>
          <a:p>
            <a:pPr algn="just"/>
            <a:r>
              <a:rPr lang="es-SV" sz="2800" b="1" dirty="0" smtClean="0">
                <a:solidFill>
                  <a:prstClr val="black"/>
                </a:solidFill>
                <a:latin typeface="Lucida Calligraphy" panose="03010101010101010101" pitchFamily="66" charset="0"/>
              </a:rPr>
              <a:t>Contribuir al desarrollo integral y mejoramiento de la calidad de vida de las personas con el virus de inmuno deficiencia humana y/ò el síndrome de inmuno deficiencia adquirida, mediante la gestión, promoción y ejecución de planes, programas y proyectos en el ámbito de salud, clínico psicológico, formación técnico profesional, laboral y legal .  </a:t>
            </a:r>
            <a:endParaRPr lang="es-SV" sz="2800" b="1" dirty="0">
              <a:solidFill>
                <a:prstClr val="black"/>
              </a:solidFill>
              <a:latin typeface="Lucida Calligraphy" panose="03010101010101010101" pitchFamily="66" charset="0"/>
            </a:endParaRPr>
          </a:p>
          <a:p>
            <a:endParaRPr lang="es-SV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48293" y="1649324"/>
            <a:ext cx="3808411" cy="11866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SV" dirty="0">
              <a:ln w="28575">
                <a:solidFill>
                  <a:srgbClr val="0000FF"/>
                </a:solidFill>
                <a:prstDash val="solid"/>
              </a:ln>
              <a:solidFill>
                <a:srgbClr val="FF00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6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830" y="256485"/>
            <a:ext cx="11061801" cy="585251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Búsqueda de Alternativas con las Minsal y CAIS-2018 </a:t>
            </a: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20496" y="4882230"/>
            <a:ext cx="1850029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sp>
        <p:nvSpPr>
          <p:cNvPr id="6" name="Subtítulo 4">
            <a:extLst>
              <a:ext uri="{FF2B5EF4-FFF2-40B4-BE49-F238E27FC236}">
                <a16:creationId xmlns:a16="http://schemas.microsoft.com/office/drawing/2014/main" id="{C2A398BF-710A-4E87-BF45-BF6489BC150A}"/>
              </a:ext>
            </a:extLst>
          </p:cNvPr>
          <p:cNvSpPr txBox="1">
            <a:spLocks/>
          </p:cNvSpPr>
          <p:nvPr/>
        </p:nvSpPr>
        <p:spPr>
          <a:xfrm>
            <a:off x="1922047" y="2881685"/>
            <a:ext cx="9142275" cy="10893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" sz="2800" cap="none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433" y="5512506"/>
            <a:ext cx="2117777" cy="80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5E9777-056E-4830-A565-13794539A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712" y="1023440"/>
            <a:ext cx="3729618" cy="279721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E9FAC7D-BF7C-47E3-AF83-F068A44D8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3955" y="4171636"/>
            <a:ext cx="3375166" cy="25313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89AD347-3763-4A8F-8F03-777C37778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763" y="4123887"/>
            <a:ext cx="3375165" cy="24707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25DBF7E-ECAC-4C87-BA35-47E157B385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538" y="860447"/>
            <a:ext cx="3729618" cy="2797214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127B07B7-47AC-46A9-975B-EFD5CF27B30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3541728" y="1100483"/>
            <a:ext cx="4359059" cy="5533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b="1" dirty="0"/>
              <a:t>Reunión con Equipo clínicos , Promotor/a y MINSAL de los Hospitales. </a:t>
            </a:r>
          </a:p>
          <a:p>
            <a:pPr algn="ctr">
              <a:defRPr lang="es-ES"/>
            </a:pPr>
            <a:r>
              <a:rPr lang="es-SV" sz="1800" b="1" u="sng" dirty="0"/>
              <a:t>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127B07B7-47AC-46A9-975B-EFD5CF27B30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2880034" y="4228524"/>
            <a:ext cx="4359059" cy="5533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b="1" dirty="0" smtClean="0"/>
              <a:t>Representante de Plan / FM acompañando en búsqueda de alternativas. </a:t>
            </a:r>
            <a:endParaRPr lang="es-SV" sz="1400" b="1" dirty="0"/>
          </a:p>
          <a:p>
            <a:pPr algn="ctr">
              <a:defRPr lang="es-ES"/>
            </a:pPr>
            <a:r>
              <a:rPr lang="es-SV" sz="1800" b="1" u="sng" dirty="0"/>
              <a:t>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</p:spTree>
    <p:extLst>
      <p:ext uri="{BB962C8B-B14F-4D97-AF65-F5344CB8AC3E}">
        <p14:creationId xmlns:p14="http://schemas.microsoft.com/office/powerpoint/2010/main" val="1078888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540" y="109513"/>
            <a:ext cx="8686800" cy="1089337"/>
          </a:xfrm>
        </p:spPr>
        <p:txBody>
          <a:bodyPr>
            <a:noAutofit/>
          </a:bodyPr>
          <a:lstStyle/>
          <a:p>
            <a:pPr algn="ctr"/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32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Principales Logros  </a:t>
            </a:r>
            <a:r>
              <a:rPr lang="es-ES" sz="2400" dirty="0"/>
              <a:t/>
            </a:r>
            <a:br>
              <a:rPr lang="es-ES" sz="2400" dirty="0"/>
            </a:b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7" y="176289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7A1CEB0-ADF0-485D-BF1E-0793A16ADBF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730184" y="1097751"/>
            <a:ext cx="4199626" cy="526382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lang="es-ES"/>
            </a:pPr>
            <a:r>
              <a:rPr lang="es-SV" sz="2400" b="1" u="sng" dirty="0"/>
              <a:t> DURANTE LA COORDINACION </a:t>
            </a:r>
          </a:p>
          <a:p>
            <a:pPr>
              <a:defRPr lang="es-ES"/>
            </a:pPr>
            <a:r>
              <a:rPr lang="es-SV" sz="2400" b="1" u="sng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Se Coordina con Equipos de las CAI del Minsal. 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Se mantiene comunicación con los Promotores de las CAI de los Hospitales 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Se ha realizado rendición de cuentas con los centros de atención de referencia.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Se sostuvo reunión con Minsal , para el análisis de los datos en el Sumeve.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Minsal coordino y financió reunión con Los médicos, promotor de referencia y representantes de subdirección ( para el caso de San Miguel).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>
                <a:solidFill>
                  <a:srgbClr val="0000CC"/>
                </a:solidFill>
              </a:rPr>
              <a:t>Haber acompañado con asesoría a 5 </a:t>
            </a:r>
            <a:r>
              <a:rPr lang="es-SV" sz="1600" b="1" dirty="0" smtClean="0">
                <a:solidFill>
                  <a:srgbClr val="0000CC"/>
                </a:solidFill>
              </a:rPr>
              <a:t>personas </a:t>
            </a:r>
            <a:r>
              <a:rPr lang="es-SV" sz="1600" b="1" dirty="0">
                <a:solidFill>
                  <a:srgbClr val="0000CC"/>
                </a:solidFill>
              </a:rPr>
              <a:t>emprendedoras y que todos hayan pasado la evaluación del PRT</a:t>
            </a:r>
            <a:endParaRPr lang="es-SV" sz="1600" dirty="0">
              <a:solidFill>
                <a:srgbClr val="0000CC"/>
              </a:solidFill>
            </a:endParaRPr>
          </a:p>
          <a:p>
            <a:pPr>
              <a:defRPr lang="es-ES"/>
            </a:pPr>
            <a:endParaRPr lang="es-SV" sz="2400" b="1" u="sng" dirty="0">
              <a:solidFill>
                <a:schemeClr val="bg1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B87ECF1-C44C-49BE-B9F7-1347E47DB26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5102315" y="1094094"/>
            <a:ext cx="6532006" cy="233124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lang="es-ES"/>
            </a:pPr>
            <a:r>
              <a:rPr lang="es-SV" sz="1800" b="1" u="sng" dirty="0"/>
              <a:t>EN MATERIA DE ADMON</a:t>
            </a:r>
          </a:p>
          <a:p>
            <a:pPr>
              <a:defRPr lang="es-ES"/>
            </a:pPr>
            <a:r>
              <a:rPr lang="es-SV" sz="1800" b="1" u="sng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800" b="1" dirty="0"/>
              <a:t>Que el proyecto haya financiado el funcionamiento de las instalaciones de Vision Propositiva y demás áreas.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800" b="1" dirty="0"/>
              <a:t>Que se haya inaugurado el emprendimiento institucional.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800" b="1" dirty="0"/>
              <a:t>La dotación de maquinaria para el emprendimiento Institucional.</a:t>
            </a:r>
            <a:endParaRPr lang="es-SV" sz="24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349AC4-D18D-4F7C-BC09-A2F69EDA150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5345286" y="3568417"/>
            <a:ext cx="6208884" cy="178546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800" b="1" u="sng" dirty="0"/>
              <a:t>COMO EJE TRAZADOR EN LA EJECUCION DEL PROYECTO.</a:t>
            </a:r>
          </a:p>
          <a:p>
            <a:pPr>
              <a:defRPr lang="es-ES"/>
            </a:pPr>
            <a:r>
              <a:rPr lang="es-SV" sz="1800" b="1" dirty="0"/>
              <a:t>El acompañamiento Técnico de Los equipos de plan/FM.</a:t>
            </a:r>
          </a:p>
          <a:p>
            <a:pPr marL="285750" indent="-285750">
              <a:buFont typeface="Wingdings" panose="05000000000000000000" pitchFamily="2" charset="2"/>
              <a:buChar char="q"/>
              <a:defRPr lang="es-ES"/>
            </a:pPr>
            <a:r>
              <a:rPr lang="es-SV" sz="1800" b="1" dirty="0"/>
              <a:t>Especialista y técnicos Financieros.</a:t>
            </a:r>
          </a:p>
          <a:p>
            <a:pPr marL="285750" indent="-285750">
              <a:buFont typeface="Wingdings" panose="05000000000000000000" pitchFamily="2" charset="2"/>
              <a:buChar char="q"/>
              <a:defRPr lang="es-ES"/>
            </a:pPr>
            <a:r>
              <a:rPr lang="es-SV" sz="1800" b="1" dirty="0"/>
              <a:t>Especialista y técnicos Monitoreo y evaluación.</a:t>
            </a:r>
          </a:p>
          <a:p>
            <a:pPr marL="285750" indent="-285750">
              <a:buFont typeface="Wingdings" panose="05000000000000000000" pitchFamily="2" charset="2"/>
              <a:buChar char="q"/>
              <a:defRPr lang="es-ES"/>
            </a:pPr>
            <a:r>
              <a:rPr lang="es-SV" sz="1800" b="1" dirty="0"/>
              <a:t>Especialista en sociedad Civil.</a:t>
            </a:r>
          </a:p>
          <a:p>
            <a:pPr marL="285750" indent="-285750">
              <a:buFont typeface="Wingdings" panose="05000000000000000000" pitchFamily="2" charset="2"/>
              <a:buChar char="q"/>
              <a:defRPr lang="es-ES"/>
            </a:pPr>
            <a:r>
              <a:rPr lang="es-SV" sz="1800" b="1" dirty="0"/>
              <a:t>Especialista en Prevención. </a:t>
            </a:r>
          </a:p>
          <a:p>
            <a:pPr>
              <a:defRPr lang="es-ES"/>
            </a:pPr>
            <a:endParaRPr lang="es-SV" sz="1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420" y="49582"/>
            <a:ext cx="1896798" cy="1544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50" y="4838425"/>
            <a:ext cx="1838496" cy="185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636" y="5292641"/>
            <a:ext cx="1405704" cy="146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3942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1231" y="303384"/>
            <a:ext cx="8686800" cy="1089337"/>
          </a:xfrm>
        </p:spPr>
        <p:txBody>
          <a:bodyPr>
            <a:noAutofit/>
          </a:bodyPr>
          <a:lstStyle/>
          <a:p>
            <a:pPr algn="ctr"/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32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Principales Logros  </a:t>
            </a:r>
            <a:r>
              <a:rPr lang="es-ES" sz="2400" dirty="0"/>
              <a:t/>
            </a:r>
            <a:br>
              <a:rPr lang="es-ES" sz="2400" dirty="0"/>
            </a:b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999" y="174423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0" y="1149928"/>
            <a:ext cx="10267950" cy="3505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76" y="4852269"/>
            <a:ext cx="3323104" cy="1869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3" y="4826088"/>
            <a:ext cx="2973159" cy="1895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La imagen puede contener: 1 persona, sentado, tabla e interi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107" y="4852476"/>
            <a:ext cx="3080389" cy="1732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018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1231" y="303384"/>
            <a:ext cx="8686800" cy="1089337"/>
          </a:xfrm>
        </p:spPr>
        <p:txBody>
          <a:bodyPr>
            <a:noAutofit/>
          </a:bodyPr>
          <a:lstStyle/>
          <a:p>
            <a:pPr algn="ctr"/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36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Principales Limitantes   </a:t>
            </a:r>
            <a:r>
              <a:rPr lang="es-ES" sz="3200" dirty="0"/>
              <a:t/>
            </a:r>
            <a:br>
              <a:rPr lang="es-ES" sz="3200" dirty="0"/>
            </a:br>
            <a:r>
              <a:rPr lang="es-ES" sz="2400" dirty="0"/>
              <a:t/>
            </a:r>
            <a:br>
              <a:rPr lang="es-ES" sz="2400" dirty="0"/>
            </a:b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63" y="6001635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094E6A9-B55C-45AA-8F81-791CE12B34D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134667" y="1041213"/>
            <a:ext cx="4464496" cy="1450476"/>
          </a:xfrm>
          <a:prstGeom prst="rect">
            <a:avLst/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lang="es-ES"/>
            </a:pPr>
            <a:r>
              <a:rPr lang="es-SV" sz="1400" b="1" u="sng" dirty="0"/>
              <a:t>HALLAZGOS ENCONTRADOS Y QUE NO CUENTAN PARA ALCANCE DE META  </a:t>
            </a:r>
            <a:endParaRPr lang="es-SV" sz="1400" dirty="0"/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endParaRPr lang="es-SV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  <a:defRPr lang="es-ES"/>
            </a:pPr>
            <a:r>
              <a:rPr lang="es-SV" sz="2000" dirty="0"/>
              <a:t>De enero hasta Septiembre : </a:t>
            </a:r>
            <a:r>
              <a:rPr lang="es-SV" sz="2000" dirty="0">
                <a:solidFill>
                  <a:srgbClr val="FF0000"/>
                </a:solidFill>
              </a:rPr>
              <a:t>10 Personas Fallecidas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endParaRPr lang="es-SV" sz="1600" dirty="0">
              <a:solidFill>
                <a:schemeClr val="bg1"/>
              </a:solidFill>
            </a:endParaRPr>
          </a:p>
          <a:p>
            <a:pPr>
              <a:defRPr lang="es-ES"/>
            </a:pP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83AE197-5D79-4206-9924-7F5FBF4F16C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6592839" y="995439"/>
            <a:ext cx="4986711" cy="145047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lang="es-ES"/>
            </a:pPr>
            <a:r>
              <a:rPr lang="es-SV" sz="1800" b="1" u="sng" dirty="0"/>
              <a:t> PERSONAS NO ENCONTRADAS </a:t>
            </a:r>
          </a:p>
          <a:p>
            <a:pPr>
              <a:defRPr lang="es-ES"/>
            </a:pPr>
            <a:r>
              <a:rPr lang="es-SV" sz="1600" b="1" u="sng" dirty="0"/>
              <a:t>  </a:t>
            </a:r>
          </a:p>
          <a:p>
            <a:pPr marL="285750" indent="-285750">
              <a:buFont typeface="Wingdings" panose="05000000000000000000" pitchFamily="2" charset="2"/>
              <a:buChar char="q"/>
              <a:defRPr lang="es-ES"/>
            </a:pPr>
            <a:r>
              <a:rPr lang="es-SV" sz="1400" dirty="0"/>
              <a:t>De enero hasta Septiembre :</a:t>
            </a:r>
            <a:r>
              <a:rPr lang="es-SV" sz="1400" dirty="0">
                <a:solidFill>
                  <a:srgbClr val="FF0000"/>
                </a:solidFill>
              </a:rPr>
              <a:t>145 </a:t>
            </a:r>
            <a:r>
              <a:rPr lang="es-SV" sz="1400" dirty="0" smtClean="0">
                <a:solidFill>
                  <a:srgbClr val="FF0000"/>
                </a:solidFill>
              </a:rPr>
              <a:t>personas</a:t>
            </a:r>
          </a:p>
          <a:p>
            <a:pPr>
              <a:defRPr lang="es-ES"/>
            </a:pPr>
            <a:r>
              <a:rPr lang="es-SV" sz="1400" dirty="0" smtClean="0"/>
              <a:t>Las razones: Emigración, traslado de domicilios, direcciones no certeras , trabajo , negación de las personas. Entre otras.</a:t>
            </a:r>
            <a:endParaRPr lang="es-SV" sz="1400" b="1" dirty="0"/>
          </a:p>
          <a:p>
            <a:pPr>
              <a:defRPr lang="es-ES"/>
            </a:pP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E09DB4A-1E15-41DC-B6D0-FF86310DD8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094" y="4680728"/>
            <a:ext cx="3512050" cy="1975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5A6EC7E-C530-476B-8240-4D31661108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094" y="2491689"/>
            <a:ext cx="3710933" cy="208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AD0D9D4A-4592-425D-BD22-6C89C0862B8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334793" y="4265909"/>
            <a:ext cx="3637665" cy="68244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200" b="1" dirty="0"/>
              <a:t>Ctn. san Sebastián, Cserio Los Melgares, Santa Rosa de Lima Miguel  </a:t>
            </a:r>
            <a:r>
              <a:rPr lang="es-SV" sz="1200" b="1" dirty="0" smtClean="0"/>
              <a:t>.El educador presenció una defunción </a:t>
            </a:r>
            <a:r>
              <a:rPr lang="es-SV" sz="1200" b="1" u="sng" dirty="0" smtClean="0"/>
              <a:t>  </a:t>
            </a:r>
            <a:endParaRPr lang="es-SV" sz="1200" b="1" u="sng" dirty="0"/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9DD39F9-BA02-449F-AB3C-A60AACA66A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2458" y="2807938"/>
            <a:ext cx="2040418" cy="3400697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29184D4D-28B0-4C2E-A4C2-0F2EC974B56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741144" y="6136893"/>
            <a:ext cx="2648605" cy="48595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b="1" dirty="0"/>
              <a:t>Acta de Defunción, Mercedes Umaña-12-09-2018  .</a:t>
            </a:r>
            <a:r>
              <a:rPr lang="es-SV" sz="1800" b="1" u="sng" dirty="0"/>
              <a:t>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16C4C4E-9137-4A71-8A5C-30296B8799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1047" y="2807938"/>
            <a:ext cx="3525273" cy="2643955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642207A4-D8E9-4847-8A38-8ECBD1D1264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7439380" y="5534768"/>
            <a:ext cx="2648605" cy="48595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b="1" dirty="0"/>
              <a:t>Visita No efectiva ,Abril-2018  .</a:t>
            </a:r>
            <a:r>
              <a:rPr lang="es-SV" sz="1800" b="1" u="sng" dirty="0"/>
              <a:t>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</p:spTree>
    <p:extLst>
      <p:ext uri="{BB962C8B-B14F-4D97-AF65-F5344CB8AC3E}">
        <p14:creationId xmlns:p14="http://schemas.microsoft.com/office/powerpoint/2010/main" val="1215615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6F6906F-E3B2-49F7-9837-AE3BABC9858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951921" y="254299"/>
            <a:ext cx="7344816" cy="8712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 smtClean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Principales Limitantes   </a:t>
            </a:r>
            <a:endParaRPr lang="es-ES" sz="4000" dirty="0"/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F233AB99-4E5C-45FF-8607-DF1C4CAF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63" y="6001635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C085AD7-3B79-4846-8EBF-D7E91CA024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6099" y="1216809"/>
            <a:ext cx="4162953" cy="2497772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A87C80D4-14D6-428B-9470-FB80E6506EC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5374976" y="1231258"/>
            <a:ext cx="2934076" cy="47311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800" dirty="0"/>
              <a:t>Concepción de Oriente 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18CC673-5741-41C6-9B00-F77F45AEC8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277" y="3850877"/>
            <a:ext cx="3795363" cy="2425124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D2AFD54D-DCA9-4A3E-88DB-ED2849F6BEB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1861163" y="5916975"/>
            <a:ext cx="2081477" cy="35902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800" b="1" dirty="0"/>
              <a:t>27-09-2018  </a:t>
            </a:r>
            <a:r>
              <a:rPr lang="es-SV" sz="1800" b="1" u="sng" dirty="0"/>
              <a:t>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EB8F26F-4345-46CC-A8F7-931B88DA20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5559" y="3909113"/>
            <a:ext cx="4205629" cy="2523377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78DD67AE-55BD-4453-B893-E1CCE2C4238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6435512" y="5704797"/>
            <a:ext cx="2934076" cy="71988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800" dirty="0"/>
              <a:t>Ctn. Papalón Moncagua San Miguel  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278C881-28D8-4A61-8B61-79F5467AE9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21441" y="801501"/>
            <a:ext cx="3606810" cy="270510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F3EF296E-D3FB-4EA3-9290-CB1B15785D5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9036360" y="3026942"/>
            <a:ext cx="2934076" cy="47311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800" dirty="0"/>
              <a:t>25-09-2018 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AD12486-1A93-41F5-8B85-852F66A772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31480" y="3626747"/>
            <a:ext cx="3562263" cy="2003773"/>
          </a:xfrm>
          <a:prstGeom prst="rect">
            <a:avLst/>
          </a:prstGeom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F7641D02-347F-4BE6-929B-A8D0B0F8659B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8493615" y="5137646"/>
            <a:ext cx="2431395" cy="37261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800" dirty="0"/>
              <a:t>Visita en Honduras  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071C81B-E58E-4EF6-B8CA-03E8AF2E85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012" y="1023488"/>
            <a:ext cx="4440457" cy="2497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78DD67AE-55BD-4453-B893-E1CCE2C4238B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>
          <a:xfrm>
            <a:off x="47547" y="921827"/>
            <a:ext cx="2934076" cy="53332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800" dirty="0"/>
              <a:t>Visita en Intipuca, Junio 2018   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</p:spTree>
    <p:extLst>
      <p:ext uri="{BB962C8B-B14F-4D97-AF65-F5344CB8AC3E}">
        <p14:creationId xmlns:p14="http://schemas.microsoft.com/office/powerpoint/2010/main" val="1321462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6F6906F-E3B2-49F7-9837-AE3BABC9858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32212" y="360040"/>
            <a:ext cx="7344816" cy="871218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Memoria Fotográfica de </a:t>
            </a:r>
            <a:r>
              <a:rPr lang="es-ES" dirty="0" smtClean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Visitas  domiciliarias   </a:t>
            </a:r>
            <a:endParaRPr lang="es-ES" dirty="0"/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F233AB99-4E5C-45FF-8607-DF1C4CAF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63" y="6001635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31F86B-CEF0-4A07-986B-D80F69B2F1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276" y="1231258"/>
            <a:ext cx="3795364" cy="242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47B053B-E329-44BA-8CCC-AEC28F3958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1320" y="3450408"/>
            <a:ext cx="2138273" cy="315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E5181D-CF6A-4B28-9ADE-47B9A31235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870219"/>
            <a:ext cx="2138272" cy="3851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A87C80D4-14D6-428B-9470-FB80E6506EC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264860" y="3156907"/>
            <a:ext cx="2934076" cy="35291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400" dirty="0"/>
              <a:t>Ctn Quebrada </a:t>
            </a:r>
            <a:r>
              <a:rPr lang="es-SV" sz="1400" dirty="0" smtClean="0"/>
              <a:t>Honda, La unión    </a:t>
            </a:r>
            <a:endParaRPr lang="es-SV" sz="1400" dirty="0"/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D2AFD54D-DCA9-4A3E-88DB-ED2849F6BEB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8751995" y="3596200"/>
            <a:ext cx="2081477" cy="35902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lang="es-ES"/>
            </a:pPr>
            <a:r>
              <a:rPr lang="es-SV" sz="1800" b="1" dirty="0"/>
              <a:t>Mayo-2018  </a:t>
            </a:r>
            <a:r>
              <a:rPr lang="es-SV" sz="1800" b="1" u="sng" dirty="0"/>
              <a:t> </a:t>
            </a:r>
          </a:p>
          <a:p>
            <a:pPr marL="285750" indent="-285750" algn="ctr">
              <a:buFont typeface="Wingdings" panose="05000000000000000000" pitchFamily="2" charset="2"/>
              <a:buChar char="§"/>
              <a:defRPr lang="es-ES"/>
            </a:pPr>
            <a:endParaRPr lang="es-SV" sz="18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6DA462E-0E35-4885-B767-E30860EC0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7241567" y="791965"/>
            <a:ext cx="4673724" cy="2804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80" y="1307571"/>
            <a:ext cx="2410691" cy="42856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75" y="3550863"/>
            <a:ext cx="1760372" cy="31706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484" y="4191808"/>
            <a:ext cx="2978166" cy="167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49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6F6906F-E3B2-49F7-9837-AE3BABC9858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32212" y="360040"/>
            <a:ext cx="7344816" cy="871218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Memoria Fotográfica de Las búsquedas en domicilio   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413739-9F32-4B2A-B168-E61BE90D0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03" y="1039660"/>
            <a:ext cx="3696571" cy="2270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9EFB7F6-BA6B-4D0A-A2D6-E75335A9C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774" y="3347581"/>
            <a:ext cx="3294346" cy="2470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4A18C55-AF26-4ADE-844E-0BCAB6481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4774" y="1231258"/>
            <a:ext cx="4258849" cy="2395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BBD69CD-9A8B-41E0-A2A9-123A8FF67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9120" y="3542640"/>
            <a:ext cx="4195415" cy="2359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AD379D2-65F3-483D-B724-1490520F75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313" y="3429000"/>
            <a:ext cx="3871895" cy="217794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F14D6F7-9A63-4466-8E34-88EB59E708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3151" y="886885"/>
            <a:ext cx="4258849" cy="2668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F233AB99-4E5C-45FF-8607-DF1C4CAF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63" y="6001635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926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567" y="126738"/>
            <a:ext cx="8686800" cy="1089337"/>
          </a:xfrm>
        </p:spPr>
        <p:txBody>
          <a:bodyPr>
            <a:noAutofit/>
          </a:bodyPr>
          <a:lstStyle/>
          <a:p>
            <a:pPr algn="ctr"/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32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 Presupuesto Proyectado  -2018  </a:t>
            </a:r>
            <a:r>
              <a:rPr lang="es-ES" sz="2400" dirty="0"/>
              <a:t/>
            </a:r>
            <a:br>
              <a:rPr lang="es-ES" sz="2400" dirty="0"/>
            </a:b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63" y="6001635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55033"/>
              </p:ext>
            </p:extLst>
          </p:nvPr>
        </p:nvGraphicFramePr>
        <p:xfrm>
          <a:off x="637831" y="1002358"/>
          <a:ext cx="5809153" cy="5492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6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9351">
                <a:tc>
                  <a:txBody>
                    <a:bodyPr/>
                    <a:lstStyle/>
                    <a:p>
                      <a:r>
                        <a:rPr lang="es-SV" sz="1400" dirty="0"/>
                        <a:t>ACTIVIDAD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COSTO UNITARIO</a:t>
                      </a:r>
                      <a:r>
                        <a:rPr lang="es-SV" sz="1400" baseline="0" dirty="0"/>
                        <a:t> X AÑO </a:t>
                      </a:r>
                      <a:endParaRPr lang="es-SV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400" dirty="0"/>
                        <a:t>COSTO MENSUAL X ACTIVIDAD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050">
                <a:tc>
                  <a:txBody>
                    <a:bodyPr/>
                    <a:lstStyle/>
                    <a:p>
                      <a:r>
                        <a:rPr lang="es-SV" sz="1400" dirty="0"/>
                        <a:t>Salarios (3 Educadores y 1 Coordinación)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$19,983.84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134">
                <a:tc>
                  <a:txBody>
                    <a:bodyPr/>
                    <a:lstStyle/>
                    <a:p>
                      <a:r>
                        <a:rPr lang="es-SV" sz="1400" dirty="0"/>
                        <a:t>Aportes Patronales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</a:t>
                      </a:r>
                      <a:r>
                        <a:rPr lang="es-SV" sz="1400" baseline="0" dirty="0"/>
                        <a:t>  </a:t>
                      </a:r>
                      <a:r>
                        <a:rPr lang="es-SV" sz="1400" dirty="0"/>
                        <a:t>3,085.96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34">
                <a:tc>
                  <a:txBody>
                    <a:bodyPr/>
                    <a:lstStyle/>
                    <a:p>
                      <a:r>
                        <a:rPr lang="es-SV" sz="1400" dirty="0"/>
                        <a:t>Aguinaldos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  1,082.88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134">
                <a:tc>
                  <a:txBody>
                    <a:bodyPr/>
                    <a:lstStyle/>
                    <a:p>
                      <a:r>
                        <a:rPr lang="es-SV" sz="1400" dirty="0"/>
                        <a:t>Indemnización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  1,665.32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134">
                <a:tc>
                  <a:txBody>
                    <a:bodyPr/>
                    <a:lstStyle/>
                    <a:p>
                      <a:r>
                        <a:rPr lang="es-SV" sz="1400" dirty="0"/>
                        <a:t>Alquiler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  2,222.52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$ 185.21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5882">
                <a:tc>
                  <a:txBody>
                    <a:bodyPr/>
                    <a:lstStyle/>
                    <a:p>
                      <a:r>
                        <a:rPr lang="es-SV" sz="1400" dirty="0"/>
                        <a:t>Servicios</a:t>
                      </a:r>
                      <a:r>
                        <a:rPr lang="es-SV" sz="1400" baseline="0" dirty="0"/>
                        <a:t> básicos ( Energía , Agua, Telefonía Fija y telefonía móvil)</a:t>
                      </a:r>
                      <a:endParaRPr lang="es-SV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  4,060.92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134">
                <a:tc>
                  <a:txBody>
                    <a:bodyPr/>
                    <a:lstStyle/>
                    <a:p>
                      <a:r>
                        <a:rPr lang="es-SV" sz="1400" dirty="0"/>
                        <a:t>Servicios Contables</a:t>
                      </a:r>
                      <a:r>
                        <a:rPr lang="es-SV" sz="1400" baseline="0" dirty="0"/>
                        <a:t> </a:t>
                      </a:r>
                      <a:endParaRPr lang="es-SV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$ 3,825.00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6050">
                <a:tc>
                  <a:txBody>
                    <a:bodyPr/>
                    <a:lstStyle/>
                    <a:p>
                      <a:r>
                        <a:rPr lang="es-SV" sz="1400" dirty="0"/>
                        <a:t>Mantenimiento y Suministros de Oficina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    177.85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134">
                <a:tc>
                  <a:txBody>
                    <a:bodyPr/>
                    <a:lstStyle/>
                    <a:p>
                      <a:r>
                        <a:rPr lang="es-SV" sz="1400" dirty="0"/>
                        <a:t>Material y papelería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    223.06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134">
                <a:tc>
                  <a:txBody>
                    <a:bodyPr/>
                    <a:lstStyle/>
                    <a:p>
                      <a:r>
                        <a:rPr lang="es-SV" sz="1400" dirty="0"/>
                        <a:t>Viáticos y alojamiento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$ 3,834.84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134">
                <a:tc>
                  <a:txBody>
                    <a:bodyPr/>
                    <a:lstStyle/>
                    <a:p>
                      <a:r>
                        <a:rPr lang="es-SV" sz="1400" dirty="0"/>
                        <a:t>Transporte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$ 4,630.60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134">
                <a:tc>
                  <a:txBody>
                    <a:bodyPr/>
                    <a:lstStyle/>
                    <a:p>
                      <a:r>
                        <a:rPr lang="es-SV" sz="1400" dirty="0"/>
                        <a:t>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b="1" dirty="0"/>
                        <a:t>$44,792..79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E3702BF-6EEA-40F8-B0BA-0302FC578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385615"/>
              </p:ext>
            </p:extLst>
          </p:nvPr>
        </p:nvGraphicFramePr>
        <p:xfrm>
          <a:off x="6674720" y="1002358"/>
          <a:ext cx="5347629" cy="3794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128">
                <a:tc gridSpan="3">
                  <a:txBody>
                    <a:bodyPr/>
                    <a:lstStyle/>
                    <a:p>
                      <a:pPr algn="ctr"/>
                      <a:r>
                        <a:rPr lang="es-SV" sz="1600" dirty="0"/>
                        <a:t>CONTRAPARTIDA  DE VISION PRPOSITIVA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s-SV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SV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722990"/>
                  </a:ext>
                </a:extLst>
              </a:tr>
              <a:tr h="771043">
                <a:tc>
                  <a:txBody>
                    <a:bodyPr/>
                    <a:lstStyle/>
                    <a:p>
                      <a:r>
                        <a:rPr lang="es-SV" sz="1400" dirty="0"/>
                        <a:t>ACTIVIDAD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COSTO UNITARIO</a:t>
                      </a:r>
                      <a:r>
                        <a:rPr lang="es-SV" sz="1400" baseline="0" dirty="0"/>
                        <a:t> X AÑO </a:t>
                      </a:r>
                      <a:endParaRPr lang="es-SV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400" dirty="0"/>
                        <a:t>COSTO MENSUAL X ACTIVIDAD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043">
                <a:tc>
                  <a:txBody>
                    <a:bodyPr/>
                    <a:lstStyle/>
                    <a:p>
                      <a:r>
                        <a:rPr lang="es-SV" sz="1400" dirty="0"/>
                        <a:t>Servicios de Administración (1 persona permanente)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400" dirty="0"/>
                        <a:t>$0.00</a:t>
                      </a:r>
                    </a:p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586">
                <a:tc>
                  <a:txBody>
                    <a:bodyPr/>
                    <a:lstStyle/>
                    <a:p>
                      <a:r>
                        <a:rPr lang="es-SV" sz="1400" dirty="0"/>
                        <a:t>Servicios de Monitoreo(1 persona permanente)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400" dirty="0"/>
                        <a:t>$0.00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586">
                <a:tc>
                  <a:txBody>
                    <a:bodyPr/>
                    <a:lstStyle/>
                    <a:p>
                      <a:r>
                        <a:rPr lang="es-SV" sz="1400" dirty="0"/>
                        <a:t>Digitador/a en </a:t>
                      </a:r>
                      <a:r>
                        <a:rPr lang="es-SV" sz="1400" dirty="0" err="1"/>
                        <a:t>Sigpro</a:t>
                      </a:r>
                      <a:r>
                        <a:rPr lang="es-SV" sz="1400" dirty="0"/>
                        <a:t>( 1 Persona)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dirty="0"/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400" dirty="0"/>
                        <a:t>$0.00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128">
                <a:tc>
                  <a:txBody>
                    <a:bodyPr/>
                    <a:lstStyle/>
                    <a:p>
                      <a:r>
                        <a:rPr lang="es-SV" sz="1400" dirty="0"/>
                        <a:t>Representación Legal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400" dirty="0" smtClean="0"/>
                        <a:t>$0.00</a:t>
                      </a:r>
                    </a:p>
                    <a:p>
                      <a:pPr algn="r"/>
                      <a:endParaRPr lang="es-SV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128">
                <a:tc>
                  <a:txBody>
                    <a:bodyPr/>
                    <a:lstStyle/>
                    <a:p>
                      <a:r>
                        <a:rPr lang="es-SV" sz="1400" dirty="0"/>
                        <a:t>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SV" sz="1400" b="1" dirty="0"/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S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416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1231" y="303384"/>
            <a:ext cx="8686800" cy="1089337"/>
          </a:xfrm>
        </p:spPr>
        <p:txBody>
          <a:bodyPr>
            <a:noAutofit/>
          </a:bodyPr>
          <a:lstStyle/>
          <a:p>
            <a:pPr algn="ctr"/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sz="24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sz="3600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Principales Limitantes   </a:t>
            </a:r>
            <a:r>
              <a:rPr lang="es-ES" sz="3200" dirty="0"/>
              <a:t/>
            </a:r>
            <a:br>
              <a:rPr lang="es-ES" sz="3200" dirty="0"/>
            </a:br>
            <a:r>
              <a:rPr lang="es-ES" sz="2400" dirty="0"/>
              <a:t/>
            </a:r>
            <a:br>
              <a:rPr lang="es-ES" sz="2400" dirty="0"/>
            </a:br>
            <a:endParaRPr lang="es-ES" sz="24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63" y="6001635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094E6A9-B55C-45AA-8F81-791CE12B34D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192152" y="789141"/>
            <a:ext cx="4464496" cy="5624185"/>
          </a:xfrm>
          <a:prstGeom prst="rect">
            <a:avLst/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lang="es-ES"/>
            </a:pPr>
            <a:r>
              <a:rPr lang="es-SV" sz="1400" b="1" u="sng" dirty="0"/>
              <a:t>QUE ENFRENTAN LOS  EDUCADORES EN CAMPO  </a:t>
            </a:r>
            <a:endParaRPr lang="es-SV" sz="1400" dirty="0"/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400" dirty="0"/>
              <a:t>La alta peligrosidad de algunas zonas ( presencia de pandillas ).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400" dirty="0"/>
              <a:t>Direcciones otorgadas del SUMEVE son bien escuetas.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400" dirty="0"/>
              <a:t>Algunas personas no les agrada que la visita domiciliar sea en su residencia.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400" dirty="0"/>
              <a:t>Inversión de tiempo y dinero mas de lo proyectado , en la búsqueda de las personas en calidad de abandono.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400" dirty="0"/>
              <a:t>Muchas de las personas se coordina con ellos y ellas </a:t>
            </a:r>
            <a:r>
              <a:rPr lang="es-SV" sz="1400" dirty="0" smtClean="0"/>
              <a:t>,la </a:t>
            </a:r>
            <a:r>
              <a:rPr lang="es-SV" sz="1400" dirty="0"/>
              <a:t>visita domiciliar y no asisten al lugar acordado, se les llama y ponen a otra persona que contesten , y dicen que es numero equivocado o en la 2ª Visita manifiestan que no son ellos /as o que no conocen al educador.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400" dirty="0"/>
              <a:t>Existen otras personas que manifiestan no querer saber nada , y que se sienten bien de salud.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400" dirty="0"/>
              <a:t>Algunas personas , les preocupa mas sus empleos y o negocios informales, y dejan en 2ª plano la atención medica 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400" dirty="0"/>
              <a:t>Con el sector de personas con VIH , no se puede evidenciar las intervenciones , por que las personas en su mayoría ,no aceptan que se les tome fotografías.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endParaRPr lang="es-SV" sz="1600" dirty="0"/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endParaRPr lang="es-SV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endParaRPr lang="es-SV" sz="1600" dirty="0">
              <a:solidFill>
                <a:schemeClr val="bg1"/>
              </a:solidFill>
            </a:endParaRPr>
          </a:p>
          <a:p>
            <a:pPr>
              <a:defRPr lang="es-ES"/>
            </a:pP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83AE197-5D79-4206-9924-7F5FBF4F16C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5849014" y="2949613"/>
            <a:ext cx="5150834" cy="216377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lang="es-ES"/>
            </a:pPr>
            <a:r>
              <a:rPr lang="es-SV" sz="1800" b="1" u="sng" dirty="0">
                <a:solidFill>
                  <a:schemeClr val="bg1"/>
                </a:solidFill>
              </a:rPr>
              <a:t> </a:t>
            </a:r>
            <a:r>
              <a:rPr lang="es-SV" sz="1600" b="1" u="sng" dirty="0"/>
              <a:t>QUE ENFRENTA LA  COORDINACION  </a:t>
            </a:r>
          </a:p>
          <a:p>
            <a:pPr marL="285750" indent="-285750">
              <a:buFont typeface="Wingdings" panose="05000000000000000000" pitchFamily="2" charset="2"/>
              <a:buChar char="q"/>
              <a:defRPr lang="es-ES"/>
            </a:pPr>
            <a:endParaRPr lang="es-SV" sz="1400" b="1" dirty="0"/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800" dirty="0"/>
              <a:t>La falta de listados por parte de los centros de atención ,en el indicador de Inicios.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800" dirty="0"/>
              <a:t>En H. N. La Unión y Morazán , manifestaron no tienen en atención ,el numero de personas que el proyecto tiene como meta.   </a:t>
            </a:r>
          </a:p>
          <a:p>
            <a:pPr>
              <a:defRPr lang="es-ES"/>
            </a:pPr>
            <a:endParaRPr lang="es-SV" sz="1800" dirty="0">
              <a:solidFill>
                <a:schemeClr val="bg1"/>
              </a:solidFill>
            </a:endParaRPr>
          </a:p>
          <a:p>
            <a:pPr>
              <a:defRPr lang="es-ES"/>
            </a:pPr>
            <a:endParaRPr lang="es-ES" sz="1800" dirty="0">
              <a:solidFill>
                <a:schemeClr val="bg1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99839DA-91E3-460F-B2F5-BF3EBACC8BF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5863535" y="790765"/>
            <a:ext cx="4464496" cy="2035735"/>
          </a:xfrm>
          <a:prstGeom prst="rect">
            <a:avLst/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lang="es-ES"/>
            </a:pPr>
            <a:r>
              <a:rPr lang="es-SV" sz="1400" b="1" u="sng" dirty="0"/>
              <a:t>  </a:t>
            </a:r>
            <a:r>
              <a:rPr lang="es-SV" sz="1600" b="1" dirty="0"/>
              <a:t>EN ZONAS / COMUNIDADES  </a:t>
            </a:r>
          </a:p>
          <a:p>
            <a:pPr>
              <a:defRPr lang="es-ES"/>
            </a:pPr>
            <a:endParaRPr lang="es-SV" sz="1600" b="1" dirty="0"/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La Delincuencia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La estigmatización y la Discriminación hacia las personas con VIH.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r>
              <a:rPr lang="es-SV" sz="1600" b="1" dirty="0"/>
              <a:t>La auto estigmatización de las personas con VIH.  </a:t>
            </a:r>
          </a:p>
          <a:p>
            <a:pPr marL="285750" indent="-285750">
              <a:buFont typeface="Wingdings" panose="05000000000000000000" pitchFamily="2" charset="2"/>
              <a:buChar char="§"/>
              <a:defRPr lang="es-ES"/>
            </a:pPr>
            <a:endParaRPr lang="es-SV" sz="1200" b="1" dirty="0">
              <a:solidFill>
                <a:schemeClr val="bg1"/>
              </a:solidFill>
            </a:endParaRPr>
          </a:p>
          <a:p>
            <a:pPr>
              <a:defRPr lang="es-ES"/>
            </a:pP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21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6F6906F-E3B2-49F7-9837-AE3BABC9858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32212" y="360040"/>
            <a:ext cx="7344816" cy="8712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F233AB99-4E5C-45FF-8607-DF1C4CAF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63" y="6001635"/>
            <a:ext cx="1893945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CC8F130-6C11-4088-8EFE-0A9FF0DF8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57255">
            <a:off x="2755727" y="1655473"/>
            <a:ext cx="5498730" cy="361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14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2529" y="547211"/>
            <a:ext cx="6833351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24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59656" y="245934"/>
            <a:ext cx="7619410" cy="8978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4000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FF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ucida Calligraphy" panose="03010101010101010101" pitchFamily="66" charset="0"/>
              </a:rPr>
              <a:t>Nuestro Marco Filosófico  </a:t>
            </a:r>
            <a:endParaRPr lang="es-ES" sz="4000" dirty="0">
              <a:ln w="28575">
                <a:solidFill>
                  <a:srgbClr val="0000FF"/>
                </a:solidFill>
                <a:prstDash val="solid"/>
              </a:ln>
              <a:solidFill>
                <a:srgbClr val="FF00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6" name="Imagen 5" descr="D:\Logo con Fondo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565829" y="5689599"/>
            <a:ext cx="1944216" cy="75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355488" y="1720223"/>
            <a:ext cx="6408712" cy="16922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SV" sz="24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Grupo de Personas visionarias y Altruistas que trabajan en la Prevención, acompañamiento y defensa de los derechos Humanos de personas con VIH y personas vulnerables.  </a:t>
            </a:r>
          </a:p>
          <a:p>
            <a:endParaRPr lang="es-SV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48293" y="1649324"/>
            <a:ext cx="3808411" cy="11866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FF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ucida Calligraphy" panose="03010101010101010101" pitchFamily="66" charset="0"/>
              </a:rPr>
              <a:t>Misión</a:t>
            </a:r>
          </a:p>
        </p:txBody>
      </p:sp>
      <p:sp>
        <p:nvSpPr>
          <p:cNvPr id="11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-537613" y="3450198"/>
            <a:ext cx="6180224" cy="14700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FF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ucida Calligraphy" panose="03010101010101010101" pitchFamily="66" charset="0"/>
              </a:rPr>
              <a:t>Visión   </a:t>
            </a:r>
            <a:endParaRPr lang="es-ES" dirty="0">
              <a:ln w="28575">
                <a:solidFill>
                  <a:srgbClr val="0000FF"/>
                </a:solidFill>
                <a:prstDash val="solid"/>
              </a:ln>
              <a:solidFill>
                <a:srgbClr val="FF00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14" name="Subtitle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242947" y="3935755"/>
            <a:ext cx="6408712" cy="14133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SV" sz="22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Ser una Organización auto sostenible que genera cambios de vida ante el VIH e incide ante el estado para el cumplimiento de los derechos .  </a:t>
            </a:r>
          </a:p>
          <a:p>
            <a:endParaRPr lang="es-SV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37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2529" y="547211"/>
            <a:ext cx="6833351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24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59656" y="245934"/>
            <a:ext cx="7619410" cy="8978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4000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FF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ucida Calligraphy" panose="03010101010101010101" pitchFamily="66" charset="0"/>
              </a:rPr>
              <a:t>Ejes Estratégicos   </a:t>
            </a:r>
            <a:endParaRPr lang="es-ES" sz="4000" dirty="0">
              <a:ln w="28575">
                <a:solidFill>
                  <a:srgbClr val="0000FF"/>
                </a:solidFill>
                <a:prstDash val="solid"/>
              </a:ln>
              <a:solidFill>
                <a:srgbClr val="FF00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6" name="Imagen 5" descr="D:\Logo con Fondo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95692" y="5884294"/>
            <a:ext cx="1944216" cy="75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50909" y="2026723"/>
            <a:ext cx="11325276" cy="343154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s-SV" sz="3600" dirty="0">
                <a:ln w="28575">
                  <a:solidFill>
                    <a:srgbClr val="0000FF"/>
                  </a:solidFill>
                  <a:prstDash val="solid"/>
                </a:ln>
                <a:solidFill>
                  <a:schemeClr val="tx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ucida Calligraphy" panose="03010101010101010101" pitchFamily="66" charset="0"/>
              </a:rPr>
              <a:t>Cuidado y Tratamiento.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s-SV" sz="3600" dirty="0">
              <a:ln w="28575">
                <a:solidFill>
                  <a:srgbClr val="0000FF"/>
                </a:solidFill>
                <a:prstDash val="solid"/>
              </a:ln>
              <a:solidFill>
                <a:schemeClr val="tx2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Lucida Calligraphy" panose="03010101010101010101" pitchFamily="66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s-SV" sz="3600" dirty="0">
                <a:ln w="28575">
                  <a:solidFill>
                    <a:srgbClr val="0000FF"/>
                  </a:solidFill>
                  <a:prstDash val="solid"/>
                </a:ln>
                <a:solidFill>
                  <a:schemeClr val="tx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ucida Calligraphy" panose="03010101010101010101" pitchFamily="66" charset="0"/>
              </a:rPr>
              <a:t> Educación y asistencia en Derechos Humanos e incidencia política.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s-SV" sz="3600" dirty="0">
              <a:ln w="28575">
                <a:solidFill>
                  <a:srgbClr val="0000FF"/>
                </a:solidFill>
                <a:prstDash val="solid"/>
              </a:ln>
              <a:solidFill>
                <a:schemeClr val="tx2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Lucida Calligraphy" panose="03010101010101010101" pitchFamily="66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s-SV" sz="3600" dirty="0">
                <a:ln w="28575">
                  <a:solidFill>
                    <a:srgbClr val="0000FF"/>
                  </a:solidFill>
                  <a:prstDash val="solid"/>
                </a:ln>
                <a:solidFill>
                  <a:schemeClr val="tx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ucida Calligraphy" panose="03010101010101010101" pitchFamily="66" charset="0"/>
              </a:rPr>
              <a:t> Sostenibilidad Programática  </a:t>
            </a:r>
          </a:p>
          <a:p>
            <a:pPr algn="ctr"/>
            <a:endParaRPr lang="es-SV" sz="3600" dirty="0">
              <a:ln w="28575">
                <a:solidFill>
                  <a:srgbClr val="0000FF"/>
                </a:solidFill>
                <a:prstDash val="solid"/>
              </a:ln>
              <a:solidFill>
                <a:srgbClr val="FF00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11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23557" y="2026724"/>
            <a:ext cx="9326880" cy="10664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3600" dirty="0">
              <a:ln w="28575">
                <a:solidFill>
                  <a:srgbClr val="0000FF"/>
                </a:solidFill>
                <a:prstDash val="solid"/>
              </a:ln>
              <a:solidFill>
                <a:srgbClr val="FF00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15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737230" y="1988712"/>
            <a:ext cx="4749868" cy="11044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SV" sz="3600" dirty="0">
              <a:ln w="28575">
                <a:solidFill>
                  <a:srgbClr val="0000FF"/>
                </a:solidFill>
                <a:prstDash val="solid"/>
              </a:ln>
              <a:solidFill>
                <a:srgbClr val="FF00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8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2529" y="547211"/>
            <a:ext cx="6833351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24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59656" y="245934"/>
            <a:ext cx="7619410" cy="8978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4000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FF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ucida Calligraphy" panose="03010101010101010101" pitchFamily="66" charset="0"/>
              </a:rPr>
              <a:t>Valores Compartidos   </a:t>
            </a:r>
            <a:endParaRPr lang="es-ES" sz="4000" dirty="0">
              <a:ln w="28575">
                <a:solidFill>
                  <a:srgbClr val="0000FF"/>
                </a:solidFill>
                <a:prstDash val="solid"/>
              </a:ln>
              <a:solidFill>
                <a:srgbClr val="FF00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6" name="Imagen 5" descr="D:\Logo con Fondo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636167" y="5686543"/>
            <a:ext cx="1944216" cy="75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002601" y="1423793"/>
            <a:ext cx="6408712" cy="1356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SV" sz="24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Logramos la satisfacción y beneficios en las personas y la efectividad en nuestros resultados con transparencia y ética .  </a:t>
            </a:r>
          </a:p>
          <a:p>
            <a:endParaRPr lang="es-SV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7753" y="1181802"/>
            <a:ext cx="3808411" cy="11866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FF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ucida Calligraphy" panose="03010101010101010101" pitchFamily="66" charset="0"/>
              </a:rPr>
              <a:t>Excelencia </a:t>
            </a:r>
          </a:p>
        </p:txBody>
      </p:sp>
      <p:sp>
        <p:nvSpPr>
          <p:cNvPr id="11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-498154" y="2754737"/>
            <a:ext cx="6180224" cy="80762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FF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ucida Calligraphy" panose="03010101010101010101" pitchFamily="66" charset="0"/>
              </a:rPr>
              <a:t>Solidaridad  </a:t>
            </a:r>
            <a:endParaRPr lang="es-ES" dirty="0">
              <a:ln w="28575">
                <a:solidFill>
                  <a:srgbClr val="0000FF"/>
                </a:solidFill>
                <a:prstDash val="solid"/>
              </a:ln>
              <a:solidFill>
                <a:srgbClr val="FF00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14" name="Subtitle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002601" y="2780283"/>
            <a:ext cx="6408712" cy="1087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SV" sz="22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Ponemos en practica la unidad , la protección y la ayuda mutua entre personas con VIH y poblaciones vulnerables .  </a:t>
            </a:r>
          </a:p>
          <a:p>
            <a:endParaRPr lang="es-SV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itl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383970" y="4134709"/>
            <a:ext cx="3808411" cy="11866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FF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ucida Calligraphy" panose="03010101010101010101" pitchFamily="66" charset="0"/>
              </a:rPr>
              <a:t>Equidad </a:t>
            </a:r>
          </a:p>
        </p:txBody>
      </p:sp>
      <p:sp>
        <p:nvSpPr>
          <p:cNvPr id="13" name="Subtitle 2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002601" y="4557606"/>
            <a:ext cx="6408712" cy="11289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SV" sz="24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Trabajamos centrados en las personas sin </a:t>
            </a:r>
            <a:r>
              <a:rPr lang="es-SV" sz="2400" b="1" dirty="0" smtClean="0">
                <a:solidFill>
                  <a:prstClr val="black"/>
                </a:solidFill>
                <a:latin typeface="Lucida Calligraphy" panose="03010101010101010101" pitchFamily="66" charset="0"/>
              </a:rPr>
              <a:t>distinciones, </a:t>
            </a:r>
            <a:r>
              <a:rPr lang="es-SV" sz="2400" b="1" dirty="0">
                <a:solidFill>
                  <a:prstClr val="black"/>
                </a:solidFill>
                <a:latin typeface="Lucida Calligraphy" panose="03010101010101010101" pitchFamily="66" charset="0"/>
              </a:rPr>
              <a:t>otorgando a cada quien los servicios de ayuda  que necesita .  </a:t>
            </a:r>
          </a:p>
          <a:p>
            <a:endParaRPr lang="es-SV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60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C:\Users\Visión Propositiva\Desktop\FOTOS 2018 -MCYTTO\FOTOS MARZO 2018\FOTO EN CAMPO 21-03-2018.jpg">
            <a:extLst>
              <a:ext uri="{FF2B5EF4-FFF2-40B4-BE49-F238E27FC236}">
                <a16:creationId xmlns:a16="http://schemas.microsoft.com/office/drawing/2014/main" id="{0B06C416-25FE-423C-906F-2D3583FF303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085" y="2870448"/>
            <a:ext cx="2521239" cy="1599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22073" y="2893752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8" y="176952"/>
            <a:ext cx="2080593" cy="79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CE36C45-E07C-455D-ACB6-0917B624FE2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253602" y="184834"/>
            <a:ext cx="4810539" cy="871218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Hospitales Asignados</a:t>
            </a:r>
            <a:r>
              <a:rPr lang="es-ES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 </a:t>
            </a:r>
            <a:endParaRPr lang="es-ES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A5AD2D6-4FEE-4F63-86E5-6432B99C8A7E}"/>
              </a:ext>
            </a:extLst>
          </p:cNvPr>
          <p:cNvSpPr/>
          <p:nvPr/>
        </p:nvSpPr>
        <p:spPr>
          <a:xfrm>
            <a:off x="7073146" y="5183432"/>
            <a:ext cx="2242939" cy="1347955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H.N. </a:t>
            </a:r>
            <a:r>
              <a:rPr lang="es-SV" dirty="0" smtClean="0"/>
              <a:t>Gotera </a:t>
            </a:r>
            <a:r>
              <a:rPr lang="es-SV" dirty="0"/>
              <a:t>(</a:t>
            </a:r>
            <a:r>
              <a:rPr lang="es-SV" dirty="0" smtClean="0"/>
              <a:t>San </a:t>
            </a:r>
            <a:r>
              <a:rPr lang="es-SV" dirty="0"/>
              <a:t>Francisco Morazán )</a:t>
            </a:r>
            <a:endParaRPr lang="es-ES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919F6EE-E705-4D5B-93A5-A2B8DAC7B555}"/>
              </a:ext>
            </a:extLst>
          </p:cNvPr>
          <p:cNvSpPr/>
          <p:nvPr/>
        </p:nvSpPr>
        <p:spPr>
          <a:xfrm>
            <a:off x="6992862" y="2870449"/>
            <a:ext cx="2234303" cy="1307129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>
                <a:solidFill>
                  <a:schemeClr val="tx1"/>
                </a:solidFill>
              </a:rPr>
              <a:t>H.N. </a:t>
            </a:r>
            <a:r>
              <a:rPr lang="es-SV" dirty="0" smtClean="0">
                <a:solidFill>
                  <a:schemeClr val="tx1"/>
                </a:solidFill>
              </a:rPr>
              <a:t>San Juan  de Dios San Miguel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ACDA-F5B9-4D0B-B60A-D913D0C9DC0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932268" y="161161"/>
            <a:ext cx="4101144" cy="1274714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Recurso Humano  Asignado</a:t>
            </a:r>
            <a:r>
              <a:rPr lang="es-ES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 </a:t>
            </a:r>
            <a:endParaRPr lang="es-ES" dirty="0"/>
          </a:p>
        </p:txBody>
      </p:sp>
      <p:sp>
        <p:nvSpPr>
          <p:cNvPr id="12" name="Diagrama de flujo: cinta perforada 11">
            <a:extLst>
              <a:ext uri="{FF2B5EF4-FFF2-40B4-BE49-F238E27FC236}">
                <a16:creationId xmlns:a16="http://schemas.microsoft.com/office/drawing/2014/main" id="{EB0E308F-6D6E-4289-A18C-622F7120A07F}"/>
              </a:ext>
            </a:extLst>
          </p:cNvPr>
          <p:cNvSpPr/>
          <p:nvPr/>
        </p:nvSpPr>
        <p:spPr>
          <a:xfrm>
            <a:off x="2964693" y="1359873"/>
            <a:ext cx="1394855" cy="639315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>
                <a:solidFill>
                  <a:schemeClr val="tx1"/>
                </a:solidFill>
              </a:rPr>
              <a:t>Educador 1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Diagrama de flujo: cinta perforada 12">
            <a:extLst>
              <a:ext uri="{FF2B5EF4-FFF2-40B4-BE49-F238E27FC236}">
                <a16:creationId xmlns:a16="http://schemas.microsoft.com/office/drawing/2014/main" id="{75453E1A-50BB-4203-9447-DFFE712542D8}"/>
              </a:ext>
            </a:extLst>
          </p:cNvPr>
          <p:cNvSpPr/>
          <p:nvPr/>
        </p:nvSpPr>
        <p:spPr>
          <a:xfrm>
            <a:off x="2858135" y="3173752"/>
            <a:ext cx="1459450" cy="688508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>
                <a:solidFill>
                  <a:schemeClr val="tx1"/>
                </a:solidFill>
              </a:rPr>
              <a:t>Educador 2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4" name="Diagrama de flujo: cinta perforada 13">
            <a:extLst>
              <a:ext uri="{FF2B5EF4-FFF2-40B4-BE49-F238E27FC236}">
                <a16:creationId xmlns:a16="http://schemas.microsoft.com/office/drawing/2014/main" id="{4016D4EB-FF12-409A-B50B-27622EDCA9E9}"/>
              </a:ext>
            </a:extLst>
          </p:cNvPr>
          <p:cNvSpPr/>
          <p:nvPr/>
        </p:nvSpPr>
        <p:spPr>
          <a:xfrm>
            <a:off x="2913716" y="5510246"/>
            <a:ext cx="1445832" cy="621085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>
                <a:solidFill>
                  <a:schemeClr val="tx1"/>
                </a:solidFill>
              </a:rPr>
              <a:t>Educador 3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BFD6AF5-FE91-4B41-B29A-E7282E6C6101}"/>
              </a:ext>
            </a:extLst>
          </p:cNvPr>
          <p:cNvSpPr/>
          <p:nvPr/>
        </p:nvSpPr>
        <p:spPr>
          <a:xfrm>
            <a:off x="4471632" y="1124170"/>
            <a:ext cx="1881621" cy="1162438"/>
          </a:xfrm>
          <a:prstGeom prst="ellipse">
            <a:avLst/>
          </a:prstGeom>
          <a:solidFill>
            <a:srgbClr val="FF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Javier </a:t>
            </a:r>
            <a:r>
              <a:rPr lang="es-SV" dirty="0" smtClean="0"/>
              <a:t>López /Orlando Aguilar </a:t>
            </a:r>
            <a:endParaRPr lang="es-ES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DC4735F-0752-40C8-BF7A-D4A26B6866A5}"/>
              </a:ext>
            </a:extLst>
          </p:cNvPr>
          <p:cNvSpPr/>
          <p:nvPr/>
        </p:nvSpPr>
        <p:spPr>
          <a:xfrm>
            <a:off x="4477269" y="2861348"/>
            <a:ext cx="1758731" cy="1274714"/>
          </a:xfrm>
          <a:prstGeom prst="ellipse">
            <a:avLst/>
          </a:prstGeom>
          <a:solidFill>
            <a:srgbClr val="66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Roger Núñez  </a:t>
            </a:r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D8A7095D-A059-4408-8D20-97155EB878BB}"/>
              </a:ext>
            </a:extLst>
          </p:cNvPr>
          <p:cNvSpPr/>
          <p:nvPr/>
        </p:nvSpPr>
        <p:spPr>
          <a:xfrm>
            <a:off x="4563637" y="5183432"/>
            <a:ext cx="1696871" cy="127471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Antonio de León   </a:t>
            </a:r>
            <a:endParaRPr lang="es-ES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CB8DBC3-8D19-411B-A846-D5DAAD24EBEC}"/>
              </a:ext>
            </a:extLst>
          </p:cNvPr>
          <p:cNvSpPr/>
          <p:nvPr/>
        </p:nvSpPr>
        <p:spPr>
          <a:xfrm>
            <a:off x="247416" y="2270276"/>
            <a:ext cx="1854505" cy="10614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/>
              <a:t>Irma Hernández </a:t>
            </a:r>
            <a:endParaRPr lang="es-SV" dirty="0" smtClean="0"/>
          </a:p>
        </p:txBody>
      </p:sp>
      <p:sp>
        <p:nvSpPr>
          <p:cNvPr id="19" name="Diagrama de flujo: cinta perforada 18">
            <a:extLst>
              <a:ext uri="{FF2B5EF4-FFF2-40B4-BE49-F238E27FC236}">
                <a16:creationId xmlns:a16="http://schemas.microsoft.com/office/drawing/2014/main" id="{A1558934-9E3A-4A84-BBF9-2B9212A15FAF}"/>
              </a:ext>
            </a:extLst>
          </p:cNvPr>
          <p:cNvSpPr/>
          <p:nvPr/>
        </p:nvSpPr>
        <p:spPr>
          <a:xfrm>
            <a:off x="363856" y="5510246"/>
            <a:ext cx="1593477" cy="634575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>
                <a:solidFill>
                  <a:schemeClr val="tx1"/>
                </a:solidFill>
              </a:rPr>
              <a:t>Coordinación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6CED81F6-5EA6-4DD8-88A9-661C313A421B}"/>
              </a:ext>
            </a:extLst>
          </p:cNvPr>
          <p:cNvSpPr/>
          <p:nvPr/>
        </p:nvSpPr>
        <p:spPr>
          <a:xfrm>
            <a:off x="6434108" y="1495494"/>
            <a:ext cx="599304" cy="41978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Flecha: a la derecha 19">
            <a:extLst>
              <a:ext uri="{FF2B5EF4-FFF2-40B4-BE49-F238E27FC236}">
                <a16:creationId xmlns:a16="http://schemas.microsoft.com/office/drawing/2014/main" id="{6CED81F6-5EA6-4DD8-88A9-661C313A421B}"/>
              </a:ext>
            </a:extLst>
          </p:cNvPr>
          <p:cNvSpPr/>
          <p:nvPr/>
        </p:nvSpPr>
        <p:spPr>
          <a:xfrm>
            <a:off x="6353254" y="3304449"/>
            <a:ext cx="599304" cy="38851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lecha: a la derecha 19">
            <a:extLst>
              <a:ext uri="{FF2B5EF4-FFF2-40B4-BE49-F238E27FC236}">
                <a16:creationId xmlns:a16="http://schemas.microsoft.com/office/drawing/2014/main" id="{6CED81F6-5EA6-4DD8-88A9-661C313A421B}"/>
              </a:ext>
            </a:extLst>
          </p:cNvPr>
          <p:cNvSpPr/>
          <p:nvPr/>
        </p:nvSpPr>
        <p:spPr>
          <a:xfrm>
            <a:off x="6393558" y="5626533"/>
            <a:ext cx="599304" cy="38851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9" name="Conector recto 28"/>
          <p:cNvCxnSpPr/>
          <p:nvPr/>
        </p:nvCxnSpPr>
        <p:spPr>
          <a:xfrm>
            <a:off x="2526824" y="1390830"/>
            <a:ext cx="16625" cy="4398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2543449" y="1421641"/>
            <a:ext cx="2640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2513389" y="3581861"/>
            <a:ext cx="3241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>
            <a:off x="2543449" y="5789514"/>
            <a:ext cx="3241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4" descr="https://scontent.fsal3-1.fna.fbcdn.net/v/t1.15752-9/43649064_2174860866089545_8111186780927033344_n.jpg?_nc_cat=106&amp;oh=f690815fe5503bf22ac455de688be9ab&amp;oe=5C5AA7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050" y="547610"/>
            <a:ext cx="1820091" cy="2313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369" y="4685674"/>
            <a:ext cx="2508955" cy="1881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DE7EA3E5-B842-4B42-A08D-E4C11258F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2296" y="505847"/>
            <a:ext cx="2352573" cy="176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C1703DEA-8671-49CB-B321-8E51C56243A3}"/>
              </a:ext>
            </a:extLst>
          </p:cNvPr>
          <p:cNvSpPr/>
          <p:nvPr/>
        </p:nvSpPr>
        <p:spPr>
          <a:xfrm>
            <a:off x="7114266" y="1139212"/>
            <a:ext cx="1678848" cy="109947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>
                <a:solidFill>
                  <a:schemeClr val="tx1"/>
                </a:solidFill>
              </a:rPr>
              <a:t>H.N. La Unión 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" y="3635216"/>
            <a:ext cx="2413592" cy="170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54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Conector recto de flecha 61"/>
          <p:cNvCxnSpPr/>
          <p:nvPr/>
        </p:nvCxnSpPr>
        <p:spPr>
          <a:xfrm flipV="1">
            <a:off x="1641448" y="4953348"/>
            <a:ext cx="374016" cy="24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22073" y="2893752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8" y="176952"/>
            <a:ext cx="2080593" cy="79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269ACDA-F5B9-4D0B-B60A-D913D0C9DC0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932268" y="161161"/>
            <a:ext cx="5410028" cy="1274714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Flujograma de Ejecución </a:t>
            </a:r>
            <a:r>
              <a:rPr lang="es-ES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/>
            </a:r>
            <a:br>
              <a:rPr lang="es-ES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r>
              <a:rPr lang="es-ES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 </a:t>
            </a:r>
            <a:endParaRPr lang="es-ES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BFD6AF5-FE91-4B41-B29A-E7282E6C6101}"/>
              </a:ext>
            </a:extLst>
          </p:cNvPr>
          <p:cNvSpPr/>
          <p:nvPr/>
        </p:nvSpPr>
        <p:spPr>
          <a:xfrm>
            <a:off x="4605489" y="1686383"/>
            <a:ext cx="2121366" cy="993934"/>
          </a:xfrm>
          <a:prstGeom prst="ellipse">
            <a:avLst/>
          </a:prstGeom>
          <a:solidFill>
            <a:srgbClr val="FF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Direcciones de cada Centro hospitalario </a:t>
            </a:r>
            <a:endParaRPr lang="es-ES" sz="1400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DC4735F-0752-40C8-BF7A-D4A26B6866A5}"/>
              </a:ext>
            </a:extLst>
          </p:cNvPr>
          <p:cNvSpPr/>
          <p:nvPr/>
        </p:nvSpPr>
        <p:spPr>
          <a:xfrm>
            <a:off x="2553986" y="3556230"/>
            <a:ext cx="1765380" cy="1073295"/>
          </a:xfrm>
          <a:prstGeom prst="ellipse">
            <a:avLst/>
          </a:prstGeom>
          <a:solidFill>
            <a:srgbClr val="66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400" dirty="0" smtClean="0"/>
              <a:t>Clínicas de Atención Integral/TAR  </a:t>
            </a:r>
            <a:endParaRPr lang="es-ES" sz="1400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D8A7095D-A059-4408-8D20-97155EB878BB}"/>
              </a:ext>
            </a:extLst>
          </p:cNvPr>
          <p:cNvSpPr/>
          <p:nvPr/>
        </p:nvSpPr>
        <p:spPr>
          <a:xfrm>
            <a:off x="2471668" y="1596926"/>
            <a:ext cx="2045509" cy="124527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400" dirty="0" smtClean="0"/>
              <a:t>Ministerio de Salud / Coordinadora de Programa VIH   </a:t>
            </a:r>
            <a:endParaRPr lang="es-ES" sz="1400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CB8DBC3-8D19-411B-A846-D5DAAD24EBEC}"/>
              </a:ext>
            </a:extLst>
          </p:cNvPr>
          <p:cNvSpPr/>
          <p:nvPr/>
        </p:nvSpPr>
        <p:spPr>
          <a:xfrm>
            <a:off x="256259" y="1495494"/>
            <a:ext cx="1739464" cy="10614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400" dirty="0" smtClean="0"/>
              <a:t>Coordinación Plan/FM </a:t>
            </a:r>
          </a:p>
        </p:txBody>
      </p:sp>
      <p:cxnSp>
        <p:nvCxnSpPr>
          <p:cNvPr id="29" name="Conector recto 28"/>
          <p:cNvCxnSpPr/>
          <p:nvPr/>
        </p:nvCxnSpPr>
        <p:spPr>
          <a:xfrm>
            <a:off x="2194560" y="1435875"/>
            <a:ext cx="16625" cy="27915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2202872" y="2102688"/>
            <a:ext cx="30200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4443390" y="2183350"/>
            <a:ext cx="324197" cy="0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>
            <a:off x="2219959" y="4227431"/>
            <a:ext cx="32419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ipse 42">
            <a:extLst>
              <a:ext uri="{FF2B5EF4-FFF2-40B4-BE49-F238E27FC236}">
                <a16:creationId xmlns:a16="http://schemas.microsoft.com/office/drawing/2014/main" id="{CCB8DBC3-8D19-411B-A846-D5DAAD24EBEC}"/>
              </a:ext>
            </a:extLst>
          </p:cNvPr>
          <p:cNvSpPr/>
          <p:nvPr/>
        </p:nvSpPr>
        <p:spPr>
          <a:xfrm>
            <a:off x="127312" y="4480624"/>
            <a:ext cx="1581513" cy="9314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400" b="1" dirty="0" smtClean="0">
                <a:solidFill>
                  <a:srgbClr val="0000CC"/>
                </a:solidFill>
              </a:rPr>
              <a:t>Visión Propositiva  </a:t>
            </a: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6DC4735F-0752-40C8-BF7A-D4A26B6866A5}"/>
              </a:ext>
            </a:extLst>
          </p:cNvPr>
          <p:cNvSpPr/>
          <p:nvPr/>
        </p:nvSpPr>
        <p:spPr>
          <a:xfrm>
            <a:off x="2528319" y="5139638"/>
            <a:ext cx="1765380" cy="1121689"/>
          </a:xfrm>
          <a:prstGeom prst="ellipse">
            <a:avLst/>
          </a:prstGeom>
          <a:solidFill>
            <a:srgbClr val="66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400" dirty="0" smtClean="0"/>
              <a:t>UCSF / unidades Comunitarias de Salud Familiar </a:t>
            </a:r>
            <a:endParaRPr lang="es-ES" sz="1400" dirty="0"/>
          </a:p>
        </p:txBody>
      </p:sp>
      <p:cxnSp>
        <p:nvCxnSpPr>
          <p:cNvPr id="46" name="Conector recto 45"/>
          <p:cNvCxnSpPr/>
          <p:nvPr/>
        </p:nvCxnSpPr>
        <p:spPr>
          <a:xfrm>
            <a:off x="1991831" y="3983089"/>
            <a:ext cx="30819" cy="2545611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>
            <a:off x="2015464" y="3983089"/>
            <a:ext cx="48941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>
            <a:off x="2049086" y="5887721"/>
            <a:ext cx="49507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/>
          <p:nvPr/>
        </p:nvCxnSpPr>
        <p:spPr>
          <a:xfrm flipH="1">
            <a:off x="1001703" y="2704622"/>
            <a:ext cx="18702" cy="17401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6" name="Conector recto de flecha 55"/>
          <p:cNvCxnSpPr/>
          <p:nvPr/>
        </p:nvCxnSpPr>
        <p:spPr>
          <a:xfrm>
            <a:off x="1886988" y="2107686"/>
            <a:ext cx="32419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ipse 63">
            <a:extLst>
              <a:ext uri="{FF2B5EF4-FFF2-40B4-BE49-F238E27FC236}">
                <a16:creationId xmlns:a16="http://schemas.microsoft.com/office/drawing/2014/main" id="{6DC4735F-0752-40C8-BF7A-D4A26B6866A5}"/>
              </a:ext>
            </a:extLst>
          </p:cNvPr>
          <p:cNvSpPr/>
          <p:nvPr/>
        </p:nvSpPr>
        <p:spPr>
          <a:xfrm>
            <a:off x="6609434" y="3609384"/>
            <a:ext cx="1801032" cy="1176813"/>
          </a:xfrm>
          <a:prstGeom prst="ellipse">
            <a:avLst/>
          </a:prstGeom>
          <a:solidFill>
            <a:srgbClr val="66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400" dirty="0" smtClean="0"/>
              <a:t>Presentación periódica de Avances e informes de ejecución   </a:t>
            </a:r>
            <a:endParaRPr lang="es-ES" sz="1400" dirty="0"/>
          </a:p>
        </p:txBody>
      </p:sp>
      <p:cxnSp>
        <p:nvCxnSpPr>
          <p:cNvPr id="68" name="Conector recto 67"/>
          <p:cNvCxnSpPr/>
          <p:nvPr/>
        </p:nvCxnSpPr>
        <p:spPr>
          <a:xfrm>
            <a:off x="2049086" y="4955750"/>
            <a:ext cx="7280944" cy="3468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3" name="Elipse 72">
            <a:extLst>
              <a:ext uri="{FF2B5EF4-FFF2-40B4-BE49-F238E27FC236}">
                <a16:creationId xmlns:a16="http://schemas.microsoft.com/office/drawing/2014/main" id="{6DC4735F-0752-40C8-BF7A-D4A26B6866A5}"/>
              </a:ext>
            </a:extLst>
          </p:cNvPr>
          <p:cNvSpPr/>
          <p:nvPr/>
        </p:nvSpPr>
        <p:spPr>
          <a:xfrm>
            <a:off x="4402602" y="3574704"/>
            <a:ext cx="2107409" cy="1176813"/>
          </a:xfrm>
          <a:prstGeom prst="ellipse">
            <a:avLst/>
          </a:prstGeom>
          <a:solidFill>
            <a:srgbClr val="66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200" dirty="0" smtClean="0"/>
              <a:t>Coordinación para la recepción de listados firmados y sellados de personas a visitar    </a:t>
            </a:r>
            <a:endParaRPr lang="es-ES" sz="1200" dirty="0"/>
          </a:p>
        </p:txBody>
      </p:sp>
      <p:cxnSp>
        <p:nvCxnSpPr>
          <p:cNvPr id="78" name="Conector recto de flecha 77"/>
          <p:cNvCxnSpPr/>
          <p:nvPr/>
        </p:nvCxnSpPr>
        <p:spPr>
          <a:xfrm flipV="1">
            <a:off x="3529576" y="4613016"/>
            <a:ext cx="0" cy="322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9" name="Conector recto de flecha 78"/>
          <p:cNvCxnSpPr>
            <a:endCxn id="73" idx="4"/>
          </p:cNvCxnSpPr>
          <p:nvPr/>
        </p:nvCxnSpPr>
        <p:spPr>
          <a:xfrm flipV="1">
            <a:off x="5456306" y="4751517"/>
            <a:ext cx="1" cy="2508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1" name="Conector recto de flecha 80"/>
          <p:cNvCxnSpPr/>
          <p:nvPr/>
        </p:nvCxnSpPr>
        <p:spPr>
          <a:xfrm flipV="1">
            <a:off x="7563715" y="4749929"/>
            <a:ext cx="7718" cy="2501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 flipH="1" flipV="1">
            <a:off x="3499811" y="3252866"/>
            <a:ext cx="5752272" cy="34129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8" name="Elipse 87">
            <a:extLst>
              <a:ext uri="{FF2B5EF4-FFF2-40B4-BE49-F238E27FC236}">
                <a16:creationId xmlns:a16="http://schemas.microsoft.com/office/drawing/2014/main" id="{6DC4735F-0752-40C8-BF7A-D4A26B6866A5}"/>
              </a:ext>
            </a:extLst>
          </p:cNvPr>
          <p:cNvSpPr/>
          <p:nvPr/>
        </p:nvSpPr>
        <p:spPr>
          <a:xfrm>
            <a:off x="6478157" y="5102035"/>
            <a:ext cx="1932309" cy="1176813"/>
          </a:xfrm>
          <a:prstGeom prst="ellipse">
            <a:avLst/>
          </a:prstGeom>
          <a:solidFill>
            <a:srgbClr val="66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400" dirty="0" smtClean="0"/>
              <a:t>Entrega de Diploma de reconocimiento a la UCSF   </a:t>
            </a:r>
            <a:endParaRPr lang="es-ES" sz="1400" dirty="0"/>
          </a:p>
        </p:txBody>
      </p:sp>
      <p:cxnSp>
        <p:nvCxnSpPr>
          <p:cNvPr id="95" name="Conector recto de flecha 94"/>
          <p:cNvCxnSpPr/>
          <p:nvPr/>
        </p:nvCxnSpPr>
        <p:spPr>
          <a:xfrm flipV="1">
            <a:off x="7920952" y="3244356"/>
            <a:ext cx="0" cy="322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6" name="Conector recto de flecha 95"/>
          <p:cNvCxnSpPr/>
          <p:nvPr/>
        </p:nvCxnSpPr>
        <p:spPr>
          <a:xfrm flipV="1">
            <a:off x="5637282" y="3235848"/>
            <a:ext cx="0" cy="322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7" name="Conector recto de flecha 96"/>
          <p:cNvCxnSpPr/>
          <p:nvPr/>
        </p:nvCxnSpPr>
        <p:spPr>
          <a:xfrm flipH="1">
            <a:off x="3486930" y="3263672"/>
            <a:ext cx="7492" cy="3110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5" name="Elipse 104">
            <a:extLst>
              <a:ext uri="{FF2B5EF4-FFF2-40B4-BE49-F238E27FC236}">
                <a16:creationId xmlns:a16="http://schemas.microsoft.com/office/drawing/2014/main" id="{6DC4735F-0752-40C8-BF7A-D4A26B6866A5}"/>
              </a:ext>
            </a:extLst>
          </p:cNvPr>
          <p:cNvSpPr/>
          <p:nvPr/>
        </p:nvSpPr>
        <p:spPr>
          <a:xfrm>
            <a:off x="4383752" y="5102035"/>
            <a:ext cx="1932309" cy="1176813"/>
          </a:xfrm>
          <a:prstGeom prst="ellipse">
            <a:avLst/>
          </a:prstGeom>
          <a:solidFill>
            <a:srgbClr val="66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400" dirty="0" smtClean="0"/>
              <a:t>Coordinación de acompañamiento en campo   </a:t>
            </a:r>
            <a:endParaRPr lang="es-ES" sz="1400" dirty="0"/>
          </a:p>
        </p:txBody>
      </p:sp>
      <p:cxnSp>
        <p:nvCxnSpPr>
          <p:cNvPr id="106" name="Conector recto 105"/>
          <p:cNvCxnSpPr/>
          <p:nvPr/>
        </p:nvCxnSpPr>
        <p:spPr>
          <a:xfrm flipH="1" flipV="1">
            <a:off x="2007241" y="6528702"/>
            <a:ext cx="9257107" cy="26018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7" name="Elipse 106">
            <a:extLst>
              <a:ext uri="{FF2B5EF4-FFF2-40B4-BE49-F238E27FC236}">
                <a16:creationId xmlns:a16="http://schemas.microsoft.com/office/drawing/2014/main" id="{6DC4735F-0752-40C8-BF7A-D4A26B6866A5}"/>
              </a:ext>
            </a:extLst>
          </p:cNvPr>
          <p:cNvSpPr/>
          <p:nvPr/>
        </p:nvSpPr>
        <p:spPr>
          <a:xfrm>
            <a:off x="8509889" y="3672922"/>
            <a:ext cx="1640282" cy="1019518"/>
          </a:xfrm>
          <a:prstGeom prst="ellipse">
            <a:avLst/>
          </a:prstGeom>
          <a:solidFill>
            <a:srgbClr val="66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400" dirty="0" smtClean="0"/>
              <a:t>Rendiciones de cuentas trimestral   </a:t>
            </a:r>
            <a:endParaRPr lang="es-ES" sz="1400" dirty="0"/>
          </a:p>
        </p:txBody>
      </p:sp>
      <p:cxnSp>
        <p:nvCxnSpPr>
          <p:cNvPr id="110" name="Conector recto de flecha 109"/>
          <p:cNvCxnSpPr/>
          <p:nvPr/>
        </p:nvCxnSpPr>
        <p:spPr>
          <a:xfrm flipV="1">
            <a:off x="9356466" y="4692440"/>
            <a:ext cx="1119" cy="322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1" name="Conector recto de flecha 110"/>
          <p:cNvCxnSpPr/>
          <p:nvPr/>
        </p:nvCxnSpPr>
        <p:spPr>
          <a:xfrm flipV="1">
            <a:off x="9252083" y="3286995"/>
            <a:ext cx="0" cy="322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9" name="Elipse 118">
            <a:extLst>
              <a:ext uri="{FF2B5EF4-FFF2-40B4-BE49-F238E27FC236}">
                <a16:creationId xmlns:a16="http://schemas.microsoft.com/office/drawing/2014/main" id="{6DC4735F-0752-40C8-BF7A-D4A26B6866A5}"/>
              </a:ext>
            </a:extLst>
          </p:cNvPr>
          <p:cNvSpPr/>
          <p:nvPr/>
        </p:nvSpPr>
        <p:spPr>
          <a:xfrm>
            <a:off x="10467233" y="5167331"/>
            <a:ext cx="1455654" cy="1147495"/>
          </a:xfrm>
          <a:prstGeom prst="ellipse">
            <a:avLst/>
          </a:prstGeom>
          <a:solidFill>
            <a:srgbClr val="66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100" dirty="0" smtClean="0"/>
              <a:t>Entrega de informes </a:t>
            </a:r>
            <a:r>
              <a:rPr lang="es-SV" sz="1100" dirty="0" smtClean="0">
                <a:solidFill>
                  <a:srgbClr val="0000CC"/>
                </a:solidFill>
              </a:rPr>
              <a:t>técnicos </a:t>
            </a:r>
            <a:r>
              <a:rPr lang="es-SV" sz="1100" dirty="0" smtClean="0"/>
              <a:t> Mensuales, trimestrales y anuales    </a:t>
            </a:r>
            <a:endParaRPr lang="es-ES" sz="1100" dirty="0"/>
          </a:p>
        </p:txBody>
      </p:sp>
      <p:sp>
        <p:nvSpPr>
          <p:cNvPr id="121" name="Elipse 120">
            <a:extLst>
              <a:ext uri="{FF2B5EF4-FFF2-40B4-BE49-F238E27FC236}">
                <a16:creationId xmlns:a16="http://schemas.microsoft.com/office/drawing/2014/main" id="{6DC4735F-0752-40C8-BF7A-D4A26B6866A5}"/>
              </a:ext>
            </a:extLst>
          </p:cNvPr>
          <p:cNvSpPr/>
          <p:nvPr/>
        </p:nvSpPr>
        <p:spPr>
          <a:xfrm>
            <a:off x="8891676" y="5196141"/>
            <a:ext cx="1473985" cy="1178102"/>
          </a:xfrm>
          <a:prstGeom prst="ellipse">
            <a:avLst/>
          </a:prstGeom>
          <a:solidFill>
            <a:srgbClr val="66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100" dirty="0" smtClean="0"/>
              <a:t>Entrega de informes </a:t>
            </a:r>
            <a:r>
              <a:rPr lang="es-SV" sz="1100" dirty="0" smtClean="0">
                <a:solidFill>
                  <a:srgbClr val="0000CC"/>
                </a:solidFill>
              </a:rPr>
              <a:t>Financieros </a:t>
            </a:r>
            <a:r>
              <a:rPr lang="es-SV" sz="1100" dirty="0" smtClean="0"/>
              <a:t>Mensuales, trimestrales y anuales    </a:t>
            </a:r>
            <a:endParaRPr lang="es-ES" sz="1100" dirty="0"/>
          </a:p>
        </p:txBody>
      </p:sp>
      <p:cxnSp>
        <p:nvCxnSpPr>
          <p:cNvPr id="123" name="Conector recto de flecha 122"/>
          <p:cNvCxnSpPr/>
          <p:nvPr/>
        </p:nvCxnSpPr>
        <p:spPr>
          <a:xfrm flipV="1">
            <a:off x="7444311" y="6278849"/>
            <a:ext cx="0" cy="2379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6" name="Conector recto de flecha 125"/>
          <p:cNvCxnSpPr/>
          <p:nvPr/>
        </p:nvCxnSpPr>
        <p:spPr>
          <a:xfrm>
            <a:off x="4136217" y="5709257"/>
            <a:ext cx="49507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7" name="Conector recto de flecha 126"/>
          <p:cNvCxnSpPr/>
          <p:nvPr/>
        </p:nvCxnSpPr>
        <p:spPr>
          <a:xfrm flipH="1" flipV="1">
            <a:off x="3771295" y="6107092"/>
            <a:ext cx="1" cy="2847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1" name="Conector recto 130"/>
          <p:cNvCxnSpPr/>
          <p:nvPr/>
        </p:nvCxnSpPr>
        <p:spPr>
          <a:xfrm flipH="1">
            <a:off x="3771296" y="6376256"/>
            <a:ext cx="3063613" cy="687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4" name="Conector recto de flecha 133"/>
          <p:cNvCxnSpPr/>
          <p:nvPr/>
        </p:nvCxnSpPr>
        <p:spPr>
          <a:xfrm flipH="1">
            <a:off x="6850243" y="6063210"/>
            <a:ext cx="7492" cy="3110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7" name="Conector recto de flecha 146"/>
          <p:cNvCxnSpPr/>
          <p:nvPr/>
        </p:nvCxnSpPr>
        <p:spPr>
          <a:xfrm flipV="1">
            <a:off x="9629971" y="6273397"/>
            <a:ext cx="7718" cy="2501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8" name="Conector recto de flecha 147"/>
          <p:cNvCxnSpPr/>
          <p:nvPr/>
        </p:nvCxnSpPr>
        <p:spPr>
          <a:xfrm flipV="1">
            <a:off x="11291159" y="6290323"/>
            <a:ext cx="7718" cy="2501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1" name="Conector recto 150"/>
          <p:cNvCxnSpPr/>
          <p:nvPr/>
        </p:nvCxnSpPr>
        <p:spPr>
          <a:xfrm>
            <a:off x="10451193" y="1164738"/>
            <a:ext cx="0" cy="378861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ector recto 154"/>
          <p:cNvCxnSpPr/>
          <p:nvPr/>
        </p:nvCxnSpPr>
        <p:spPr>
          <a:xfrm>
            <a:off x="9771017" y="4968886"/>
            <a:ext cx="1527860" cy="8408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ector recto de flecha 160"/>
          <p:cNvCxnSpPr/>
          <p:nvPr/>
        </p:nvCxnSpPr>
        <p:spPr>
          <a:xfrm flipV="1">
            <a:off x="9778994" y="4946344"/>
            <a:ext cx="7718" cy="250105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2" name="Conector recto de flecha 161"/>
          <p:cNvCxnSpPr/>
          <p:nvPr/>
        </p:nvCxnSpPr>
        <p:spPr>
          <a:xfrm flipV="1">
            <a:off x="11306854" y="4936686"/>
            <a:ext cx="7718" cy="250105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3" name="Conector recto 162"/>
          <p:cNvCxnSpPr/>
          <p:nvPr/>
        </p:nvCxnSpPr>
        <p:spPr>
          <a:xfrm>
            <a:off x="1265382" y="1164737"/>
            <a:ext cx="9201851" cy="15539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ector recto de flecha 173"/>
          <p:cNvCxnSpPr/>
          <p:nvPr/>
        </p:nvCxnSpPr>
        <p:spPr>
          <a:xfrm flipH="1">
            <a:off x="1265382" y="1180276"/>
            <a:ext cx="7492" cy="311033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6" name="Conector recto 175"/>
          <p:cNvCxnSpPr>
            <a:endCxn id="11" idx="2"/>
          </p:cNvCxnSpPr>
          <p:nvPr/>
        </p:nvCxnSpPr>
        <p:spPr>
          <a:xfrm>
            <a:off x="2211185" y="1435875"/>
            <a:ext cx="342609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2" name="Conector recto de flecha 191"/>
          <p:cNvCxnSpPr/>
          <p:nvPr/>
        </p:nvCxnSpPr>
        <p:spPr>
          <a:xfrm flipH="1">
            <a:off x="5633536" y="1438110"/>
            <a:ext cx="7492" cy="311033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4" name="Conector recto de flecha 193"/>
          <p:cNvCxnSpPr/>
          <p:nvPr/>
        </p:nvCxnSpPr>
        <p:spPr>
          <a:xfrm>
            <a:off x="5679738" y="2681374"/>
            <a:ext cx="9820" cy="362828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5" name="Conector recto 194"/>
          <p:cNvCxnSpPr/>
          <p:nvPr/>
        </p:nvCxnSpPr>
        <p:spPr>
          <a:xfrm>
            <a:off x="3271774" y="3002014"/>
            <a:ext cx="2392976" cy="1731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9" name="Conector recto de flecha 198"/>
          <p:cNvCxnSpPr/>
          <p:nvPr/>
        </p:nvCxnSpPr>
        <p:spPr>
          <a:xfrm>
            <a:off x="3272705" y="3005447"/>
            <a:ext cx="8037" cy="547158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9" name="Elipse 208">
            <a:extLst>
              <a:ext uri="{FF2B5EF4-FFF2-40B4-BE49-F238E27FC236}">
                <a16:creationId xmlns:a16="http://schemas.microsoft.com/office/drawing/2014/main" id="{6DC4735F-0752-40C8-BF7A-D4A26B6866A5}"/>
              </a:ext>
            </a:extLst>
          </p:cNvPr>
          <p:cNvSpPr/>
          <p:nvPr/>
        </p:nvSpPr>
        <p:spPr>
          <a:xfrm>
            <a:off x="7899726" y="1323648"/>
            <a:ext cx="1465640" cy="779040"/>
          </a:xfrm>
          <a:prstGeom prst="ellipse">
            <a:avLst/>
          </a:prstGeom>
          <a:solidFill>
            <a:srgbClr val="66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400" dirty="0" smtClean="0"/>
              <a:t>Rendición de Ongs y MINSAL    </a:t>
            </a:r>
            <a:endParaRPr lang="es-ES" sz="1400" dirty="0"/>
          </a:p>
        </p:txBody>
      </p:sp>
      <p:sp>
        <p:nvSpPr>
          <p:cNvPr id="210" name="Elipse 209">
            <a:extLst>
              <a:ext uri="{FF2B5EF4-FFF2-40B4-BE49-F238E27FC236}">
                <a16:creationId xmlns:a16="http://schemas.microsoft.com/office/drawing/2014/main" id="{6DC4735F-0752-40C8-BF7A-D4A26B6866A5}"/>
              </a:ext>
            </a:extLst>
          </p:cNvPr>
          <p:cNvSpPr/>
          <p:nvPr/>
        </p:nvSpPr>
        <p:spPr>
          <a:xfrm>
            <a:off x="7985730" y="2241712"/>
            <a:ext cx="1465640" cy="779040"/>
          </a:xfrm>
          <a:prstGeom prst="ellipse">
            <a:avLst/>
          </a:prstGeom>
          <a:solidFill>
            <a:srgbClr val="66FFCC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400" dirty="0" smtClean="0"/>
              <a:t>Rendición de Ongs y MINSAL    </a:t>
            </a:r>
            <a:endParaRPr lang="es-ES" sz="1400" dirty="0"/>
          </a:p>
        </p:txBody>
      </p:sp>
      <p:cxnSp>
        <p:nvCxnSpPr>
          <p:cNvPr id="215" name="Conector recto de flecha 214"/>
          <p:cNvCxnSpPr/>
          <p:nvPr/>
        </p:nvCxnSpPr>
        <p:spPr>
          <a:xfrm flipH="1" flipV="1">
            <a:off x="9421008" y="2635514"/>
            <a:ext cx="398028" cy="138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0" name="Conector recto de flecha 219"/>
          <p:cNvCxnSpPr/>
          <p:nvPr/>
        </p:nvCxnSpPr>
        <p:spPr>
          <a:xfrm flipH="1">
            <a:off x="9360843" y="1699285"/>
            <a:ext cx="458193" cy="9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9" name="Conector recto de flecha 228"/>
          <p:cNvCxnSpPr/>
          <p:nvPr/>
        </p:nvCxnSpPr>
        <p:spPr>
          <a:xfrm flipV="1">
            <a:off x="9819036" y="1713168"/>
            <a:ext cx="0" cy="2027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0" name="Elipse 229">
            <a:extLst>
              <a:ext uri="{FF2B5EF4-FFF2-40B4-BE49-F238E27FC236}">
                <a16:creationId xmlns:a16="http://schemas.microsoft.com/office/drawing/2014/main" id="{CCB8DBC3-8D19-411B-A846-D5DAAD24EBEC}"/>
              </a:ext>
            </a:extLst>
          </p:cNvPr>
          <p:cNvSpPr/>
          <p:nvPr/>
        </p:nvSpPr>
        <p:spPr>
          <a:xfrm>
            <a:off x="5938304" y="761133"/>
            <a:ext cx="1982648" cy="78634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1100" b="1" dirty="0" smtClean="0"/>
              <a:t>Retroalimentación técnica, financiera y programática  </a:t>
            </a:r>
          </a:p>
        </p:txBody>
      </p:sp>
    </p:spTree>
    <p:extLst>
      <p:ext uri="{BB962C8B-B14F-4D97-AF65-F5344CB8AC3E}">
        <p14:creationId xmlns:p14="http://schemas.microsoft.com/office/powerpoint/2010/main" val="1914283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386541"/>
            <a:ext cx="8689976" cy="1177215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Meta proyectada datos representados en abordajes  </a:t>
            </a:r>
            <a:br>
              <a:rPr lang="es-ES" sz="3600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</a:br>
            <a:endParaRPr lang="es-ES" sz="3600" b="1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8115604B-7F26-4A3F-A8A2-2184D59BCD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30" y="2456430"/>
            <a:ext cx="9142275" cy="10893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sp>
        <p:nvSpPr>
          <p:cNvPr id="6" name="Subtítulo 4">
            <a:extLst>
              <a:ext uri="{FF2B5EF4-FFF2-40B4-BE49-F238E27FC236}">
                <a16:creationId xmlns:a16="http://schemas.microsoft.com/office/drawing/2014/main" id="{C2A398BF-710A-4E87-BF45-BF6489BC150A}"/>
              </a:ext>
            </a:extLst>
          </p:cNvPr>
          <p:cNvSpPr txBox="1">
            <a:spLocks/>
          </p:cNvSpPr>
          <p:nvPr/>
        </p:nvSpPr>
        <p:spPr>
          <a:xfrm>
            <a:off x="2122072" y="2728100"/>
            <a:ext cx="9142275" cy="10893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" sz="2800" cap="none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E1C67DEC-D062-4540-B643-6BE43082BB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600973"/>
              </p:ext>
            </p:extLst>
          </p:nvPr>
        </p:nvGraphicFramePr>
        <p:xfrm>
          <a:off x="530087" y="1106205"/>
          <a:ext cx="11534054" cy="5603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9" name="Document" r:id="rId3" imgW="9214787" imgH="5822251" progId="Word.Document.12">
                  <p:embed/>
                </p:oleObj>
              </mc:Choice>
              <mc:Fallback>
                <p:oleObj name="Document" r:id="rId3" imgW="9214787" imgH="582225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087" y="1106205"/>
                        <a:ext cx="11534054" cy="5603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64" y="5905041"/>
            <a:ext cx="2117777" cy="80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376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414F37FB-32D0-4B70-8D39-DC54B3E4BF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527187"/>
              </p:ext>
            </p:extLst>
          </p:nvPr>
        </p:nvGraphicFramePr>
        <p:xfrm>
          <a:off x="2690812" y="232555"/>
          <a:ext cx="6810375" cy="315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" name="Document" r:id="rId3" imgW="6810566" imgH="3155958" progId="Word.Document.12">
                  <p:embed/>
                </p:oleObj>
              </mc:Choice>
              <mc:Fallback>
                <p:oleObj name="Document" r:id="rId3" imgW="6810566" imgH="315595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0812" y="232555"/>
                        <a:ext cx="6810375" cy="315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440328E5-8FE1-4FB0-A240-77B5E653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830" y="199767"/>
            <a:ext cx="11061801" cy="671205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n w="19050">
                  <a:solidFill>
                    <a:srgbClr val="575F6D">
                      <a:tint val="1000"/>
                    </a:srgbClr>
                  </a:solidFill>
                  <a:prstDash val="solid"/>
                </a:ln>
                <a:solidFill>
                  <a:srgbClr val="B32C16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Schoolbook"/>
              </a:rPr>
              <a:t>Meta proyectada –POA 2018 </a:t>
            </a:r>
            <a:endParaRPr lang="es-ES" sz="2400" b="1" dirty="0"/>
          </a:p>
        </p:txBody>
      </p:sp>
      <p:sp>
        <p:nvSpPr>
          <p:cNvPr id="6" name="Subtítulo 4">
            <a:extLst>
              <a:ext uri="{FF2B5EF4-FFF2-40B4-BE49-F238E27FC236}">
                <a16:creationId xmlns:a16="http://schemas.microsoft.com/office/drawing/2014/main" id="{C2A398BF-710A-4E87-BF45-BF6489BC150A}"/>
              </a:ext>
            </a:extLst>
          </p:cNvPr>
          <p:cNvSpPr txBox="1">
            <a:spLocks/>
          </p:cNvSpPr>
          <p:nvPr/>
        </p:nvSpPr>
        <p:spPr>
          <a:xfrm>
            <a:off x="2122072" y="2728100"/>
            <a:ext cx="9142275" cy="10893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" sz="2800" cap="none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  <a:t/>
            </a:r>
            <a:br>
              <a:rPr lang="es-ES" sz="2800" cap="none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/>
              </a:rPr>
            </a:br>
            <a:endParaRPr lang="es-ES" sz="2800" cap="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46742E-77D1-415D-9CD8-69238C9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4" y="333991"/>
            <a:ext cx="2117777" cy="80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CC66ECA-3719-434D-8406-CB475495D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461" y="3817437"/>
            <a:ext cx="6443115" cy="27103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75661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1708</TotalTime>
  <Words>6656</Words>
  <Application>Microsoft Office PowerPoint</Application>
  <PresentationFormat>Panorámica</PresentationFormat>
  <Paragraphs>636</Paragraphs>
  <Slides>29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Arial</vt:lpstr>
      <vt:lpstr>Calibri</vt:lpstr>
      <vt:lpstr>Century Schoolbook</vt:lpstr>
      <vt:lpstr>Lucida Calligraphy</vt:lpstr>
      <vt:lpstr>Trebuchet MS</vt:lpstr>
      <vt:lpstr>Wingdings</vt:lpstr>
      <vt:lpstr>Wingdings 3</vt:lpstr>
      <vt:lpstr>Faceta</vt:lpstr>
      <vt:lpstr>Document</vt:lpstr>
      <vt:lpstr> Modulo Cuidado y Tratamiento 2018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Meta proyectada datos representados en abordajes   </vt:lpstr>
      <vt:lpstr>Meta proyectada –POA 2018 </vt:lpstr>
      <vt:lpstr>Alcance hasta Cierre Septiembre -2018 </vt:lpstr>
      <vt:lpstr>Morazán y municios que se ha realizado Visita Domiciliar-2018 </vt:lpstr>
      <vt:lpstr>Municipios donde se ha realizado Visita Domiciliar  </vt:lpstr>
      <vt:lpstr>La unión  y municios que se ha realizado Visita Domiciliar-2018 </vt:lpstr>
      <vt:lpstr>Municipios donde se ha realizado Visita Domiciliar  </vt:lpstr>
      <vt:lpstr>San Miguel y municios que se ha realizado Visita Domiciliar-2018 </vt:lpstr>
      <vt:lpstr>Municipios donde se ha realizado Visita Domiciliar  </vt:lpstr>
      <vt:lpstr>Coordinación con las UCSF para la  Domiciliar-2018 </vt:lpstr>
      <vt:lpstr>   Principales Logros   </vt:lpstr>
      <vt:lpstr>   Principales Logros   </vt:lpstr>
      <vt:lpstr>Búsqueda de Alternativas con las Minsal y CAIS-2018 </vt:lpstr>
      <vt:lpstr>   Principales Logros   </vt:lpstr>
      <vt:lpstr>   Principales Logros   </vt:lpstr>
      <vt:lpstr>   Principales Limitantes     </vt:lpstr>
      <vt:lpstr>Presentación de PowerPoint</vt:lpstr>
      <vt:lpstr>Presentación de PowerPoint</vt:lpstr>
      <vt:lpstr>Presentación de PowerPoint</vt:lpstr>
      <vt:lpstr>    Presupuesto Proyectado  -2018   </vt:lpstr>
      <vt:lpstr>   Principales Limitantes   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CONVERSATORIO  Logros Modulo Cuidado y Tratamiento 2018</dc:title>
  <dc:creator>Vision Propositiva</dc:creator>
  <cp:lastModifiedBy>Visión Propositiva</cp:lastModifiedBy>
  <cp:revision>309</cp:revision>
  <cp:lastPrinted>2018-06-13T04:00:43Z</cp:lastPrinted>
  <dcterms:created xsi:type="dcterms:W3CDTF">2018-06-11T18:33:33Z</dcterms:created>
  <dcterms:modified xsi:type="dcterms:W3CDTF">2018-10-25T07:19:07Z</dcterms:modified>
</cp:coreProperties>
</file>