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83" r:id="rId4"/>
    <p:sldId id="285" r:id="rId5"/>
    <p:sldId id="284" r:id="rId6"/>
    <p:sldId id="286" r:id="rId7"/>
    <p:sldId id="295" r:id="rId8"/>
    <p:sldId id="294" r:id="rId9"/>
    <p:sldId id="296" r:id="rId10"/>
    <p:sldId id="297" r:id="rId11"/>
    <p:sldId id="287" r:id="rId12"/>
    <p:sldId id="288" r:id="rId13"/>
    <p:sldId id="289" r:id="rId14"/>
    <p:sldId id="290" r:id="rId15"/>
    <p:sldId id="291" r:id="rId16"/>
    <p:sldId id="292" r:id="rId17"/>
    <p:sldId id="278" r:id="rId18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0381"/>
    <a:srgbClr val="3A902C"/>
    <a:srgbClr val="0072CE"/>
    <a:srgbClr val="DBF3F9"/>
    <a:srgbClr val="B6E7F4"/>
    <a:srgbClr val="58C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0B495-F243-4AA5-8404-70EE6D87C96F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C1B66-8311-4D7F-98FA-C701D37DF78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182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4602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487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9122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3641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44573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15282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06777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74654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01007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5278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797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447814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9675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77336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6133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42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0530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5745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4842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9022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9079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7508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70DC7-9868-4423-B2C3-2E0098E3D00C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743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4520E-14C4-4F8E-A75D-612785B47028}" type="datetimeFigureOut">
              <a:rPr lang="es-SV" smtClean="0"/>
              <a:t>20/9/2018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387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n 4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46" r="25761" b="57545"/>
          <a:stretch/>
        </p:blipFill>
        <p:spPr>
          <a:xfrm rot="5400000" flipV="1">
            <a:off x="5359213" y="1288145"/>
            <a:ext cx="6780662" cy="44177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ángulo 3"/>
          <p:cNvSpPr/>
          <p:nvPr/>
        </p:nvSpPr>
        <p:spPr>
          <a:xfrm>
            <a:off x="638663" y="586412"/>
            <a:ext cx="96841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3200" dirty="0">
                <a:solidFill>
                  <a:srgbClr val="0070C0"/>
                </a:solidFill>
                <a:latin typeface="Veneer" panose="02000806000000000000" pitchFamily="50" charset="0"/>
              </a:rPr>
              <a:t>Informe- foro regional sobre financiamiento    </a:t>
            </a:r>
            <a:r>
              <a:rPr lang="es-SV" sz="3200" dirty="0">
                <a:solidFill>
                  <a:schemeClr val="bg1"/>
                </a:solidFill>
                <a:latin typeface="Veneer" panose="02000806000000000000" pitchFamily="50" charset="0"/>
              </a:rPr>
              <a:t>público de </a:t>
            </a:r>
            <a:r>
              <a:rPr lang="es-SV" sz="3200" dirty="0">
                <a:solidFill>
                  <a:srgbClr val="0070C0"/>
                </a:solidFill>
                <a:latin typeface="Veneer" panose="02000806000000000000" pitchFamily="50" charset="0"/>
              </a:rPr>
              <a:t>la sociedad civil para la provisión de servi</a:t>
            </a:r>
            <a:r>
              <a:rPr lang="es-SV" sz="3200" dirty="0">
                <a:solidFill>
                  <a:schemeClr val="bg1"/>
                </a:solidFill>
                <a:latin typeface="Veneer" panose="02000806000000000000" pitchFamily="50" charset="0"/>
              </a:rPr>
              <a:t>cios  </a:t>
            </a:r>
            <a:r>
              <a:rPr lang="es-SV" sz="3200" dirty="0">
                <a:solidFill>
                  <a:srgbClr val="0070C0"/>
                </a:solidFill>
                <a:latin typeface="Veneer" panose="02000806000000000000" pitchFamily="50" charset="0"/>
              </a:rPr>
              <a:t>    </a:t>
            </a:r>
            <a:r>
              <a:rPr lang="es-SV" sz="3200" dirty="0">
                <a:solidFill>
                  <a:schemeClr val="bg1"/>
                </a:solidFill>
                <a:latin typeface="Veneer" panose="02000806000000000000" pitchFamily="50" charset="0"/>
              </a:rPr>
              <a:t>de salud</a:t>
            </a:r>
            <a:r>
              <a:rPr lang="es-SV" sz="3200" dirty="0">
                <a:solidFill>
                  <a:srgbClr val="0070C0"/>
                </a:solidFill>
                <a:latin typeface="Veneer" panose="02000806000000000000" pitchFamily="50" charset="0"/>
              </a:rPr>
              <a:t>: avances, retos, y lecciones aprendidas </a:t>
            </a:r>
            <a:r>
              <a:rPr lang="es-SV" sz="3200" dirty="0">
                <a:solidFill>
                  <a:schemeClr val="bg1"/>
                </a:solidFill>
                <a:latin typeface="Veneer" panose="02000806000000000000" pitchFamily="50" charset="0"/>
              </a:rPr>
              <a:t>en américa Latina y</a:t>
            </a:r>
            <a:r>
              <a:rPr lang="es-SV" sz="3200" dirty="0">
                <a:solidFill>
                  <a:srgbClr val="0070C0"/>
                </a:solidFill>
                <a:latin typeface="Veneer" panose="02000806000000000000" pitchFamily="50" charset="0"/>
              </a:rPr>
              <a:t> el caribe</a:t>
            </a:r>
            <a:endParaRPr lang="es-SV" sz="3200" dirty="0"/>
          </a:p>
        </p:txBody>
      </p:sp>
      <p:pic>
        <p:nvPicPr>
          <p:cNvPr id="10" name="Imagen 9" descr="D:\Ligia Carmona\Personales\Plan Emprendimiento\logo mcp plan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0" t="36899" r="7640" b="37974"/>
          <a:stretch/>
        </p:blipFill>
        <p:spPr bwMode="auto">
          <a:xfrm>
            <a:off x="4066015" y="5603175"/>
            <a:ext cx="3221831" cy="7929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1637212" y="3721885"/>
            <a:ext cx="6409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dirty="0"/>
              <a:t>“Innovando servicios, reduciendo riesgos y renovando vidas en El Salvador”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634435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Elementos críticos 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SV" dirty="0"/>
              <a:t>Marco de políticas propicio y apoyo político.</a:t>
            </a:r>
          </a:p>
          <a:p>
            <a:pPr marL="0" indent="0" algn="just">
              <a:buNone/>
            </a:pPr>
            <a:endParaRPr lang="es-SV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s-SV" dirty="0"/>
              <a:t>Un entorno en el que las organizaciones de la sociedad civil son percibidos como socios en la respuesta.</a:t>
            </a:r>
          </a:p>
          <a:p>
            <a:pPr marL="0" indent="0" algn="just">
              <a:buNone/>
            </a:pPr>
            <a:endParaRPr lang="es-SV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s-SV" dirty="0"/>
              <a:t>Nacional del VIH.</a:t>
            </a:r>
          </a:p>
          <a:p>
            <a:pPr marL="0" indent="0" algn="just">
              <a:buNone/>
            </a:pPr>
            <a:endParaRPr lang="es-SV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s-SV" dirty="0"/>
              <a:t>Leyes y regulaciones que permiten y facilitan: a) el registro de organizaciones, incluyendo aquellas formadas por miembros de las poblaciones clave; b) la contratación de servicios a las organizaciones de la sociedad civil.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463192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Definición de los parámetros del acuerdo de trabajo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SV" dirty="0"/>
              <a:t>Dialogo e identificación conjunta de las necesidades de la respuesta y en base a las mismas, definir el papel de las OSC.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SV" dirty="0"/>
              <a:t>Definir los parámetros lleva tiempo y debe realizarse con la participación de los proveedores de servicios y los beneficiarios.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SV" dirty="0"/>
              <a:t>Revisión continua para asegurar que se ajustan a las necesidades y capacidades- constante evolución.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SV" dirty="0"/>
              <a:t>Procedimientos deben ser transparentes, con supervisión y monitoreo oportuno.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83331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Capacidad de Gobiernos y sociedad civil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SV" dirty="0"/>
              <a:t>Gobiernos deberían tener la capacidad para valorar las necesidades y diseñar servicios adecuados en el nivel comunitario; valorar la capacidad de las OSC para proveer estos servicios; gestionar contratos y hacer la supervisión.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SV" dirty="0"/>
              <a:t>OSC deben poder demostrar que son capaces de realizar los servicios, demostrar que los han realizado y como se ha invertido el financiamiento a través de reportes.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SV" dirty="0"/>
              <a:t>Recursos deben planificarse para la creación de capacidad.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SV" dirty="0"/>
              <a:t>Financiamiento suficiente y predecible.</a:t>
            </a:r>
          </a:p>
          <a:p>
            <a:pPr marL="0" indent="0">
              <a:buNone/>
            </a:pP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2221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solidFill>
                  <a:srgbClr val="0070C0"/>
                </a:solidFill>
                <a:latin typeface="Veneer" panose="02000806000000000000" pitchFamily="50" charset="0"/>
              </a:rPr>
              <a:t>Acciones que han favorecido las experiencias exitosas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MX" dirty="0"/>
              <a:t>Adaptación de mecanismos estatales para el trabajo con OSC, políticas macro que faciliten el trabajo con las organizaciones.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dirty="0"/>
              <a:t>Definición de parámetros de trabajo: metas, seguimiento, medición.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dirty="0"/>
              <a:t>Definición de procedimientos adecuados.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dirty="0"/>
              <a:t>Fortalecimiento de capacidades gobierno-sociedad civil.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dirty="0"/>
              <a:t>Financiamiento predecible y necesario.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dirty="0"/>
              <a:t>Financiamiento basado en resultados.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SV" dirty="0"/>
              <a:t>Registro legal de las OSC.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SV" dirty="0"/>
              <a:t>Programas públicos para la implementación de proyectos.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SV" dirty="0"/>
              <a:t>Convocatorias focalizadas(costo efectivas en función de las prevalencias).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SV" dirty="0"/>
              <a:t>Registro de cumplimiento o no de las OSC que han recibido financiamiento.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8360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solidFill>
                  <a:srgbClr val="0070C0"/>
                </a:solidFill>
                <a:latin typeface="Veneer" panose="02000806000000000000" pitchFamily="50" charset="0"/>
              </a:rPr>
              <a:t>Potenciales Retos a nivel de país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MX" dirty="0"/>
              <a:t>Análisis del contexto y políticas que permitan el trabajo con OSC.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dirty="0"/>
              <a:t>Definir un plan de incidencia para la asignación de recursos específicos a OSC para el desarrollo de acciones.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dirty="0"/>
              <a:t>Establecimiento del proceso de trabajo con las OSC(convocatorias, selección, asignación de fondos, rendición de cuentas, consecuencias por bajo cumplimiento, etc.).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dirty="0"/>
              <a:t>Fortalecimiento institucional de las OSC.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dirty="0"/>
              <a:t>Cultura de rendición de cuentas.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22811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1263" y="283400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9600" dirty="0">
                <a:solidFill>
                  <a:srgbClr val="0070C0"/>
                </a:solidFill>
                <a:latin typeface="Veneer" panose="02000806000000000000" pitchFamily="50" charset="0"/>
              </a:rPr>
              <a:t>Preguntas</a:t>
            </a:r>
            <a:r>
              <a:rPr lang="es-MX" dirty="0">
                <a:solidFill>
                  <a:srgbClr val="0070C0"/>
                </a:solidFill>
                <a:latin typeface="Veneer" panose="02000806000000000000" pitchFamily="50" charset="0"/>
              </a:rPr>
              <a:t>??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02442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 txBox="1">
            <a:spLocks/>
          </p:cNvSpPr>
          <p:nvPr/>
        </p:nvSpPr>
        <p:spPr>
          <a:xfrm>
            <a:off x="1994647" y="941787"/>
            <a:ext cx="8511990" cy="273095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377" rtl="0" eaLnBrk="1" latinLnBrk="0" hangingPunct="1">
              <a:lnSpc>
                <a:spcPct val="80000"/>
              </a:lnSpc>
              <a:spcBef>
                <a:spcPts val="0"/>
              </a:spcBef>
              <a:buFontTx/>
              <a:buNone/>
              <a:defRPr sz="12600" kern="1200" spc="-300">
                <a:solidFill>
                  <a:schemeClr val="accent1"/>
                </a:solidFill>
                <a:latin typeface="Veneer" panose="02000806000000000000" pitchFamily="50" charset="0"/>
                <a:ea typeface="+mn-ea"/>
                <a:cs typeface="+mn-cs"/>
              </a:defRPr>
            </a:lvl1pPr>
            <a:lvl2pPr marL="250819" indent="-250819" algn="l" defTabSz="914377" rtl="0" eaLnBrk="1" latinLnBrk="0" hangingPunct="1">
              <a:lnSpc>
                <a:spcPct val="105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―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23852" indent="-163509" algn="l" defTabSz="914377" rtl="0" eaLnBrk="1" latinLnBrk="0" hangingPunct="1">
              <a:lnSpc>
                <a:spcPct val="105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8311" indent="-153984" algn="l" defTabSz="914377" rtl="0" eaLnBrk="1" latinLnBrk="0" hangingPunct="1">
              <a:lnSpc>
                <a:spcPct val="105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2295" indent="-153984" algn="l" defTabSz="914377" rtl="0" eaLnBrk="1" latinLnBrk="0" hangingPunct="1">
              <a:lnSpc>
                <a:spcPct val="105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7200" dirty="0" err="1">
                <a:solidFill>
                  <a:srgbClr val="004EB6"/>
                </a:solidFill>
              </a:rPr>
              <a:t>Muchas</a:t>
            </a:r>
            <a:r>
              <a:rPr lang="en-GB" sz="7200" dirty="0">
                <a:solidFill>
                  <a:srgbClr val="004EB6"/>
                </a:solidFill>
              </a:rPr>
              <a:t> </a:t>
            </a:r>
            <a:r>
              <a:rPr lang="en-GB" sz="7200" dirty="0" err="1">
                <a:solidFill>
                  <a:srgbClr val="004EB6"/>
                </a:solidFill>
              </a:rPr>
              <a:t>gracias</a:t>
            </a:r>
            <a:endParaRPr lang="en-GB" sz="7200" dirty="0">
              <a:solidFill>
                <a:srgbClr val="004E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3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solidFill>
                  <a:srgbClr val="0070C0"/>
                </a:solidFill>
                <a:latin typeface="Veneer" panose="02000806000000000000" pitchFamily="50" charset="0"/>
              </a:rPr>
              <a:t>Por Qué un foro sobre el financiamiento público?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SV" dirty="0"/>
          </a:p>
          <a:p>
            <a:pPr>
              <a:buFont typeface="Wingdings" panose="05000000000000000000" pitchFamily="2" charset="2"/>
              <a:buChar char="v"/>
            </a:pPr>
            <a:r>
              <a:rPr lang="es-MX" dirty="0"/>
              <a:t>Buscar una estrategia que permita el cumplimiento de los ODM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>
              <a:buFont typeface="Wingdings" panose="05000000000000000000" pitchFamily="2" charset="2"/>
              <a:buChar char="v"/>
            </a:pPr>
            <a:r>
              <a:rPr lang="es-MX" dirty="0"/>
              <a:t>Lograr la sostenibilidad de acciones sin depender del financiamiento de fondos externos</a:t>
            </a:r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6459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Financiamiento SOCIAL </a:t>
            </a:r>
            <a:endParaRPr lang="es-SV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727" t="31294" r="15512" b="13168"/>
          <a:stretch/>
        </p:blipFill>
        <p:spPr>
          <a:xfrm>
            <a:off x="1345475" y="1907177"/>
            <a:ext cx="8949116" cy="459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42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CONTRATACIÓN SOCIAL </a:t>
            </a:r>
            <a:endParaRPr lang="es-SV" dirty="0"/>
          </a:p>
        </p:txBody>
      </p:sp>
      <p:sp>
        <p:nvSpPr>
          <p:cNvPr id="7" name="Bocadillo: rectángulo 3">
            <a:extLst>
              <a:ext uri="{FF2B5EF4-FFF2-40B4-BE49-F238E27FC236}">
                <a16:creationId xmlns:a16="http://schemas.microsoft.com/office/drawing/2014/main" id="{763F74CA-23D8-41CA-9ED1-B7B613596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281" y="2006352"/>
            <a:ext cx="3000653" cy="1069386"/>
          </a:xfrm>
          <a:prstGeom prst="wedgeRectCallou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buNone/>
            </a:pPr>
            <a:r>
              <a:rPr lang="es-SV" sz="2000" dirty="0"/>
              <a:t>Contratación social </a:t>
            </a:r>
          </a:p>
          <a:p>
            <a:pPr marL="0" indent="0" algn="ctr">
              <a:buNone/>
            </a:pPr>
            <a:r>
              <a:rPr lang="es-SV" sz="2000" dirty="0"/>
              <a:t>¿Qué es?</a:t>
            </a:r>
          </a:p>
        </p:txBody>
      </p:sp>
      <p:sp>
        <p:nvSpPr>
          <p:cNvPr id="9" name="Bocadillo: rectángulo 4">
            <a:extLst>
              <a:ext uri="{FF2B5EF4-FFF2-40B4-BE49-F238E27FC236}">
                <a16:creationId xmlns:a16="http://schemas.microsoft.com/office/drawing/2014/main" id="{04EF2E63-452F-411B-A5E6-5D4CC45A509D}"/>
              </a:ext>
            </a:extLst>
          </p:cNvPr>
          <p:cNvSpPr/>
          <p:nvPr/>
        </p:nvSpPr>
        <p:spPr>
          <a:xfrm>
            <a:off x="1358283" y="3429000"/>
            <a:ext cx="3000654" cy="1143000"/>
          </a:xfrm>
          <a:prstGeom prst="wedgeRectCallout">
            <a:avLst/>
          </a:prstGeom>
          <a:solidFill>
            <a:srgbClr val="3A902C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dirty="0"/>
              <a:t>¿Solo para ONG´S ?</a:t>
            </a:r>
          </a:p>
          <a:p>
            <a:pPr algn="ctr"/>
            <a:r>
              <a:rPr lang="es-SV" sz="2000" dirty="0"/>
              <a:t>Solo para sector privado?</a:t>
            </a:r>
          </a:p>
        </p:txBody>
      </p:sp>
      <p:sp>
        <p:nvSpPr>
          <p:cNvPr id="10" name="Bocadillo: rectángulo 5">
            <a:extLst>
              <a:ext uri="{FF2B5EF4-FFF2-40B4-BE49-F238E27FC236}">
                <a16:creationId xmlns:a16="http://schemas.microsoft.com/office/drawing/2014/main" id="{2A78E534-26A5-4B4D-BCCF-A22292F7B765}"/>
              </a:ext>
            </a:extLst>
          </p:cNvPr>
          <p:cNvSpPr/>
          <p:nvPr/>
        </p:nvSpPr>
        <p:spPr>
          <a:xfrm>
            <a:off x="1358281" y="4951475"/>
            <a:ext cx="3000654" cy="1142999"/>
          </a:xfrm>
          <a:prstGeom prst="wedgeRectCallou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dirty="0"/>
              <a:t>Incluye los recursos externos canalizados a través del sector público</a:t>
            </a:r>
          </a:p>
        </p:txBody>
      </p:sp>
      <p:sp>
        <p:nvSpPr>
          <p:cNvPr id="11" name="Bocadillo: rectángulo 6">
            <a:extLst>
              <a:ext uri="{FF2B5EF4-FFF2-40B4-BE49-F238E27FC236}">
                <a16:creationId xmlns:a16="http://schemas.microsoft.com/office/drawing/2014/main" id="{F1DE106C-FFC8-4272-94C3-F640BB7D3035}"/>
              </a:ext>
            </a:extLst>
          </p:cNvPr>
          <p:cNvSpPr/>
          <p:nvPr/>
        </p:nvSpPr>
        <p:spPr>
          <a:xfrm>
            <a:off x="7137647" y="2006352"/>
            <a:ext cx="3000655" cy="1154098"/>
          </a:xfrm>
          <a:prstGeom prst="wedgeRectCallout">
            <a:avLst/>
          </a:prstGeom>
          <a:solidFill>
            <a:srgbClr val="9F0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dirty="0"/>
              <a:t>Subsidios? Contratos?</a:t>
            </a:r>
          </a:p>
          <a:p>
            <a:pPr algn="ctr"/>
            <a:endParaRPr lang="es-SV" dirty="0"/>
          </a:p>
        </p:txBody>
      </p:sp>
      <p:sp>
        <p:nvSpPr>
          <p:cNvPr id="12" name="Bocadillo: rectángulo 7">
            <a:extLst>
              <a:ext uri="{FF2B5EF4-FFF2-40B4-BE49-F238E27FC236}">
                <a16:creationId xmlns:a16="http://schemas.microsoft.com/office/drawing/2014/main" id="{F0952A55-49BF-4306-9896-0E314F717482}"/>
              </a:ext>
            </a:extLst>
          </p:cNvPr>
          <p:cNvSpPr/>
          <p:nvPr/>
        </p:nvSpPr>
        <p:spPr>
          <a:xfrm>
            <a:off x="7137646" y="3697552"/>
            <a:ext cx="3000655" cy="1069757"/>
          </a:xfrm>
          <a:prstGeom prst="wedgeRectCallou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dirty="0"/>
              <a:t>Cuál es el fin del contrato?</a:t>
            </a:r>
          </a:p>
        </p:txBody>
      </p:sp>
      <p:sp>
        <p:nvSpPr>
          <p:cNvPr id="13" name="Bocadillo: rectángulo 8">
            <a:extLst>
              <a:ext uri="{FF2B5EF4-FFF2-40B4-BE49-F238E27FC236}">
                <a16:creationId xmlns:a16="http://schemas.microsoft.com/office/drawing/2014/main" id="{D22B1462-9517-4221-8D8C-833CAE230917}"/>
              </a:ext>
            </a:extLst>
          </p:cNvPr>
          <p:cNvSpPr/>
          <p:nvPr/>
        </p:nvSpPr>
        <p:spPr>
          <a:xfrm>
            <a:off x="7137647" y="5167312"/>
            <a:ext cx="3000654" cy="1142999"/>
          </a:xfrm>
          <a:prstGeom prst="wedgeRect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dirty="0"/>
              <a:t>Incluye la contratación pública de trabajadores comunitarios de forma individualizada </a:t>
            </a:r>
          </a:p>
        </p:txBody>
      </p:sp>
    </p:spTree>
    <p:extLst>
      <p:ext uri="{BB962C8B-B14F-4D97-AF65-F5344CB8AC3E}">
        <p14:creationId xmlns:p14="http://schemas.microsoft.com/office/powerpoint/2010/main" val="3726039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Principios generales para el financiamiento público de OSC</a:t>
            </a:r>
            <a:endParaRPr lang="es-SV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570" t="34596" r="14162" b="12568"/>
          <a:stretch/>
        </p:blipFill>
        <p:spPr>
          <a:xfrm>
            <a:off x="1256252" y="1925822"/>
            <a:ext cx="9679495" cy="469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9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Financiamiento de las intervenciones comunitarias</a:t>
            </a:r>
            <a:endParaRPr lang="es-SV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456" t="33394" r="36611" b="7766"/>
          <a:stretch/>
        </p:blipFill>
        <p:spPr>
          <a:xfrm>
            <a:off x="2142309" y="1547856"/>
            <a:ext cx="7498080" cy="517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331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Propósito de la convocatoria</a:t>
            </a:r>
            <a:endParaRPr lang="es-SV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692" t="30693" r="34078" b="15871"/>
          <a:stretch/>
        </p:blipFill>
        <p:spPr>
          <a:xfrm>
            <a:off x="1490108" y="1670146"/>
            <a:ext cx="9211783" cy="475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068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Proceso de registro y selección</a:t>
            </a:r>
            <a:endParaRPr lang="es-SV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199" t="37599" r="33741" b="12267"/>
          <a:stretch/>
        </p:blipFill>
        <p:spPr>
          <a:xfrm>
            <a:off x="1246289" y="1690691"/>
            <a:ext cx="9756082" cy="473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959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Seguimiento y supervisión</a:t>
            </a:r>
            <a:endParaRPr lang="es-SV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536" t="37297" r="34416" b="15871"/>
          <a:stretch/>
        </p:blipFill>
        <p:spPr>
          <a:xfrm>
            <a:off x="1330234" y="1690690"/>
            <a:ext cx="9780692" cy="451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12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567</Words>
  <Application>Microsoft Office PowerPoint</Application>
  <PresentationFormat>Panorámica</PresentationFormat>
  <Paragraphs>60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Veneer</vt:lpstr>
      <vt:lpstr>Wingdings</vt:lpstr>
      <vt:lpstr>Tema de Office</vt:lpstr>
      <vt:lpstr>1_Tema de Office</vt:lpstr>
      <vt:lpstr>Presentación de PowerPoint</vt:lpstr>
      <vt:lpstr>Por Qué un foro sobre el financiamiento público?</vt:lpstr>
      <vt:lpstr>Financiamiento SOCIAL </vt:lpstr>
      <vt:lpstr>CONTRATACIÓN SOCIAL </vt:lpstr>
      <vt:lpstr>Principios generales para el financiamiento público de OSC</vt:lpstr>
      <vt:lpstr>Financiamiento de las intervenciones comunitarias</vt:lpstr>
      <vt:lpstr>Propósito de la convocatoria</vt:lpstr>
      <vt:lpstr>Proceso de registro y selección</vt:lpstr>
      <vt:lpstr>Seguimiento y supervisión</vt:lpstr>
      <vt:lpstr>Elementos críticos </vt:lpstr>
      <vt:lpstr>Definición de los parámetros del acuerdo de trabajo</vt:lpstr>
      <vt:lpstr>Capacidad de Gobiernos y sociedad civil</vt:lpstr>
      <vt:lpstr>Acciones que han favorecido las experiencias exitosas</vt:lpstr>
      <vt:lpstr>Potenciales Retos a nivel de país</vt:lpstr>
      <vt:lpstr>Preguntas??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Morales</dc:creator>
  <cp:lastModifiedBy>Karla Eugenia Rivera Arévalo</cp:lastModifiedBy>
  <cp:revision>52</cp:revision>
  <dcterms:created xsi:type="dcterms:W3CDTF">2018-07-13T15:20:15Z</dcterms:created>
  <dcterms:modified xsi:type="dcterms:W3CDTF">2018-09-20T23:16:53Z</dcterms:modified>
</cp:coreProperties>
</file>