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0C608-867D-4535-AF7A-627F5FDEA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D01016-0DE4-44BB-A4C4-2B9CE9BB1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B7F3CF-5676-473D-8AA1-41B618FA9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1156-FB20-44CA-AEDD-4A475D6289A9}" type="datetimeFigureOut">
              <a:rPr lang="es-SV" smtClean="0"/>
              <a:t>7/12/2018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B551D6-E66E-4F1C-A63B-C3317792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826BF2-9E43-40D5-81CB-A5B14EC4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CBD6-AB3B-4DF4-B1E2-2407E03F4FD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3256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C10BA-6411-4A8C-951D-BD0A32109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A6F2FB-0F96-452F-8B83-09892C89E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BE658E-4B71-430A-B2DC-C17E602B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1156-FB20-44CA-AEDD-4A475D6289A9}" type="datetimeFigureOut">
              <a:rPr lang="es-SV" smtClean="0"/>
              <a:t>7/12/2018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3A0B82-39BA-4F79-984D-E581CD0E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790974-F345-4CC9-91FD-CE0E63937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CBD6-AB3B-4DF4-B1E2-2407E03F4FD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916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5BFA73-856E-4C47-AD73-B07525C05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C10060-18AD-4BD4-9E2F-6A120DB24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3FF6C9-B00F-4298-BF4F-C811930B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1156-FB20-44CA-AEDD-4A475D6289A9}" type="datetimeFigureOut">
              <a:rPr lang="es-SV" smtClean="0"/>
              <a:t>7/12/2018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E73A68-27D9-4130-A998-B8B9AB16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27FDC-1E41-446A-8722-8B8A7BE3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CBD6-AB3B-4DF4-B1E2-2407E03F4FD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2919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A230E-537F-48A6-82BF-A936767A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3212E2-AEE5-40F6-B9EC-DE0FC34DC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BF3F35-E493-4399-9CD7-F520F868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1156-FB20-44CA-AEDD-4A475D6289A9}" type="datetimeFigureOut">
              <a:rPr lang="es-SV" smtClean="0"/>
              <a:t>7/12/2018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273CA7-6D7D-41F3-B79E-4073023A9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542992-7B41-4F63-99CE-EF232048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CBD6-AB3B-4DF4-B1E2-2407E03F4FD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677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9CBD6-A273-4AFC-9657-B893C127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5D2867-AAEB-4F9B-ADE1-BC292007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141D25-8734-4EF5-8D0C-E8CD404A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1156-FB20-44CA-AEDD-4A475D6289A9}" type="datetimeFigureOut">
              <a:rPr lang="es-SV" smtClean="0"/>
              <a:t>7/12/2018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6E5998-F4B9-42FD-AEA9-FE541930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8CB19B-0FE8-472B-86A4-F3E7D4C0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CBD6-AB3B-4DF4-B1E2-2407E03F4FD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599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8A205-F6EF-463B-9C0A-BDFC318A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5BBDE8-6EF5-4C35-9986-4403D3DCB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FACA40-6EC3-428F-8C71-275D56321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7475C3-1F21-4842-BFB8-FC210A79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1156-FB20-44CA-AEDD-4A475D6289A9}" type="datetimeFigureOut">
              <a:rPr lang="es-SV" smtClean="0"/>
              <a:t>7/12/2018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38CFBE-8522-45D4-A884-36CF523E6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C96A7F-15A0-46CD-9755-B38BE8BC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CBD6-AB3B-4DF4-B1E2-2407E03F4FD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721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9A65A-E33F-44F8-83E5-0EF67B72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42C258-DD7A-40C7-B1BA-C0EB66389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E53EB9-7F63-43B0-BFC2-21B9DF25A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127B37-13B9-447C-8A77-2DE02E69C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F1882E-60C4-4A73-8AF9-DFA5CDA80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3A9C40-9754-4A81-8BE3-C60448BD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1156-FB20-44CA-AEDD-4A475D6289A9}" type="datetimeFigureOut">
              <a:rPr lang="es-SV" smtClean="0"/>
              <a:t>7/12/2018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9DB1F9-A7C9-470A-9F23-1DDC7386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B8C1A5-6226-4103-A916-06E91707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CBD6-AB3B-4DF4-B1E2-2407E03F4FD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4315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2D472-5BCD-4DD6-BB74-40BF174A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C77136-CEB9-4D5B-AE7C-F1984825E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1156-FB20-44CA-AEDD-4A475D6289A9}" type="datetimeFigureOut">
              <a:rPr lang="es-SV" smtClean="0"/>
              <a:t>7/12/2018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A06C5F-BB5D-4314-941B-142E3E2F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00218C-1A75-4334-9E7F-EDB7AE0D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CBD6-AB3B-4DF4-B1E2-2407E03F4FD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3648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599F8A-E7AF-4A97-83FE-6B8ADD77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1156-FB20-44CA-AEDD-4A475D6289A9}" type="datetimeFigureOut">
              <a:rPr lang="es-SV" smtClean="0"/>
              <a:t>7/12/2018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252D19-86EC-4415-9043-268962E4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100B89-897A-4759-917B-1CDEF01D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CBD6-AB3B-4DF4-B1E2-2407E03F4FD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709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4EBE0-2B39-4BA7-99BC-12F7DA724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317825-AC3E-4899-901C-A00F95399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21DE12-0350-4424-BA6B-2E8F395D4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432139-7911-40A2-9168-B676EBAF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1156-FB20-44CA-AEDD-4A475D6289A9}" type="datetimeFigureOut">
              <a:rPr lang="es-SV" smtClean="0"/>
              <a:t>7/12/2018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BC57EC-EDCC-4FA9-A9FA-B2785044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18E874-DCE9-479B-9D5A-DE56E59D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CBD6-AB3B-4DF4-B1E2-2407E03F4FD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040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AD679-3C1E-45BC-B358-461D82EB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3E0D57-103E-43BE-B2BB-E244E9F30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32823A-A7F8-48E1-A59A-B05D81953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04B0BE-FC71-4C5D-B99D-2FC65AD7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1156-FB20-44CA-AEDD-4A475D6289A9}" type="datetimeFigureOut">
              <a:rPr lang="es-SV" smtClean="0"/>
              <a:t>7/12/2018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9B2449-5F8A-4FDB-B1C7-33CEA535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4F6AB7-5FB7-4E86-A3D3-DDED7C07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CBD6-AB3B-4DF4-B1E2-2407E03F4FD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1994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7006C7-DB27-43F7-8FAB-F87B7264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99B888-EA44-4F4D-A999-ABF44D9BC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59BD0C-5F4F-4F06-A0AF-95AFD41C2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31156-FB20-44CA-AEDD-4A475D6289A9}" type="datetimeFigureOut">
              <a:rPr lang="es-SV" smtClean="0"/>
              <a:t>7/12/2018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78453-38E2-494A-A331-2082E11C5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4F9E60-D570-4C8B-A2A2-63098088D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BCBD6-AB3B-4DF4-B1E2-2407E03F4FD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076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2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FB8605-E7D6-4822-85C2-5823B5275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741" y="3185303"/>
            <a:ext cx="10294137" cy="1550585"/>
          </a:xfrm>
        </p:spPr>
        <p:txBody>
          <a:bodyPr>
            <a:normAutofit fontScale="90000"/>
          </a:bodyPr>
          <a:lstStyle/>
          <a:p>
            <a:r>
              <a:rPr lang="es-SV" sz="5400" dirty="0">
                <a:latin typeface="Bernard MT Condensed" panose="02050806060905020404" pitchFamily="18" charset="0"/>
              </a:rPr>
              <a:t>Modificación en Informe de Gastos 2018 para aprobación del pleno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62F8C0-D37B-4791-82DA-A4EE1BF22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949" y="5737671"/>
            <a:ext cx="6618051" cy="911117"/>
          </a:xfrm>
        </p:spPr>
        <p:txBody>
          <a:bodyPr>
            <a:normAutofit/>
          </a:bodyPr>
          <a:lstStyle/>
          <a:p>
            <a:pPr algn="l"/>
            <a:r>
              <a:rPr lang="es-SV" sz="2000" dirty="0"/>
              <a:t>Lcda. Marta Alicia de Magaña</a:t>
            </a:r>
          </a:p>
          <a:p>
            <a:pPr algn="l"/>
            <a:r>
              <a:rPr lang="es-SV" sz="2000" dirty="0"/>
              <a:t>Directora Ejecutiva del MCP-ES</a:t>
            </a:r>
          </a:p>
        </p:txBody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30F04C-773B-4F69-AE26-3D5FA13BC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008" y="333863"/>
            <a:ext cx="3079129" cy="1054602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02729B82-7106-446C-87E2-EC75A23B7E38}"/>
              </a:ext>
            </a:extLst>
          </p:cNvPr>
          <p:cNvSpPr txBox="1">
            <a:spLocks/>
          </p:cNvSpPr>
          <p:nvPr/>
        </p:nvSpPr>
        <p:spPr>
          <a:xfrm>
            <a:off x="10103236" y="6144237"/>
            <a:ext cx="1998921" cy="34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SV" sz="2000" dirty="0"/>
              <a:t>DICIEMBRE 2018</a:t>
            </a:r>
          </a:p>
          <a:p>
            <a:pPr algn="l"/>
            <a:r>
              <a:rPr lang="es-SV" sz="2000" dirty="0"/>
              <a:t>        07-2018</a:t>
            </a:r>
          </a:p>
        </p:txBody>
      </p:sp>
    </p:spTree>
    <p:extLst>
      <p:ext uri="{BB962C8B-B14F-4D97-AF65-F5344CB8AC3E}">
        <p14:creationId xmlns:p14="http://schemas.microsoft.com/office/powerpoint/2010/main" val="234530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CF504-6C4A-4AB0-9035-48E4AAA5B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40" y="262856"/>
            <a:ext cx="10515600" cy="1325563"/>
          </a:xfrm>
        </p:spPr>
        <p:txBody>
          <a:bodyPr/>
          <a:lstStyle/>
          <a:p>
            <a:r>
              <a:rPr lang="es-SV" dirty="0"/>
              <a:t>Modificación</a:t>
            </a:r>
            <a:br>
              <a:rPr lang="es-SV" dirty="0"/>
            </a:br>
            <a:r>
              <a:rPr lang="es-SV" dirty="0"/>
              <a:t>Informe de Gastos 2018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44791B2-6998-4BDC-8661-11807D6DE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252" y="214756"/>
            <a:ext cx="3074344" cy="1052003"/>
          </a:xfrm>
          <a:prstGeom prst="rect">
            <a:avLst/>
          </a:prstGeom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97487949-5505-4619-B88C-76E6C92933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430937"/>
              </p:ext>
            </p:extLst>
          </p:nvPr>
        </p:nvGraphicFramePr>
        <p:xfrm>
          <a:off x="1457988" y="4490310"/>
          <a:ext cx="9276021" cy="1565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4" imgW="4572000" imgH="771525" progId="Excel.Sheet.12">
                  <p:embed/>
                </p:oleObj>
              </mc:Choice>
              <mc:Fallback>
                <p:oleObj name="Worksheet" r:id="rId4" imgW="4572000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7988" y="4490310"/>
                        <a:ext cx="9276021" cy="1565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CC272423-9CBE-4991-8231-F418A29DE2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029447"/>
              </p:ext>
            </p:extLst>
          </p:nvPr>
        </p:nvGraphicFramePr>
        <p:xfrm>
          <a:off x="3881437" y="2435595"/>
          <a:ext cx="4429125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Worksheet" r:id="rId6" imgW="4429233" imgH="1685925" progId="Excel.Sheet.12">
                  <p:embed/>
                </p:oleObj>
              </mc:Choice>
              <mc:Fallback>
                <p:oleObj name="Worksheet" r:id="rId6" imgW="4429233" imgH="16859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1437" y="2435595"/>
                        <a:ext cx="4429125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657A876-9B5A-4142-BD17-7C3E77F14CB2}"/>
              </a:ext>
            </a:extLst>
          </p:cNvPr>
          <p:cNvCxnSpPr/>
          <p:nvPr/>
        </p:nvCxnSpPr>
        <p:spPr>
          <a:xfrm>
            <a:off x="393405" y="1603219"/>
            <a:ext cx="54119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04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007C9F-69A0-41A0-9993-E92B94BD4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252" y="214756"/>
            <a:ext cx="3074344" cy="105200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2408DB6-ECC8-46C7-9AD2-B0002DAE0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170510"/>
              </p:ext>
            </p:extLst>
          </p:nvPr>
        </p:nvGraphicFramePr>
        <p:xfrm>
          <a:off x="265574" y="1630022"/>
          <a:ext cx="11251022" cy="4069532"/>
        </p:xfrm>
        <a:graphic>
          <a:graphicData uri="http://schemas.openxmlformats.org/drawingml/2006/table">
            <a:tbl>
              <a:tblPr/>
              <a:tblGrid>
                <a:gridCol w="2491395">
                  <a:extLst>
                    <a:ext uri="{9D8B030D-6E8A-4147-A177-3AD203B41FA5}">
                      <a16:colId xmlns:a16="http://schemas.microsoft.com/office/drawing/2014/main" val="2098268910"/>
                    </a:ext>
                  </a:extLst>
                </a:gridCol>
                <a:gridCol w="1787007">
                  <a:extLst>
                    <a:ext uri="{9D8B030D-6E8A-4147-A177-3AD203B41FA5}">
                      <a16:colId xmlns:a16="http://schemas.microsoft.com/office/drawing/2014/main" val="2081222827"/>
                    </a:ext>
                  </a:extLst>
                </a:gridCol>
                <a:gridCol w="1784266">
                  <a:extLst>
                    <a:ext uri="{9D8B030D-6E8A-4147-A177-3AD203B41FA5}">
                      <a16:colId xmlns:a16="http://schemas.microsoft.com/office/drawing/2014/main" val="1024563977"/>
                    </a:ext>
                  </a:extLst>
                </a:gridCol>
                <a:gridCol w="1085361">
                  <a:extLst>
                    <a:ext uri="{9D8B030D-6E8A-4147-A177-3AD203B41FA5}">
                      <a16:colId xmlns:a16="http://schemas.microsoft.com/office/drawing/2014/main" val="3970740106"/>
                    </a:ext>
                  </a:extLst>
                </a:gridCol>
                <a:gridCol w="1085361">
                  <a:extLst>
                    <a:ext uri="{9D8B030D-6E8A-4147-A177-3AD203B41FA5}">
                      <a16:colId xmlns:a16="http://schemas.microsoft.com/office/drawing/2014/main" val="1975519822"/>
                    </a:ext>
                  </a:extLst>
                </a:gridCol>
                <a:gridCol w="1085361">
                  <a:extLst>
                    <a:ext uri="{9D8B030D-6E8A-4147-A177-3AD203B41FA5}">
                      <a16:colId xmlns:a16="http://schemas.microsoft.com/office/drawing/2014/main" val="2496292618"/>
                    </a:ext>
                  </a:extLst>
                </a:gridCol>
                <a:gridCol w="846910">
                  <a:extLst>
                    <a:ext uri="{9D8B030D-6E8A-4147-A177-3AD203B41FA5}">
                      <a16:colId xmlns:a16="http://schemas.microsoft.com/office/drawing/2014/main" val="3281215235"/>
                    </a:ext>
                  </a:extLst>
                </a:gridCol>
                <a:gridCol w="1085361">
                  <a:extLst>
                    <a:ext uri="{9D8B030D-6E8A-4147-A177-3AD203B41FA5}">
                      <a16:colId xmlns:a16="http://schemas.microsoft.com/office/drawing/2014/main" val="3893957382"/>
                    </a:ext>
                  </a:extLst>
                </a:gridCol>
              </a:tblGrid>
              <a:tr h="2742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Presentado el 15 de Noviembre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Presentado 6 de Diciembre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50232"/>
                  </a:ext>
                </a:extLst>
              </a:tr>
              <a:tr h="27422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Presupuestado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Presentado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utilizado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Modificado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utilizado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989069"/>
                  </a:ext>
                </a:extLst>
              </a:tr>
              <a:tr h="33081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984256"/>
                  </a:ext>
                </a:extLst>
              </a:tr>
              <a:tr h="53526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Section 2A. Fixed Costs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101,211.00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74,994.00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$26,217.00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$71,093.50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$30,117.50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237912"/>
                  </a:ext>
                </a:extLst>
              </a:tr>
              <a:tr h="27422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51543"/>
                  </a:ext>
                </a:extLst>
              </a:tr>
              <a:tr h="53526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Section 3. CCM Activities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19,090.00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17,909.00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1,181.00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$17,492.49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1,597.51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464867"/>
                  </a:ext>
                </a:extLst>
              </a:tr>
              <a:tr h="27422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200630"/>
                  </a:ext>
                </a:extLst>
              </a:tr>
              <a:tr h="27422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Section 4. Co-funding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N/C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N/C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109467"/>
                  </a:ext>
                </a:extLst>
              </a:tr>
              <a:tr h="27422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35320"/>
                  </a:ext>
                </a:extLst>
              </a:tr>
              <a:tr h="53526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Section 5. Conditions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19,090.00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17,909.00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$17,492.00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876816"/>
                  </a:ext>
                </a:extLst>
              </a:tr>
              <a:tr h="27422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007295"/>
                  </a:ext>
                </a:extLst>
              </a:tr>
              <a:tr h="127798">
                <a:tc>
                  <a:txBody>
                    <a:bodyPr/>
                    <a:lstStyle/>
                    <a:p>
                      <a:pPr algn="l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84279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417FC58F-B6FB-4EE3-ABC2-0C0A2BC7129F}"/>
              </a:ext>
            </a:extLst>
          </p:cNvPr>
          <p:cNvSpPr txBox="1"/>
          <p:nvPr/>
        </p:nvSpPr>
        <p:spPr>
          <a:xfrm>
            <a:off x="265574" y="448369"/>
            <a:ext cx="7996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3200" u="sng" dirty="0">
                <a:latin typeface="Arial" panose="020B0604020202020204" pitchFamily="34" charset="0"/>
                <a:cs typeface="Arial" panose="020B0604020202020204" pitchFamily="34" charset="0"/>
              </a:rPr>
              <a:t>Detalle del Informe de Gastos por Sección </a:t>
            </a:r>
          </a:p>
        </p:txBody>
      </p:sp>
    </p:spTree>
    <p:extLst>
      <p:ext uri="{BB962C8B-B14F-4D97-AF65-F5344CB8AC3E}">
        <p14:creationId xmlns:p14="http://schemas.microsoft.com/office/powerpoint/2010/main" val="148435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007C9F-69A0-41A0-9993-E92B94BD4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252" y="214756"/>
            <a:ext cx="3074344" cy="1052003"/>
          </a:xfrm>
          <a:prstGeom prst="rect">
            <a:avLst/>
          </a:prstGeom>
        </p:spPr>
      </p:pic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2BB5586-D810-47B9-B344-2182EEB10C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776514"/>
              </p:ext>
            </p:extLst>
          </p:nvPr>
        </p:nvGraphicFramePr>
        <p:xfrm>
          <a:off x="585896" y="1702391"/>
          <a:ext cx="10930700" cy="453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Worksheet" r:id="rId4" imgW="6724521" imgH="2790710" progId="Excel.Sheet.12">
                  <p:embed/>
                </p:oleObj>
              </mc:Choice>
              <mc:Fallback>
                <p:oleObj name="Worksheet" r:id="rId4" imgW="6724521" imgH="27907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5896" y="1702391"/>
                        <a:ext cx="10930700" cy="4536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D93BBF8-6BDA-473E-9B48-6E11DF132B81}"/>
              </a:ext>
            </a:extLst>
          </p:cNvPr>
          <p:cNvSpPr txBox="1"/>
          <p:nvPr/>
        </p:nvSpPr>
        <p:spPr>
          <a:xfrm>
            <a:off x="446152" y="448369"/>
            <a:ext cx="7996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3200" u="sng" dirty="0">
                <a:latin typeface="Arial" panose="020B0604020202020204" pitchFamily="34" charset="0"/>
                <a:cs typeface="Arial" panose="020B0604020202020204" pitchFamily="34" charset="0"/>
              </a:rPr>
              <a:t>Detalle del Informe de Gastos por Sección </a:t>
            </a:r>
          </a:p>
        </p:txBody>
      </p:sp>
    </p:spTree>
    <p:extLst>
      <p:ext uri="{BB962C8B-B14F-4D97-AF65-F5344CB8AC3E}">
        <p14:creationId xmlns:p14="http://schemas.microsoft.com/office/powerpoint/2010/main" val="55558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4B878-48A7-46CA-9A9F-BDD56C9B1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84" y="77975"/>
            <a:ext cx="10515600" cy="1325563"/>
          </a:xfrm>
        </p:spPr>
        <p:txBody>
          <a:bodyPr>
            <a:normAutofit/>
          </a:bodyPr>
          <a:lstStyle/>
          <a:p>
            <a:r>
              <a:rPr lang="es-SV" sz="4000" u="sng" dirty="0">
                <a:latin typeface="Arial" panose="020B0604020202020204" pitchFamily="34" charset="0"/>
                <a:cs typeface="Arial" panose="020B0604020202020204" pitchFamily="34" charset="0"/>
              </a:rPr>
              <a:t>Solicitud de aprobación al pleno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65A42F-52DD-4CA8-B3D7-1D8417507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123" y="2140873"/>
            <a:ext cx="6657753" cy="30866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SV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Monto Total de Gasto 2018 Modificado: </a:t>
            </a:r>
          </a:p>
          <a:p>
            <a:pPr marL="0" indent="0" algn="ctr">
              <a:buNone/>
            </a:pPr>
            <a:r>
              <a:rPr lang="es-SV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$ 88,586.00</a:t>
            </a:r>
          </a:p>
          <a:p>
            <a:pPr marL="0" indent="0" algn="ctr">
              <a:buNone/>
            </a:pPr>
            <a:endParaRPr lang="es-SV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s-SV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Monto Total de Disponible2018 Modificado:</a:t>
            </a:r>
          </a:p>
          <a:p>
            <a:pPr marL="0" indent="0" algn="ctr">
              <a:buNone/>
            </a:pPr>
            <a:r>
              <a:rPr lang="es-SV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$18,042.35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8B1E02-5A2B-46C1-88C3-537D3FDDB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252" y="214756"/>
            <a:ext cx="3074344" cy="105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9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25504AD-16EF-4297-A574-F6E6A44DD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252" y="214756"/>
            <a:ext cx="3074344" cy="10520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B65CF3F-858D-4034-8602-71AF1F3B2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004" y="1466125"/>
            <a:ext cx="7143991" cy="476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3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9DE7B6-DC7C-4BA1-B406-EDDA0C0A3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0D5BA5-AE90-4FCC-A183-06534E6D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078" y="2155165"/>
            <a:ext cx="7230140" cy="25476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Arial Black" panose="020B0A04020102020204" pitchFamily="34" charset="0"/>
              </a:rPr>
              <a:t>Contribuyendo a la reducción</a:t>
            </a:r>
            <a:r>
              <a:rPr lang="en-US" sz="4000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4000" kern="1200" dirty="0">
                <a:solidFill>
                  <a:srgbClr val="FFFFFF"/>
                </a:solidFill>
                <a:latin typeface="Arial Black" panose="020B0A04020102020204" pitchFamily="34" charset="0"/>
              </a:rPr>
              <a:t>significativa del VIH, Tuberculosis y Malaria en El Salvador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439395-102E-48BE-8709-8CE02891E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4" y="2657835"/>
            <a:ext cx="4503141" cy="154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99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176</Words>
  <Application>Microsoft Office PowerPoint</Application>
  <PresentationFormat>Panorámica</PresentationFormat>
  <Paragraphs>97</Paragraphs>
  <Slides>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Bernard MT Condensed</vt:lpstr>
      <vt:lpstr>Calibri</vt:lpstr>
      <vt:lpstr>Calibri Light</vt:lpstr>
      <vt:lpstr>Tema de Office</vt:lpstr>
      <vt:lpstr>Worksheet</vt:lpstr>
      <vt:lpstr>Modificación en Informe de Gastos 2018 para aprobación del pleno</vt:lpstr>
      <vt:lpstr>Modificación Informe de Gastos 2018</vt:lpstr>
      <vt:lpstr>Presentación de PowerPoint</vt:lpstr>
      <vt:lpstr>Presentación de PowerPoint</vt:lpstr>
      <vt:lpstr>Solicitud de aprobación al pleno</vt:lpstr>
      <vt:lpstr>Presentación de PowerPoint</vt:lpstr>
      <vt:lpstr>Contribuyendo a la reducción significativa del VIH, Tuberculosis y Malaria en El Salvador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Modificación en Informe de Gastos 2018 para aprobación del pleno</dc:title>
  <dc:creator>Karla Eugenia Rivera Arévalo</dc:creator>
  <cp:lastModifiedBy>Marta Alicia Alvarado de Magaña</cp:lastModifiedBy>
  <cp:revision>4</cp:revision>
  <dcterms:created xsi:type="dcterms:W3CDTF">2018-12-03T22:44:54Z</dcterms:created>
  <dcterms:modified xsi:type="dcterms:W3CDTF">2018-12-07T15:18:07Z</dcterms:modified>
</cp:coreProperties>
</file>