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5" r:id="rId2"/>
    <p:sldId id="307" r:id="rId3"/>
    <p:sldId id="257" r:id="rId4"/>
    <p:sldId id="258" r:id="rId5"/>
    <p:sldId id="315" r:id="rId6"/>
    <p:sldId id="316" r:id="rId7"/>
    <p:sldId id="317" r:id="rId8"/>
    <p:sldId id="306" r:id="rId9"/>
  </p:sldIdLst>
  <p:sldSz cx="9144000" cy="6858000" type="screen4x3"/>
  <p:notesSz cx="7102475" cy="93884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79" y="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7A2F98D1-8A82-455C-AE8C-0EFCFE4041E0}" type="datetimeFigureOut">
              <a:rPr lang="es-SV" smtClean="0"/>
              <a:pPr/>
              <a:t>5/4/2018</a:t>
            </a:fld>
            <a:endParaRPr lang="es-SV"/>
          </a:p>
        </p:txBody>
      </p:sp>
      <p:sp>
        <p:nvSpPr>
          <p:cNvPr id="4" name="Marcador de pie de página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s-SV"/>
          </a:p>
        </p:txBody>
      </p:sp>
      <p:sp>
        <p:nvSpPr>
          <p:cNvPr id="5" name="Marcador de número de diapositiva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59B88993-B6DA-4076-ADE9-839D1395608F}" type="slidenum">
              <a:rPr lang="es-SV" smtClean="0"/>
              <a:pPr/>
              <a:t>‹Nº›</a:t>
            </a:fld>
            <a:endParaRPr lang="es-SV"/>
          </a:p>
        </p:txBody>
      </p:sp>
    </p:spTree>
    <p:extLst>
      <p:ext uri="{BB962C8B-B14F-4D97-AF65-F5344CB8AC3E}">
        <p14:creationId xmlns:p14="http://schemas.microsoft.com/office/powerpoint/2010/main" val="131569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s-ES"/>
          </a:p>
        </p:txBody>
      </p:sp>
      <p:sp>
        <p:nvSpPr>
          <p:cNvPr id="3" name="Marcador de fecha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F93B5BE-A30C-43FB-8848-12C4773F44B6}" type="datetimeFigureOut">
              <a:rPr lang="es-ES" smtClean="0"/>
              <a:pPr/>
              <a:t>05/04/2018</a:t>
            </a:fld>
            <a:endParaRPr lang="es-ES"/>
          </a:p>
        </p:txBody>
      </p:sp>
      <p:sp>
        <p:nvSpPr>
          <p:cNvPr id="4" name="Marcador de imagen de diapositiva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s-ES"/>
          </a:p>
        </p:txBody>
      </p:sp>
      <p:sp>
        <p:nvSpPr>
          <p:cNvPr id="5" name="Marcador de notas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A322833-2295-45EA-9EAF-8E696C092A90}" type="slidenum">
              <a:rPr lang="es-ES" smtClean="0"/>
              <a:pPr/>
              <a:t>‹Nº›</a:t>
            </a:fld>
            <a:endParaRPr lang="es-ES"/>
          </a:p>
        </p:txBody>
      </p:sp>
    </p:spTree>
    <p:extLst>
      <p:ext uri="{BB962C8B-B14F-4D97-AF65-F5344CB8AC3E}">
        <p14:creationId xmlns:p14="http://schemas.microsoft.com/office/powerpoint/2010/main" val="229610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DD522B-734C-4158-AF22-ECD53C536201}" type="datetimeFigureOut">
              <a:rPr lang="es-ES" smtClean="0"/>
              <a:pPr/>
              <a:t>05/04/2018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DD522B-734C-4158-AF22-ECD53C536201}" type="datetimeFigureOut">
              <a:rPr lang="es-ES" smtClean="0"/>
              <a:pPr/>
              <a:t>05/04/2018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DD522B-734C-4158-AF22-ECD53C536201}" type="datetimeFigureOut">
              <a:rPr lang="es-ES" smtClean="0"/>
              <a:pPr/>
              <a:t>05/04/2018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DD522B-734C-4158-AF22-ECD53C536201}" type="datetimeFigureOut">
              <a:rPr lang="es-ES" smtClean="0"/>
              <a:pPr/>
              <a:t>05/04/2018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DD522B-734C-4158-AF22-ECD53C536201}" type="datetimeFigureOut">
              <a:rPr lang="es-ES" smtClean="0"/>
              <a:pPr/>
              <a:t>05/04/2018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DD522B-734C-4158-AF22-ECD53C536201}" type="datetimeFigureOut">
              <a:rPr lang="es-ES" smtClean="0"/>
              <a:pPr/>
              <a:t>05/04/2018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DD522B-734C-4158-AF22-ECD53C536201}" type="datetimeFigureOut">
              <a:rPr lang="es-ES" smtClean="0"/>
              <a:pPr/>
              <a:t>05/04/2018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DD522B-734C-4158-AF22-ECD53C536201}" type="datetimeFigureOut">
              <a:rPr lang="es-ES" smtClean="0"/>
              <a:pPr/>
              <a:t>05/04/2018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DD522B-734C-4158-AF22-ECD53C536201}" type="datetimeFigureOut">
              <a:rPr lang="es-ES" smtClean="0"/>
              <a:pPr/>
              <a:t>05/04/2018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DD522B-734C-4158-AF22-ECD53C536201}" type="datetimeFigureOut">
              <a:rPr lang="es-ES" smtClean="0"/>
              <a:pPr/>
              <a:t>05/04/2018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DD522B-734C-4158-AF22-ECD53C536201}" type="datetimeFigureOut">
              <a:rPr lang="es-ES" smtClean="0"/>
              <a:pPr/>
              <a:t>05/04/2018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D522B-734C-4158-AF22-ECD53C536201}" type="datetimeFigureOut">
              <a:rPr lang="es-ES" smtClean="0"/>
              <a:pPr/>
              <a:t>05/04/2018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0B0C4-AC0F-4D01-B69D-A22F61CAFCB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Carta_del_FM_a_MCP_SLV_ref_Canje_de_Deuda_20.03.18.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cpelsalvador.com.org/" TargetMode="External"/><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www.facebook.com/MCPES2002"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6315607" y="28243"/>
            <a:ext cx="2705473" cy="52576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1600" dirty="0"/>
              <a:t>5 abril 2018</a:t>
            </a:r>
            <a:br>
              <a:rPr lang="es-ES" sz="2800" dirty="0"/>
            </a:br>
            <a:endParaRPr lang="es-ES" sz="500" dirty="0"/>
          </a:p>
        </p:txBody>
      </p:sp>
      <p:sp>
        <p:nvSpPr>
          <p:cNvPr id="4" name="Título 1"/>
          <p:cNvSpPr txBox="1">
            <a:spLocks/>
          </p:cNvSpPr>
          <p:nvPr/>
        </p:nvSpPr>
        <p:spPr>
          <a:xfrm>
            <a:off x="2195736" y="4869160"/>
            <a:ext cx="5688632" cy="8640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SV" sz="2000" b="1" i="1" dirty="0">
                <a:effectLst>
                  <a:outerShdw blurRad="38100" dist="38100" dir="2700000" algn="tl">
                    <a:srgbClr val="000000">
                      <a:alpha val="43137"/>
                    </a:srgbClr>
                  </a:outerShdw>
                </a:effectLst>
              </a:rPr>
              <a:t>Presenta:  Lcda. Yanira de Rodriguez </a:t>
            </a:r>
          </a:p>
          <a:p>
            <a:r>
              <a:rPr lang="es-SV" sz="2000" b="1" i="1" dirty="0">
                <a:effectLst>
                  <a:outerShdw blurRad="38100" dist="38100" dir="2700000" algn="tl">
                    <a:srgbClr val="000000">
                      <a:alpha val="43137"/>
                    </a:srgbClr>
                  </a:outerShdw>
                </a:effectLst>
              </a:rPr>
              <a:t>Presidenta MCP-ES</a:t>
            </a:r>
          </a:p>
        </p:txBody>
      </p:sp>
      <p:sp>
        <p:nvSpPr>
          <p:cNvPr id="2" name="Rectangle 1"/>
          <p:cNvSpPr/>
          <p:nvPr/>
        </p:nvSpPr>
        <p:spPr>
          <a:xfrm>
            <a:off x="827584" y="2204864"/>
            <a:ext cx="6480720" cy="1200329"/>
          </a:xfrm>
          <a:prstGeom prst="rect">
            <a:avLst/>
          </a:prstGeom>
        </p:spPr>
        <p:txBody>
          <a:bodyPr wrap="square">
            <a:spAutoFit/>
          </a:bodyPr>
          <a:lstStyle/>
          <a:p>
            <a:pPr algn="ctr">
              <a:defRPr/>
            </a:pPr>
            <a:r>
              <a:rPr lang="es-SV" sz="3600" dirty="0"/>
              <a:t>Ratificación de Administración de una vía para SF 2019-2021</a:t>
            </a:r>
            <a:endParaRPr lang="es-SV" sz="3600" dirty="0">
              <a:solidFill>
                <a:schemeClr val="accent1">
                  <a:lumMod val="50000"/>
                </a:schemeClr>
              </a:solidFill>
            </a:endParaRPr>
          </a:p>
        </p:txBody>
      </p:sp>
    </p:spTree>
    <p:extLst>
      <p:ext uri="{BB962C8B-B14F-4D97-AF65-F5344CB8AC3E}">
        <p14:creationId xmlns:p14="http://schemas.microsoft.com/office/powerpoint/2010/main" val="322953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260648"/>
            <a:ext cx="5433331" cy="400110"/>
          </a:xfrm>
          <a:prstGeom prst="rect">
            <a:avLst/>
          </a:prstGeom>
          <a:solidFill>
            <a:schemeClr val="tx2"/>
          </a:solidFill>
        </p:spPr>
        <p:txBody>
          <a:bodyPr wrap="square" rtlCol="0">
            <a:spAutoFit/>
          </a:bodyPr>
          <a:lstStyle/>
          <a:p>
            <a:pPr algn="ctr">
              <a:defRPr/>
            </a:pPr>
            <a:r>
              <a:rPr lang="es-SV" sz="2000" b="1" dirty="0">
                <a:solidFill>
                  <a:schemeClr val="bg1"/>
                </a:solidFill>
                <a:effectLst>
                  <a:outerShdw blurRad="38100" dist="38100" dir="2700000" algn="tl">
                    <a:srgbClr val="000000">
                      <a:alpha val="43137"/>
                    </a:srgbClr>
                  </a:outerShdw>
                </a:effectLst>
              </a:rPr>
              <a:t>Plenaria ME01-2018</a:t>
            </a:r>
          </a:p>
        </p:txBody>
      </p:sp>
      <p:pic>
        <p:nvPicPr>
          <p:cNvPr id="3" name="Imagen 2">
            <a:extLst>
              <a:ext uri="{FF2B5EF4-FFF2-40B4-BE49-F238E27FC236}">
                <a16:creationId xmlns:a16="http://schemas.microsoft.com/office/drawing/2014/main" id="{C6D67292-86B6-4045-B886-9C6306FDA9DC}"/>
              </a:ext>
            </a:extLst>
          </p:cNvPr>
          <p:cNvPicPr>
            <a:picLocks noChangeAspect="1"/>
          </p:cNvPicPr>
          <p:nvPr/>
        </p:nvPicPr>
        <p:blipFill>
          <a:blip r:embed="rId2"/>
          <a:stretch>
            <a:fillRect/>
          </a:stretch>
        </p:blipFill>
        <p:spPr>
          <a:xfrm>
            <a:off x="-36512" y="660758"/>
            <a:ext cx="9073067" cy="6080610"/>
          </a:xfrm>
          <a:prstGeom prst="rect">
            <a:avLst/>
          </a:prstGeom>
        </p:spPr>
      </p:pic>
    </p:spTree>
    <p:extLst>
      <p:ext uri="{BB962C8B-B14F-4D97-AF65-F5344CB8AC3E}">
        <p14:creationId xmlns:p14="http://schemas.microsoft.com/office/powerpoint/2010/main" val="3408747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BC3EE99-C2B6-4B6C-9FB6-65722E1F4C0E}"/>
              </a:ext>
            </a:extLst>
          </p:cNvPr>
          <p:cNvSpPr/>
          <p:nvPr/>
        </p:nvSpPr>
        <p:spPr>
          <a:xfrm>
            <a:off x="124786" y="1147703"/>
            <a:ext cx="8894428" cy="4586256"/>
          </a:xfrm>
          <a:prstGeom prst="rect">
            <a:avLst/>
          </a:prstGeom>
        </p:spPr>
        <p:txBody>
          <a:bodyPr wrap="square">
            <a:spAutoFit/>
          </a:bodyPr>
          <a:lstStyle/>
          <a:p>
            <a:pPr marL="257175" indent="-257175" algn="just">
              <a:lnSpc>
                <a:spcPct val="107000"/>
              </a:lnSpc>
              <a:buFont typeface="Symbol" panose="05050102010706020507" pitchFamily="18" charset="2"/>
              <a:buChar char=""/>
            </a:pPr>
            <a:r>
              <a:rPr lang="es-SV" sz="1350" dirty="0">
                <a:latin typeface="Calibri" panose="020F0502020204030204" pitchFamily="34" charset="0"/>
                <a:ea typeface="Calibri" panose="020F0502020204030204" pitchFamily="34" charset="0"/>
                <a:cs typeface="Times New Roman" panose="02020603050405020304" pitchFamily="18" charset="0"/>
              </a:rPr>
              <a:t>asumirán este nuevo reto como responsable principal. Se deberá explicar al pleno como se tomó esta decisión. algunas de las implicaciones tienen que ver con los recursos humanos de ambos RP, Plan deberá disminuir y MINSAL deberá incrementar personal para dar respuesta a las nuevas exigencias.</a:t>
            </a: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07000"/>
              </a:lnSpc>
              <a:buFont typeface="Symbol" panose="05050102010706020507" pitchFamily="18" charset="2"/>
              <a:buChar char=""/>
            </a:pPr>
            <a:r>
              <a:rPr lang="es-SV" sz="1350" b="1" dirty="0">
                <a:latin typeface="Calibri" panose="020F0502020204030204" pitchFamily="34" charset="0"/>
                <a:ea typeface="Calibri" panose="020F0502020204030204" pitchFamily="34" charset="0"/>
                <a:cs typeface="Times New Roman" panose="02020603050405020304" pitchFamily="18" charset="0"/>
              </a:rPr>
              <a:t>El segundo panorama es</a:t>
            </a:r>
            <a:r>
              <a:rPr lang="es-SV" sz="1350" dirty="0">
                <a:latin typeface="Calibri" panose="020F0502020204030204" pitchFamily="34" charset="0"/>
                <a:ea typeface="Calibri" panose="020F0502020204030204" pitchFamily="34" charset="0"/>
                <a:cs typeface="Times New Roman" panose="02020603050405020304" pitchFamily="18" charset="0"/>
              </a:rPr>
              <a:t>: mantener 2 RP consolidando en la parte administrada por MINSAL a VIH y TB y que incluya el tema de laboratorio de la siguiente manera: $4.2 Millones de TB bajo este esquema el presupuesto de MINSAL no puede ser menor $8.8 millones para VIH, más $13 para millones de canje de deuda para el laboratorio, MINSAL firmaría el acuerdo con el FM por $26.00 y Plan administraría $5.7 millones.  Esta es la opción menos viable según el GP.</a:t>
            </a: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07000"/>
              </a:lnSpc>
              <a:buFont typeface="Symbol" panose="05050102010706020507" pitchFamily="18" charset="2"/>
              <a:buChar char=""/>
            </a:pPr>
            <a:r>
              <a:rPr lang="es-SV" sz="1350" b="1" dirty="0">
                <a:latin typeface="Calibri" panose="020F0502020204030204" pitchFamily="34" charset="0"/>
                <a:ea typeface="Calibri" panose="020F0502020204030204" pitchFamily="34" charset="0"/>
                <a:cs typeface="Times New Roman" panose="02020603050405020304" pitchFamily="18" charset="0"/>
              </a:rPr>
              <a:t>El tercer panorama es:</a:t>
            </a:r>
            <a:r>
              <a:rPr lang="es-SV" sz="1350" dirty="0">
                <a:latin typeface="Calibri" panose="020F0502020204030204" pitchFamily="34" charset="0"/>
                <a:ea typeface="Calibri" panose="020F0502020204030204" pitchFamily="34" charset="0"/>
                <a:cs typeface="Times New Roman" panose="02020603050405020304" pitchFamily="18" charset="0"/>
              </a:rPr>
              <a:t> Construir una propuesta bajo el formato financiamiento a planes estratégicos (RBF) donde iría un solo administrador como país y agregar el canje de deuda; esta forma de solicitud será la que se pedirá al país en la siguiente asignación.  </a:t>
            </a: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342900" algn="just">
              <a:lnSpc>
                <a:spcPct val="107000"/>
              </a:lnSpc>
            </a:pPr>
            <a:r>
              <a:rPr lang="es-SV" sz="1350" b="1" dirty="0">
                <a:solidFill>
                  <a:srgbClr val="E84C22"/>
                </a:solidFill>
                <a:latin typeface="Calibri" panose="020F0502020204030204" pitchFamily="34" charset="0"/>
                <a:ea typeface="Calibri" panose="020F0502020204030204" pitchFamily="34" charset="0"/>
                <a:cs typeface="Times New Roman" panose="02020603050405020304" pitchFamily="18" charset="0"/>
              </a:rPr>
              <a:t>Luego de la discusión se sugieren las siguientes acciones a seguir</a:t>
            </a:r>
            <a:r>
              <a:rPr lang="es-SV" sz="1350" dirty="0">
                <a:latin typeface="Calibri" panose="020F0502020204030204" pitchFamily="34" charset="0"/>
                <a:ea typeface="Calibri" panose="020F0502020204030204" pitchFamily="34" charset="0"/>
                <a:cs typeface="Times New Roman" panose="02020603050405020304" pitchFamily="18" charset="0"/>
              </a:rPr>
              <a:t>:</a:t>
            </a: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07000"/>
              </a:lnSpc>
              <a:buFont typeface="+mj-lt"/>
              <a:buAutoNum type="arabicPeriod"/>
            </a:pPr>
            <a:r>
              <a:rPr lang="es-SV" sz="1350" dirty="0">
                <a:latin typeface="Calibri" panose="020F0502020204030204" pitchFamily="34" charset="0"/>
                <a:ea typeface="Calibri" panose="020F0502020204030204" pitchFamily="34" charset="0"/>
                <a:cs typeface="Times New Roman" panose="02020603050405020304" pitchFamily="18" charset="0"/>
              </a:rPr>
              <a:t>Se solicitará al gerente de portafolio que sea el interlocutor para dar la notificación a ambos receptores en reunión esta misma tarde, luego de que este comité haya tomado la decisión del panorama que mejor le conviene al país, luego de un análisis y revisión de los posibles inconvenientes que esto pueda generar.</a:t>
            </a: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07000"/>
              </a:lnSpc>
              <a:buFont typeface="+mj-lt"/>
              <a:buAutoNum type="arabicPeriod"/>
            </a:pPr>
            <a:r>
              <a:rPr lang="es-SV" sz="1350" dirty="0">
                <a:latin typeface="Calibri" panose="020F0502020204030204" pitchFamily="34" charset="0"/>
                <a:ea typeface="Calibri" panose="020F0502020204030204" pitchFamily="34" charset="0"/>
                <a:cs typeface="Times New Roman" panose="02020603050405020304" pitchFamily="18" charset="0"/>
              </a:rPr>
              <a:t>Se llamará a reunión a representantes de Plan El Salvador y Plan Canadá en primer lugar, para dar a conocer la situación y conocer su posición y/o términos.</a:t>
            </a: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07000"/>
              </a:lnSpc>
              <a:spcAft>
                <a:spcPts val="600"/>
              </a:spcAft>
              <a:buFont typeface="+mj-lt"/>
              <a:buAutoNum type="arabicPeriod"/>
            </a:pPr>
            <a:r>
              <a:rPr lang="es-SV" sz="1350" dirty="0">
                <a:latin typeface="Calibri" panose="020F0502020204030204" pitchFamily="34" charset="0"/>
                <a:ea typeface="Calibri" panose="020F0502020204030204" pitchFamily="34" charset="0"/>
                <a:cs typeface="Times New Roman" panose="02020603050405020304" pitchFamily="18" charset="0"/>
              </a:rPr>
              <a:t>Se llamará a reunión a representantes de MINSAL en segundo lugar, para dar a conocer la situación y conocer su posición y/o términos.</a:t>
            </a:r>
            <a:endParaRPr lang="es-ES" sz="1350" dirty="0">
              <a:latin typeface="Calibri" panose="020F0502020204030204" pitchFamily="34" charset="0"/>
              <a:ea typeface="Calibri" panose="020F0502020204030204" pitchFamily="34" charset="0"/>
              <a:cs typeface="Times New Roman" panose="02020603050405020304" pitchFamily="18" charset="0"/>
            </a:endParaRPr>
          </a:p>
          <a:p>
            <a:r>
              <a:rPr lang="es-SV" sz="1350" dirty="0">
                <a:latin typeface="Calibri" panose="020F0502020204030204" pitchFamily="34" charset="0"/>
                <a:ea typeface="Calibri" panose="020F0502020204030204" pitchFamily="34" charset="0"/>
                <a:cs typeface="Times New Roman" panose="02020603050405020304" pitchFamily="18" charset="0"/>
              </a:rPr>
              <a:t>De acuerdo con los resultados de la reunión de esta tarde, se informará al pleno en la siguiente reunión plenaria la cual está programada para el </a:t>
            </a:r>
            <a:endParaRPr lang="es-ES" sz="1350" dirty="0"/>
          </a:p>
        </p:txBody>
      </p:sp>
    </p:spTree>
    <p:extLst>
      <p:ext uri="{BB962C8B-B14F-4D97-AF65-F5344CB8AC3E}">
        <p14:creationId xmlns:p14="http://schemas.microsoft.com/office/powerpoint/2010/main" val="4099977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49F6837-8DDF-40B3-BF58-D08E003ACFBA}"/>
              </a:ext>
            </a:extLst>
          </p:cNvPr>
          <p:cNvSpPr/>
          <p:nvPr/>
        </p:nvSpPr>
        <p:spPr>
          <a:xfrm>
            <a:off x="139467" y="1172300"/>
            <a:ext cx="8865066" cy="4537139"/>
          </a:xfrm>
          <a:prstGeom prst="rect">
            <a:avLst/>
          </a:prstGeom>
        </p:spPr>
        <p:txBody>
          <a:bodyPr wrap="square">
            <a:spAutoFit/>
          </a:bodyPr>
          <a:lstStyle/>
          <a:p>
            <a:pPr marL="257175" indent="-257175" algn="just">
              <a:lnSpc>
                <a:spcPct val="107000"/>
              </a:lnSpc>
              <a:buFont typeface="+mj-lt"/>
              <a:buAutoNum type="arabicPeriod"/>
            </a:pPr>
            <a:r>
              <a:rPr lang="es-SV" sz="1350" dirty="0">
                <a:latin typeface="Calibri" panose="020F0502020204030204" pitchFamily="34" charset="0"/>
                <a:ea typeface="Calibri" panose="020F0502020204030204" pitchFamily="34" charset="0"/>
                <a:cs typeface="Times New Roman" panose="02020603050405020304" pitchFamily="18" charset="0"/>
              </a:rPr>
              <a:t>5 de abril, luego de la cual se enviará notificación formal y oficial a los representantes de los RP actuales, sobre la decisión de este mecanismo.</a:t>
            </a: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07000"/>
              </a:lnSpc>
              <a:buFont typeface="+mj-lt"/>
              <a:buAutoNum type="arabicPeriod"/>
            </a:pPr>
            <a:r>
              <a:rPr lang="es-SV" sz="1350" dirty="0">
                <a:latin typeface="Calibri" panose="020F0502020204030204" pitchFamily="34" charset="0"/>
                <a:ea typeface="Calibri" panose="020F0502020204030204" pitchFamily="34" charset="0"/>
                <a:cs typeface="Times New Roman" panose="02020603050405020304" pitchFamily="18" charset="0"/>
              </a:rPr>
              <a:t>Se solicitará a gerente de portafolio que el FM haga llegar la notificación oficial a las partes interesadas en el país de estas nuevas directrices.</a:t>
            </a: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135255" algn="just">
              <a:lnSpc>
                <a:spcPct val="107000"/>
              </a:lnSpc>
            </a:pPr>
            <a:r>
              <a:rPr lang="es-SV" sz="1350" dirty="0">
                <a:latin typeface="Calibri" panose="020F0502020204030204" pitchFamily="34" charset="0"/>
                <a:ea typeface="Calibri" panose="020F0502020204030204" pitchFamily="34" charset="0"/>
                <a:cs typeface="Times New Roman" panose="02020603050405020304" pitchFamily="18" charset="0"/>
              </a:rPr>
              <a:t>Tomando en consideración las directrices del fondo mundial y la sostenibilidad a largo plazo de la respuesta de país, luego de haber analizado los tres panoramas planteados por el Gerente de Portafolio sobre la construcción y entrega de la SF para el período 2019-2021, </a:t>
            </a:r>
            <a:r>
              <a:rPr lang="es-SV" sz="1350" b="1" dirty="0">
                <a:latin typeface="Calibri" panose="020F0502020204030204" pitchFamily="34" charset="0"/>
                <a:ea typeface="Calibri" panose="020F0502020204030204" pitchFamily="34" charset="0"/>
                <a:cs typeface="Times New Roman" panose="02020603050405020304" pitchFamily="18" charset="0"/>
              </a:rPr>
              <a:t>donde la decisión del pleno debía concentrarse</a:t>
            </a:r>
            <a:r>
              <a:rPr lang="es-SV" sz="1350" dirty="0">
                <a:latin typeface="Calibri" panose="020F0502020204030204" pitchFamily="34" charset="0"/>
                <a:ea typeface="Calibri" panose="020F0502020204030204" pitchFamily="34" charset="0"/>
                <a:cs typeface="Times New Roman" panose="02020603050405020304" pitchFamily="18" charset="0"/>
              </a:rPr>
              <a:t> en que tipo de solicitud se presentará, Adaptado a cambios materiales que incluye el canje de deuda por salud, o RBF, la opción de doble no se considera viable.  </a:t>
            </a: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342900" algn="just">
              <a:lnSpc>
                <a:spcPct val="107000"/>
              </a:lnSpc>
              <a:spcAft>
                <a:spcPts val="600"/>
              </a:spcAft>
            </a:pPr>
            <a:r>
              <a:rPr lang="es-SV" sz="135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s-SV" sz="1350" b="1" dirty="0">
                <a:latin typeface="Calibri" panose="020F0502020204030204" pitchFamily="34" charset="0"/>
                <a:ea typeface="Calibri" panose="020F0502020204030204" pitchFamily="34" charset="0"/>
                <a:cs typeface="Times New Roman" panose="02020603050405020304" pitchFamily="18" charset="0"/>
              </a:rPr>
              <a:t>ACUERDO: </a:t>
            </a: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342900" algn="just">
              <a:lnSpc>
                <a:spcPct val="107000"/>
              </a:lnSpc>
              <a:spcAft>
                <a:spcPts val="600"/>
              </a:spcAft>
            </a:pPr>
            <a:r>
              <a:rPr lang="es-SV" sz="1350" dirty="0">
                <a:latin typeface="Calibri" panose="020F0502020204030204" pitchFamily="34" charset="0"/>
                <a:ea typeface="Calibri" panose="020F0502020204030204" pitchFamily="34" charset="0"/>
                <a:cs typeface="Times New Roman" panose="02020603050405020304" pitchFamily="18" charset="0"/>
              </a:rPr>
              <a:t>La decisión que se llevará al pleno para su ratificación es: Una propuesta con un solo receptor para VIH por un monto global de $27.5 millones de dólares, que incluye el canje de deuda por salud, bajo el formato Adaptada a cambios materiales, mantener separada la solicitud de Tuberculosis por 4.2 millones bajo el formato de RBF, siendo el MINSAL el único receptor principal en la SF de VIH y PLAN como subreceptor de fondos con el apoyo de sub-subreceptores.  esta decisión debe ser informada al pleno en la siguiente reunión plenaria, luego de la cual se enviará notificación formal y oficial a los representantes de los RP actuales, así mismo se acuerda solicitar al gerente de portafolio que el FM haga llegar la notificación oficial a las partes interesadas en el país de estas nuevas directrices.   </a:t>
            </a: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s-SV" sz="1350" dirty="0">
                <a:latin typeface="Calibri" panose="020F0502020204030204" pitchFamily="34" charset="0"/>
                <a:ea typeface="Calibri" panose="020F0502020204030204" pitchFamily="34" charset="0"/>
                <a:cs typeface="Times New Roman" panose="02020603050405020304" pitchFamily="18" charset="0"/>
              </a:rPr>
              <a:t>              luego del acuerdo, se lleva a cabo reunión con el GP para coordinar la forma en la cual se comunicará a los RP esta decisión, el GP en compañía del MCP comunicará a Plan primero y luego a MINSAL </a:t>
            </a:r>
            <a:endParaRPr lang="es-ES" sz="13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545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hlinkClick r:id="rId2" action="ppaction://hlinkfile"/>
            <a:extLst>
              <a:ext uri="{FF2B5EF4-FFF2-40B4-BE49-F238E27FC236}">
                <a16:creationId xmlns:a16="http://schemas.microsoft.com/office/drawing/2014/main" id="{5E8C9D38-24C8-4786-9889-AA79CD77766F}"/>
              </a:ext>
            </a:extLst>
          </p:cNvPr>
          <p:cNvPicPr>
            <a:picLocks noChangeAspect="1"/>
          </p:cNvPicPr>
          <p:nvPr/>
        </p:nvPicPr>
        <p:blipFill rotWithShape="1">
          <a:blip r:embed="rId3"/>
          <a:srcRect l="23204" t="12201" r="42181"/>
          <a:stretch/>
        </p:blipFill>
        <p:spPr>
          <a:xfrm>
            <a:off x="0" y="-27384"/>
            <a:ext cx="9180512" cy="6840760"/>
          </a:xfrm>
          <a:prstGeom prst="rect">
            <a:avLst/>
          </a:prstGeom>
        </p:spPr>
      </p:pic>
    </p:spTree>
    <p:extLst>
      <p:ext uri="{BB962C8B-B14F-4D97-AF65-F5344CB8AC3E}">
        <p14:creationId xmlns:p14="http://schemas.microsoft.com/office/powerpoint/2010/main" val="1804775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85CACBB-5895-4042-B2DE-1B7BB6BFE3C1}"/>
              </a:ext>
            </a:extLst>
          </p:cNvPr>
          <p:cNvPicPr>
            <a:picLocks noChangeAspect="1"/>
          </p:cNvPicPr>
          <p:nvPr/>
        </p:nvPicPr>
        <p:blipFill rotWithShape="1">
          <a:blip r:embed="rId2"/>
          <a:srcRect l="24012" t="12201" r="42125"/>
          <a:stretch/>
        </p:blipFill>
        <p:spPr>
          <a:xfrm>
            <a:off x="107504" y="18990"/>
            <a:ext cx="9036496" cy="9521575"/>
          </a:xfrm>
          <a:prstGeom prst="rect">
            <a:avLst/>
          </a:prstGeom>
        </p:spPr>
      </p:pic>
    </p:spTree>
    <p:extLst>
      <p:ext uri="{BB962C8B-B14F-4D97-AF65-F5344CB8AC3E}">
        <p14:creationId xmlns:p14="http://schemas.microsoft.com/office/powerpoint/2010/main" val="3160681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761C996-0C80-4E18-B8FB-F4DEE29B7BC0}"/>
              </a:ext>
            </a:extLst>
          </p:cNvPr>
          <p:cNvSpPr txBox="1"/>
          <p:nvPr/>
        </p:nvSpPr>
        <p:spPr>
          <a:xfrm>
            <a:off x="1619672" y="1951672"/>
            <a:ext cx="5976664" cy="1477328"/>
          </a:xfrm>
          <a:prstGeom prst="rect">
            <a:avLst/>
          </a:prstGeom>
          <a:noFill/>
        </p:spPr>
        <p:txBody>
          <a:bodyPr wrap="square" rtlCol="0">
            <a:spAutoFit/>
          </a:bodyPr>
          <a:lstStyle/>
          <a:p>
            <a:r>
              <a:rPr lang="es-SV" b="1" dirty="0"/>
              <a:t>Solicitud al Pleno</a:t>
            </a:r>
          </a:p>
          <a:p>
            <a:endParaRPr lang="es-SV" dirty="0"/>
          </a:p>
          <a:p>
            <a:r>
              <a:rPr lang="es-SV" dirty="0"/>
              <a:t>Ratificar la decisión tomada por el comité ejecutivo para notificar al MINSAL y Plan Internacional de la nueva forma de administración. </a:t>
            </a:r>
            <a:endParaRPr lang="es-ES" dirty="0"/>
          </a:p>
        </p:txBody>
      </p:sp>
    </p:spTree>
    <p:extLst>
      <p:ext uri="{BB962C8B-B14F-4D97-AF65-F5344CB8AC3E}">
        <p14:creationId xmlns:p14="http://schemas.microsoft.com/office/powerpoint/2010/main" val="3765498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bwMode="auto">
          <a:xfrm>
            <a:off x="1476375" y="1657350"/>
            <a:ext cx="5761038" cy="431800"/>
          </a:xfrm>
          <a:prstGeom prst="rect">
            <a:avLst/>
          </a:prstGeom>
          <a:noFill/>
          <a:ln>
            <a:noFill/>
          </a:ln>
          <a:extLst/>
        </p:spPr>
        <p:txBody>
          <a:bodyPr>
            <a:normAutofit lnSpcReduction="10000"/>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endParaRPr lang="es-SV" sz="2400" b="1" dirty="0">
              <a:solidFill>
                <a:srgbClr val="002060"/>
              </a:solidFill>
              <a:latin typeface="Arial" pitchFamily="34" charset="0"/>
              <a:cs typeface="Arial" pitchFamily="34" charset="0"/>
            </a:endParaRPr>
          </a:p>
        </p:txBody>
      </p:sp>
      <p:sp>
        <p:nvSpPr>
          <p:cNvPr id="11" name="1 Rectángulo"/>
          <p:cNvSpPr>
            <a:spLocks noChangeArrowheads="1"/>
          </p:cNvSpPr>
          <p:nvPr/>
        </p:nvSpPr>
        <p:spPr bwMode="auto">
          <a:xfrm>
            <a:off x="755576" y="620688"/>
            <a:ext cx="6552728"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SV" sz="3600" b="1" dirty="0">
                <a:solidFill>
                  <a:srgbClr val="000000"/>
                </a:solidFill>
                <a:latin typeface="Arial Black" panose="020B0A04020102020204" pitchFamily="34" charset="0"/>
              </a:rPr>
              <a:t>MCP-ES</a:t>
            </a:r>
          </a:p>
          <a:p>
            <a:pPr algn="ctr" eaLnBrk="1" hangingPunct="1">
              <a:spcBef>
                <a:spcPct val="0"/>
              </a:spcBef>
              <a:buFontTx/>
              <a:buNone/>
            </a:pPr>
            <a:endParaRPr lang="es-ES" altLang="es-SV" sz="2400" b="1" dirty="0">
              <a:solidFill>
                <a:srgbClr val="000000"/>
              </a:solidFill>
              <a:latin typeface="Arial Black" panose="020B0A04020102020204" pitchFamily="34" charset="0"/>
            </a:endParaRPr>
          </a:p>
          <a:p>
            <a:pPr algn="ctr" eaLnBrk="1" hangingPunct="1">
              <a:spcBef>
                <a:spcPct val="0"/>
              </a:spcBef>
              <a:buFontTx/>
              <a:buNone/>
            </a:pPr>
            <a:r>
              <a:rPr lang="es-ES" altLang="es-SV" sz="2400" b="1" dirty="0">
                <a:solidFill>
                  <a:srgbClr val="000000"/>
                </a:solidFill>
                <a:latin typeface="Arial Black" panose="020B0A04020102020204" pitchFamily="34" charset="0"/>
              </a:rPr>
              <a:t>Contribuyendo a la reducción significativa y sostenible del VIH, Tuberculosis y Malaria, a través de las subvenciones del Fondo Mundial </a:t>
            </a:r>
          </a:p>
        </p:txBody>
      </p:sp>
      <p:grpSp>
        <p:nvGrpSpPr>
          <p:cNvPr id="13" name="12 Grupo"/>
          <p:cNvGrpSpPr/>
          <p:nvPr/>
        </p:nvGrpSpPr>
        <p:grpSpPr>
          <a:xfrm>
            <a:off x="2051720" y="3212976"/>
            <a:ext cx="4911725" cy="1824037"/>
            <a:chOff x="2382838" y="3916363"/>
            <a:chExt cx="4911725" cy="1824037"/>
          </a:xfrm>
        </p:grpSpPr>
        <p:sp>
          <p:nvSpPr>
            <p:cNvPr id="7" name="4 CuadroTexto"/>
            <p:cNvSpPr txBox="1">
              <a:spLocks noChangeArrowheads="1"/>
            </p:cNvSpPr>
            <p:nvPr/>
          </p:nvSpPr>
          <p:spPr bwMode="auto">
            <a:xfrm>
              <a:off x="2525713" y="3917950"/>
              <a:ext cx="4768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SV" altLang="es-SV" sz="2000" b="1" dirty="0">
                  <a:solidFill>
                    <a:srgbClr val="000000"/>
                  </a:solidFill>
                  <a:latin typeface="Arial" panose="020B0604020202020204" pitchFamily="34" charset="0"/>
                  <a:hlinkClick r:id="rId3"/>
                </a:rPr>
                <a:t>www.mcpelsalvador.com.org</a:t>
              </a:r>
              <a:r>
                <a:rPr lang="es-SV" altLang="es-SV" sz="2800" dirty="0">
                  <a:solidFill>
                    <a:srgbClr val="000000"/>
                  </a:solidFill>
                  <a:latin typeface="Arial" panose="020B0604020202020204" pitchFamily="34" charset="0"/>
                </a:rPr>
                <a:t> </a:t>
              </a:r>
            </a:p>
          </p:txBody>
        </p:sp>
        <p:sp>
          <p:nvSpPr>
            <p:cNvPr id="8" name="5 CuadroTexto"/>
            <p:cNvSpPr txBox="1">
              <a:spLocks noChangeArrowheads="1"/>
            </p:cNvSpPr>
            <p:nvPr/>
          </p:nvSpPr>
          <p:spPr bwMode="auto">
            <a:xfrm>
              <a:off x="3035300" y="4662488"/>
              <a:ext cx="31924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SV" altLang="es-SV" sz="1600">
                  <a:solidFill>
                    <a:srgbClr val="000000"/>
                  </a:solidFill>
                  <a:latin typeface="Arial" panose="020B0604020202020204" pitchFamily="34" charset="0"/>
                  <a:hlinkClick r:id="rId4"/>
                </a:rPr>
                <a:t>www.facebook.com/MCPES2002</a:t>
              </a:r>
              <a:endParaRPr lang="es-SV" altLang="es-SV" sz="1600">
                <a:solidFill>
                  <a:srgbClr val="000000"/>
                </a:solidFill>
                <a:latin typeface="Arial" panose="020B0604020202020204" pitchFamily="34" charset="0"/>
              </a:endParaRPr>
            </a:p>
            <a:p>
              <a:pPr eaLnBrk="1" hangingPunct="1">
                <a:spcBef>
                  <a:spcPct val="0"/>
                </a:spcBef>
                <a:buFontTx/>
                <a:buNone/>
              </a:pPr>
              <a:endParaRPr lang="es-SV" altLang="es-SV" sz="1600">
                <a:solidFill>
                  <a:srgbClr val="000000"/>
                </a:solidFill>
                <a:latin typeface="Arial" panose="020B0604020202020204" pitchFamily="34" charset="0"/>
              </a:endParaRPr>
            </a:p>
            <a:p>
              <a:pPr eaLnBrk="1" hangingPunct="1">
                <a:spcBef>
                  <a:spcPct val="0"/>
                </a:spcBef>
                <a:buFontTx/>
                <a:buNone/>
              </a:pPr>
              <a:r>
                <a:rPr lang="es-SV" altLang="es-SV" sz="1600">
                  <a:solidFill>
                    <a:srgbClr val="00B0F0"/>
                  </a:solidFill>
                  <a:latin typeface="Arial" panose="020B0604020202020204" pitchFamily="34" charset="0"/>
                </a:rPr>
                <a:t>@MCPElSalvador </a:t>
              </a:r>
            </a:p>
            <a:p>
              <a:pPr eaLnBrk="1" hangingPunct="1">
                <a:spcBef>
                  <a:spcPct val="0"/>
                </a:spcBef>
                <a:buFontTx/>
                <a:buNone/>
              </a:pPr>
              <a:endParaRPr lang="es-SV" altLang="es-SV" sz="1600">
                <a:solidFill>
                  <a:srgbClr val="000000"/>
                </a:solidFill>
                <a:latin typeface="Arial" panose="020B0604020202020204" pitchFamily="34" charset="0"/>
              </a:endParaRPr>
            </a:p>
          </p:txBody>
        </p:sp>
        <p:pic>
          <p:nvPicPr>
            <p:cNvPr id="9" name="8 Imagen" descr="facebbok.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0150" y="4579938"/>
              <a:ext cx="5318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Imagen" descr="twitter.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5713" y="5145088"/>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82838" y="3916363"/>
              <a:ext cx="6524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7733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2022</TotalTime>
  <Words>573</Words>
  <Application>Microsoft Office PowerPoint</Application>
  <PresentationFormat>Presentación en pantalla (4:3)</PresentationFormat>
  <Paragraphs>30</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Arial Black</vt:lpstr>
      <vt:lpstr>Calibri</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CCEFG</dc:creator>
  <cp:lastModifiedBy>María Leydies Portillo Díaz</cp:lastModifiedBy>
  <cp:revision>150</cp:revision>
  <cp:lastPrinted>2016-08-23T00:35:24Z</cp:lastPrinted>
  <dcterms:created xsi:type="dcterms:W3CDTF">2014-09-12T13:24:53Z</dcterms:created>
  <dcterms:modified xsi:type="dcterms:W3CDTF">2018-04-05T15:33:48Z</dcterms:modified>
</cp:coreProperties>
</file>