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0" r:id="rId2"/>
    <p:sldMasterId id="2147483682" r:id="rId3"/>
    <p:sldMasterId id="2147483708" r:id="rId4"/>
    <p:sldMasterId id="2147483720" r:id="rId5"/>
  </p:sldMasterIdLst>
  <p:notesMasterIdLst>
    <p:notesMasterId r:id="rId38"/>
  </p:notesMasterIdLst>
  <p:handoutMasterIdLst>
    <p:handoutMasterId r:id="rId39"/>
  </p:handoutMasterIdLst>
  <p:sldIdLst>
    <p:sldId id="466" r:id="rId6"/>
    <p:sldId id="467" r:id="rId7"/>
    <p:sldId id="468" r:id="rId8"/>
    <p:sldId id="469" r:id="rId9"/>
    <p:sldId id="473" r:id="rId10"/>
    <p:sldId id="474" r:id="rId11"/>
    <p:sldId id="465" r:id="rId12"/>
    <p:sldId id="460" r:id="rId13"/>
    <p:sldId id="489" r:id="rId14"/>
    <p:sldId id="396" r:id="rId15"/>
    <p:sldId id="596" r:id="rId16"/>
    <p:sldId id="597" r:id="rId17"/>
    <p:sldId id="580" r:id="rId18"/>
    <p:sldId id="586" r:id="rId19"/>
    <p:sldId id="587" r:id="rId20"/>
    <p:sldId id="588" r:id="rId21"/>
    <p:sldId id="428" r:id="rId22"/>
    <p:sldId id="589" r:id="rId23"/>
    <p:sldId id="590" r:id="rId24"/>
    <p:sldId id="591" r:id="rId25"/>
    <p:sldId id="592" r:id="rId26"/>
    <p:sldId id="593" r:id="rId27"/>
    <p:sldId id="412" r:id="rId28"/>
    <p:sldId id="575" r:id="rId29"/>
    <p:sldId id="576" r:id="rId30"/>
    <p:sldId id="577" r:id="rId31"/>
    <p:sldId id="578" r:id="rId32"/>
    <p:sldId id="579" r:id="rId33"/>
    <p:sldId id="583" r:id="rId34"/>
    <p:sldId id="585" r:id="rId35"/>
    <p:sldId id="397" r:id="rId36"/>
    <p:sldId id="407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D69"/>
    <a:srgbClr val="3333FF"/>
    <a:srgbClr val="FF3737"/>
    <a:srgbClr val="7D3593"/>
    <a:srgbClr val="F59DC9"/>
    <a:srgbClr val="B0DD7F"/>
    <a:srgbClr val="FCCD04"/>
    <a:srgbClr val="40C0E8"/>
    <a:srgbClr val="31C98F"/>
    <a:srgbClr val="56D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442" autoAdjust="0"/>
    <p:restoredTop sz="94325" autoAdjust="0"/>
  </p:normalViewPr>
  <p:slideViewPr>
    <p:cSldViewPr>
      <p:cViewPr>
        <p:scale>
          <a:sx n="66" d="100"/>
          <a:sy n="66" d="100"/>
        </p:scale>
        <p:origin x="18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7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Users:LuisGuillermo:Dropbox:Pacientes%20estadistica%202018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 dirty="0"/>
              <a:t>Casos de VIH en</a:t>
            </a:r>
            <a:r>
              <a:rPr lang="es-ES" baseline="0" dirty="0"/>
              <a:t> </a:t>
            </a:r>
            <a:r>
              <a:rPr lang="es-ES" baseline="0" dirty="0">
                <a:solidFill>
                  <a:schemeClr val="tx1"/>
                </a:solidFill>
              </a:rPr>
              <a:t>ni</a:t>
            </a:r>
            <a:r>
              <a:rPr lang="en-US" baseline="0" dirty="0" err="1">
                <a:solidFill>
                  <a:schemeClr val="tx1"/>
                </a:solidFill>
              </a:rPr>
              <a:t>ños</a:t>
            </a:r>
            <a:r>
              <a:rPr lang="en-US" baseline="0" dirty="0">
                <a:solidFill>
                  <a:schemeClr val="tx1"/>
                </a:solidFill>
              </a:rPr>
              <a:t> (&lt;15?)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diagnosticados</a:t>
            </a:r>
            <a:r>
              <a:rPr lang="es-ES" baseline="0" dirty="0">
                <a:solidFill>
                  <a:schemeClr val="tx1"/>
                </a:solidFill>
              </a:rPr>
              <a:t> </a:t>
            </a:r>
            <a:r>
              <a:rPr lang="es-ES" baseline="0" dirty="0"/>
              <a:t>por año</a:t>
            </a:r>
          </a:p>
          <a:p>
            <a:pPr>
              <a:defRPr/>
            </a:pPr>
            <a:r>
              <a:rPr lang="es-ES" baseline="0" dirty="0"/>
              <a:t>1995-2017</a:t>
            </a:r>
            <a:endParaRPr lang="es-ES" dirty="0"/>
          </a:p>
        </c:rich>
      </c:tx>
      <c:layout>
        <c:manualLayout>
          <c:xMode val="edge"/>
          <c:yMode val="edge"/>
          <c:x val="0.22297450665888988"/>
          <c:y val="2.525429394805039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Hoja4!$C$3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numRef>
              <c:f>Hoja4!$B$4:$B$24</c:f>
              <c:numCache>
                <c:formatCode>General</c:formatCode>
                <c:ptCount val="21"/>
                <c:pt idx="0">
                  <c:v>1995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Hoja4!$C$4:$C$24</c:f>
              <c:numCache>
                <c:formatCode>General</c:formatCode>
                <c:ptCount val="21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21</c:v>
                </c:pt>
                <c:pt idx="5">
                  <c:v>54</c:v>
                </c:pt>
                <c:pt idx="6">
                  <c:v>61</c:v>
                </c:pt>
                <c:pt idx="7">
                  <c:v>67</c:v>
                </c:pt>
                <c:pt idx="8">
                  <c:v>67</c:v>
                </c:pt>
                <c:pt idx="9">
                  <c:v>55</c:v>
                </c:pt>
                <c:pt idx="10">
                  <c:v>35</c:v>
                </c:pt>
                <c:pt idx="11">
                  <c:v>36</c:v>
                </c:pt>
                <c:pt idx="12">
                  <c:v>26</c:v>
                </c:pt>
                <c:pt idx="13">
                  <c:v>26</c:v>
                </c:pt>
                <c:pt idx="14">
                  <c:v>25</c:v>
                </c:pt>
                <c:pt idx="15">
                  <c:v>21</c:v>
                </c:pt>
                <c:pt idx="16">
                  <c:v>16</c:v>
                </c:pt>
                <c:pt idx="17">
                  <c:v>10</c:v>
                </c:pt>
                <c:pt idx="18">
                  <c:v>7</c:v>
                </c:pt>
                <c:pt idx="19">
                  <c:v>9</c:v>
                </c:pt>
                <c:pt idx="2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FE-9F42-9769-4F29943192B7}"/>
            </c:ext>
          </c:extLst>
        </c:ser>
        <c:ser>
          <c:idx val="1"/>
          <c:order val="1"/>
          <c:tx>
            <c:strRef>
              <c:f>Hoja4!$D$3</c:f>
              <c:strCache>
                <c:ptCount val="1"/>
                <c:pt idx="0">
                  <c:v>&lt; 1 año</c:v>
                </c:pt>
              </c:strCache>
            </c:strRef>
          </c:tx>
          <c:marker>
            <c:symbol val="none"/>
          </c:marker>
          <c:cat>
            <c:numRef>
              <c:f>Hoja4!$B$4:$B$24</c:f>
              <c:numCache>
                <c:formatCode>General</c:formatCode>
                <c:ptCount val="21"/>
                <c:pt idx="0">
                  <c:v>1995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Hoja4!$D$4:$D$24</c:f>
              <c:numCache>
                <c:formatCode>General</c:formatCode>
                <c:ptCount val="2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23</c:v>
                </c:pt>
                <c:pt idx="6">
                  <c:v>19</c:v>
                </c:pt>
                <c:pt idx="7">
                  <c:v>20</c:v>
                </c:pt>
                <c:pt idx="8">
                  <c:v>16</c:v>
                </c:pt>
                <c:pt idx="9">
                  <c:v>10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10</c:v>
                </c:pt>
                <c:pt idx="14">
                  <c:v>5</c:v>
                </c:pt>
                <c:pt idx="15">
                  <c:v>8</c:v>
                </c:pt>
                <c:pt idx="16">
                  <c:v>9</c:v>
                </c:pt>
                <c:pt idx="17">
                  <c:v>4</c:v>
                </c:pt>
                <c:pt idx="18">
                  <c:v>1</c:v>
                </c:pt>
                <c:pt idx="19">
                  <c:v>2</c:v>
                </c:pt>
                <c:pt idx="2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FE-9F42-9769-4F2994319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67104"/>
        <c:axId val="29969024"/>
      </c:lineChart>
      <c:catAx>
        <c:axId val="29967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969024"/>
        <c:crosses val="autoZero"/>
        <c:auto val="1"/>
        <c:lblAlgn val="ctr"/>
        <c:lblOffset val="100"/>
        <c:noMultiLvlLbl val="0"/>
      </c:catAx>
      <c:valAx>
        <c:axId val="29969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Numero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967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ysClr val="window" lastClr="FFFFFF"/>
    </a:solidFill>
    <a:ln>
      <a:solidFill>
        <a:srgbClr val="6076B4"/>
      </a:solidFill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0.03872</cdr:x>
      <cdr:y>0.84032</cdr:y>
    </cdr:from>
    <cdr:to>
      <cdr:x>0.89128</cdr:x>
      <cdr:y>0.84374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4661F2EE-2BE4-B749-812A-3794D1D88F2A}"/>
            </a:ext>
          </a:extLst>
        </cdr:cNvPr>
        <cdr:cNvCxnSpPr/>
      </cdr:nvCxnSpPr>
      <cdr:spPr>
        <a:xfrm xmlns:a="http://schemas.openxmlformats.org/drawingml/2006/main">
          <a:off x="318655" y="3803253"/>
          <a:ext cx="7016228" cy="1547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0.89028</cdr:x>
      <cdr:y>0.78858</cdr:y>
    </cdr:from>
    <cdr:to>
      <cdr:x>0.98472</cdr:x>
      <cdr:y>0.92548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7326663" y="3569062"/>
          <a:ext cx="777203" cy="619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dirty="0"/>
            <a:t>EMTCT </a:t>
          </a:r>
        </a:p>
        <a:p xmlns:a="http://schemas.openxmlformats.org/drawingml/2006/main">
          <a:r>
            <a:rPr lang="es-ES" sz="1600" dirty="0"/>
            <a:t>target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70B6D8-9FD5-435F-8FE1-3E8746F4FFE3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54F58D-3A76-4D2D-93D1-0F9C9ED683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24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FE4BA0-73A8-404A-8AF9-5B47AF5840D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EA9DBB-2228-469B-A013-33FECB3727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4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A9DBB-2228-469B-A013-33FECB3727D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A9DBB-2228-469B-A013-33FECB372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703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 </a:t>
            </a:r>
            <a:r>
              <a:rPr lang="en-US" dirty="0" err="1"/>
              <a:t>compra</a:t>
            </a:r>
            <a:r>
              <a:rPr lang="en-US" dirty="0"/>
              <a:t> </a:t>
            </a:r>
            <a:r>
              <a:rPr lang="en-US" dirty="0" err="1"/>
              <a:t>conjunta</a:t>
            </a:r>
            <a:r>
              <a:rPr lang="en-US" dirty="0"/>
              <a:t> de ARV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A9DBB-2228-469B-A013-33FECB372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395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 </a:t>
            </a:r>
            <a:r>
              <a:rPr lang="en-US" dirty="0" err="1"/>
              <a:t>compra</a:t>
            </a:r>
            <a:r>
              <a:rPr lang="en-US" dirty="0"/>
              <a:t> </a:t>
            </a:r>
            <a:r>
              <a:rPr lang="en-US" dirty="0" err="1"/>
              <a:t>conjunta</a:t>
            </a:r>
            <a:r>
              <a:rPr lang="en-US" dirty="0"/>
              <a:t> de ARV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A9DBB-2228-469B-A013-33FECB372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999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 </a:t>
            </a:r>
            <a:r>
              <a:rPr lang="en-US" dirty="0" err="1"/>
              <a:t>compra</a:t>
            </a:r>
            <a:r>
              <a:rPr lang="en-US" dirty="0"/>
              <a:t> </a:t>
            </a:r>
            <a:r>
              <a:rPr lang="en-US" dirty="0" err="1"/>
              <a:t>conjunta</a:t>
            </a:r>
            <a:r>
              <a:rPr lang="en-US" dirty="0"/>
              <a:t> de ARV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A9DBB-2228-469B-A013-33FECB372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97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defTabSz="808038" eaLnBrk="1" hangingPunct="1">
              <a:lnSpc>
                <a:spcPct val="90000"/>
              </a:lnSpc>
              <a:spcBef>
                <a:spcPct val="45000"/>
              </a:spcBef>
              <a:buClr>
                <a:srgbClr val="000099"/>
              </a:buClr>
              <a:buFontTx/>
              <a:buChar char="•"/>
            </a:pPr>
            <a:endParaRPr lang="es-ES_tradnl" altLang="en-US" sz="1000" dirty="0">
              <a:ea typeface="MS PGothic" charset="-128"/>
            </a:endParaRPr>
          </a:p>
          <a:p>
            <a:pPr marL="171450" indent="-171450" defTabSz="808038" eaLnBrk="1" hangingPunct="1">
              <a:lnSpc>
                <a:spcPct val="90000"/>
              </a:lnSpc>
              <a:spcBef>
                <a:spcPct val="45000"/>
              </a:spcBef>
              <a:buClr>
                <a:srgbClr val="000099"/>
              </a:buClr>
            </a:pPr>
            <a:endParaRPr lang="es-ES_tradnl" altLang="en-US" sz="1000" dirty="0">
              <a:ea typeface="MS PGothic" charset="-128"/>
            </a:endParaRPr>
          </a:p>
          <a:p>
            <a:pPr marL="171450" indent="-171450" defTabSz="808038" eaLnBrk="1" hangingPunct="1">
              <a:lnSpc>
                <a:spcPct val="90000"/>
              </a:lnSpc>
              <a:spcBef>
                <a:spcPct val="45000"/>
              </a:spcBef>
              <a:buClr>
                <a:srgbClr val="000099"/>
              </a:buClr>
            </a:pPr>
            <a:endParaRPr lang="es-ES_tradnl" altLang="en-US" sz="1000" dirty="0">
              <a:ea typeface="MS PGothic" charset="-128"/>
            </a:endParaRPr>
          </a:p>
          <a:p>
            <a:pPr marL="171450" indent="-171450" defTabSz="808038" eaLnBrk="1" hangingPunct="1">
              <a:lnSpc>
                <a:spcPct val="90000"/>
              </a:lnSpc>
              <a:spcBef>
                <a:spcPct val="45000"/>
              </a:spcBef>
              <a:buClr>
                <a:srgbClr val="000099"/>
              </a:buClr>
            </a:pPr>
            <a:endParaRPr lang="es-ES_tradnl" altLang="en-US" sz="1000" dirty="0">
              <a:ea typeface="MS PGothic" charset="-128"/>
            </a:endParaRPr>
          </a:p>
          <a:p>
            <a:pPr marL="171450" indent="-171450" defTabSz="808038" eaLnBrk="1" hangingPunct="1">
              <a:lnSpc>
                <a:spcPct val="90000"/>
              </a:lnSpc>
              <a:spcBef>
                <a:spcPct val="45000"/>
              </a:spcBef>
              <a:buClr>
                <a:srgbClr val="000099"/>
              </a:buClr>
            </a:pPr>
            <a:endParaRPr lang="es-ES_tradnl" altLang="en-US" sz="1000" dirty="0">
              <a:ea typeface="MS PGothic" charset="-128"/>
            </a:endParaRPr>
          </a:p>
          <a:p>
            <a:pPr marL="171450" indent="-171450" defTabSz="808038" eaLnBrk="1" hangingPunct="1">
              <a:lnSpc>
                <a:spcPct val="90000"/>
              </a:lnSpc>
              <a:spcBef>
                <a:spcPct val="45000"/>
              </a:spcBef>
              <a:buClr>
                <a:srgbClr val="000099"/>
              </a:buClr>
            </a:pPr>
            <a:endParaRPr lang="es-ES_tradnl" altLang="en-US" sz="1000" dirty="0">
              <a:ea typeface="MS PGothic" charset="-128"/>
            </a:endParaRPr>
          </a:p>
          <a:p>
            <a:pPr marL="171450" indent="-171450" defTabSz="808038" eaLnBrk="1" hangingPunct="1">
              <a:lnSpc>
                <a:spcPct val="90000"/>
              </a:lnSpc>
              <a:spcBef>
                <a:spcPct val="45000"/>
              </a:spcBef>
              <a:buClr>
                <a:srgbClr val="000099"/>
              </a:buClr>
            </a:pPr>
            <a:endParaRPr lang="es-ES_tradnl" altLang="en-US" sz="1000" dirty="0">
              <a:ea typeface="MS PGothic" charset="-128"/>
            </a:endParaRPr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charset="0"/>
              </a:rPr>
              <a:t>World Health Organization</a:t>
            </a:r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8A1FD70-7B75-5F42-9847-425124DCE2BB}" type="datetime3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15 March 2018</a:t>
            </a:fld>
            <a:endParaRPr lang="en-US" altLang="en-US" dirty="0">
              <a:latin typeface="Arial" charset="0"/>
            </a:endParaRP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86D77E1-24DF-5B4D-A480-2E0CC142D8F2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7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 altLang="en-US" dirty="0">
              <a:ea typeface="MS PGothic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00A2C5F-C0FA-3246-A311-9EA725E46C3C}" type="slidenum">
              <a:rPr lang="es-ES" altLang="en-US">
                <a:solidFill>
                  <a:srgbClr val="000000"/>
                </a:solidFill>
                <a:latin typeface="Palatino Linotype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s-ES" altLang="en-US">
              <a:solidFill>
                <a:srgbClr val="000000"/>
              </a:solidFill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1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s-ES" altLang="en-US">
                <a:ea typeface="MS PGothic" charset="-128"/>
              </a:rPr>
              <a:t>Aumento de 11% en el numero de casos nuevos de VIH de 2010 a 2016.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00A2C5F-C0FA-3246-A311-9EA725E46C3C}" type="slidenum">
              <a:rPr lang="es-ES" altLang="en-US">
                <a:solidFill>
                  <a:srgbClr val="000000"/>
                </a:solidFill>
                <a:latin typeface="Palatino Linotype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s-ES" altLang="en-US">
              <a:solidFill>
                <a:srgbClr val="000000"/>
              </a:solidFill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5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 </a:t>
            </a:r>
            <a:r>
              <a:rPr lang="en-US" dirty="0" err="1"/>
              <a:t>compra</a:t>
            </a:r>
            <a:r>
              <a:rPr lang="en-US" dirty="0"/>
              <a:t> </a:t>
            </a:r>
            <a:r>
              <a:rPr lang="en-US" dirty="0" err="1"/>
              <a:t>conjunta</a:t>
            </a:r>
            <a:r>
              <a:rPr lang="en-US" dirty="0"/>
              <a:t> de ARV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A9DBB-2228-469B-A013-33FECB372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63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A9DBB-2228-469B-A013-33FECB372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2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Misión</a:t>
            </a:r>
            <a:r>
              <a:rPr lang="en-US" dirty="0"/>
              <a:t> PAHO/HQ 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A9DBB-2228-469B-A013-33FECB372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0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A9DBB-2228-469B-A013-33FECB3727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4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A9DBB-2228-469B-A013-33FECB3727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5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31840" y="116632"/>
            <a:ext cx="5773192" cy="815044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/>
          <a:lstStyle>
            <a:lvl1pPr marL="0" indent="0">
              <a:buNone/>
              <a:defRPr sz="2800" b="1" i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435"/>
            <a:ext cx="8229600" cy="4976813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365486" y="66512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s-ES">
              <a:solidFill>
                <a:prstClr val="black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6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 defTabSz="91375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 defTabSz="91375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6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 defTabSz="91375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4"/>
            <a:ext cx="7772400" cy="2505075"/>
          </a:xfrm>
        </p:spPr>
        <p:txBody>
          <a:bodyPr/>
          <a:lstStyle>
            <a:lvl1pPr algn="ctr" defTabSz="91375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749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1" y="1600200"/>
            <a:ext cx="4041648" cy="45262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25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2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4" indent="0">
              <a:buNone/>
              <a:defRPr sz="1600" b="1"/>
            </a:lvl7pPr>
            <a:lvl8pPr marL="3198142" indent="0">
              <a:buNone/>
              <a:defRPr sz="1600" b="1"/>
            </a:lvl8pPr>
            <a:lvl9pPr marL="36550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4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2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4" indent="0">
              <a:buNone/>
              <a:defRPr sz="1600" b="1"/>
            </a:lvl7pPr>
            <a:lvl8pPr marL="3198142" indent="0">
              <a:buNone/>
              <a:defRPr sz="1600" b="1"/>
            </a:lvl8pPr>
            <a:lvl9pPr marL="36550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1" y="2212848"/>
            <a:ext cx="4041648" cy="391363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1DCF23E6-34BE-4FE2-8116-05EDF61EDDB8}" type="datetime1">
              <a:rPr lang="en-US">
                <a:solidFill>
                  <a:prstClr val="black"/>
                </a:solidFill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7" y="6356354"/>
            <a:ext cx="2847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r>
              <a:rPr lang="en-US">
                <a:solidFill>
                  <a:prstClr val="black"/>
                </a:solidFill>
              </a:rPr>
              <a:t>Footer Text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904EF8BF-6B9D-4ED9-B9D7-985A230B48E9}" type="slidenum">
              <a:rPr lang="en-US">
                <a:solidFill>
                  <a:prstClr val="black"/>
                </a:solidFill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9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28282272-FA85-4825-84D5-6878011B313C}" type="datetime1">
              <a:rPr lang="en-US">
                <a:solidFill>
                  <a:prstClr val="black"/>
                </a:solidFill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7" y="6356354"/>
            <a:ext cx="2847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r>
              <a:rPr lang="en-US">
                <a:solidFill>
                  <a:prstClr val="black"/>
                </a:solidFill>
              </a:rPr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25CD4DD5-0170-4B95-968D-1AAB96701BEA}" type="slidenum">
              <a:rPr lang="en-US">
                <a:solidFill>
                  <a:prstClr val="black"/>
                </a:solidFill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1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114386BB-8AB9-4FF1-97A4-82CCC3C16672}" type="datetime1">
              <a:rPr lang="en-US">
                <a:solidFill>
                  <a:prstClr val="black"/>
                </a:solidFill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73DAB244-FD75-4B41-BE76-A6926C16FE41}" type="slidenum">
              <a:rPr lang="en-US">
                <a:solidFill>
                  <a:prstClr val="black"/>
                </a:solidFill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9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1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1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2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4" indent="0">
              <a:buNone/>
              <a:defRPr sz="900"/>
            </a:lvl7pPr>
            <a:lvl8pPr marL="3198142" indent="0">
              <a:buNone/>
              <a:defRPr sz="900"/>
            </a:lvl8pPr>
            <a:lvl9pPr marL="36550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A890FBB5-F6F1-475F-BCE6-6A45132BA314}" type="datetime1">
              <a:rPr lang="en-US">
                <a:solidFill>
                  <a:prstClr val="black"/>
                </a:solidFill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A8743665-9BC6-45EF-AF87-BF857EF7AC05}" type="slidenum">
              <a:rPr lang="en-US">
                <a:solidFill>
                  <a:prstClr val="black"/>
                </a:solidFill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35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8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8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2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4" indent="0">
              <a:buNone/>
              <a:defRPr sz="2000"/>
            </a:lvl7pPr>
            <a:lvl8pPr marL="3198142" indent="0">
              <a:buNone/>
              <a:defRPr sz="2000"/>
            </a:lvl8pPr>
            <a:lvl9pPr marL="3655018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8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2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4" indent="0">
              <a:buNone/>
              <a:defRPr sz="900"/>
            </a:lvl7pPr>
            <a:lvl8pPr marL="3198142" indent="0">
              <a:buNone/>
              <a:defRPr sz="900"/>
            </a:lvl8pPr>
            <a:lvl9pPr marL="36550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BA5C712E-6FBA-493E-8BEE-97A7DBEB3552}" type="datetime1">
              <a:rPr lang="en-US">
                <a:solidFill>
                  <a:prstClr val="black"/>
                </a:solidFill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C436120D-2C1E-419D-906E-E09D9B15580F}" type="slidenum">
              <a:rPr lang="en-US">
                <a:solidFill>
                  <a:prstClr val="black"/>
                </a:solidFill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251E786B-36D7-4815-898B-B581993F1C7A}" type="datetime1">
              <a:rPr lang="en-US">
                <a:solidFill>
                  <a:prstClr val="black"/>
                </a:solidFill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F891F280-38CA-40EC-9663-DEA823401102}" type="slidenum">
              <a:rPr lang="en-US">
                <a:solidFill>
                  <a:prstClr val="black"/>
                </a:solidFill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6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F68A6188-E01B-4B41-98DF-9AA9FC23EA8E}" type="datetime1">
              <a:rPr lang="en-US">
                <a:solidFill>
                  <a:prstClr val="black"/>
                </a:solidFill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E53D45B1-AC97-4536-B2D1-5E72A48159DF}" type="slidenum">
              <a:rPr lang="en-US">
                <a:solidFill>
                  <a:prstClr val="black"/>
                </a:solidFill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92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771650"/>
          </a:xfrm>
        </p:spPr>
        <p:txBody>
          <a:bodyPr/>
          <a:lstStyle>
            <a:lvl1pPr>
              <a:defRPr>
                <a:solidFill>
                  <a:srgbClr val="193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5"/>
            <a:ext cx="6400800" cy="1371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8369"/>
            <a:ext cx="4861450" cy="1239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15" y="5618285"/>
            <a:ext cx="3036094" cy="853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47402" r="14056" b="38745"/>
          <a:stretch/>
        </p:blipFill>
        <p:spPr>
          <a:xfrm>
            <a:off x="5514976" y="6293033"/>
            <a:ext cx="2971800" cy="3903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5768280" cy="576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>
                <a:rot lat="0" lon="0" rev="0"/>
              </a:camera>
              <a:lightRig rig="twoPt" dir="t"/>
            </a:scene3d>
            <a:sp3d extrusionH="50800" contourW="25400" prstMaterial="dkEdge">
              <a:bevelT w="38100" h="38100"/>
              <a:extrusionClr>
                <a:schemeClr val="tx2"/>
              </a:extrusionClr>
              <a:contourClr>
                <a:schemeClr val="tx2">
                  <a:lumMod val="20000"/>
                  <a:lumOff val="80000"/>
                </a:schemeClr>
              </a:contourClr>
            </a:sp3d>
          </a:bodyPr>
          <a:lstStyle>
            <a:lvl1pPr>
              <a:defRPr sz="2800" b="1" cap="all" spc="0">
                <a:ln w="0" cap="rnd">
                  <a:solidFill>
                    <a:schemeClr val="tx1"/>
                  </a:solidFill>
                  <a:bevel/>
                </a:ln>
                <a:gradFill flip="none">
                  <a:gsLst>
                    <a:gs pos="0">
                      <a:schemeClr val="tx2">
                        <a:lumMod val="94000"/>
                        <a:lumOff val="6000"/>
                      </a:schemeClr>
                    </a:gs>
                    <a:gs pos="43000">
                      <a:srgbClr val="0070C0"/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>
                  <a:tint val="75000"/>
                </a:prstClr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2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39" y="6275548"/>
            <a:ext cx="1801091" cy="506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>
          <a:xfrm>
            <a:off x="76227" y="6019800"/>
            <a:ext cx="2928207" cy="661306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533400" y="1295400"/>
            <a:ext cx="808675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7032972" y="6135806"/>
            <a:ext cx="1949133" cy="189287"/>
            <a:chOff x="571500" y="1143000"/>
            <a:chExt cx="2362200" cy="229403"/>
          </a:xfrm>
        </p:grpSpPr>
        <p:sp>
          <p:nvSpPr>
            <p:cNvPr id="21" name="Rectangle 20"/>
            <p:cNvSpPr/>
            <p:nvPr/>
          </p:nvSpPr>
          <p:spPr>
            <a:xfrm>
              <a:off x="571500" y="1143000"/>
              <a:ext cx="228600" cy="228600"/>
            </a:xfrm>
            <a:prstGeom prst="rect">
              <a:avLst/>
            </a:prstGeom>
            <a:solidFill>
              <a:srgbClr val="31C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" y="1143000"/>
              <a:ext cx="228600" cy="228600"/>
            </a:xfrm>
            <a:prstGeom prst="rect">
              <a:avLst/>
            </a:prstGeom>
            <a:solidFill>
              <a:srgbClr val="40C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0C0E8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05300" y="1143803"/>
              <a:ext cx="228600" cy="228600"/>
            </a:xfrm>
            <a:prstGeom prst="rect">
              <a:avLst/>
            </a:prstGeom>
            <a:solidFill>
              <a:srgbClr val="FCCD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0C0E8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1600" y="1143000"/>
              <a:ext cx="228600" cy="228600"/>
            </a:xfrm>
            <a:prstGeom prst="rect">
              <a:avLst/>
            </a:prstGeom>
            <a:solidFill>
              <a:srgbClr val="193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0C0E8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37900" y="1143000"/>
              <a:ext cx="228600" cy="228600"/>
            </a:xfrm>
            <a:prstGeom prst="rect">
              <a:avLst/>
            </a:prstGeom>
            <a:solidFill>
              <a:srgbClr val="B0D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0C0E8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05000" y="1143000"/>
              <a:ext cx="228600" cy="228600"/>
            </a:xfrm>
            <a:prstGeom prst="rect">
              <a:avLst/>
            </a:prstGeom>
            <a:solidFill>
              <a:srgbClr val="F59D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71700" y="1143000"/>
              <a:ext cx="228600" cy="228600"/>
            </a:xfrm>
            <a:prstGeom prst="rect">
              <a:avLst/>
            </a:prstGeom>
            <a:solidFill>
              <a:srgbClr val="7D3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0C0E8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38800" y="1143803"/>
              <a:ext cx="228600" cy="228600"/>
            </a:xfrm>
            <a:prstGeom prst="rect">
              <a:avLst/>
            </a:prstGeom>
            <a:solidFill>
              <a:srgbClr val="FF3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0C0E8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705100" y="1143000"/>
              <a:ext cx="228600" cy="228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0C0E8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9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4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9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4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96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4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9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F50-0334-4D0A-B26A-67630194F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4C78-2034-4521-A964-ED0B6C525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F50-0334-4D0A-B26A-67630194F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4C78-2034-4521-A964-ED0B6C525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47" indent="0">
              <a:buNone/>
              <a:defRPr sz="2000" b="1"/>
            </a:lvl2pPr>
            <a:lvl3pPr marL="909891" indent="0">
              <a:buNone/>
              <a:defRPr sz="1800" b="1"/>
            </a:lvl3pPr>
            <a:lvl4pPr marL="1364840" indent="0">
              <a:buNone/>
              <a:defRPr sz="1600" b="1"/>
            </a:lvl4pPr>
            <a:lvl5pPr marL="1819788" indent="0">
              <a:buNone/>
              <a:defRPr sz="1600" b="1"/>
            </a:lvl5pPr>
            <a:lvl6pPr marL="2274731" indent="0">
              <a:buNone/>
              <a:defRPr sz="1600" b="1"/>
            </a:lvl6pPr>
            <a:lvl7pPr marL="2729676" indent="0">
              <a:buNone/>
              <a:defRPr sz="1600" b="1"/>
            </a:lvl7pPr>
            <a:lvl8pPr marL="3184627" indent="0">
              <a:buNone/>
              <a:defRPr sz="1600" b="1"/>
            </a:lvl8pPr>
            <a:lvl9pPr marL="36395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47" indent="0">
              <a:buNone/>
              <a:defRPr sz="2000" b="1"/>
            </a:lvl2pPr>
            <a:lvl3pPr marL="909891" indent="0">
              <a:buNone/>
              <a:defRPr sz="1800" b="1"/>
            </a:lvl3pPr>
            <a:lvl4pPr marL="1364840" indent="0">
              <a:buNone/>
              <a:defRPr sz="1600" b="1"/>
            </a:lvl4pPr>
            <a:lvl5pPr marL="1819788" indent="0">
              <a:buNone/>
              <a:defRPr sz="1600" b="1"/>
            </a:lvl5pPr>
            <a:lvl6pPr marL="2274731" indent="0">
              <a:buNone/>
              <a:defRPr sz="1600" b="1"/>
            </a:lvl6pPr>
            <a:lvl7pPr marL="2729676" indent="0">
              <a:buNone/>
              <a:defRPr sz="1600" b="1"/>
            </a:lvl7pPr>
            <a:lvl8pPr marL="3184627" indent="0">
              <a:buNone/>
              <a:defRPr sz="1600" b="1"/>
            </a:lvl8pPr>
            <a:lvl9pPr marL="363957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F50-0334-4D0A-B26A-67630194F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4C78-2034-4521-A964-ED0B6C525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F50-0334-4D0A-B26A-67630194F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4C78-2034-4521-A964-ED0B6C525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3052"/>
            <a:ext cx="9144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947" indent="0">
              <a:buNone/>
              <a:defRPr sz="1200"/>
            </a:lvl2pPr>
            <a:lvl3pPr marL="909891" indent="0">
              <a:buNone/>
              <a:defRPr sz="1000"/>
            </a:lvl3pPr>
            <a:lvl4pPr marL="1364840" indent="0">
              <a:buNone/>
              <a:defRPr sz="900"/>
            </a:lvl4pPr>
            <a:lvl5pPr marL="1819788" indent="0">
              <a:buNone/>
              <a:defRPr sz="900"/>
            </a:lvl5pPr>
            <a:lvl6pPr marL="2274731" indent="0">
              <a:buNone/>
              <a:defRPr sz="900"/>
            </a:lvl6pPr>
            <a:lvl7pPr marL="2729676" indent="0">
              <a:buNone/>
              <a:defRPr sz="900"/>
            </a:lvl7pPr>
            <a:lvl8pPr marL="3184627" indent="0">
              <a:buNone/>
              <a:defRPr sz="900"/>
            </a:lvl8pPr>
            <a:lvl9pPr marL="36395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F50-0334-4D0A-B26A-67630194F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4C78-2034-4521-A964-ED0B6C525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947" indent="0">
              <a:buNone/>
              <a:defRPr sz="2800"/>
            </a:lvl2pPr>
            <a:lvl3pPr marL="909891" indent="0">
              <a:buNone/>
              <a:defRPr sz="2400"/>
            </a:lvl3pPr>
            <a:lvl4pPr marL="1364840" indent="0">
              <a:buNone/>
              <a:defRPr sz="2000"/>
            </a:lvl4pPr>
            <a:lvl5pPr marL="1819788" indent="0">
              <a:buNone/>
              <a:defRPr sz="2000"/>
            </a:lvl5pPr>
            <a:lvl6pPr marL="2274731" indent="0">
              <a:buNone/>
              <a:defRPr sz="2000"/>
            </a:lvl6pPr>
            <a:lvl7pPr marL="2729676" indent="0">
              <a:buNone/>
              <a:defRPr sz="2000"/>
            </a:lvl7pPr>
            <a:lvl8pPr marL="3184627" indent="0">
              <a:buNone/>
              <a:defRPr sz="2000"/>
            </a:lvl8pPr>
            <a:lvl9pPr marL="363957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947" indent="0">
              <a:buNone/>
              <a:defRPr sz="1200"/>
            </a:lvl2pPr>
            <a:lvl3pPr marL="909891" indent="0">
              <a:buNone/>
              <a:defRPr sz="1000"/>
            </a:lvl3pPr>
            <a:lvl4pPr marL="1364840" indent="0">
              <a:buNone/>
              <a:defRPr sz="900"/>
            </a:lvl4pPr>
            <a:lvl5pPr marL="1819788" indent="0">
              <a:buNone/>
              <a:defRPr sz="900"/>
            </a:lvl5pPr>
            <a:lvl6pPr marL="2274731" indent="0">
              <a:buNone/>
              <a:defRPr sz="900"/>
            </a:lvl6pPr>
            <a:lvl7pPr marL="2729676" indent="0">
              <a:buNone/>
              <a:defRPr sz="900"/>
            </a:lvl7pPr>
            <a:lvl8pPr marL="3184627" indent="0">
              <a:buNone/>
              <a:defRPr sz="900"/>
            </a:lvl8pPr>
            <a:lvl9pPr marL="363957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F50-0334-4D0A-B26A-67630194F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4C78-2034-4521-A964-ED0B6C525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F50-0334-4D0A-B26A-67630194F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4C78-2034-4521-A964-ED0B6C525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F50-0334-4D0A-B26A-67630194F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4C78-2034-4521-A964-ED0B6C525F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4005263"/>
            <a:ext cx="4279900" cy="69532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ct val="75000"/>
              </a:spcAft>
              <a:buFont typeface="Wingdings" pitchFamily="2" charset="2"/>
              <a:buNone/>
              <a:defRPr sz="2200" b="1" i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10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999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007C8A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470"/>
            <a:ext cx="8229600" cy="4976813"/>
          </a:xfrm>
          <a:prstGeom prst="rect">
            <a:avLst/>
          </a:prstGeom>
        </p:spPr>
        <p:txBody>
          <a:bodyPr vert="horz"/>
          <a:lstStyle>
            <a:lvl1pPr marL="284348" indent="-284348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365530" y="6651303"/>
            <a:ext cx="183826" cy="368880"/>
          </a:xfrm>
          <a:prstGeom prst="rect">
            <a:avLst/>
          </a:prstGeom>
          <a:noFill/>
        </p:spPr>
        <p:txBody>
          <a:bodyPr wrap="none" lIns="90992" tIns="45496" rIns="90992" bIns="45496" rtlCol="0">
            <a:spAutoFit/>
          </a:bodyPr>
          <a:lstStyle/>
          <a:p>
            <a:endParaRPr lang="es-ES">
              <a:solidFill>
                <a:prstClr val="black"/>
              </a:solidFill>
              <a:ea typeface="ＭＳ Ｐゴシック" charset="0"/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63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312C0ACD-681B-4AB4-9CDC-CA071A8AC04E}" type="datetime1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32204FD9-E9B1-425E-A351-8FD03D31F3D3}" type="slidenum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190398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 defTabSz="913755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 defTabSz="913755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6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 defTabSz="913755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4"/>
            <a:ext cx="7772400" cy="2505075"/>
          </a:xfrm>
        </p:spPr>
        <p:txBody>
          <a:bodyPr/>
          <a:lstStyle>
            <a:lvl1pPr algn="ctr" defTabSz="91375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42617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1" y="1600200"/>
            <a:ext cx="4041648" cy="45262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7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2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4" indent="0">
              <a:buNone/>
              <a:defRPr sz="1600" b="1"/>
            </a:lvl7pPr>
            <a:lvl8pPr marL="3198142" indent="0">
              <a:buNone/>
              <a:defRPr sz="1600" b="1"/>
            </a:lvl8pPr>
            <a:lvl9pPr marL="36550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4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2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4" indent="0">
              <a:buNone/>
              <a:defRPr sz="1600" b="1"/>
            </a:lvl7pPr>
            <a:lvl8pPr marL="3198142" indent="0">
              <a:buNone/>
              <a:defRPr sz="1600" b="1"/>
            </a:lvl8pPr>
            <a:lvl9pPr marL="36550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1" y="2212848"/>
            <a:ext cx="4041648" cy="391363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1DCF23E6-34BE-4FE2-8116-05EDF61EDDB8}" type="datetime1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7" y="6356354"/>
            <a:ext cx="2847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r>
              <a:rPr lang="en-US">
                <a:solidFill>
                  <a:prstClr val="black"/>
                </a:solidFill>
                <a:latin typeface="Palatino Linotype"/>
              </a:rPr>
              <a:t>Footer Text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904EF8BF-6B9D-4ED9-B9D7-985A230B48E9}" type="slidenum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457379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28282272-FA85-4825-84D5-6878011B313C}" type="datetime1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7" y="6356354"/>
            <a:ext cx="2847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r>
              <a:rPr lang="en-US">
                <a:solidFill>
                  <a:prstClr val="black"/>
                </a:solidFill>
                <a:latin typeface="Palatino Linotype"/>
              </a:rPr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25CD4DD5-0170-4B95-968D-1AAB96701BEA}" type="slidenum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280664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114386BB-8AB9-4FF1-97A4-82CCC3C16672}" type="datetime1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73DAB244-FD75-4B41-BE76-A6926C16FE41}" type="slidenum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17915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1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1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2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4" indent="0">
              <a:buNone/>
              <a:defRPr sz="900"/>
            </a:lvl7pPr>
            <a:lvl8pPr marL="3198142" indent="0">
              <a:buNone/>
              <a:defRPr sz="900"/>
            </a:lvl8pPr>
            <a:lvl9pPr marL="36550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A890FBB5-F6F1-475F-BCE6-6A45132BA314}" type="datetime1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A8743665-9BC6-45EF-AF87-BF857EF7AC05}" type="slidenum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27237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981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641475"/>
            <a:ext cx="4122738" cy="16716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641475"/>
            <a:ext cx="4124325" cy="16716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6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8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8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2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4" indent="0">
              <a:buNone/>
              <a:defRPr sz="2000"/>
            </a:lvl7pPr>
            <a:lvl8pPr marL="3198142" indent="0">
              <a:buNone/>
              <a:defRPr sz="2000"/>
            </a:lvl8pPr>
            <a:lvl9pPr marL="3655018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8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2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4" indent="0">
              <a:buNone/>
              <a:defRPr sz="900"/>
            </a:lvl7pPr>
            <a:lvl8pPr marL="3198142" indent="0">
              <a:buNone/>
              <a:defRPr sz="900"/>
            </a:lvl8pPr>
            <a:lvl9pPr marL="36550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BA5C712E-6FBA-493E-8BEE-97A7DBEB3552}" type="datetime1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C436120D-2C1E-419D-906E-E09D9B15580F}" type="slidenum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434725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251E786B-36D7-4815-898B-B581993F1C7A}" type="datetime1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F891F280-38CA-40EC-9663-DEA823401102}" type="slidenum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766783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F68A6188-E01B-4B41-98DF-9AA9FC23EA8E}" type="datetime1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E53D45B1-AC97-4536-B2D1-5E72A48159DF}" type="slidenum">
              <a:rPr lang="en-US">
                <a:solidFill>
                  <a:prstClr val="black"/>
                </a:solidFill>
                <a:latin typeface="Palatino Linotype"/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817058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23A0-9D03-480A-8399-E9F77372A0A7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9B0-F5EA-4F50-BF81-63DB31B6D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83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23A0-9D03-480A-8399-E9F77372A0A7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9B0-F5EA-4F50-BF81-63DB31B6D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905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23A0-9D03-480A-8399-E9F77372A0A7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9B0-F5EA-4F50-BF81-63DB31B6D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9944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23A0-9D03-480A-8399-E9F77372A0A7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9B0-F5EA-4F50-BF81-63DB31B6D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579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23A0-9D03-480A-8399-E9F77372A0A7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9B0-F5EA-4F50-BF81-63DB31B6D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220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23A0-9D03-480A-8399-E9F77372A0A7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9B0-F5EA-4F50-BF81-63DB31B6D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2350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23A0-9D03-480A-8399-E9F77372A0A7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9B0-F5EA-4F50-BF81-63DB31B6D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26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1150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23A0-9D03-480A-8399-E9F77372A0A7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9B0-F5EA-4F50-BF81-63DB31B6D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445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23A0-9D03-480A-8399-E9F77372A0A7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9B0-F5EA-4F50-BF81-63DB31B6D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043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23A0-9D03-480A-8399-E9F77372A0A7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9B0-F5EA-4F50-BF81-63DB31B6D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64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23A0-9D03-480A-8399-E9F77372A0A7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99B0-F5EA-4F50-BF81-63DB31B6D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14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0" y="909458"/>
            <a:ext cx="7645400" cy="3603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63166D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435"/>
            <a:ext cx="8229600" cy="4976813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365486" y="66512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8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981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6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2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6024567"/>
            <a:ext cx="3360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2" y="6356354"/>
            <a:ext cx="2085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312C0ACD-681B-4AB4-9CDC-CA071A8AC04E}" type="datetime1">
              <a:rPr lang="en-US">
                <a:solidFill>
                  <a:prstClr val="black"/>
                </a:solidFill>
              </a:rPr>
              <a:pPr defTabSz="913755">
                <a:defRPr/>
              </a:pPr>
              <a:t>3/15/2018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9" y="6356354"/>
            <a:ext cx="561975" cy="365125"/>
          </a:xfrm>
          <a:prstGeom prst="rect">
            <a:avLst/>
          </a:prstGeom>
        </p:spPr>
        <p:txBody>
          <a:bodyPr lIns="91376" tIns="45688" rIns="91376" bIns="4568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3755">
              <a:defRPr/>
            </a:pPr>
            <a:fld id="{32204FD9-E9B1-425E-A351-8FD03D31F3D3}" type="slidenum">
              <a:rPr lang="en-US">
                <a:solidFill>
                  <a:prstClr val="black"/>
                </a:solidFill>
              </a:rPr>
              <a:pPr defTabSz="913755"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4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3064508" cy="1029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1904762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0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600200"/>
          </a:xfrm>
          <a:prstGeom prst="rect">
            <a:avLst/>
          </a:prstGeom>
        </p:spPr>
        <p:txBody>
          <a:bodyPr vert="horz" lIns="91376" tIns="45688" rIns="91376" bIns="45688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/>
              <a:t>Haga clic para modificar el estilo de texto del patrón</a:t>
            </a:r>
          </a:p>
          <a:p>
            <a:pPr lvl="1"/>
            <a:r>
              <a:rPr lang="es-ES" altLang="es-GT"/>
              <a:t>Segundo nivel</a:t>
            </a:r>
          </a:p>
          <a:p>
            <a:pPr lvl="2"/>
            <a:r>
              <a:rPr lang="es-ES" altLang="es-GT"/>
              <a:t>Tercer nivel</a:t>
            </a:r>
          </a:p>
          <a:p>
            <a:pPr lvl="3"/>
            <a:r>
              <a:rPr lang="es-ES" altLang="es-GT"/>
              <a:t>Cuarto nivel</a:t>
            </a:r>
          </a:p>
          <a:p>
            <a:pPr lvl="4"/>
            <a:r>
              <a:rPr lang="es-ES" altLang="es-GT"/>
              <a:t>Quinto nivel</a:t>
            </a:r>
            <a:endParaRPr lang="en-US" altLang="es-GT"/>
          </a:p>
        </p:txBody>
      </p:sp>
    </p:spTree>
    <p:extLst>
      <p:ext uri="{BB962C8B-B14F-4D97-AF65-F5344CB8AC3E}">
        <p14:creationId xmlns:p14="http://schemas.microsoft.com/office/powerpoint/2010/main" val="247880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ctr" rtl="0" eaLnBrk="0" fontAlgn="base" hangingPunct="0">
        <a:lnSpc>
          <a:spcPts val="5796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algn="ctr" rtl="0" eaLnBrk="0" fontAlgn="base" hangingPunct="0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5pPr>
      <a:lvl6pPr marL="456877" algn="ctr" rtl="0" eaLnBrk="1" fontAlgn="base" hangingPunct="1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3755" algn="ctr" rtl="0" eaLnBrk="1" fontAlgn="base" hangingPunct="1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0632" algn="ctr" rtl="0" eaLnBrk="1" fontAlgn="base" hangingPunct="1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7510" algn="ctr" rtl="0" eaLnBrk="1" fontAlgn="base" hangingPunct="1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657" indent="-34265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MS PGothic" pitchFamily="34" charset="-128"/>
          <a:cs typeface="ＭＳ Ｐゴシック" charset="0"/>
        </a:defRPr>
      </a:lvl1pPr>
      <a:lvl2pPr marL="742426" indent="-2855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2pPr>
      <a:lvl3pPr marL="1142193" indent="-22843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3pPr>
      <a:lvl4pPr marL="1599071" indent="-228439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4pPr>
      <a:lvl5pPr marL="2055948" indent="-22843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5pPr>
      <a:lvl6pPr marL="2512826" indent="-228439" algn="l" defTabSz="91375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69702" indent="-228439" algn="l" defTabSz="91375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6580" indent="-228439" algn="l" defTabSz="91375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3458" indent="-228439" algn="l" defTabSz="91375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2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4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42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8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992" tIns="45496" rIns="90992" bIns="454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0992" tIns="45496" rIns="90992" bIns="454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434"/>
            <a:ext cx="2133600" cy="365125"/>
          </a:xfrm>
          <a:prstGeom prst="rect">
            <a:avLst/>
          </a:prstGeom>
        </p:spPr>
        <p:txBody>
          <a:bodyPr vert="horz" lIns="90992" tIns="45496" rIns="90992" bIns="454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DF50-0334-4D0A-B26A-67630194F753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/>
              <a:t>3/15/2018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434"/>
            <a:ext cx="2895600" cy="365125"/>
          </a:xfrm>
          <a:prstGeom prst="rect">
            <a:avLst/>
          </a:prstGeom>
        </p:spPr>
        <p:txBody>
          <a:bodyPr vert="horz" lIns="90992" tIns="45496" rIns="90992" bIns="454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34"/>
            <a:ext cx="2133600" cy="365125"/>
          </a:xfrm>
          <a:prstGeom prst="rect">
            <a:avLst/>
          </a:prstGeom>
        </p:spPr>
        <p:txBody>
          <a:bodyPr vert="horz" lIns="90992" tIns="45496" rIns="90992" bIns="454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54C78-2034-4521-A964-ED0B6C525FAD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1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defTabSz="9098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207" indent="-341207" algn="l" defTabSz="909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288" indent="-284348" algn="l" defTabSz="9098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366" indent="-227473" algn="l" defTabSz="909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314" indent="-227473" algn="l" defTabSz="9098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259" indent="-227473" algn="l" defTabSz="90989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207" indent="-227473" algn="l" defTabSz="909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153" indent="-227473" algn="l" defTabSz="909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098" indent="-227473" algn="l" defTabSz="909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049" indent="-227473" algn="l" defTabSz="9098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47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91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840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788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731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676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627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571" algn="l" defTabSz="9098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600200"/>
          </a:xfrm>
          <a:prstGeom prst="rect">
            <a:avLst/>
          </a:prstGeom>
        </p:spPr>
        <p:txBody>
          <a:bodyPr vert="horz" lIns="91376" tIns="45688" rIns="91376" bIns="45688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/>
              <a:t>Haga clic para modificar el estilo de texto del patrón</a:t>
            </a:r>
          </a:p>
          <a:p>
            <a:pPr lvl="1"/>
            <a:r>
              <a:rPr lang="es-ES" altLang="es-GT"/>
              <a:t>Segundo nivel</a:t>
            </a:r>
          </a:p>
          <a:p>
            <a:pPr lvl="2"/>
            <a:r>
              <a:rPr lang="es-ES" altLang="es-GT"/>
              <a:t>Tercer nivel</a:t>
            </a:r>
          </a:p>
          <a:p>
            <a:pPr lvl="3"/>
            <a:r>
              <a:rPr lang="es-ES" altLang="es-GT"/>
              <a:t>Cuarto nivel</a:t>
            </a:r>
          </a:p>
          <a:p>
            <a:pPr lvl="4"/>
            <a:r>
              <a:rPr lang="es-ES" altLang="es-GT"/>
              <a:t>Quinto nivel</a:t>
            </a:r>
            <a:endParaRPr lang="en-US" altLang="es-GT"/>
          </a:p>
        </p:txBody>
      </p:sp>
    </p:spTree>
    <p:extLst>
      <p:ext uri="{BB962C8B-B14F-4D97-AF65-F5344CB8AC3E}">
        <p14:creationId xmlns:p14="http://schemas.microsoft.com/office/powerpoint/2010/main" val="193653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0" fontAlgn="base" hangingPunct="0">
        <a:lnSpc>
          <a:spcPts val="5796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algn="ctr" rtl="0" eaLnBrk="0" fontAlgn="base" hangingPunct="0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5pPr>
      <a:lvl6pPr marL="456877" algn="ctr" rtl="0" eaLnBrk="1" fontAlgn="base" hangingPunct="1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3755" algn="ctr" rtl="0" eaLnBrk="1" fontAlgn="base" hangingPunct="1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0632" algn="ctr" rtl="0" eaLnBrk="1" fontAlgn="base" hangingPunct="1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7510" algn="ctr" rtl="0" eaLnBrk="1" fontAlgn="base" hangingPunct="1">
        <a:lnSpc>
          <a:spcPts val="5796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657" indent="-34265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MS PGothic" pitchFamily="34" charset="-128"/>
          <a:cs typeface="ＭＳ Ｐゴシック" charset="0"/>
        </a:defRPr>
      </a:lvl1pPr>
      <a:lvl2pPr marL="742426" indent="-2855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2pPr>
      <a:lvl3pPr marL="1142193" indent="-22843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3pPr>
      <a:lvl4pPr marL="1599071" indent="-228439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4pPr>
      <a:lvl5pPr marL="2055948" indent="-22843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5pPr>
      <a:lvl6pPr marL="2512826" indent="-228439" algn="l" defTabSz="91375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69702" indent="-228439" algn="l" defTabSz="91375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6580" indent="-228439" algn="l" defTabSz="91375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3458" indent="-228439" algn="l" defTabSz="91375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2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4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42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8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523A0-9D03-480A-8399-E9F77372A0A7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99B0-F5EA-4F50-BF81-63DB31B6D8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64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image" Target="../media/image40.tiff"/><Relationship Id="rId3" Type="http://schemas.openxmlformats.org/officeDocument/2006/relationships/image" Target="../media/image17.pn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24" Type="http://schemas.openxmlformats.org/officeDocument/2006/relationships/image" Target="../media/image38.pn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openxmlformats.org/officeDocument/2006/relationships/image" Target="../media/image37.png"/><Relationship Id="rId28" Type="http://schemas.openxmlformats.org/officeDocument/2006/relationships/image" Target="../media/image42.tiff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png"/><Relationship Id="rId27" Type="http://schemas.openxmlformats.org/officeDocument/2006/relationships/image" Target="../media/image41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png"/><Relationship Id="rId4" Type="http://schemas.openxmlformats.org/officeDocument/2006/relationships/image" Target="../media/image51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" y="807974"/>
            <a:ext cx="8839200" cy="2286001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193D69"/>
                </a:solidFill>
                <a:effectLst/>
                <a:latin typeface="Calibri" charset="0"/>
                <a:ea typeface="Calibri" charset="0"/>
                <a:cs typeface="Calibri" charset="0"/>
              </a:rPr>
              <a:t>Revisión integral conjunta de la respuesta del sistema de salud a la infección por el VIH y las ITS y apoyo técnico hacia la innovación, la ampliación y la sostenibilidad </a:t>
            </a:r>
            <a:endParaRPr lang="en-US" sz="3200" b="1" dirty="0">
              <a:solidFill>
                <a:srgbClr val="193D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944633"/>
            <a:ext cx="6858000" cy="1747837"/>
          </a:xfrm>
        </p:spPr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7B56A-AAD3-3842-8F4F-C0ABEC7A7A00}"/>
              </a:ext>
            </a:extLst>
          </p:cNvPr>
          <p:cNvSpPr/>
          <p:nvPr/>
        </p:nvSpPr>
        <p:spPr>
          <a:xfrm>
            <a:off x="13504" y="4114800"/>
            <a:ext cx="9144000" cy="2783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74D9AC-D6A5-F74D-A2F1-CC6935AD48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815"/>
            <a:ext cx="2438400" cy="817985"/>
          </a:xfrm>
          <a:prstGeom prst="rect">
            <a:avLst/>
          </a:prstGeom>
        </p:spPr>
      </p:pic>
      <p:pic>
        <p:nvPicPr>
          <p:cNvPr id="12" name="Imagen 7" descr="Resultado de imagen para logo de onusida">
            <a:extLst>
              <a:ext uri="{FF2B5EF4-FFF2-40B4-BE49-F238E27FC236}">
                <a16:creationId xmlns:a16="http://schemas.microsoft.com/office/drawing/2014/main" id="{EB2DACAB-2ED6-514F-A1E8-53C3B25A81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80513"/>
            <a:ext cx="2362200" cy="125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5">
            <a:extLst>
              <a:ext uri="{FF2B5EF4-FFF2-40B4-BE49-F238E27FC236}">
                <a16:creationId xmlns:a16="http://schemas.microsoft.com/office/drawing/2014/main" id="{9EEDF2E2-E2E7-3449-A49E-AA144D7C61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51" y="5279433"/>
            <a:ext cx="3036837" cy="163677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4" name="Imagen 8" descr="Resultado de imagen para logo de CLAP">
            <a:extLst>
              <a:ext uri="{FF2B5EF4-FFF2-40B4-BE49-F238E27FC236}">
                <a16:creationId xmlns:a16="http://schemas.microsoft.com/office/drawing/2014/main" id="{9F61DBDD-E6CD-5C4F-8E85-5D04E9EF476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38800"/>
            <a:ext cx="3657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319E33-0F76-C049-BAD2-0DA6F8FCF6C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4336764"/>
            <a:ext cx="1358900" cy="11604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D7AFD3-C5AF-F14A-A080-4C7256B0013C}"/>
              </a:ext>
            </a:extLst>
          </p:cNvPr>
          <p:cNvSpPr txBox="1"/>
          <p:nvPr/>
        </p:nvSpPr>
        <p:spPr>
          <a:xfrm>
            <a:off x="2136603" y="4298884"/>
            <a:ext cx="517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dirty="0">
                <a:latin typeface="Calibri" charset="0"/>
                <a:ea typeface="Calibri" charset="0"/>
                <a:cs typeface="Calibri" charset="0"/>
              </a:rPr>
              <a:t>San Salvador, El Salvador, 29/1-2/2 2018</a:t>
            </a:r>
          </a:p>
        </p:txBody>
      </p:sp>
    </p:spTree>
    <p:extLst>
      <p:ext uri="{BB962C8B-B14F-4D97-AF65-F5344CB8AC3E}">
        <p14:creationId xmlns:p14="http://schemas.microsoft.com/office/powerpoint/2010/main" val="316177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1752600"/>
            <a:ext cx="8153400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Rectoría y gobernanza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Acceso equitativo a servicios de salud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Financiamiento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Coordinación intersectorial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43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Fortalezas, desafíos y recomendaciones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26" y="5257800"/>
            <a:ext cx="315097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796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Rectoría y Gobernanza - 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Fortalezas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2F5897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"/>
          <p:cNvSpPr txBox="1"/>
          <p:nvPr/>
        </p:nvSpPr>
        <p:spPr>
          <a:xfrm>
            <a:off x="152400" y="1458754"/>
            <a:ext cx="8839200" cy="5170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es-ES" b="1" dirty="0">
                <a:solidFill>
                  <a:prstClr val="black"/>
                </a:solidFill>
              </a:rPr>
              <a:t>Política Nacional de Salud 2014-2019</a:t>
            </a:r>
            <a:r>
              <a:rPr lang="es-ES" dirty="0">
                <a:solidFill>
                  <a:prstClr val="black"/>
                </a:solidFill>
              </a:rPr>
              <a:t> - </a:t>
            </a:r>
            <a:r>
              <a:rPr lang="es-ES_tradnl" dirty="0"/>
              <a:t>garantiza el derecho humano a la salud en la ruta hacia la el Acceso Universal y Cobertura Universal de Salud, identificación y combate de inequidades. </a:t>
            </a:r>
            <a:endParaRPr lang="es-ES" dirty="0">
              <a:solidFill>
                <a:prstClr val="black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Reforma de salud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que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fortalece rectoría del MINSAL y establece la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intersectorialidad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 y la participación social como principios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PENM VIH e ITS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(2016-2021) costeado e incluye plan de M&amp;E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ES" b="1" dirty="0">
                <a:solidFill>
                  <a:prstClr val="black"/>
                </a:solidFill>
              </a:rPr>
              <a:t>M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arco legal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 que sostiene la respuesta nacional al VIH/ITS, incluyendo “Ley de VIH” (2016)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Amplio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marco legal de protección de derechos humanos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 (LGBTI, violencia de género, procuraduría de defensa de los DDHH, etc.)</a:t>
            </a:r>
          </a:p>
          <a:p>
            <a:pPr marL="342900" lvl="0" indent="-342900">
              <a:buFont typeface="Arial"/>
              <a:buChar char="•"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Existen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estructuras de gobernanza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de la respuesta: Programa Nacional de ITS/VIH/Sida,</a:t>
            </a:r>
            <a:r>
              <a:rPr lang="es-ES" dirty="0">
                <a:solidFill>
                  <a:prstClr val="black"/>
                </a:solidFill>
              </a:rPr>
              <a:t> CONAVIH, ejemplos de coordinación </a:t>
            </a:r>
            <a:r>
              <a:rPr lang="es-ES" dirty="0" err="1">
                <a:solidFill>
                  <a:prstClr val="black"/>
                </a:solidFill>
              </a:rPr>
              <a:t>interprogramática</a:t>
            </a:r>
            <a:r>
              <a:rPr lang="es-ES" dirty="0">
                <a:solidFill>
                  <a:prstClr val="black"/>
                </a:solidFill>
              </a:rPr>
              <a:t> efectiva (TB-VIH)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Marco normativo amplio y en actualización: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lineamientos técnicos y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cs typeface="Calibri" charset="0"/>
              </a:rPr>
              <a:t>guías clínicas.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cs typeface="Calibri" charset="0"/>
              </a:rPr>
              <a:t>En proceso de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cs typeface="Calibri" charset="0"/>
              </a:rPr>
              <a:t>homologación y armonización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cs typeface="Calibri" charset="0"/>
              </a:rPr>
              <a:t>con ISSS.</a:t>
            </a:r>
          </a:p>
        </p:txBody>
      </p:sp>
    </p:spTree>
    <p:extLst>
      <p:ext uri="{BB962C8B-B14F-4D97-AF65-F5344CB8AC3E}">
        <p14:creationId xmlns:p14="http://schemas.microsoft.com/office/powerpoint/2010/main" val="71468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17586"/>
              </p:ext>
            </p:extLst>
          </p:nvPr>
        </p:nvGraphicFramePr>
        <p:xfrm>
          <a:off x="0" y="856385"/>
          <a:ext cx="9067800" cy="596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02">
                <a:tc>
                  <a:txBody>
                    <a:bodyPr/>
                    <a:lstStyle/>
                    <a:p>
                      <a:r>
                        <a:rPr lang="es-ES_tradnl" sz="2000" noProof="0">
                          <a:latin typeface="Calibri"/>
                          <a:cs typeface="Calibri"/>
                        </a:rPr>
                        <a:t>Desafíos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noProof="0">
                          <a:latin typeface="Calibri"/>
                          <a:cs typeface="Calibri"/>
                        </a:rPr>
                        <a:t>Recomendaciones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s-ES_tradnl" sz="2000" noProof="0">
                          <a:latin typeface="Calibri"/>
                          <a:cs typeface="Calibri"/>
                        </a:rPr>
                        <a:t>Limitado</a:t>
                      </a:r>
                      <a:r>
                        <a:rPr lang="es-ES_tradnl" sz="2000" baseline="0" noProof="0">
                          <a:latin typeface="Calibri"/>
                          <a:cs typeface="Calibri"/>
                        </a:rPr>
                        <a:t> componente de ITS en PNEM y ausencia de estrategia nacional ITS y hepatitis virales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ES_tradnl" sz="2000" noProof="0">
                          <a:latin typeface="Calibri"/>
                          <a:cs typeface="Calibri"/>
                        </a:rPr>
                        <a:t>Ampliar, alinear con Estrategia Mundial Sector Ssalud ITS (OMS</a:t>
                      </a:r>
                      <a:r>
                        <a:rPr lang="es-ES_tradnl" sz="2000" baseline="0" noProof="0">
                          <a:latin typeface="Calibri"/>
                          <a:cs typeface="Calibri"/>
                        </a:rPr>
                        <a:t> 2016-2021) en revisión de medio termino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ES_tradnl" sz="2000" baseline="0" noProof="0">
                          <a:latin typeface="Calibri"/>
                          <a:cs typeface="Calibri"/>
                        </a:rPr>
                        <a:t>Desarrollar estrategia nacional ITS/hep virales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s-ES_tradnl" sz="2000" noProof="0">
                          <a:latin typeface="Calibri"/>
                          <a:cs typeface="Calibri"/>
                        </a:rPr>
                        <a:t>Limitantes </a:t>
                      </a:r>
                      <a:r>
                        <a:rPr lang="es-ES_tradnl" sz="2000" baseline="0" noProof="0">
                          <a:latin typeface="Calibri"/>
                          <a:cs typeface="Calibri"/>
                        </a:rPr>
                        <a:t>de la “Ley de VIH”</a:t>
                      </a:r>
                      <a:endParaRPr lang="es-ES_tradnl" sz="2000" noProof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ES_tradnl" sz="2000" baseline="0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Definir plan de incidencia con nueva asamblea nacional para su modificación</a:t>
                      </a:r>
                    </a:p>
                    <a:p>
                      <a:pPr marL="342900" marR="0" lvl="0" indent="-34290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_tradnl" sz="2000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Mejorar</a:t>
                      </a:r>
                      <a:r>
                        <a:rPr lang="es-ES_tradnl" sz="2000" baseline="0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representatividad intersectorial CONAVIH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ES_tradnl" sz="2000" baseline="0" noProof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Trabajar en la reglamentación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r>
                        <a:rPr lang="es-ES_tradnl" sz="2000" noProof="0">
                          <a:latin typeface="Calibri"/>
                          <a:cs typeface="Calibri"/>
                        </a:rPr>
                        <a:t>Necesidad de mejorar la coordinación</a:t>
                      </a:r>
                      <a:r>
                        <a:rPr lang="es-ES_tradnl" sz="2000" baseline="0" noProof="0">
                          <a:latin typeface="Calibri"/>
                          <a:cs typeface="Calibri"/>
                        </a:rPr>
                        <a:t> interprogramatica del PN con otras áreas del MINSAL</a:t>
                      </a:r>
                      <a:endParaRPr lang="es-ES_tradnl" sz="2000" noProof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_tradnl" sz="2000" noProof="0">
                          <a:latin typeface="Calibri"/>
                          <a:cs typeface="Calibri"/>
                        </a:rPr>
                        <a:t>Definir</a:t>
                      </a:r>
                      <a:r>
                        <a:rPr lang="es-ES_tradnl" sz="2000" baseline="0" noProof="0">
                          <a:latin typeface="Calibri"/>
                          <a:cs typeface="Calibri"/>
                        </a:rPr>
                        <a:t> grupos de trabajo funcionales para tomas de decisiones e implementación coordinada (PN con áreas clave, ej. hospitales, atención primaria, laboratorio, gestión suministro, programa mujer, niñez adolescencia, vigilancia epidemiologica, etc.)</a:t>
                      </a:r>
                      <a:endParaRPr lang="es-ES_tradnl" sz="2000" noProof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s-ES_tradnl" sz="2000" noProof="0">
                          <a:latin typeface="Calibri"/>
                          <a:cs typeface="Calibri"/>
                        </a:rPr>
                        <a:t>Componentes desactualizados del marco normativo (comparado con OMS)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ES_tradnl" sz="2000" noProof="0" dirty="0">
                          <a:latin typeface="Calibri"/>
                          <a:cs typeface="Calibri"/>
                        </a:rPr>
                        <a:t>Actualizar lineamientos (Tratamiento</a:t>
                      </a:r>
                      <a:r>
                        <a:rPr lang="es-ES_tradnl" sz="2000" baseline="0" noProof="0" dirty="0">
                          <a:latin typeface="Calibri"/>
                          <a:cs typeface="Calibri"/>
                        </a:rPr>
                        <a:t> VIH, TB-VIH/TPI, flujogramas diagnósticos, prevención combinada, ETMI, ITS) </a:t>
                      </a:r>
                      <a:r>
                        <a:rPr lang="es-ES_tradnl" sz="20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con apoyo y revisión técnica de OPS</a:t>
                      </a:r>
                      <a:endParaRPr lang="es-ES_tradnl" sz="2000" baseline="0" noProof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3"/>
          <p:cNvSpPr txBox="1"/>
          <p:nvPr/>
        </p:nvSpPr>
        <p:spPr>
          <a:xfrm>
            <a:off x="152400" y="152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Rectoría y Gobernanza</a:t>
            </a:r>
          </a:p>
        </p:txBody>
      </p:sp>
    </p:spTree>
    <p:extLst>
      <p:ext uri="{BB962C8B-B14F-4D97-AF65-F5344CB8AC3E}">
        <p14:creationId xmlns:p14="http://schemas.microsoft.com/office/powerpoint/2010/main" val="400821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9144000" cy="952500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n-US" sz="2800" dirty="0">
                <a:effectLst/>
                <a:latin typeface="Calibri" charset="0"/>
                <a:ea typeface="Calibri" charset="0"/>
                <a:cs typeface="Calibri" charset="0"/>
              </a:rPr>
            </a:br>
            <a:r>
              <a:rPr lang="es-ES" sz="2800" b="1" dirty="0">
                <a:solidFill>
                  <a:srgbClr val="193D69"/>
                </a:solidFill>
                <a:effectLst/>
                <a:latin typeface="Calibri" charset="0"/>
                <a:ea typeface="Calibri" charset="0"/>
                <a:cs typeface="Calibri" charset="0"/>
              </a:rPr>
              <a:t>Sistema de información/</a:t>
            </a:r>
            <a:r>
              <a:rPr lang="es-ES" sz="2800" b="1" dirty="0" err="1">
                <a:solidFill>
                  <a:srgbClr val="193D69"/>
                </a:solidFill>
                <a:effectLst/>
                <a:latin typeface="Calibri" charset="0"/>
                <a:ea typeface="Calibri" charset="0"/>
                <a:cs typeface="Calibri" charset="0"/>
              </a:rPr>
              <a:t>Informaci</a:t>
            </a:r>
            <a:r>
              <a:rPr lang="en-US" sz="2800" b="1" dirty="0" err="1">
                <a:solidFill>
                  <a:srgbClr val="193D69"/>
                </a:solidFill>
                <a:effectLst/>
                <a:latin typeface="Calibri" charset="0"/>
                <a:ea typeface="Calibri" charset="0"/>
                <a:cs typeface="Calibri" charset="0"/>
              </a:rPr>
              <a:t>ón</a:t>
            </a:r>
            <a:r>
              <a:rPr lang="en-US" sz="2800" b="1" dirty="0">
                <a:solidFill>
                  <a:srgbClr val="193D69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solidFill>
                  <a:srgbClr val="193D69"/>
                </a:solidFill>
                <a:effectLst/>
                <a:latin typeface="Calibri" charset="0"/>
                <a:ea typeface="Calibri" charset="0"/>
                <a:cs typeface="Calibri" charset="0"/>
              </a:rPr>
              <a:t>estratégica</a:t>
            </a:r>
            <a:br>
              <a:rPr lang="es-ES" sz="2800" b="1" dirty="0">
                <a:solidFill>
                  <a:srgbClr val="193D69"/>
                </a:solidFill>
                <a:effectLst/>
                <a:latin typeface="Calibri" charset="0"/>
                <a:ea typeface="Calibri" charset="0"/>
                <a:cs typeface="Calibri" charset="0"/>
              </a:rPr>
            </a:br>
            <a:r>
              <a:rPr lang="es-ES" sz="2800" b="1" dirty="0">
                <a:solidFill>
                  <a:srgbClr val="193D69"/>
                </a:solidFill>
                <a:effectLst/>
                <a:latin typeface="Calibri" charset="0"/>
                <a:ea typeface="Calibri" charset="0"/>
                <a:cs typeface="Calibri" charset="0"/>
              </a:rPr>
              <a:t>Fortalezas </a:t>
            </a:r>
            <a:endParaRPr lang="es-ES" sz="2800" b="1" dirty="0">
              <a:solidFill>
                <a:srgbClr val="193D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191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Sistemas de información electrónicos </a:t>
            </a:r>
            <a:r>
              <a:rPr lang="es-ES_trad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vigilar/monitorear todos los elementos relevantes de  la respuesta al VIH/ITS de forma oportuna e </a:t>
            </a:r>
            <a:r>
              <a:rPr lang="es-ES_tradnl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integrados  en el Sistema Único de Información en Salud (SUIS)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_tradnl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Nacional  de ITS/VIH esta muy comprometido </a:t>
            </a:r>
            <a:r>
              <a:rPr lang="es-ES_trad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mejoramiento continuo de la calidad de los datos.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Uso del </a:t>
            </a:r>
            <a:r>
              <a:rPr lang="es-ES_tradnl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SUMEVE</a:t>
            </a:r>
            <a:r>
              <a:rPr lang="es-ES_trad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hospitales con atención al VIH, SIBASI y Regiones de Salud es alto y con salida de variables desagregadas. ISSS en proceso de incorporación.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Sistema de Información Perinatal (SIP) instalado en 28 maternidades del país.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s-ES_tradnl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57150" y="11430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17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estión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del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suministro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fortalezas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233772" y="1676400"/>
            <a:ext cx="8371656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H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Reforma de Salud y Política Nacional de Medicamentos enfocados en mejorar el acceso y uso racional de medicamentos y otras tecnologías sanitarias, incluidos los necesarios para atención en VIH-ITS. Enfoque necesario para alcanzar la Salud Universal.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H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Programa de VIH empoderado y coordinado para realizar actividades dentro de la cadena de gestión de suministro (selección, programación, adquisición).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H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32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38321"/>
              </p:ext>
            </p:extLst>
          </p:nvPr>
        </p:nvGraphicFramePr>
        <p:xfrm>
          <a:off x="175320" y="762000"/>
          <a:ext cx="8816280" cy="598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200">
                <a:tc>
                  <a:txBody>
                    <a:bodyPr/>
                    <a:lstStyle/>
                    <a:p>
                      <a:r>
                        <a:rPr lang="es-HN" dirty="0"/>
                        <a:t>Desafíos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dirty="0"/>
                        <a:t>Recomendaciones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s-HN" dirty="0">
                          <a:solidFill>
                            <a:schemeClr val="tx1"/>
                          </a:solidFill>
                        </a:rPr>
                        <a:t>Coordinación</a:t>
                      </a:r>
                      <a:r>
                        <a:rPr lang="es-HN" baseline="0" dirty="0">
                          <a:solidFill>
                            <a:schemeClr val="tx1"/>
                          </a:solidFill>
                        </a:rPr>
                        <a:t> interprogramática entre instancias relacionadas a la gestión del </a:t>
                      </a:r>
                      <a:r>
                        <a:rPr lang="es-HN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suministro de VIH/ITS (ej. DIRTECS, UNABAST, PN, red de servicios).</a:t>
                      </a:r>
                      <a:endParaRPr lang="es-ES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HN" dirty="0">
                          <a:solidFill>
                            <a:schemeClr val="tx1"/>
                          </a:solidFill>
                        </a:rPr>
                        <a:t>Definir</a:t>
                      </a:r>
                      <a:r>
                        <a:rPr lang="es-HN" baseline="0" dirty="0">
                          <a:solidFill>
                            <a:schemeClr val="tx1"/>
                          </a:solidFill>
                        </a:rPr>
                        <a:t> roles, funciones y mecanismos de coordinación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r>
                        <a:rPr lang="es-HN" dirty="0"/>
                        <a:t>Necesidad de actualización del Listado Institucional de Medicamentos Esenciales – LIME e insumos de salud.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HN" dirty="0"/>
                        <a:t>Actualizar</a:t>
                      </a:r>
                      <a:r>
                        <a:rPr lang="es-HN" baseline="0" dirty="0"/>
                        <a:t> él LIME alineando al Listado de Medicamentos Esenciales de OMS 2017 (y otros nuevos ARV: TLD) y ajustar niveles de atención (ARV-ITS)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Incluir lubricantes en el listado de insumos de salud del MINSAL.</a:t>
                      </a:r>
                      <a:r>
                        <a:rPr lang="es-HN" b="0" baseline="0" dirty="0"/>
                        <a:t> </a:t>
                      </a:r>
                      <a:endParaRPr lang="es-E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es-HN" dirty="0"/>
                        <a:t>Diferentes</a:t>
                      </a:r>
                      <a:r>
                        <a:rPr lang="es-HN" baseline="0" dirty="0"/>
                        <a:t> metodologías de estimación de necesidades de ARV. (MINSAL; ISSS).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HN" dirty="0">
                          <a:solidFill>
                            <a:srgbClr val="FF0000"/>
                          </a:solidFill>
                        </a:rPr>
                        <a:t>Homologar metodologías</a:t>
                      </a:r>
                      <a:r>
                        <a:rPr lang="es-HN" baseline="0" dirty="0">
                          <a:solidFill>
                            <a:srgbClr val="FF0000"/>
                          </a:solidFill>
                        </a:rPr>
                        <a:t> de e</a:t>
                      </a:r>
                      <a:r>
                        <a:rPr lang="es-HN" dirty="0">
                          <a:solidFill>
                            <a:srgbClr val="FF0000"/>
                          </a:solidFill>
                        </a:rPr>
                        <a:t>stimación de necesidades de ARV y aprovechar</a:t>
                      </a:r>
                      <a:r>
                        <a:rPr lang="es-HN" baseline="0" dirty="0">
                          <a:solidFill>
                            <a:srgbClr val="FF0000"/>
                          </a:solidFill>
                        </a:rPr>
                        <a:t> información del SUMEVE (ej. info desabastecimientos, eventos adversos, cambios de esquemas).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s-HN" sz="1800" dirty="0"/>
                        <a:t>Fragmentación</a:t>
                      </a:r>
                      <a:r>
                        <a:rPr lang="es-HN" sz="1800" baseline="0" dirty="0"/>
                        <a:t> de la gestión de inventarios de ARV respecto al resto de medicamentos. </a:t>
                      </a:r>
                    </a:p>
                    <a:p>
                      <a:r>
                        <a:rPr lang="es-HN" sz="1800" baseline="0" dirty="0"/>
                        <a:t>SINAB no incluye los ARV y no todos los establecimientos lo utilizan.</a:t>
                      </a:r>
                      <a:endParaRPr lang="es-H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HN" sz="1800" dirty="0"/>
                        <a:t>Integrar los procesos de abastecimiento de ARV al sistema nacional de abastecimientos SINAB. (ej. reporte de</a:t>
                      </a:r>
                      <a:r>
                        <a:rPr lang="es-HN" sz="1800" baseline="0" dirty="0"/>
                        <a:t> existencias, consumos).</a:t>
                      </a:r>
                      <a:endParaRPr lang="es-H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103501C-D577-AC4D-9BED-DF8520392FA5}"/>
              </a:ext>
            </a:extLst>
          </p:cNvPr>
          <p:cNvSpPr txBox="1"/>
          <p:nvPr/>
        </p:nvSpPr>
        <p:spPr>
          <a:xfrm>
            <a:off x="0" y="10102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estión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del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suministro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30040"/>
              </p:ext>
            </p:extLst>
          </p:nvPr>
        </p:nvGraphicFramePr>
        <p:xfrm>
          <a:off x="228600" y="990600"/>
          <a:ext cx="8640960" cy="534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200">
                <a:tc>
                  <a:txBody>
                    <a:bodyPr/>
                    <a:lstStyle/>
                    <a:p>
                      <a:r>
                        <a:rPr lang="es-HN" sz="1800" dirty="0"/>
                        <a:t>Desafíos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800" dirty="0"/>
                        <a:t>Recomendaciones</a:t>
                      </a:r>
                      <a:endParaRPr lang="es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s-HN" sz="1800" dirty="0">
                          <a:solidFill>
                            <a:srgbClr val="FF0000"/>
                          </a:solidFill>
                        </a:rPr>
                        <a:t>Solicitud </a:t>
                      </a:r>
                      <a:r>
                        <a:rPr lang="es-HN" sz="1800" baseline="0" dirty="0">
                          <a:solidFill>
                            <a:srgbClr val="FF0000"/>
                          </a:solidFill>
                        </a:rPr>
                        <a:t>de  patente del LPV/r pendiente de resolución que impide acceder a versiones genéricas del medicamento.</a:t>
                      </a:r>
                      <a:endParaRPr lang="es-E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800" dirty="0">
                          <a:solidFill>
                            <a:srgbClr val="FF0000"/>
                          </a:solidFill>
                        </a:rPr>
                        <a:t>Solicitar asesoría</a:t>
                      </a:r>
                      <a:r>
                        <a:rPr lang="es-HN" sz="1800" baseline="0" dirty="0">
                          <a:solidFill>
                            <a:srgbClr val="FF0000"/>
                          </a:solidFill>
                        </a:rPr>
                        <a:t> técnica de OPS(legal/regulatoria) y Medicines </a:t>
                      </a:r>
                      <a:r>
                        <a:rPr lang="es-HN" sz="1800" baseline="0" dirty="0" err="1">
                          <a:solidFill>
                            <a:srgbClr val="FF0000"/>
                          </a:solidFill>
                        </a:rPr>
                        <a:t>Patent</a:t>
                      </a:r>
                      <a:r>
                        <a:rPr lang="es-HN" sz="1800" baseline="0" dirty="0">
                          <a:solidFill>
                            <a:srgbClr val="FF0000"/>
                          </a:solidFill>
                        </a:rPr>
                        <a:t> Pool para buscar opciones de resolución al tema. </a:t>
                      </a:r>
                      <a:endParaRPr lang="es-E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r>
                        <a:rPr lang="es-HN" sz="1800" dirty="0"/>
                        <a:t>Mejorar la gestión del suministro de</a:t>
                      </a:r>
                      <a:r>
                        <a:rPr lang="es-HN" sz="1800" baseline="0" dirty="0"/>
                        <a:t> medicamentos para ITS, insumos de prevención, reactivos,  terapia profilaxis con INH. 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HN" sz="1800" dirty="0"/>
                        <a:t>Algunas</a:t>
                      </a:r>
                      <a:r>
                        <a:rPr lang="es-HN" sz="1800" baseline="0" dirty="0"/>
                        <a:t> intervenciones: </a:t>
                      </a:r>
                      <a:endParaRPr lang="es-HN" sz="18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s-HN" sz="1800" dirty="0"/>
                        <a:t>Definir/actualizar</a:t>
                      </a:r>
                      <a:r>
                        <a:rPr lang="es-HN" sz="1800" baseline="0" dirty="0"/>
                        <a:t> </a:t>
                      </a:r>
                      <a:r>
                        <a:rPr lang="es-HN" sz="1800" dirty="0"/>
                        <a:t>metodologías de estimación</a:t>
                      </a:r>
                      <a:r>
                        <a:rPr lang="es-HN" sz="1800" baseline="0" dirty="0"/>
                        <a:t>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HN" sz="1800" baseline="0" dirty="0"/>
                        <a:t>Elaborar planes de compra, mecanismos </a:t>
                      </a:r>
                      <a:r>
                        <a:rPr lang="es-HN" sz="1800" baseline="0" dirty="0">
                          <a:solidFill>
                            <a:schemeClr val="tx1"/>
                          </a:solidFill>
                        </a:rPr>
                        <a:t>de compra conjunta.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HN" sz="1800" baseline="0" dirty="0"/>
                        <a:t>Monitoreo de la gestión de inventarios.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800" baseline="0" dirty="0"/>
                        <a:t>Capacidad de respuesta  del SNS ante el retorno de migrantes (TPS,2019). (TARV, insumos de prevención, reactivos, </a:t>
                      </a:r>
                      <a:r>
                        <a:rPr lang="es-HN" sz="1800" baseline="0"/>
                        <a:t>entre otros).</a:t>
                      </a:r>
                      <a:endParaRPr lang="es-HN" sz="18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HN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H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ejercicios de estimación de necesidades de medicamentos y otras TS,</a:t>
                      </a:r>
                      <a:r>
                        <a:rPr lang="es-HN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H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basado en escenarios que contemplen tanto las necesidades actuales como las futuras en función de potenciales PVV que puedan ingresar al</a:t>
                      </a:r>
                      <a:r>
                        <a:rPr lang="es-HN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SNS </a:t>
                      </a:r>
                      <a:r>
                        <a:rPr lang="es-H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resultado del proceso de retorno migratorio.</a:t>
                      </a:r>
                      <a:endParaRPr lang="es-H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FA16B7-37DC-FC4C-9FF7-E9A60C43D0B1}"/>
              </a:ext>
            </a:extLst>
          </p:cNvPr>
          <p:cNvSpPr txBox="1"/>
          <p:nvPr/>
        </p:nvSpPr>
        <p:spPr>
          <a:xfrm>
            <a:off x="0" y="228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estión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del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suministro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5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236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Acceso equitativo a servicios de salud</a:t>
            </a:r>
          </a:p>
          <a:p>
            <a:pPr algn="ctr"/>
            <a:r>
              <a:rPr lang="es-ES" sz="32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Fortalezas generales</a:t>
            </a:r>
            <a:endParaRPr lang="es-ES" sz="32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2400" y="1371600"/>
            <a:ext cx="8915400" cy="41242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Contexto favorable para el acceso equitativo a servicios de VIH/ITS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Sistema Nacional de Salud y Reforma de Salud - </a:t>
            </a: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Salud como bien publico y como derecho humano; Centrada en la promoción de salud, Atención Primaria en Salud Integral (APSI), eficiencia de los servicios de atención, organización comunitaria, participación social, colaboración intersectorial y equidad.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Modelo de atención - </a:t>
            </a: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Enfoque familiar y comunitario. Promueve la ampliación progresiva de la cobertura de salud a toda la población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Redes integradas e integrales de servicios de salud (RIISS) (eje prioritario de la Reforma) - </a:t>
            </a: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Inversión importante en la ampliación de la red de servicios.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Servicios gratuitos - </a:t>
            </a: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Ley de Desarrollo y Protección Social, aprobada por el congreso como “Acceso Universal a la Salud Integral pública y gratuita.”</a:t>
            </a:r>
          </a:p>
        </p:txBody>
      </p:sp>
    </p:spTree>
    <p:extLst>
      <p:ext uri="{BB962C8B-B14F-4D97-AF65-F5344CB8AC3E}">
        <p14:creationId xmlns:p14="http://schemas.microsoft.com/office/powerpoint/2010/main" val="66540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3000"/>
            <a:ext cx="9144000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Modelos de PC dirigidos a poblaciones clave con foco en eficiencia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Clínicas VICITS (15 en 11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deptos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 y Centros Comunitarios de Prevención </a:t>
            </a:r>
            <a:r>
              <a:rPr lang="es-ES_tradnl" sz="2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ntegral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(CCPI) (14 en 7 departamentos con mayor prevalencia) administrados por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ONGs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(subvención del FM)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8 unidades móviles, entre MINSAL Y ONG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10% positividad VIH en MT, 10% en HSH, 2.8% en MTS en las VICITS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Progreso en el acceso a servicios de prueba de VIH y vinculación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Aumento en la % PVV conocen su diagnostico (cascada)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Proporción alta de MTS que conocen su status (89.5%)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Cobertura alta de testeo en VIH en personas con TB (98%)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Clínicas VICITS incluyendo adolescentes de poblaciones clave (&gt;13 años)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Navegadores para vincular PVV a atención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Ampliación del paquete de servicios de PC en la 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Prueba VIH, condón, </a:t>
            </a:r>
            <a:r>
              <a:rPr lang="es-ES_tradnl" sz="20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bordaje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sindrómico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ITS, tamizaje s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ífilis y búsqueda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parejas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PEP (exposición laboral y violencia sexual/agresión) en servicios de urgencia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Inclusión de intervenciones para reducción del estigma &amp; discriminación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Institucionalización en las clínicas VICITS del uso del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nombre “conocido por”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Capacitación de los profesionales de salud en E&amp;D por población clave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236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Acceso equitativo a servicios de salud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Fortalezas </a:t>
            </a:r>
            <a:r>
              <a:rPr kumimoji="0" lang="mr-IN" sz="32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Prevención Combinada (PC)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385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Acceso equitativo a servicios de salud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Prevención Combinada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49530"/>
              </p:ext>
            </p:extLst>
          </p:nvPr>
        </p:nvGraphicFramePr>
        <p:xfrm>
          <a:off x="76200" y="914400"/>
          <a:ext cx="89916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s-ES_tradnl" sz="2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Desafíos</a:t>
                      </a:r>
                      <a:endParaRPr lang="es-ES_tradnl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Recomendaciones</a:t>
                      </a:r>
                      <a:endParaRPr lang="es-ES_tradnl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Persisten </a:t>
                      </a:r>
                      <a:r>
                        <a:rPr kumimoji="0" lang="es-ES_tradn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brechas en el diagnóstico de VIH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26% PVV estimadas no conocen su diagnóstico (~6200)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34% de diagnósticos son VIH avanzado</a:t>
                      </a:r>
                      <a:endParaRPr kumimoji="0" lang="es-ES_tradn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Diagnóstico tardío (&lt;200 CD4) (34%)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Acceso a prueba en HSH (77%) &amp; Mujeres Trans (74%) (2016)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kumimoji="0" lang="es-ES_tradn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Eliminar barreras y ampliar el acceso a la prueba de VIH: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Ampliar la cartera de personas que pueden realizar PR, incluyendo pares en ámbito comunitario y ECOS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Eliminar necesidad de expediente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Simplificar la pre-consejería (“información rápida”)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Realizar PR con entrega inmediata de resultado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Ampliar horarios de las VICITS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Ampliar días de las unidades móviles y diseminar ruta/días/ horarios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Revisar algoritmo de VIH con confirmación con segunda PR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Eliminar FTA-ABS de algoritmo de sífilis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Considerar pruebas duales (HIV/sífilis)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Autotest</a:t>
                      </a: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: asegurar registro de insumos PQ OMS para la comercialización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Necesidad de eliminar barreras de acceso a las pruebas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s-ES_tradnl" sz="1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Pruebas</a:t>
                      </a:r>
                      <a:r>
                        <a:rPr lang="es-ES_tradnl" sz="18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rápidas para </a:t>
                      </a: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VIH y sífilis solo por profesionales de laboratorio y </a:t>
                      </a: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sin entrega inmediata del resultado</a:t>
                      </a:r>
                      <a:endParaRPr kumimoji="0" lang="es-ES_tradn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s-ES_tradnl" sz="18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Necesidad </a:t>
                      </a:r>
                      <a:r>
                        <a:rPr lang="es-ES_tradn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de expediente</a:t>
                      </a:r>
                    </a:p>
                    <a:p>
                      <a:pPr marL="342900" lvl="0" indent="-342900">
                        <a:buFont typeface="Arial" charset="0"/>
                        <a:buChar char="•"/>
                      </a:pPr>
                      <a:r>
                        <a:rPr lang="es-ES_tradnl" sz="18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Pre-consejería larga y obligatoria</a:t>
                      </a:r>
                    </a:p>
                    <a:p>
                      <a:pPr marL="342900" marR="0" lvl="0" indent="-34290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s-ES_tradnl" sz="18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Horario de funcionamiento limitado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Algoritmo diagnóstico HIV y </a:t>
                      </a:r>
                      <a:r>
                        <a:rPr kumimoji="0" lang="es-ES_trad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sífilis necesita revisión</a:t>
                      </a:r>
                      <a:endParaRPr lang="es-ES_tradnl" sz="28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419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43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9144000" cy="761999"/>
          </a:xfrm>
        </p:spPr>
        <p:txBody>
          <a:bodyPr/>
          <a:lstStyle/>
          <a:p>
            <a:br>
              <a:rPr lang="en-US" sz="3400" dirty="0">
                <a:effectLst/>
                <a:latin typeface="Calibri" charset="0"/>
                <a:ea typeface="Calibri" charset="0"/>
                <a:cs typeface="Calibri" charset="0"/>
              </a:rPr>
            </a:br>
            <a:r>
              <a:rPr lang="es-ES" sz="3400" b="1" dirty="0">
                <a:solidFill>
                  <a:srgbClr val="193D69"/>
                </a:solidFill>
                <a:effectLst/>
                <a:latin typeface="Calibri" charset="0"/>
                <a:ea typeface="Calibri" charset="0"/>
                <a:cs typeface="Calibri" charset="0"/>
              </a:rPr>
              <a:t>Componentes de la revisión integral conjunta </a:t>
            </a:r>
            <a:endParaRPr lang="es-ES" sz="3400" b="1" dirty="0">
              <a:solidFill>
                <a:srgbClr val="193D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2"/>
            <a:ext cx="8534400" cy="243839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Revisión conjunta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Respuesta del sistema de salud al VIH y las ITS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Perspectiva de innovación, expansión, sostenibilidad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Cooperación técnica necesaria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Genero, equidad, derechos humanos e interculturalidad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6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57150" y="11430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9100" y="4038600"/>
            <a:ext cx="8420100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latin typeface="Calibri" charset="0"/>
                <a:ea typeface="Calibri" charset="0"/>
                <a:cs typeface="Calibri" charset="0"/>
              </a:rPr>
              <a:t>META: fortalecer y </a:t>
            </a:r>
            <a:r>
              <a:rPr lang="es-ES" sz="2200" b="1" dirty="0">
                <a:latin typeface="Calibri" charset="0"/>
                <a:ea typeface="Calibri" charset="0"/>
                <a:cs typeface="Calibri" charset="0"/>
              </a:rPr>
              <a:t>acelerar la respuesta nacional </a:t>
            </a:r>
            <a:r>
              <a:rPr lang="es-ES" sz="2200" dirty="0">
                <a:latin typeface="Calibri" charset="0"/>
                <a:ea typeface="Calibri" charset="0"/>
                <a:cs typeface="Calibri" charset="0"/>
              </a:rPr>
              <a:t>desde la perspectiva del sistema de salud a la infección por el VIH y las ITS (2020) y encaminar al país hacia su </a:t>
            </a:r>
            <a:r>
              <a:rPr lang="es-ES" sz="2200" b="1" dirty="0">
                <a:latin typeface="Calibri" charset="0"/>
                <a:ea typeface="Calibri" charset="0"/>
                <a:cs typeface="Calibri" charset="0"/>
              </a:rPr>
              <a:t>eliminación como problemas de salud pública </a:t>
            </a:r>
            <a:r>
              <a:rPr lang="es-ES" sz="2200" dirty="0">
                <a:latin typeface="Calibri" charset="0"/>
                <a:ea typeface="Calibri" charset="0"/>
                <a:cs typeface="Calibri" charset="0"/>
              </a:rPr>
              <a:t>(2030), así como contribuir a los esfuerzos en marcha con respecto a la sostenibilidad. 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16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236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Acceso equitativo a servicios de salud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Prevención combinada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01053"/>
              </p:ext>
            </p:extLst>
          </p:nvPr>
        </p:nvGraphicFramePr>
        <p:xfrm>
          <a:off x="228600" y="1122680"/>
          <a:ext cx="86868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s-ES_tradnl" sz="2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Desafíos</a:t>
                      </a:r>
                      <a:endParaRPr lang="es-ES_tradnl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Recomendaciones</a:t>
                      </a:r>
                      <a:endParaRPr lang="es-ES_tradnl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Estrategia de prevención combinada aun muy basada en condón e intervenciones conductuales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Uso condón: MTS (73.2%), HSH (60,6%)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Condones: necesidad de expediente y entrega en farmacias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Baja socialización y demanda del condón femenino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Baja disponibilidad de lubricantes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Ampliar/mejorar servicios de prevención combinada existentes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Condones masculinos </a:t>
                      </a:r>
                      <a:r>
                        <a:rPr kumimoji="0" lang="es-ES_trad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– revisión estimaciones y eliminar expediente, facilitar entrega, asegurar disponibilidad en los </a:t>
                      </a:r>
                      <a:r>
                        <a:rPr kumimoji="0" lang="es-ES_tradn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CAIs</a:t>
                      </a:r>
                      <a:endParaRPr kumimoji="0" lang="es-ES_tradn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Condones femeninos </a:t>
                      </a:r>
                      <a:r>
                        <a:rPr kumimoji="0" lang="es-ES_trad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– fortalecer capacitación y comunicación social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Lubricantes </a:t>
                      </a:r>
                      <a:r>
                        <a:rPr kumimoji="0" lang="es-ES_trad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– revisión de estimaciones e incluir en registro de insumos</a:t>
                      </a:r>
                      <a:endParaRPr lang="es-ES_tradnl" sz="1800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3680">
                <a:tc>
                  <a:txBody>
                    <a:bodyPr/>
                    <a:lstStyle/>
                    <a:p>
                      <a:pPr marL="0" marR="0" lvl="0" indent="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Necesidad de ampliar el paquete de servicios de prevención combinada basado en las últimas recomendaciones de la OMS (2015-2017)</a:t>
                      </a:r>
                      <a:endParaRPr lang="es-ES_tradnl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_tradn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PEP: </a:t>
                      </a:r>
                      <a:r>
                        <a:rPr kumimoji="0" lang="es-ES_trad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Actualizar el lineamento para incluir relaciones sexuales consentidas accidentales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_tradn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PrEP</a:t>
                      </a:r>
                      <a:r>
                        <a:rPr kumimoji="0" lang="es-ES_tradn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: </a:t>
                      </a:r>
                      <a:r>
                        <a:rPr kumimoji="0" lang="es-ES_trad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es-ES_tradn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Estratégia</a:t>
                      </a:r>
                      <a:r>
                        <a:rPr kumimoji="0" lang="es-ES_trad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 de comunicación con participación de </a:t>
                      </a:r>
                      <a:r>
                        <a:rPr kumimoji="0" lang="es-ES_tradn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ONGs</a:t>
                      </a:r>
                      <a:r>
                        <a:rPr kumimoji="0" lang="es-ES_trad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 con intercambios de experiencia entre países, información científica y directrices internacionales; Pilotos de implementación (subvención internacional); </a:t>
                      </a:r>
                      <a:r>
                        <a:rPr lang="es-ES_tradnl" sz="1600" dirty="0">
                          <a:solidFill>
                            <a:prstClr val="black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Realizar estimaciones de necesidades y costos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Notificación asistida de parejas: </a:t>
                      </a:r>
                      <a:r>
                        <a:rPr kumimoji="0" lang="es-ES_trad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pilotos de los nuevos modelos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684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06354"/>
            <a:ext cx="8534400" cy="53245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Acceso gratuito y universal a los servicios de atención pre-natal, parto y seguimiento a la mujer y el recién nacido ofrecidos por los ECOS y servicios especializados (embarazadas VIH+ referidas a los 18 hospitales con atención integral)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Alta cobertura de prenatal y partos hospitalarios (&gt;95%)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Todos los establecimientos de salud priorizan la búsqueda de embarazadas de riesgo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S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Flujo sistemático y regular de atención a través del mecanismo de 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referencia y contra-referencia entre todos los niveles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Tamizaje para VIH y sífilis integrados al seguimiento prenatal (2 perfiles)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Atención al niño con VIH en hospital de </a:t>
            </a:r>
            <a:r>
              <a:rPr lang="es-ES" sz="200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III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nivel (disponibilidad de vacuna de VHB en las primera 24 horas, CV, CD4, ARV, formula láctea)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Disponibilidad continua de ARV, penicilina y pruebas diagnósticas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Tratamiento a nivel primario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Desensibilización en caso de embarazadas alérgicas a penicilina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Auditorias clínicas para mejorar la atención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UY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Algoritmos diagnósticos normados con control externo de calidad (EQA)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236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Acceso equitativo a servicios de salud</a:t>
            </a:r>
          </a:p>
          <a:p>
            <a:pPr lvl="0" algn="ctr">
              <a:defRPr/>
            </a:pPr>
            <a:r>
              <a:rPr lang="es-ES" sz="3200" b="1" dirty="0">
                <a:solidFill>
                  <a:srgbClr val="2F5897"/>
                </a:solidFill>
                <a:latin typeface="Calibri" charset="0"/>
                <a:ea typeface="Calibri" charset="0"/>
                <a:cs typeface="Calibri" charset="0"/>
              </a:rPr>
              <a:t>ETMI - Fortalezas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2F5897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671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236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LE1 - Acceso equitativo a servicios de salud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Desafíos – ETMI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35451"/>
              </p:ext>
            </p:extLst>
          </p:nvPr>
        </p:nvGraphicFramePr>
        <p:xfrm>
          <a:off x="152400" y="1211468"/>
          <a:ext cx="8839200" cy="541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612">
                <a:tc>
                  <a:txBody>
                    <a:bodyPr/>
                    <a:lstStyle/>
                    <a:p>
                      <a:r>
                        <a:rPr lang="es-ES_tradnl" sz="2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Desafíos</a:t>
                      </a:r>
                      <a:endParaRPr lang="es-ES_tradnl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Recomendaciones</a:t>
                      </a:r>
                      <a:endParaRPr lang="es-ES_tradnl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ES_tradn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Mejorar la vigilancia de la sífilis congénita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ES_tradn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_trad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Los datos de los indicadores mínimos para el monitoreo del ETMI de sífilis aún se están recopilando y validando</a:t>
                      </a:r>
                      <a:r>
                        <a:rPr kumimoji="0" lang="es-ES_trad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_tradnl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Aclarar roles y responsabilidades en vigilancia y monitoreo de sífilis y sífilis congénita (y otras </a:t>
                      </a:r>
                      <a:r>
                        <a:rPr kumimoji="0" lang="es-ES_tradnl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ITS)</a:t>
                      </a:r>
                      <a:endParaRPr kumimoji="0" lang="es-ES_tradn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285750" marR="0" lvl="0" indent="-28575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_tradn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Reforzar la necesidad del ISSS de reportar indicadores mínimos y casos al MINSAL</a:t>
                      </a:r>
                    </a:p>
                    <a:p>
                      <a:pPr marL="285750" marR="0" lvl="0" indent="-28575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_tradnl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Aplicar </a:t>
                      </a:r>
                      <a:r>
                        <a:rPr kumimoji="0" lang="es-ES_tradnl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procesos de cruce entre bases de datos para el control de calidad de los datos (entre SUMEVE y SIP, VIGEPES y SIP, SIMMOW y SIP)</a:t>
                      </a:r>
                    </a:p>
                    <a:p>
                      <a:pPr marL="285750" marR="0" lvl="0" indent="-28575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_tradnl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Implementar el SIP 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_tradnl" sz="2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Definición de caso de sífilis congénita no alineada con OMS</a:t>
                      </a:r>
                      <a:endParaRPr kumimoji="0" lang="es-ES_tradnl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Alinear a definición de caso con la OMS y capacitar equipo</a:t>
                      </a:r>
                      <a:endParaRPr kumimoji="0" lang="es-ES_tradn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Auditoria clínica de pocos casos de sífilis congénita          (7 en 2016)</a:t>
                      </a:r>
                      <a:endParaRPr kumimoji="0" lang="es-ES_tradn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_tradnl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Sistematizar las auditorias de casos de sífilis congénita y usar resultados para mejoría del programa en nivel de SIBASI</a:t>
                      </a:r>
                      <a:endParaRPr kumimoji="0" lang="es-ES_tradn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224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" y="1304865"/>
            <a:ext cx="8915400" cy="5324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>
                <a:latin typeface="Calibri" charset="0"/>
                <a:ea typeface="Calibri" charset="0"/>
                <a:cs typeface="Calibri" charset="0"/>
              </a:rPr>
              <a:t>Aumento en la cobertura del TAR </a:t>
            </a: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de 44% (2014) a 48% (2016) (94% niños diagnosticados)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>
                <a:latin typeface="Calibri" charset="0"/>
                <a:ea typeface="Calibri" charset="0"/>
                <a:cs typeface="Calibri" charset="0"/>
              </a:rPr>
              <a:t>Ampliación del acceso a centros de atención integral </a:t>
            </a: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(20 CAI en hospitales II/III nivel; ISSS) con recursos humanos capacitados.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>
                <a:latin typeface="Calibri" charset="0"/>
                <a:ea typeface="Calibri" charset="0"/>
                <a:cs typeface="Calibri" charset="0"/>
              </a:rPr>
              <a:t>Adopción de la iniciativa de Tratamiento 2.0 </a:t>
            </a: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(2013): esquema preferente, exclusión de ARV no recomendados, adhesión directrices OMS.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>
                <a:latin typeface="Calibri" charset="0"/>
                <a:ea typeface="Calibri" charset="0"/>
                <a:cs typeface="Calibri" charset="0"/>
              </a:rPr>
              <a:t>Efectividad del TAR</a:t>
            </a: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. Supresión viral en personas en TAR (H 81%, M 82%, &lt;15 93%).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>
                <a:latin typeface="Calibri" charset="0"/>
                <a:ea typeface="Calibri" charset="0"/>
                <a:cs typeface="Calibri" charset="0"/>
              </a:rPr>
              <a:t>Modelos de provisión de servicios innovadores o diferenciados </a:t>
            </a: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(ej. consultas menos frecuentes para pacientes estables; búsqueda activa de abandonos en colaboración con sociedad civil; farmacia domiciliaria para ARV (ISSS) y descentralización ARV (H. S. Ana); farmacia hospitalaria 24h.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>
                <a:latin typeface="Calibri" charset="0"/>
                <a:ea typeface="Calibri" charset="0"/>
                <a:cs typeface="Calibri" charset="0"/>
              </a:rPr>
              <a:t>Progresos en la integración de servicios de TB-VIH </a:t>
            </a: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(98% prueba VIH y 96% TAR en coinfectados) y prueba de </a:t>
            </a:r>
            <a:r>
              <a:rPr lang="es-ES_tradnl" sz="2000" dirty="0" err="1">
                <a:latin typeface="Calibri" charset="0"/>
                <a:ea typeface="Calibri" charset="0"/>
                <a:cs typeface="Calibri" charset="0"/>
              </a:rPr>
              <a:t>GenXpert</a:t>
            </a: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 para </a:t>
            </a:r>
            <a:r>
              <a:rPr lang="es-ES_tradnl" sz="2000" dirty="0" err="1">
                <a:latin typeface="Calibri" charset="0"/>
                <a:ea typeface="Calibri" charset="0"/>
                <a:cs typeface="Calibri" charset="0"/>
              </a:rPr>
              <a:t>diagnostic</a:t>
            </a: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 en PVV </a:t>
            </a:r>
            <a:r>
              <a:rPr lang="es-ES_tradnl" sz="2000" dirty="0" err="1">
                <a:latin typeface="Calibri" charset="0"/>
                <a:ea typeface="Calibri" charset="0"/>
                <a:cs typeface="Calibri" charset="0"/>
              </a:rPr>
              <a:t>sintomaticos</a:t>
            </a: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 respiratorios.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>
                <a:latin typeface="Calibri" charset="0"/>
                <a:ea typeface="Calibri" charset="0"/>
                <a:cs typeface="Calibri" charset="0"/>
              </a:rPr>
              <a:t>Acceso continuo a servicios de seguimiento </a:t>
            </a:r>
            <a:r>
              <a:rPr lang="es-ES_tradnl" sz="2000" b="1" dirty="0" err="1">
                <a:latin typeface="Calibri" charset="0"/>
                <a:ea typeface="Calibri" charset="0"/>
                <a:cs typeface="Calibri" charset="0"/>
              </a:rPr>
              <a:t>laboratorial</a:t>
            </a:r>
            <a:r>
              <a:rPr lang="es-ES_tradnl" sz="20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(CD4, CV) con control de calidad.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236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Acceso equitativo a servicios de salud</a:t>
            </a:r>
          </a:p>
          <a:p>
            <a:pPr algn="ctr"/>
            <a:r>
              <a:rPr lang="es-ES" sz="32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Atención Integral - Fortalezas </a:t>
            </a:r>
            <a:endParaRPr lang="es-ES" sz="32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27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Acceso equitativo a servicios de salud - atención Integral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5F5EA0-C808-4C49-9315-0D6C9C9ED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636562"/>
              </p:ext>
            </p:extLst>
          </p:nvPr>
        </p:nvGraphicFramePr>
        <p:xfrm>
          <a:off x="76200" y="646574"/>
          <a:ext cx="8991600" cy="6135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55696234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1009557357"/>
                    </a:ext>
                  </a:extLst>
                </a:gridCol>
              </a:tblGrid>
              <a:tr h="379916">
                <a:tc>
                  <a:txBody>
                    <a:bodyPr/>
                    <a:lstStyle/>
                    <a:p>
                      <a:r>
                        <a:rPr lang="es-ES_tradnl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Desafíos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Recomendaciones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26585"/>
                  </a:ext>
                </a:extLst>
              </a:tr>
              <a:tr h="949789">
                <a:tc>
                  <a:txBody>
                    <a:bodyPr/>
                    <a:lstStyle/>
                    <a:p>
                      <a:r>
                        <a:rPr lang="es-ES_tradnl" sz="18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Persisten </a:t>
                      </a:r>
                      <a:r>
                        <a:rPr lang="es-ES_tradnl" sz="1800" b="1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brechas en la cobertura del tratamiento </a:t>
                      </a:r>
                      <a:r>
                        <a:rPr lang="es-ES_tradnl" sz="140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(~8000 sin TAR para la meta </a:t>
                      </a:r>
                      <a:r>
                        <a:rPr lang="es-ES_tradnl" sz="1400" noProof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 “90%”)</a:t>
                      </a:r>
                      <a:endParaRPr lang="es-ES_tradnl" sz="1800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8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Oficializar, diseminar e implementar los nuevos lineamientos de atención integral </a:t>
                      </a:r>
                      <a:r>
                        <a:rPr lang="es-ES_tradnl" sz="1800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(política de “tratamiento para todos” de la OMS, 2016)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19729"/>
                  </a:ext>
                </a:extLst>
              </a:tr>
              <a:tr h="2817708">
                <a:tc>
                  <a:txBody>
                    <a:bodyPr/>
                    <a:lstStyle/>
                    <a:p>
                      <a:pPr marL="0" marR="0" lvl="0" indent="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Atención integral y dispensación de ARV exclusivamente en hospitales de segundo y tercer nivel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b="1" noProof="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Planificar un proceso paulatino de d</a:t>
                      </a:r>
                      <a:r>
                        <a:rPr lang="es-ES_tradnl" sz="18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escentralización /desconcentración de la atención integral y TA </a:t>
                      </a:r>
                      <a:r>
                        <a:rPr lang="es-ES_tradnl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(hospitales II nivel; UCSF especializadas y VICITS). </a:t>
                      </a:r>
                      <a:r>
                        <a:rPr lang="es-ES_tradnl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Definir protocolos y  flujogramas, revisar nivel atención ARV, plan operativo descentralización, equipo funcional MINSAL para coordinar, etc.</a:t>
                      </a:r>
                      <a:endParaRPr lang="es-ES_tradnl" sz="1600" b="1" noProof="0" dirty="0"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s-ES_tradnl" sz="1800" b="1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Aumentar el numero de profesional de salud capacitados </a:t>
                      </a:r>
                      <a:r>
                        <a:rPr lang="es-ES_tradnl" sz="180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para la atención integral de VIH en los diferentes niveles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s-ES_tradnl" sz="1800" b="1" noProof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Ampliar </a:t>
                      </a:r>
                      <a:r>
                        <a:rPr lang="es-ES_tradnl" sz="1800" b="1" noProof="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acceso a dispensación de ARV </a:t>
                      </a:r>
                      <a:r>
                        <a:rPr lang="es-ES_tradnl" sz="1600" b="0" noProof="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(Ej. </a:t>
                      </a:r>
                      <a:r>
                        <a:rPr lang="es-ES_tradnl" sz="16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horarios extendidos (24h); desconcentración dispensación ARV en PNA; farmacias a domicilio como opción innovadora)</a:t>
                      </a:r>
                      <a:endParaRPr lang="es-ES_tradnl" sz="1800" b="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60570"/>
                  </a:ext>
                </a:extLst>
              </a:tr>
              <a:tr h="1987812">
                <a:tc>
                  <a:txBody>
                    <a:bodyPr/>
                    <a:lstStyle/>
                    <a:p>
                      <a:pPr marL="0" marR="0" lvl="0" indent="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Mejoramiento en el uso de medicamentos ARV (Tratamiento 2.0)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800" b="1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Oportunidades de optimización TAR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Finalizar exclusión ARV no recomendados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Migración a nuevos ARV pediátricos</a:t>
                      </a:r>
                    </a:p>
                    <a:p>
                      <a:pPr marL="342900" marR="0" lvl="0" indent="-34290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de migración de LPV/r (solicitud de patente) en adultos (ATV/r, DTG) e i</a:t>
                      </a:r>
                      <a:r>
                        <a:rPr lang="es-ES_tradnl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ntroducción DTG (DTG 44$ y TLD 76$ persona/año) puede </a:t>
                      </a:r>
                      <a:r>
                        <a:rPr lang="es-ES_tradnl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generar ahorros significativos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Asegurar participación sociedad civil y comunicación social</a:t>
                      </a:r>
                      <a:endParaRPr lang="es-ES_tradnl" sz="16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1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939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5F5EA0-C808-4C49-9315-0D6C9C9ED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396727"/>
              </p:ext>
            </p:extLst>
          </p:nvPr>
        </p:nvGraphicFramePr>
        <p:xfrm>
          <a:off x="76200" y="533400"/>
          <a:ext cx="8991600" cy="631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315569623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00955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8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Desafíos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Recomendaciones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226585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r>
                        <a:rPr lang="es-ES_tradnl" sz="18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Debilidades en la cascada de la atención continua a las PVV (vinculación, retención y abandonos) </a:t>
                      </a:r>
                      <a:r>
                        <a:rPr lang="es-ES_tradnl" sz="18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(~6000 personas diagnosticadas no están en TAR)</a:t>
                      </a:r>
                      <a:endParaRPr lang="es-ES_tradnl" sz="18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Fortalecer la coordinación efectiva entre </a:t>
                      </a:r>
                      <a:r>
                        <a:rPr lang="es-ES_tradnl" sz="18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CAIs</a:t>
                      </a:r>
                      <a:r>
                        <a:rPr lang="es-ES_tradnl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 equipos de las RIISS en la provisión de servicios de VIH. </a:t>
                      </a:r>
                      <a:r>
                        <a:rPr lang="es-ES_tradn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Aplicar lineamientos de referencias y respuesta; sensibilizar los recursos del PNA sobre vinculación, búsqueda activa y seguimiento de las PVV a nivel comunitario.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Ampliar apoyo psicosocial en los </a:t>
                      </a:r>
                      <a:r>
                        <a:rPr lang="es-ES_tradnl" sz="18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CAIs</a:t>
                      </a:r>
                      <a:endParaRPr lang="es-ES_tradnl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679783"/>
                  </a:ext>
                </a:extLst>
              </a:tr>
              <a:tr h="3931920">
                <a:tc>
                  <a:txBody>
                    <a:bodyPr/>
                    <a:lstStyle/>
                    <a:p>
                      <a:r>
                        <a:rPr lang="es-ES_tradnl" sz="18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Oportunidades de optimización seguimiento </a:t>
                      </a:r>
                      <a:r>
                        <a:rPr lang="es-ES_tradnl" sz="1800" b="1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laboratorial</a:t>
                      </a:r>
                      <a:r>
                        <a:rPr lang="es-ES_tradnl" sz="18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PVV en TAR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Brechas de acceso/cobertura prueba de carga viral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Alto numero de pruebas de CD4 no necesarias (PVV estables en TAR)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Uso no eficiente </a:t>
                      </a:r>
                      <a:r>
                        <a:rPr lang="es-ES_tradnl" sz="18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GenXpert</a:t>
                      </a:r>
                      <a:r>
                        <a:rPr lang="es-ES_tradnl" sz="18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 PNA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Falta de acceso a pruebas de biología molecular para hepatitis y </a:t>
                      </a:r>
                      <a:r>
                        <a:rPr lang="es-ES_tradnl" sz="18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genotipificación</a:t>
                      </a:r>
                      <a:r>
                        <a:rPr lang="es-ES_tradnl" sz="18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Desarrollar </a:t>
                      </a:r>
                      <a:r>
                        <a:rPr lang="es-ES_tradnl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planes de fortalecimiento de logística recolección muestras a nivel local </a:t>
                      </a:r>
                      <a:r>
                        <a:rPr lang="es-ES_tradn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(horarios/días/recursos humanos/transporte/ consejería PVV)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Avanzar con el </a:t>
                      </a:r>
                      <a:r>
                        <a:rPr lang="es-ES_tradnl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plan de descentralización de CV </a:t>
                      </a:r>
                      <a:r>
                        <a:rPr lang="es-ES_tradn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(región oriente – S. Ana; considerar </a:t>
                      </a:r>
                      <a:r>
                        <a:rPr lang="es-ES_tradnl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GenXpert</a:t>
                      </a:r>
                      <a:r>
                        <a:rPr lang="es-ES_tradn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) </a:t>
                      </a:r>
                    </a:p>
                    <a:p>
                      <a:pPr marL="285750" marR="0" lvl="0" indent="-28575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8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Revisar lineamiento sobre seguimiento CD4 en PVV en TAR estables </a:t>
                      </a:r>
                      <a:r>
                        <a:rPr lang="es-ES_tradnl" sz="1800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ES_tradnl" sz="1800" noProof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</a:t>
                      </a:r>
                      <a:r>
                        <a:rPr lang="es-ES_tradnl" sz="1800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OMS) puede generar ahorros </a:t>
                      </a:r>
                    </a:p>
                    <a:p>
                      <a:pPr marL="285750" marR="0" lvl="0" indent="-28575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8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Sensibilizar PNA sobre aplicación correcta lineamientos </a:t>
                      </a:r>
                      <a:r>
                        <a:rPr lang="es-ES_tradnl" sz="18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GenXpert</a:t>
                      </a:r>
                      <a:r>
                        <a:rPr lang="es-ES_tradnl" sz="18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PNA</a:t>
                      </a:r>
                      <a:endParaRPr lang="es-ES_tradnl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Apoyo OPS para definir pruebas diagnosticas y biología molecular de hepatitis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Planes de acceso a </a:t>
                      </a:r>
                      <a:r>
                        <a:rPr lang="es-ES_tradnl" sz="18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genotipificaci</a:t>
                      </a:r>
                      <a:r>
                        <a:rPr lang="en-US" sz="180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ón</a:t>
                      </a:r>
                      <a:endParaRPr lang="es-ES_tradnl" sz="18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4357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3E0A35-6199-8C45-8D0B-9AF49FE85A2E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Acceso equitativo a servicios de salud - atención Integral</a:t>
            </a:r>
          </a:p>
        </p:txBody>
      </p:sp>
    </p:spTree>
    <p:extLst>
      <p:ext uri="{BB962C8B-B14F-4D97-AF65-F5344CB8AC3E}">
        <p14:creationId xmlns:p14="http://schemas.microsoft.com/office/powerpoint/2010/main" val="468025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219200"/>
            <a:ext cx="8839200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Compromiso del estado con salud: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priorización fiscal (19%) y priorización del primer nivel de atención (43%)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Información de financiamiento de la respuesta actualizada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regularmente (MEGAS) y </a:t>
            </a:r>
            <a:r>
              <a:rPr kumimoji="0" 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Plan Estratégico Nacional </a:t>
            </a: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Multisectorial de VIH e ITS costeado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De acuerdo al mismo se estarían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cubriendo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las necesidades financieras totales de la respuesta (se estiman en 63M para 2016)</a:t>
            </a:r>
            <a:endParaRPr kumimoji="0" lang="es-ES_tradn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100% del costo de los medicamentos ARV y costo operativo de 20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CAIs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cubiertos con fondos públicos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y </a:t>
            </a: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compra través del </a:t>
            </a:r>
            <a:r>
              <a:rPr kumimoji="0" 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cs typeface="Calibri" charset="0"/>
              </a:rPr>
              <a:t>Fondo Estratégico</a:t>
            </a:r>
            <a:endParaRPr kumimoji="0" lang="es-ES_tradnl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cs typeface="Calibri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Sostenibilidad: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se esta discutiendo el tema actualmente y ya se están realizando estudios específicos (consultor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ía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 FM)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 que apoyen un futuro plan de sostenibilidad de la respuesta.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Cumplimiento de compromisos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Calibri" charset="0"/>
              </a:rPr>
              <a:t>con donantes de ir absorbiendo gradualmente una parte creciente de los costos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71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Financiamiento con equidad y eficiencia -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Fortalezas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F5897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840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53" y="25053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Financiamiento con equidad y eficiencia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92752"/>
              </p:ext>
            </p:extLst>
          </p:nvPr>
        </p:nvGraphicFramePr>
        <p:xfrm>
          <a:off x="164942" y="1220667"/>
          <a:ext cx="8544022" cy="504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930">
                <a:tc>
                  <a:txBody>
                    <a:bodyPr/>
                    <a:lstStyle/>
                    <a:p>
                      <a:r>
                        <a:rPr lang="es-UY" sz="2000" dirty="0">
                          <a:latin typeface="Calibri"/>
                          <a:cs typeface="Calibri"/>
                        </a:rPr>
                        <a:t>Desafíos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>
                          <a:latin typeface="Calibri"/>
                          <a:cs typeface="Calibri"/>
                        </a:rPr>
                        <a:t>Recomendaciones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s-UY" sz="2000" dirty="0">
                          <a:latin typeface="Calibri"/>
                          <a:cs typeface="Calibri"/>
                        </a:rPr>
                        <a:t>Situación fiscal: ajustes</a:t>
                      </a: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 actuales y futuros </a:t>
                      </a:r>
                      <a:endParaRPr lang="es-UY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>
                          <a:latin typeface="Calibri"/>
                          <a:cs typeface="Calibri"/>
                        </a:rPr>
                        <a:t>Estudios que</a:t>
                      </a:r>
                      <a:r>
                        <a:rPr lang="es-UY" sz="2000" baseline="0">
                          <a:latin typeface="Calibri"/>
                          <a:cs typeface="Calibri"/>
                        </a:rPr>
                        <a:t> apoyen (CE, ahorros futuros</a:t>
                      </a:r>
                      <a:r>
                        <a:rPr lang="es-UY" sz="2000">
                          <a:latin typeface="Calibri"/>
                          <a:cs typeface="Calibri"/>
                        </a:rPr>
                        <a:t>)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>
                          <a:latin typeface="Calibri"/>
                          <a:cs typeface="Calibri"/>
                        </a:rPr>
                        <a:t>Apoyo</a:t>
                      </a:r>
                      <a:r>
                        <a:rPr lang="es-UY" sz="2000" baseline="0">
                          <a:latin typeface="Calibri"/>
                          <a:cs typeface="Calibri"/>
                        </a:rPr>
                        <a:t> de otros sectores (p.ej. municipalidades)</a:t>
                      </a:r>
                      <a:endParaRPr lang="es-UY" sz="2000" baseline="0" dirty="0">
                        <a:latin typeface="Calibri"/>
                        <a:cs typeface="Calibri"/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baseline="0">
                          <a:latin typeface="Calibri"/>
                          <a:cs typeface="Calibri"/>
                        </a:rPr>
                        <a:t>Gastar mejor (ver eficiencia)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baseline="0">
                          <a:latin typeface="Calibri"/>
                          <a:cs typeface="Calibri"/>
                        </a:rPr>
                        <a:t>Modelo de provisión: aprovechar RIISS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442">
                <a:tc>
                  <a:txBody>
                    <a:bodyPr/>
                    <a:lstStyle/>
                    <a:p>
                      <a:r>
                        <a:rPr lang="es-UY" sz="2000" dirty="0">
                          <a:latin typeface="Calibri"/>
                          <a:cs typeface="Calibri"/>
                        </a:rPr>
                        <a:t>Dependencia de cooperación internacional (17%) y sostenibilidad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dirty="0">
                          <a:latin typeface="Calibri"/>
                          <a:cs typeface="Calibri"/>
                        </a:rPr>
                        <a:t>Desarrollar</a:t>
                      </a: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 plan de sostenibilidad hacia la innovación y ampliación (no solo sustitución)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896">
                <a:tc>
                  <a:txBody>
                    <a:bodyPr/>
                    <a:lstStyle/>
                    <a:p>
                      <a:pPr marL="0" marR="0" indent="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000" dirty="0">
                          <a:latin typeface="Calibri"/>
                          <a:cs typeface="Calibri"/>
                        </a:rPr>
                        <a:t>Subsidios</a:t>
                      </a: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 cruzados: MINSAL hacia ISSS, COSAM, privados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UY" sz="2000" dirty="0">
                          <a:latin typeface="Calibri"/>
                          <a:cs typeface="Calibri"/>
                        </a:rPr>
                        <a:t>Recuperación con </a:t>
                      </a: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institución aseguradora (requiere rever marco normativo)</a:t>
                      </a:r>
                    </a:p>
                    <a:p>
                      <a:pPr marL="342900" marR="0" indent="-34290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UY" sz="2000" dirty="0">
                          <a:latin typeface="Calibri"/>
                          <a:cs typeface="Calibri"/>
                        </a:rPr>
                        <a:t>Requerir cobertura de VIH en seguros privados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442">
                <a:tc>
                  <a:txBody>
                    <a:bodyPr/>
                    <a:lstStyle/>
                    <a:p>
                      <a:r>
                        <a:rPr lang="es-UY" sz="2000" dirty="0">
                          <a:latin typeface="Calibri"/>
                          <a:cs typeface="Calibri"/>
                        </a:rPr>
                        <a:t>Brecha financiamiento en prevencion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dirty="0">
                          <a:latin typeface="Calibri"/>
                          <a:cs typeface="Calibri"/>
                        </a:rPr>
                        <a:t>Continur focalización</a:t>
                      </a: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 (poblaciones clave)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Intervenciones costo-efectivas (PrEP, PEP)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Confirmacion con 2 pruebas rapidas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727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33400" y="47716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Financiamiento con equidad y eficiencia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987446"/>
              </p:ext>
            </p:extLst>
          </p:nvPr>
        </p:nvGraphicFramePr>
        <p:xfrm>
          <a:off x="164942" y="1180799"/>
          <a:ext cx="8979058" cy="551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9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s-UY" sz="2000" dirty="0">
                          <a:latin typeface="Calibri"/>
                          <a:cs typeface="Calibri"/>
                        </a:rPr>
                        <a:t>Desafíos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000" dirty="0">
                          <a:latin typeface="Calibri"/>
                          <a:cs typeface="Calibri"/>
                        </a:rPr>
                        <a:t>Recomendaciones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000" dirty="0">
                          <a:latin typeface="Calibri"/>
                          <a:cs typeface="Calibri"/>
                        </a:rPr>
                        <a:t>Gasto ineficiente y posibilidades de ahorro</a:t>
                      </a:r>
                    </a:p>
                    <a:p>
                      <a:endParaRPr lang="es-UY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Bajar</a:t>
                      </a:r>
                      <a:r>
                        <a:rPr lang="es-UY" sz="2000" baseline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pruebas de CD4 en pacientes estables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dirty="0">
                          <a:latin typeface="Calibri"/>
                          <a:cs typeface="Calibri"/>
                        </a:rPr>
                        <a:t>TLD en combinacion fija ($75 por año)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dirty="0">
                          <a:latin typeface="Calibri"/>
                          <a:cs typeface="Calibri"/>
                        </a:rPr>
                        <a:t>GeneXpert</a:t>
                      </a: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 focalizado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baseline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Revisi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a</a:t>
                      </a:r>
                      <a:r>
                        <a:rPr lang="es-UY" sz="2000" baseline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lgoritmo de VIH (2 PR) y s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ífilis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sin </a:t>
                      </a:r>
                      <a:r>
                        <a:rPr lang="es-UY" sz="2000" baseline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FTA-ABS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l" defTabSz="9137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000" dirty="0">
                          <a:latin typeface="Calibri"/>
                          <a:cs typeface="Calibri"/>
                        </a:rPr>
                        <a:t>Regimen impositivo importación de medicamentos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dirty="0">
                          <a:latin typeface="Calibri"/>
                          <a:cs typeface="Calibri"/>
                        </a:rPr>
                        <a:t>Implementación de excenciones</a:t>
                      </a: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 previstas en PNEM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Comenzar con impuestos de bodegaje (5%)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554">
                <a:tc>
                  <a:txBody>
                    <a:bodyPr/>
                    <a:lstStyle/>
                    <a:p>
                      <a:r>
                        <a:rPr lang="es-UY" sz="2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Solicitud</a:t>
                      </a:r>
                      <a:r>
                        <a:rPr lang="es-UY" sz="200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de patente de lopinavir/rotonavir (40% del gasto en ARV)</a:t>
                      </a:r>
                      <a:endParaRPr lang="es-UY" sz="2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dirty="0">
                          <a:latin typeface="Calibri"/>
                          <a:cs typeface="Calibri"/>
                        </a:rPr>
                        <a:t>Apoyo</a:t>
                      </a: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 tecnico OPS y med. patents pool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Migración de tratamiento (corto plazo) a otros ARV alternativos (ATV/r; DTG)</a:t>
                      </a:r>
                      <a:endParaRPr lang="es-UY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990">
                <a:tc>
                  <a:txBody>
                    <a:bodyPr/>
                    <a:lstStyle/>
                    <a:p>
                      <a:r>
                        <a:rPr lang="es-UY" sz="2000" dirty="0">
                          <a:latin typeface="Calibri"/>
                          <a:cs typeface="Calibri"/>
                        </a:rPr>
                        <a:t>Baja ejecución subvencion FM (termina</a:t>
                      </a: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 31 dic. 2018)</a:t>
                      </a:r>
                      <a:endParaRPr lang="es-UY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dirty="0">
                          <a:latin typeface="Calibri"/>
                          <a:cs typeface="Calibri"/>
                        </a:rPr>
                        <a:t>Analizar</a:t>
                      </a: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 y corregir posibles desvíos (fondos no se pueden trasladar al proximo año)</a:t>
                      </a:r>
                      <a:endParaRPr lang="es-UY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s-UY" sz="2000" dirty="0">
                          <a:latin typeface="Calibri"/>
                          <a:cs typeface="Calibri"/>
                        </a:rPr>
                        <a:t>Retorno</a:t>
                      </a: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 de migrantes: fin TPS (1800 PVV aprox)</a:t>
                      </a:r>
                      <a:endParaRPr lang="es-UY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s-UY" sz="2000" baseline="0" dirty="0">
                          <a:latin typeface="Calibri"/>
                          <a:cs typeface="Calibri"/>
                        </a:rPr>
                        <a:t>Realizar ejercicio de costeo y estrategia </a:t>
                      </a:r>
                      <a:endParaRPr lang="es-UY" sz="2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936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9144000" cy="761999"/>
          </a:xfrm>
        </p:spPr>
        <p:txBody>
          <a:bodyPr/>
          <a:lstStyle/>
          <a:p>
            <a:br>
              <a:rPr lang="en-US" sz="3400" dirty="0">
                <a:effectLst/>
                <a:latin typeface="Calibri" charset="0"/>
                <a:ea typeface="Calibri" charset="0"/>
                <a:cs typeface="Calibri" charset="0"/>
              </a:rPr>
            </a:br>
            <a:r>
              <a:rPr lang="es-ES" sz="3400" b="1" dirty="0" err="1">
                <a:solidFill>
                  <a:srgbClr val="193D69"/>
                </a:solidFill>
                <a:effectLst/>
                <a:latin typeface="Calibri" charset="0"/>
                <a:ea typeface="Calibri" charset="0"/>
                <a:cs typeface="Calibri" charset="0"/>
              </a:rPr>
              <a:t>Intersectorialidad</a:t>
            </a:r>
            <a:r>
              <a:rPr lang="es-ES" sz="3400" b="1" dirty="0">
                <a:solidFill>
                  <a:srgbClr val="193D69"/>
                </a:solidFill>
                <a:effectLst/>
                <a:latin typeface="Calibri" charset="0"/>
                <a:ea typeface="Calibri" charset="0"/>
                <a:cs typeface="Calibri" charset="0"/>
              </a:rPr>
              <a:t> - Fortalezas </a:t>
            </a:r>
            <a:endParaRPr lang="es-ES" sz="3400" b="1" dirty="0">
              <a:solidFill>
                <a:srgbClr val="193D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534400" cy="5105393"/>
          </a:xfrm>
        </p:spPr>
        <p:txBody>
          <a:bodyPr/>
          <a:lstStyle/>
          <a:p>
            <a:pPr marL="257175" indent="-257175" defTabSz="685800"/>
            <a:r>
              <a:rPr lang="es-SV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Artículo 18 de la Ley de Prevención y Control de la Infección provocada por el Virus de Inmunodeficiencia Humana (Aprobada en enero de 2017) crea la Comisión Nacional Contra el VIH </a:t>
            </a:r>
            <a:r>
              <a:rPr lang="es-SV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SV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CONAVIH</a:t>
            </a:r>
            <a:r>
              <a:rPr lang="es-SV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s-SV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un organismo asesor del Ministerio de Salud.</a:t>
            </a:r>
          </a:p>
          <a:p>
            <a:pPr marL="257175" indent="-257175" defTabSz="685800"/>
            <a:r>
              <a:rPr lang="es-SV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Participación efectiva de la sociedad civil en espacios importantes;</a:t>
            </a:r>
          </a:p>
          <a:p>
            <a:pPr marL="656944" lvl="1" indent="-257175" defTabSz="685800"/>
            <a:r>
              <a:rPr lang="es-SV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Construcción del PENM, </a:t>
            </a:r>
          </a:p>
          <a:p>
            <a:pPr marL="656944" lvl="1" indent="-257175" defTabSz="685800"/>
            <a:r>
              <a:rPr lang="es-SV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Propuestas para la subvención del FM y </a:t>
            </a:r>
          </a:p>
          <a:p>
            <a:pPr marL="656944" lvl="1" indent="-257175" defTabSz="685800"/>
            <a:r>
              <a:rPr lang="es-SV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Actividades de evaluación de la respuesta nacional.</a:t>
            </a:r>
          </a:p>
          <a:p>
            <a:pPr marL="257175" indent="-257175" defTabSz="685800"/>
            <a:r>
              <a:rPr lang="es-SV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Participación </a:t>
            </a:r>
            <a:r>
              <a:rPr lang="es-SV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sociedad civil y comunidades a través de Foros</a:t>
            </a:r>
            <a:r>
              <a:rPr lang="es-SV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comités, acuerdos ministeriales para la contraloría social en salud.</a:t>
            </a:r>
          </a:p>
          <a:p>
            <a:pPr marL="257175" indent="-257175" defTabSz="685800"/>
            <a:r>
              <a:rPr lang="es-SV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Poblaciones claves empoderadas para el ejercicio de sus derechos.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57150" y="11430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88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90600"/>
            <a:ext cx="4648200" cy="3305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"/>
              </a:lnSpc>
            </a:pPr>
            <a:endParaRPr lang="en-US" b="1" dirty="0">
              <a:latin typeface="Calibri" charset="0"/>
              <a:ea typeface="Calibri" charset="0"/>
              <a:cs typeface="Calibri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" dirty="0">
                <a:latin typeface="Calibri" charset="0"/>
                <a:ea typeface="Calibri" charset="0"/>
                <a:cs typeface="Calibri" charset="0"/>
              </a:rPr>
              <a:t>Objetivos Desarrollo Sostenible (ODS 3) </a:t>
            </a:r>
          </a:p>
          <a:p>
            <a:pPr marL="400050" lvl="0" indent="-400050">
              <a:lnSpc>
                <a:spcPct val="20000"/>
              </a:lnSpc>
              <a:buFont typeface="+mj-lt"/>
              <a:buAutoNum type="romanUcPeriod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" dirty="0">
                <a:latin typeface="Calibri" charset="0"/>
                <a:ea typeface="Calibri" charset="0"/>
                <a:cs typeface="Calibri" charset="0"/>
              </a:rPr>
              <a:t>Salud Universal – OPS (2014)</a:t>
            </a:r>
          </a:p>
          <a:p>
            <a:pPr marL="400050" lvl="0" indent="-400050">
              <a:lnSpc>
                <a:spcPct val="20000"/>
              </a:lnSpc>
              <a:buFont typeface="+mj-lt"/>
              <a:buAutoNum type="romanUcPeriod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" dirty="0">
                <a:latin typeface="Calibri" charset="0"/>
                <a:ea typeface="Calibri" charset="0"/>
                <a:cs typeface="Calibri" charset="0"/>
              </a:rPr>
              <a:t>Estrategias Mundiales del Sector de la Salud VIH/ITS </a:t>
            </a:r>
            <a:r>
              <a:rPr lang="mr-IN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s-ES" dirty="0">
                <a:latin typeface="Calibri" charset="0"/>
                <a:ea typeface="Calibri" charset="0"/>
                <a:cs typeface="Calibri" charset="0"/>
              </a:rPr>
              <a:t> OMS (2016-2021)</a:t>
            </a:r>
          </a:p>
          <a:p>
            <a:pPr marL="400050" lvl="0" indent="-400050">
              <a:lnSpc>
                <a:spcPct val="20000"/>
              </a:lnSpc>
              <a:buFont typeface="+mj-lt"/>
              <a:buAutoNum type="romanUcPeriod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" dirty="0">
                <a:latin typeface="Calibri" charset="0"/>
                <a:ea typeface="Calibri" charset="0"/>
                <a:cs typeface="Calibri" charset="0"/>
              </a:rPr>
              <a:t>Acción acelerada - ONUSIDA (2016-2021)</a:t>
            </a:r>
          </a:p>
          <a:p>
            <a:pPr marL="400050" lvl="0" indent="-400050">
              <a:lnSpc>
                <a:spcPct val="20000"/>
              </a:lnSpc>
              <a:buFont typeface="+mj-lt"/>
              <a:buAutoNum type="romanUcPeriod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" dirty="0">
                <a:latin typeface="Calibri" charset="0"/>
                <a:ea typeface="Calibri" charset="0"/>
                <a:cs typeface="Calibri" charset="0"/>
              </a:rPr>
              <a:t>Plan de acción VIH/ITS - OPS (2016-2021)</a:t>
            </a:r>
          </a:p>
          <a:p>
            <a:pPr marL="400050" lvl="0" indent="-400050">
              <a:buFont typeface="+mj-lt"/>
              <a:buAutoNum type="romanUcPeriod"/>
            </a:pPr>
            <a:r>
              <a:rPr lang="es-ES" dirty="0">
                <a:latin typeface="Calibri" charset="0"/>
                <a:ea typeface="Calibri" charset="0"/>
                <a:cs typeface="Calibri" charset="0"/>
              </a:rPr>
              <a:t>ETMI+ (2017)</a:t>
            </a:r>
          </a:p>
          <a:p>
            <a:pPr marL="400050" lvl="0" indent="-400050">
              <a:buFont typeface="+mj-lt"/>
              <a:buAutoNum type="romanUcPeriod"/>
            </a:pPr>
            <a:r>
              <a:rPr lang="es-ES" dirty="0">
                <a:latin typeface="Calibri" charset="0"/>
                <a:ea typeface="Calibri" charset="0"/>
                <a:cs typeface="Calibri" charset="0"/>
              </a:rPr>
              <a:t>Tratamiento 2.0 (2011)</a:t>
            </a:r>
          </a:p>
          <a:p>
            <a:pPr marL="400050" lvl="0" indent="-400050">
              <a:lnSpc>
                <a:spcPct val="20000"/>
              </a:lnSpc>
              <a:buFont typeface="+mj-lt"/>
              <a:buAutoNum type="romanUcPeriod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" dirty="0">
                <a:latin typeface="Calibri" charset="0"/>
                <a:ea typeface="Calibri" charset="0"/>
                <a:cs typeface="Calibri" charset="0"/>
              </a:rPr>
              <a:t>Llamado a la Acción - Foros de VIH (México 2014; Rio de Janeiro 2015; Haití 2017)</a:t>
            </a:r>
          </a:p>
          <a:p>
            <a:pPr lvl="0">
              <a:lnSpc>
                <a:spcPct val="20000"/>
              </a:lnSpc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20000"/>
              </a:lnSpc>
            </a:pPr>
            <a:r>
              <a:rPr lang="es-ES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77225"/>
            <a:ext cx="883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dirty="0">
                <a:solidFill>
                  <a:srgbClr val="193D69"/>
                </a:solidFill>
                <a:latin typeface="Calibri" charset="0"/>
                <a:ea typeface="Calibri" charset="0"/>
                <a:cs typeface="Calibri" charset="0"/>
              </a:rPr>
              <a:t>Marco estratégico de la misión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57150" y="9144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18" y="1219201"/>
            <a:ext cx="142498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800600" y="1219200"/>
            <a:ext cx="2524470" cy="1128277"/>
            <a:chOff x="484347" y="1631485"/>
            <a:chExt cx="9506486" cy="4574890"/>
          </a:xfrm>
        </p:grpSpPr>
        <p:pic>
          <p:nvPicPr>
            <p:cNvPr id="28" name="Picture 27" descr="No Povert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8" y="1631486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Zero Hunger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488" y="1631486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Good Health and Well-Bei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626" y="1631485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Quality education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223" y="1631486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Gender Equality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7889" y="1631486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8" descr="Clean water and sanitation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658" y="1631486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0" descr="Affordable and clean energy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7" y="3193159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2" descr="Decent work and economic growth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488" y="3193159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4" descr="Industry, innovation and infrastructure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533" y="3193158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6" descr="Reduced inequalities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222" y="3193157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8" descr="Sustainable cities and communities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7888" y="3193156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0" descr="Responsible consumption and production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657" y="3193155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2" descr="Climate Action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48" y="4806200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6" descr="Life below water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487" y="4806200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8" descr="Life on land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533" y="4806200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0" descr="Peace, justice and strong institutions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221" y="4806199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2" descr="Partnerships for the goals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7887" y="4806200"/>
              <a:ext cx="14001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Sustainable development goals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658" y="4806199"/>
              <a:ext cx="1400175" cy="1343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34" y="2492545"/>
            <a:ext cx="840837" cy="84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715000" y="2454435"/>
            <a:ext cx="3322149" cy="1279365"/>
          </a:xfrm>
          <a:prstGeom prst="rect">
            <a:avLst/>
          </a:prstGeom>
          <a:noFill/>
        </p:spPr>
        <p:txBody>
          <a:bodyPr wrap="square" lIns="78272" tIns="39136" rIns="78272" bIns="39136" rtlCol="0">
            <a:spAutoFit/>
          </a:bodyPr>
          <a:lstStyle/>
          <a:p>
            <a:pPr defTabSz="782869" rtl="1"/>
            <a:r>
              <a:rPr lang="es-ES" sz="1300" b="1" dirty="0">
                <a:solidFill>
                  <a:srgbClr val="00467A"/>
                </a:solidFill>
                <a:latin typeface="Calibri"/>
                <a:ea typeface="+mn-ea"/>
                <a:cs typeface="+mn-cs"/>
              </a:rPr>
              <a:t>Para el año 2030, </a:t>
            </a:r>
            <a:r>
              <a:rPr lang="es-ES" sz="13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poner fin a la epidemia del sida</a:t>
            </a:r>
            <a:r>
              <a:rPr lang="es-ES" sz="1300" b="1" dirty="0">
                <a:solidFill>
                  <a:srgbClr val="00467A"/>
                </a:solidFill>
                <a:latin typeface="Calibri"/>
                <a:ea typeface="+mn-ea"/>
                <a:cs typeface="+mn-cs"/>
              </a:rPr>
              <a:t>, la  tuberculosis, la malaria y las enfermedades tropicales desatendidas y combatir las  hepatitis, enfermedades transmitidas por el agua y otras enfermedades transmisibles</a:t>
            </a:r>
            <a:endParaRPr lang="en-GB" sz="1300" b="1" dirty="0">
              <a:solidFill>
                <a:srgbClr val="00467A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76800" y="3810000"/>
            <a:ext cx="4114800" cy="2079956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26" y="3784684"/>
            <a:ext cx="1010373" cy="55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6" y="4419600"/>
            <a:ext cx="1427874" cy="202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578" y="4800600"/>
            <a:ext cx="1402422" cy="19812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074279" y="4364210"/>
            <a:ext cx="1653539" cy="213359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213614" y="5065397"/>
            <a:ext cx="1586986" cy="158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5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8510"/>
            <a:ext cx="9144000" cy="622092"/>
          </a:xfrm>
        </p:spPr>
        <p:txBody>
          <a:bodyPr/>
          <a:lstStyle/>
          <a:p>
            <a:r>
              <a:rPr lang="en-US" sz="2800" b="1" dirty="0" err="1">
                <a:solidFill>
                  <a:srgbClr val="193D69"/>
                </a:solidFill>
                <a:effectLst/>
                <a:latin typeface="Calibri" charset="0"/>
                <a:ea typeface="Calibri" charset="0"/>
                <a:cs typeface="Calibri" charset="0"/>
              </a:rPr>
              <a:t>Intersectorialidad</a:t>
            </a:r>
            <a:endParaRPr lang="es-ES" sz="2800" b="1" dirty="0">
              <a:solidFill>
                <a:srgbClr val="193D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57150" y="11430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D8A08D10-8D69-4302-8D0E-CCC97F594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474348"/>
              </p:ext>
            </p:extLst>
          </p:nvPr>
        </p:nvGraphicFramePr>
        <p:xfrm>
          <a:off x="152400" y="1295400"/>
          <a:ext cx="8839200" cy="2262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366107003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3153472577"/>
                    </a:ext>
                  </a:extLst>
                </a:gridCol>
              </a:tblGrid>
              <a:tr h="433779">
                <a:tc>
                  <a:txBody>
                    <a:bodyPr/>
                    <a:lstStyle/>
                    <a:p>
                      <a:r>
                        <a:rPr lang="es-SV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Desafíos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Recomendaciones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62844"/>
                  </a:ext>
                </a:extLst>
              </a:tr>
              <a:tr h="855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8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Fortalecer la mesa intersectorial de Migrantes bajo la mirada de  acceso universal en salud con énfasis en el abordaje a </a:t>
                      </a:r>
                      <a:r>
                        <a:rPr lang="es-ES" sz="18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VIH-ITS </a:t>
                      </a:r>
                      <a:r>
                        <a:rPr lang="es-ES" sz="14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s-PA" sz="14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198,000 migrantes supuestos a retornar en 2019 -TPS, con una </a:t>
                      </a:r>
                      <a:r>
                        <a:rPr lang="es-PA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expectativa de ~1800 con </a:t>
                      </a:r>
                      <a:r>
                        <a:rPr lang="es-PA" sz="14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VIH con esquemas de tratamiento diferentes de las normativas de país).</a:t>
                      </a:r>
                      <a:endParaRPr lang="en-US" sz="160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Desarrollar un plan de intervención multi sectorial e interinstitucional que facilite la transición de las personas migrantes con VIH, ITS y TB en el país.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475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415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0"/>
            <a:ext cx="853440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>
                <a:latin typeface="Calibri" charset="0"/>
                <a:ea typeface="Calibri" charset="0"/>
                <a:cs typeface="Calibri" charset="0"/>
              </a:rPr>
              <a:t> 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400">
                <a:latin typeface="Calibri" charset="0"/>
                <a:ea typeface="Calibri" charset="0"/>
                <a:cs typeface="Calibri" charset="0"/>
              </a:rPr>
              <a:t>Finalizar informe de la misión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400">
                <a:latin typeface="Calibri" charset="0"/>
                <a:ea typeface="Calibri" charset="0"/>
                <a:cs typeface="Calibri" charset="0"/>
              </a:rPr>
              <a:t>Desarrollar una hoja de ruta y plan de trabajo con responsabilidades para </a:t>
            </a:r>
            <a:r>
              <a:rPr lang="es-ES_tradnl" sz="2400" i="1">
                <a:latin typeface="Calibri" charset="0"/>
                <a:ea typeface="Calibri" charset="0"/>
                <a:cs typeface="Calibri" charset="0"/>
              </a:rPr>
              <a:t>operacionalizar</a:t>
            </a:r>
            <a:r>
              <a:rPr lang="es-ES_tradnl" sz="2400">
                <a:latin typeface="Calibri" charset="0"/>
                <a:ea typeface="Calibri" charset="0"/>
                <a:cs typeface="Calibri" charset="0"/>
              </a:rPr>
              <a:t> las recomendaciones de la misión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400">
                <a:latin typeface="Calibri" charset="0"/>
                <a:ea typeface="Calibri" charset="0"/>
                <a:cs typeface="Calibri" charset="0"/>
              </a:rPr>
              <a:t>Conformar una comisión de seguimiento </a:t>
            </a:r>
            <a:r>
              <a:rPr lang="es-ES_tradnl" sz="2400" i="1">
                <a:latin typeface="Calibri" charset="0"/>
                <a:ea typeface="Calibri" charset="0"/>
                <a:cs typeface="Calibri" charset="0"/>
              </a:rPr>
              <a:t>ad hoc </a:t>
            </a:r>
            <a:r>
              <a:rPr lang="es-ES_tradnl" sz="2400">
                <a:latin typeface="Calibri" charset="0"/>
                <a:ea typeface="Calibri" charset="0"/>
                <a:cs typeface="Calibri" charset="0"/>
              </a:rPr>
              <a:t>para el seguimiento a las recomendaciones de la misión.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400" i="1">
                <a:latin typeface="Calibri" charset="0"/>
                <a:ea typeface="Calibri" charset="0"/>
                <a:cs typeface="Calibri" charset="0"/>
              </a:rPr>
              <a:t>Coordinar la cooperación técnica </a:t>
            </a:r>
            <a:r>
              <a:rPr lang="es-ES_tradnl" sz="2400">
                <a:latin typeface="Calibri" charset="0"/>
                <a:ea typeface="Calibri" charset="0"/>
                <a:cs typeface="Calibri" charset="0"/>
              </a:rPr>
              <a:t>entre todos los socios en base a las recomendaciones y el plan de trabajo acordados</a:t>
            </a:r>
          </a:p>
          <a:p>
            <a:r>
              <a:rPr lang="es-ES_tradnl" sz="2400"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25" y="152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193D69"/>
                </a:solidFill>
                <a:latin typeface="Calibri" charset="0"/>
                <a:ea typeface="Calibri" charset="0"/>
                <a:cs typeface="Calibri" charset="0"/>
              </a:rPr>
              <a:t>Próximos pasos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57150" y="884456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37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KMC\WAD\2016\images\2016-cha-world-aids-day-logo-sp-n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72" y="1955626"/>
            <a:ext cx="5369752" cy="31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1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12737" y="1409214"/>
            <a:ext cx="632936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s-ES_tradnl" altLang="en-US" dirty="0">
                <a:latin typeface="Calibri" pitchFamily="34" charset="0"/>
              </a:rPr>
              <a:t>Implica que todas las personas y las comunidades tengan </a:t>
            </a:r>
            <a:r>
              <a:rPr lang="es-ES_tradnl" altLang="en-US" b="1" u="sng" dirty="0">
                <a:latin typeface="Calibri" pitchFamily="34" charset="0"/>
              </a:rPr>
              <a:t>acceso, sin discriminación alguna, a servicios integrales de salud, </a:t>
            </a:r>
            <a:r>
              <a:rPr lang="es-ES_tradnl" altLang="en-US" dirty="0">
                <a:latin typeface="Calibri" pitchFamily="34" charset="0"/>
              </a:rPr>
              <a:t>adecuados, oportunos, de calidad, a la vez que se asegura que el uso de esos servicios no expone a los usuarios a dificultades financieras. </a:t>
            </a:r>
          </a:p>
          <a:p>
            <a:pPr eaLnBrk="1" hangingPunct="1">
              <a:defRPr/>
            </a:pPr>
            <a:endParaRPr lang="es-ES_tradnl" altLang="en-US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s-ES_tradnl" altLang="en-US" dirty="0">
                <a:latin typeface="Calibri" pitchFamily="34" charset="0"/>
              </a:rPr>
              <a:t>Requiere la definición e implementación de </a:t>
            </a:r>
            <a:r>
              <a:rPr lang="es-ES_tradnl" altLang="en-US" b="1" u="sng" dirty="0">
                <a:latin typeface="Calibri" pitchFamily="34" charset="0"/>
              </a:rPr>
              <a:t>políticas y acciones con un enfoque multisectorial para abordar los determinantes sociales </a:t>
            </a:r>
            <a:r>
              <a:rPr lang="es-ES_tradnl" altLang="en-US" dirty="0">
                <a:latin typeface="Calibri" pitchFamily="34" charset="0"/>
              </a:rPr>
              <a:t>de la salud y fomentar el compromiso de toda la sociedad para promover la salud y el bienestar.</a:t>
            </a:r>
          </a:p>
        </p:txBody>
      </p:sp>
      <p:pic>
        <p:nvPicPr>
          <p:cNvPr id="24579" name="Picture 4" descr="http://t0.gstatic.com/images?q=tbn:ANd9GcSlIOg0SNFGmmCwKEDuYipDkKPh3MC-WOF4pt4vKhzcbsiSgg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721225"/>
            <a:ext cx="8509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4" r="27834" b="3693"/>
          <a:stretch>
            <a:fillRect/>
          </a:stretch>
        </p:blipFill>
        <p:spPr bwMode="auto">
          <a:xfrm>
            <a:off x="6711157" y="2849563"/>
            <a:ext cx="1104900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581" name="Picture 2" descr="nu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57" y="3990975"/>
            <a:ext cx="12779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31" y="3856038"/>
            <a:ext cx="11572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/>
          <a:stretch>
            <a:fillRect/>
          </a:stretch>
        </p:blipFill>
        <p:spPr bwMode="auto">
          <a:xfrm>
            <a:off x="7754937" y="2822575"/>
            <a:ext cx="13112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11157" y="1466671"/>
            <a:ext cx="2306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NI" b="1">
                <a:latin typeface="Calibri" charset="0"/>
                <a:ea typeface="Calibri" charset="0"/>
                <a:cs typeface="Calibri" charset="0"/>
              </a:rPr>
              <a:t>Valores:</a:t>
            </a:r>
          </a:p>
          <a:p>
            <a:pPr marL="285750" indent="-285750">
              <a:buFont typeface="Wingdings" charset="2"/>
              <a:buChar char="ü"/>
              <a:defRPr/>
            </a:pPr>
            <a:r>
              <a:rPr lang="es-NI" b="1">
                <a:latin typeface="Calibri" charset="0"/>
                <a:ea typeface="Calibri" charset="0"/>
                <a:cs typeface="Calibri" charset="0"/>
              </a:rPr>
              <a:t>Derecho a la salud</a:t>
            </a:r>
          </a:p>
          <a:p>
            <a:pPr marL="285750" indent="-285750">
              <a:buFont typeface="Wingdings" charset="2"/>
              <a:buChar char="ü"/>
              <a:defRPr/>
            </a:pPr>
            <a:r>
              <a:rPr lang="es-NI" b="1">
                <a:latin typeface="Calibri" charset="0"/>
                <a:ea typeface="Calibri" charset="0"/>
                <a:cs typeface="Calibri" charset="0"/>
              </a:rPr>
              <a:t>Equidad</a:t>
            </a:r>
          </a:p>
          <a:p>
            <a:pPr marL="285750" indent="-285750">
              <a:buFont typeface="Wingdings" charset="2"/>
              <a:buChar char="ü"/>
              <a:defRPr/>
            </a:pPr>
            <a:r>
              <a:rPr lang="es-NI" b="1">
                <a:latin typeface="Calibri" charset="0"/>
                <a:ea typeface="Calibri" charset="0"/>
                <a:cs typeface="Calibri" charset="0"/>
              </a:rPr>
              <a:t>Solidaridad</a:t>
            </a:r>
          </a:p>
        </p:txBody>
      </p:sp>
      <p:pic>
        <p:nvPicPr>
          <p:cNvPr id="24585" name="Picture 3" descr="C:\Users\delriegoa\AppData\Local\Microsoft\Windows\Temporary Internet Files\Content.Outlook\OH0YEQ0K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57" y="4722813"/>
            <a:ext cx="130333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3170" y="125447"/>
            <a:ext cx="2739495" cy="11924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152400"/>
            <a:ext cx="6164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altLang="en-US" sz="3200" b="1" dirty="0">
                <a:solidFill>
                  <a:srgbClr val="193D69"/>
                </a:solidFill>
                <a:latin typeface="Calibri" charset="0"/>
                <a:ea typeface="Calibri" charset="0"/>
                <a:cs typeface="Calibri" charset="0"/>
              </a:rPr>
              <a:t>Respuesta al VIH/ITS enmarcada en la estrategia de Salud Universal</a:t>
            </a:r>
            <a:endParaRPr lang="en-US" sz="3200" b="1" dirty="0">
              <a:solidFill>
                <a:srgbClr val="193D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2007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90600"/>
            <a:ext cx="8839200" cy="4876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ES" sz="2100" b="1" dirty="0">
                <a:solidFill>
                  <a:srgbClr val="3333FF"/>
                </a:solidFill>
                <a:latin typeface="Calibri" charset="0"/>
                <a:ea typeface="Calibri" charset="0"/>
                <a:cs typeface="Calibri" charset="0"/>
              </a:rPr>
              <a:t>Revisar</a:t>
            </a:r>
            <a:r>
              <a:rPr lang="es-ES" sz="21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100" dirty="0">
                <a:latin typeface="Calibri" charset="0"/>
                <a:ea typeface="Calibri" charset="0"/>
                <a:cs typeface="Calibri" charset="0"/>
              </a:rPr>
              <a:t>el progreso de la respuesta al VIH/ITS, desde la perspectiva de las cuatro líneas de la estrategia regional de Salud universal. </a:t>
            </a:r>
          </a:p>
          <a:p>
            <a:pPr marL="457200" lvl="0" indent="-457200">
              <a:lnSpc>
                <a:spcPct val="30000"/>
              </a:lnSpc>
              <a:buFont typeface="+mj-lt"/>
              <a:buAutoNum type="arabicPeriod"/>
            </a:pPr>
            <a:endParaRPr lang="en-US" sz="2100" dirty="0">
              <a:latin typeface="Calibri" charset="0"/>
              <a:ea typeface="Calibri" charset="0"/>
              <a:cs typeface="Calibri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ES" sz="2100" b="1" dirty="0">
                <a:solidFill>
                  <a:srgbClr val="3333FF"/>
                </a:solidFill>
                <a:latin typeface="Calibri" charset="0"/>
                <a:ea typeface="Calibri" charset="0"/>
                <a:cs typeface="Calibri" charset="0"/>
              </a:rPr>
              <a:t>Analizar los logros y brechas </a:t>
            </a:r>
            <a:r>
              <a:rPr lang="es-ES" sz="2100" dirty="0">
                <a:latin typeface="Calibri" charset="0"/>
                <a:ea typeface="Calibri" charset="0"/>
                <a:cs typeface="Calibri" charset="0"/>
              </a:rPr>
              <a:t>en el proceso continuo de los servicios de prevención, atención y tratamiento de la infección por el VIH y las ITS desde una perspectiva de cascada.</a:t>
            </a:r>
          </a:p>
          <a:p>
            <a:pPr marL="457200" lvl="0" indent="-457200">
              <a:lnSpc>
                <a:spcPct val="30000"/>
              </a:lnSpc>
              <a:buFont typeface="+mj-lt"/>
              <a:buAutoNum type="arabicPeriod"/>
            </a:pPr>
            <a:endParaRPr lang="en-US" sz="2100" dirty="0">
              <a:latin typeface="Calibri" charset="0"/>
              <a:ea typeface="Calibri" charset="0"/>
              <a:cs typeface="Calibri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ES" sz="2100" b="1" dirty="0">
                <a:solidFill>
                  <a:srgbClr val="3333FF"/>
                </a:solidFill>
                <a:latin typeface="Calibri" charset="0"/>
                <a:ea typeface="Calibri" charset="0"/>
                <a:cs typeface="Calibri" charset="0"/>
              </a:rPr>
              <a:t>Analizar y evaluar la disponibilidad, la mancomunación, y la asignación y utilización de suficientes recursos</a:t>
            </a:r>
            <a:r>
              <a:rPr lang="es-ES" sz="2100" dirty="0">
                <a:latin typeface="Calibri" charset="0"/>
                <a:ea typeface="Calibri" charset="0"/>
                <a:cs typeface="Calibri" charset="0"/>
              </a:rPr>
              <a:t>, financieros y de otra índole, para la respuesta a la infección por el VIH y las ITS.</a:t>
            </a:r>
            <a:endParaRPr lang="en-US" sz="2100" dirty="0">
              <a:latin typeface="Calibri" charset="0"/>
              <a:ea typeface="Calibri" charset="0"/>
              <a:cs typeface="Calibri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ES" sz="2100" b="1" dirty="0">
                <a:solidFill>
                  <a:srgbClr val="3333FF"/>
                </a:solidFill>
                <a:latin typeface="Calibri" charset="0"/>
                <a:ea typeface="Calibri" charset="0"/>
                <a:cs typeface="Calibri" charset="0"/>
              </a:rPr>
              <a:t>Identificar</a:t>
            </a:r>
            <a:r>
              <a:rPr lang="es-ES" sz="2100" dirty="0">
                <a:solidFill>
                  <a:srgbClr val="3333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100" b="1" dirty="0">
                <a:solidFill>
                  <a:srgbClr val="3333FF"/>
                </a:solidFill>
                <a:latin typeface="Calibri" charset="0"/>
                <a:ea typeface="Calibri" charset="0"/>
                <a:cs typeface="Calibri" charset="0"/>
              </a:rPr>
              <a:t>las barreras de acceso y uso oportuno </a:t>
            </a:r>
            <a:r>
              <a:rPr lang="es-ES" sz="2100" dirty="0">
                <a:latin typeface="Calibri" charset="0"/>
                <a:ea typeface="Calibri" charset="0"/>
                <a:cs typeface="Calibri" charset="0"/>
              </a:rPr>
              <a:t>de los servicios de salud, relacionadas con el sistema de salud y determinantes sociales de la salud, con </a:t>
            </a:r>
            <a:r>
              <a:rPr lang="es-ES" sz="2100" u="sng" dirty="0">
                <a:latin typeface="Calibri" charset="0"/>
                <a:ea typeface="Calibri" charset="0"/>
                <a:cs typeface="Calibri" charset="0"/>
              </a:rPr>
              <a:t>enfoque en poblaciones clave y otras en situación de vulnerabilidad</a:t>
            </a:r>
            <a:r>
              <a:rPr lang="es-ES" sz="21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marL="457200" lvl="0" indent="-457200">
              <a:lnSpc>
                <a:spcPct val="30000"/>
              </a:lnSpc>
              <a:buFont typeface="+mj-lt"/>
              <a:buAutoNum type="arabicPeriod"/>
            </a:pPr>
            <a:endParaRPr lang="en-US" sz="2100" dirty="0">
              <a:latin typeface="Calibri" charset="0"/>
              <a:ea typeface="Calibri" charset="0"/>
              <a:cs typeface="Calibri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ES_tradnl" sz="2100" b="1" dirty="0">
                <a:solidFill>
                  <a:srgbClr val="3333FF"/>
                </a:solidFill>
                <a:latin typeface="Calibri" charset="0"/>
                <a:ea typeface="Calibri" charset="0"/>
                <a:cs typeface="Calibri" charset="0"/>
              </a:rPr>
              <a:t>Elaborar recomendaciones </a:t>
            </a:r>
            <a:r>
              <a:rPr lang="es-ES_tradnl" sz="2000" dirty="0">
                <a:latin typeface="Calibri" charset="0"/>
                <a:ea typeface="Calibri" charset="0"/>
                <a:cs typeface="Calibri" charset="0"/>
              </a:rPr>
              <a:t>para</a:t>
            </a:r>
            <a:r>
              <a:rPr lang="es-ES_tradnl" sz="2000" dirty="0">
                <a:latin typeface="Calibri" panose="020F0502020204030204" pitchFamily="34" charset="0"/>
              </a:rPr>
              <a:t> acciones a corto y mediano plazo en cuanto a políticas, gestión y prestación de servicios con una mirada de expansión, innovación y sostenibilidad.</a:t>
            </a:r>
            <a:endParaRPr lang="es-ES_tradnl" sz="2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75" y="152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193D69"/>
                </a:solidFill>
                <a:latin typeface="Calibri" charset="0"/>
                <a:ea typeface="Calibri" charset="0"/>
                <a:cs typeface="Calibri" charset="0"/>
              </a:rPr>
              <a:t>Objetivos Específicos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57150" y="8382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85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905000"/>
            <a:ext cx="3643313" cy="3231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</a:rPr>
              <a:t>El equipo técnico internacional:</a:t>
            </a:r>
          </a:p>
          <a:p>
            <a:pPr>
              <a:lnSpc>
                <a:spcPct val="50000"/>
              </a:lnSpc>
            </a:pPr>
            <a:endParaRPr lang="es-ES" sz="2400" dirty="0">
              <a:latin typeface="Calibri" panose="020F050202020403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s-ES" sz="2400" dirty="0">
                <a:latin typeface="Calibri" panose="020F0502020204030204" pitchFamily="34" charset="0"/>
              </a:rPr>
              <a:t>OPS</a:t>
            </a:r>
          </a:p>
          <a:p>
            <a:pPr marL="800100" lvl="1" indent="-342900">
              <a:buFontTx/>
              <a:buChar char="-"/>
            </a:pPr>
            <a:r>
              <a:rPr lang="es-ES" sz="2400" dirty="0">
                <a:latin typeface="Calibri" panose="020F0502020204030204" pitchFamily="34" charset="0"/>
              </a:rPr>
              <a:t>CLAP</a:t>
            </a:r>
            <a:endParaRPr lang="en-US" sz="2400" dirty="0">
              <a:latin typeface="Calibri" panose="020F050202020403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s-ES" sz="2400" dirty="0">
                <a:latin typeface="Calibri" panose="020F0502020204030204" pitchFamily="34" charset="0"/>
              </a:rPr>
              <a:t>ONUSIDA</a:t>
            </a:r>
          </a:p>
          <a:p>
            <a:pPr marL="800100" lvl="1" indent="-342900">
              <a:buFontTx/>
              <a:buChar char="-"/>
            </a:pPr>
            <a:r>
              <a:rPr lang="es-ES" sz="2400" dirty="0">
                <a:latin typeface="Calibri" panose="020F0502020204030204" pitchFamily="34" charset="0"/>
              </a:rPr>
              <a:t>UNICEF</a:t>
            </a:r>
            <a:endParaRPr lang="en-US" sz="2400" dirty="0">
              <a:latin typeface="Calibri" panose="020F050202020403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s-ES" sz="2400" dirty="0">
                <a:latin typeface="Calibri" panose="020F0502020204030204" pitchFamily="34" charset="0"/>
              </a:rPr>
              <a:t>PEPFAR/CDC/USAID</a:t>
            </a:r>
            <a:endParaRPr lang="en-US" sz="2400" dirty="0">
              <a:latin typeface="Calibri" panose="020F050202020403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s-ES" sz="2400" dirty="0">
                <a:latin typeface="Calibri" panose="020F0502020204030204" pitchFamily="34" charset="0"/>
              </a:rPr>
              <a:t>Fondo Mundial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193D69"/>
                </a:solidFill>
                <a:latin typeface="Calibri" charset="0"/>
                <a:ea typeface="Calibri" charset="0"/>
                <a:cs typeface="Calibri" charset="0"/>
              </a:rPr>
              <a:t>Equipo técnico de la </a:t>
            </a:r>
            <a:r>
              <a:rPr lang="es-ES" sz="3000" b="1" dirty="0" err="1">
                <a:solidFill>
                  <a:srgbClr val="193D69"/>
                </a:solidFill>
                <a:latin typeface="Calibri" charset="0"/>
                <a:ea typeface="Calibri" charset="0"/>
                <a:cs typeface="Calibri" charset="0"/>
              </a:rPr>
              <a:t>revisi</a:t>
            </a:r>
            <a:r>
              <a:rPr lang="en-US" sz="3000" b="1" dirty="0" err="1">
                <a:solidFill>
                  <a:srgbClr val="193D69"/>
                </a:solidFill>
                <a:latin typeface="Calibri" charset="0"/>
                <a:ea typeface="Calibri" charset="0"/>
                <a:cs typeface="Calibri" charset="0"/>
              </a:rPr>
              <a:t>ón</a:t>
            </a:r>
            <a:r>
              <a:rPr lang="en-US" sz="3000" b="1" dirty="0">
                <a:solidFill>
                  <a:srgbClr val="193D69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000" b="1" dirty="0" err="1">
                <a:solidFill>
                  <a:srgbClr val="193D69"/>
                </a:solidFill>
                <a:latin typeface="Calibri" charset="0"/>
                <a:ea typeface="Calibri" charset="0"/>
                <a:cs typeface="Calibri" charset="0"/>
              </a:rPr>
              <a:t>conjunta</a:t>
            </a:r>
            <a:r>
              <a:rPr lang="es-ES" sz="3000" b="1" dirty="0">
                <a:solidFill>
                  <a:srgbClr val="193D69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3000" b="1" dirty="0">
              <a:solidFill>
                <a:srgbClr val="193D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8575" y="1066800"/>
            <a:ext cx="9201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48203C7-9A08-9A46-8F3F-5A6F68AE447E}"/>
              </a:ext>
            </a:extLst>
          </p:cNvPr>
          <p:cNvSpPr txBox="1"/>
          <p:nvPr/>
        </p:nvSpPr>
        <p:spPr>
          <a:xfrm>
            <a:off x="4191000" y="1219200"/>
            <a:ext cx="4710113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000" dirty="0">
                <a:latin typeface="Calibri" panose="020F0502020204030204" pitchFamily="34" charset="0"/>
              </a:rPr>
              <a:t>El equipo técnico nacional: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</a:rPr>
              <a:t>Programa Nacional VIH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err="1">
                <a:latin typeface="Calibri" panose="020F0502020204030204" pitchFamily="34" charset="0"/>
              </a:rPr>
              <a:t>Direccion</a:t>
            </a:r>
            <a:r>
              <a:rPr lang="es-ES_tradnl" sz="2000" dirty="0">
                <a:latin typeface="Calibri" panose="020F0502020204030204" pitchFamily="34" charset="0"/>
              </a:rPr>
              <a:t> de Vigilancia Sanitaria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</a:rPr>
              <a:t>Dirección tecnología, información y comunicación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</a:rPr>
              <a:t>División de políticas y estrategias de salud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</a:rPr>
              <a:t>Programa de la Mujer, niño y adolescentes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</a:rPr>
              <a:t>CONAVIH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</a:rPr>
              <a:t>MCP-ELS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</a:rPr>
              <a:t>Clínicas 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</a:rPr>
              <a:t>Asociación </a:t>
            </a:r>
            <a:r>
              <a:rPr lang="es-ES_tradnl" sz="2000" dirty="0" err="1">
                <a:latin typeface="Calibri" panose="020F0502020204030204" pitchFamily="34" charset="0"/>
              </a:rPr>
              <a:t>Atlacatl</a:t>
            </a:r>
            <a:endParaRPr lang="es-ES_tradnl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</a:rPr>
              <a:t>Colectivo Alejandría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</a:rPr>
              <a:t>Plan Internacional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</a:rPr>
              <a:t>PASMO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</a:rPr>
              <a:t>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latin typeface="Calibri" panose="020F0502020204030204" pitchFamily="34" charset="0"/>
              </a:rPr>
              <a:t>OPS, ONUSIDA, UNICEF, USAID.</a:t>
            </a:r>
          </a:p>
        </p:txBody>
      </p:sp>
    </p:spTree>
    <p:extLst>
      <p:ext uri="{BB962C8B-B14F-4D97-AF65-F5344CB8AC3E}">
        <p14:creationId xmlns:p14="http://schemas.microsoft.com/office/powerpoint/2010/main" val="71233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186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s-ES_tradnl" altLang="en-US" sz="3000" b="1" dirty="0">
                <a:solidFill>
                  <a:srgbClr val="193D69"/>
                </a:solidFill>
                <a:latin typeface="Calibri" charset="0"/>
                <a:ea typeface="Calibri" charset="0"/>
                <a:cs typeface="Calibri" charset="0"/>
              </a:rPr>
              <a:t>Señales prometedoras hacia el control de la epidemia del VIH en El Salvador</a:t>
            </a:r>
            <a:endParaRPr lang="es-ES_tradnl" altLang="en-US" sz="30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32E51-7E9C-D148-829B-97BF04E4A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949" y="3792328"/>
            <a:ext cx="4701971" cy="2989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BB642-F591-434E-8CB1-509889033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45" y="3810000"/>
            <a:ext cx="4330700" cy="29591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028721D-1E74-5B4F-AB33-233CEB97C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53821"/>
            <a:ext cx="4610863" cy="237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594000-2099-DB47-9CD9-2611A56E8435}"/>
              </a:ext>
            </a:extLst>
          </p:cNvPr>
          <p:cNvSpPr txBox="1"/>
          <p:nvPr/>
        </p:nvSpPr>
        <p:spPr>
          <a:xfrm>
            <a:off x="162345" y="1008376"/>
            <a:ext cx="3334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latin typeface="Calibri" charset="0"/>
                <a:ea typeface="Calibri" charset="0"/>
                <a:cs typeface="Calibri" charset="0"/>
              </a:rPr>
              <a:t>Casos de VIH (1990-2016) H/M (</a:t>
            </a:r>
            <a:r>
              <a:rPr lang="es-ES_tradnl" sz="1400" b="1" dirty="0" err="1">
                <a:latin typeface="Calibri" charset="0"/>
                <a:ea typeface="Calibri" charset="0"/>
                <a:cs typeface="Calibri" charset="0"/>
              </a:rPr>
              <a:t>Spectrum</a:t>
            </a:r>
            <a:r>
              <a:rPr lang="es-ES_tradnl" sz="1400" b="1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5433F-761E-EB4A-A74C-D0EDAC6EDE00}"/>
              </a:ext>
            </a:extLst>
          </p:cNvPr>
          <p:cNvSpPr txBox="1"/>
          <p:nvPr/>
        </p:nvSpPr>
        <p:spPr>
          <a:xfrm>
            <a:off x="4724400" y="1143000"/>
            <a:ext cx="4328310" cy="258532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Reducción en el numero estimado de casos nuevos de VIH en hombre y mujeres adultos (15+) y jóvenes (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s-ES_tradn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31% de 2010 a 2016)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Reducción numero de casos detectados desde el 2010 (repunte en 2017, 90 casos más del año anterior).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Reducción tasa de detección en H y 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Reducción prevalencia en HSH, MT.</a:t>
            </a:r>
          </a:p>
        </p:txBody>
      </p:sp>
    </p:spTree>
    <p:extLst>
      <p:ext uri="{BB962C8B-B14F-4D97-AF65-F5344CB8AC3E}">
        <p14:creationId xmlns:p14="http://schemas.microsoft.com/office/powerpoint/2010/main" val="336568074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/>
          </p:cNvPr>
          <p:cNvSpPr txBox="1">
            <a:spLocks noChangeArrowheads="1"/>
          </p:cNvSpPr>
          <p:nvPr/>
        </p:nvSpPr>
        <p:spPr bwMode="auto">
          <a:xfrm>
            <a:off x="0" y="111125"/>
            <a:ext cx="9144000" cy="650875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altLang="es-SV" sz="3000" b="1" dirty="0" err="1">
                <a:solidFill>
                  <a:srgbClr val="193D6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charset="0"/>
                <a:cs typeface="Calibri" charset="0"/>
              </a:rPr>
              <a:t>Transimisión</a:t>
            </a:r>
            <a:r>
              <a:rPr lang="es-ES_tradnl" altLang="es-SV" sz="3000" b="1" dirty="0">
                <a:solidFill>
                  <a:srgbClr val="193D6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charset="0"/>
                <a:cs typeface="Calibri" charset="0"/>
              </a:rPr>
              <a:t> </a:t>
            </a:r>
            <a:r>
              <a:rPr lang="es-ES_tradnl" altLang="es-SV" sz="3000" b="1" dirty="0" err="1">
                <a:solidFill>
                  <a:srgbClr val="193D6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charset="0"/>
                <a:cs typeface="Calibri" charset="0"/>
              </a:rPr>
              <a:t>maternoinfantil</a:t>
            </a:r>
            <a:r>
              <a:rPr lang="es-ES_tradnl" altLang="es-SV" sz="3000" b="1" dirty="0">
                <a:solidFill>
                  <a:srgbClr val="193D6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charset="0"/>
                <a:cs typeface="Calibri" charset="0"/>
              </a:rPr>
              <a:t> del VIH (2009–2016)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CA30D17-4F45-A940-BB37-ADE228CD88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003911"/>
              </p:ext>
            </p:extLst>
          </p:nvPr>
        </p:nvGraphicFramePr>
        <p:xfrm>
          <a:off x="304800" y="1066800"/>
          <a:ext cx="845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F03F454-8D3C-6744-8589-E5706B13F4D3}"/>
              </a:ext>
            </a:extLst>
          </p:cNvPr>
          <p:cNvSpPr/>
          <p:nvPr/>
        </p:nvSpPr>
        <p:spPr>
          <a:xfrm>
            <a:off x="6934200" y="4343400"/>
            <a:ext cx="1295400" cy="1143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9229"/>
            <a:ext cx="9144000" cy="60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s-ES_tradnl" altLang="en-US" sz="3200" b="1">
                <a:solidFill>
                  <a:srgbClr val="193D69"/>
                </a:solidFill>
                <a:latin typeface="Calibri" charset="0"/>
                <a:ea typeface="Calibri" charset="0"/>
                <a:cs typeface="Calibri" charset="0"/>
              </a:rPr>
              <a:t>Mortalidad asociada al sida en El Salvador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1F1D68-BA96-0046-B9AD-6F5ED85D4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143000"/>
            <a:ext cx="4419600" cy="2615682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C3AC81A-00E6-864A-9DBD-F21B7634E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0" y="4237653"/>
            <a:ext cx="4621172" cy="234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7E79B10-42C7-EC40-B5FA-D80AAF9F4D12}"/>
              </a:ext>
            </a:extLst>
          </p:cNvPr>
          <p:cNvSpPr/>
          <p:nvPr/>
        </p:nvSpPr>
        <p:spPr>
          <a:xfrm>
            <a:off x="3276600" y="4838995"/>
            <a:ext cx="1295400" cy="1143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8D464E-3A46-3E4F-BE6A-CFF2D10AF2B7}"/>
              </a:ext>
            </a:extLst>
          </p:cNvPr>
          <p:cNvSpPr txBox="1"/>
          <p:nvPr/>
        </p:nvSpPr>
        <p:spPr>
          <a:xfrm>
            <a:off x="321065" y="3886723"/>
            <a:ext cx="412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Muertes por sida (2000-2016) (</a:t>
            </a:r>
            <a:r>
              <a:rPr lang="es-ES_tradnl" b="1" dirty="0" err="1">
                <a:latin typeface="Calibri" charset="0"/>
                <a:ea typeface="Calibri" charset="0"/>
                <a:cs typeface="Calibri" charset="0"/>
              </a:rPr>
              <a:t>Spectrum</a:t>
            </a:r>
            <a:r>
              <a:rPr lang="es-ES_tradnl" b="1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C632F3-B33C-2044-BF2A-B1D455BE89F3}"/>
              </a:ext>
            </a:extLst>
          </p:cNvPr>
          <p:cNvSpPr/>
          <p:nvPr/>
        </p:nvSpPr>
        <p:spPr>
          <a:xfrm>
            <a:off x="4782282" y="1427813"/>
            <a:ext cx="4209318" cy="28623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Reducción en las hospitalizaciones y muertes hospitalarias por VIH/sida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Estigma y discriminación limitan asignación de la causa de defunción a infección por el VIH.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Subnotificación de VIH/Sida como causa de defunción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Esfuerzos de mejora en la calidad de la notificación de defunciones.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C113E4-85B5-8E49-9F44-36446FF07E3A}"/>
              </a:ext>
            </a:extLst>
          </p:cNvPr>
          <p:cNvSpPr/>
          <p:nvPr/>
        </p:nvSpPr>
        <p:spPr>
          <a:xfrm>
            <a:off x="5147388" y="4648200"/>
            <a:ext cx="3615611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b="1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Aumento de las muertes por sida estimadas (19% de 2010 a 2016)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71B3A1-D87E-534F-A82C-964A453929B3}"/>
              </a:ext>
            </a:extLst>
          </p:cNvPr>
          <p:cNvSpPr/>
          <p:nvPr/>
        </p:nvSpPr>
        <p:spPr>
          <a:xfrm>
            <a:off x="3276600" y="1602530"/>
            <a:ext cx="1295400" cy="1143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48057"/>
      </p:ext>
    </p:extLst>
  </p:cSld>
  <p:clrMapOvr>
    <a:masterClrMapping/>
  </p:clrMapOvr>
  <p:transition spd="slow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pWhiteSpanish - copi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pWhiteSpanish - copi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11055</TotalTime>
  <Words>3921</Words>
  <Application>Microsoft Office PowerPoint</Application>
  <PresentationFormat>Presentación en pantalla (4:3)</PresentationFormat>
  <Paragraphs>377</Paragraphs>
  <Slides>32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32</vt:i4>
      </vt:variant>
    </vt:vector>
  </HeadingPairs>
  <TitlesOfParts>
    <vt:vector size="46" baseType="lpstr">
      <vt:lpstr>MS PGothic</vt:lpstr>
      <vt:lpstr>MS PGothic</vt:lpstr>
      <vt:lpstr>Arial</vt:lpstr>
      <vt:lpstr>Arial Narrow</vt:lpstr>
      <vt:lpstr>Calibri</vt:lpstr>
      <vt:lpstr>Century Gothic</vt:lpstr>
      <vt:lpstr>Courier New</vt:lpstr>
      <vt:lpstr>Palatino Linotype</vt:lpstr>
      <vt:lpstr>Wingdings</vt:lpstr>
      <vt:lpstr>1_Custom Design</vt:lpstr>
      <vt:lpstr>MapWhiteSpanish - copia</vt:lpstr>
      <vt:lpstr>5_Office Theme</vt:lpstr>
      <vt:lpstr>2_MapWhiteSpanish - copia</vt:lpstr>
      <vt:lpstr>Tema de Office</vt:lpstr>
      <vt:lpstr>Revisión integral conjunta de la respuesta del sistema de salud a la infección por el VIH y las ITS y apoyo técnico hacia la innovación, la ampliación y la sostenibilidad </vt:lpstr>
      <vt:lpstr> Componentes de la revisión integral conjunta </vt:lpstr>
      <vt:lpstr>Presentación de PowerPoint</vt:lpstr>
      <vt:lpstr>Presentación de PowerPoint</vt:lpstr>
      <vt:lpstr>Presentación de PowerPoint</vt:lpstr>
      <vt:lpstr>Presentación de PowerPoint</vt:lpstr>
      <vt:lpstr>Señales prometedoras hacia el control de la epidemia del VIH en El Salvador</vt:lpstr>
      <vt:lpstr>Presentación de PowerPoint</vt:lpstr>
      <vt:lpstr>Mortalidad asociada al sida en El Salvador</vt:lpstr>
      <vt:lpstr>Presentación de PowerPoint</vt:lpstr>
      <vt:lpstr>Presentación de PowerPoint</vt:lpstr>
      <vt:lpstr>Presentación de PowerPoint</vt:lpstr>
      <vt:lpstr> Sistema de información/Información estratégica Fortalezas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Intersectorialidad - Fortalezas </vt:lpstr>
      <vt:lpstr>Intersectorialidad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</dc:title>
  <dc:creator>Garcia-Entero, Mrs. Beatriz (WDC)</dc:creator>
  <cp:lastModifiedBy>Ana Isabel Nieto Gomez</cp:lastModifiedBy>
  <cp:revision>534</cp:revision>
  <cp:lastPrinted>2017-04-04T13:03:21Z</cp:lastPrinted>
  <dcterms:created xsi:type="dcterms:W3CDTF">2017-02-09T19:27:35Z</dcterms:created>
  <dcterms:modified xsi:type="dcterms:W3CDTF">2018-03-15T14:45:24Z</dcterms:modified>
</cp:coreProperties>
</file>