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sldIdLst>
    <p:sldId id="322" r:id="rId2"/>
    <p:sldId id="324" r:id="rId3"/>
    <p:sldId id="344" r:id="rId4"/>
    <p:sldId id="326" r:id="rId5"/>
    <p:sldId id="343" r:id="rId6"/>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os Alberto Gomez" initials="CAG" lastIdx="1" clrIdx="0">
    <p:extLst>
      <p:ext uri="{19B8F6BF-5375-455C-9EA6-DF929625EA0E}">
        <p15:presenceInfo xmlns:p15="http://schemas.microsoft.com/office/powerpoint/2012/main" userId="S-1-5-21-3535016857-1483001787-2476811386-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73" d="100"/>
          <a:sy n="73"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9853D-BF93-4156-9EBE-A170C22CFB35}" type="datetimeFigureOut">
              <a:rPr lang="es-SV" smtClean="0"/>
              <a:t>7/12/2017</a:t>
            </a:fld>
            <a:endParaRPr lang="es-SV"/>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F7530-BE9E-483D-A3CE-5D433939ED35}" type="slidenum">
              <a:rPr lang="es-SV" smtClean="0"/>
              <a:t>‹Nº›</a:t>
            </a:fld>
            <a:endParaRPr lang="es-SV"/>
          </a:p>
        </p:txBody>
      </p:sp>
    </p:spTree>
    <p:extLst>
      <p:ext uri="{BB962C8B-B14F-4D97-AF65-F5344CB8AC3E}">
        <p14:creationId xmlns:p14="http://schemas.microsoft.com/office/powerpoint/2010/main" val="25957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11"/>
          </p:nvPr>
        </p:nvSpPr>
        <p:spPr/>
        <p:txBody>
          <a:bodyPr/>
          <a:lstStyle/>
          <a:p>
            <a:endParaRPr lang="es-SV">
              <a:solidFill>
                <a:srgbClr val="EEECE1"/>
              </a:solidFill>
            </a:endParaRPr>
          </a:p>
        </p:txBody>
      </p:sp>
      <p:sp>
        <p:nvSpPr>
          <p:cNvPr id="6" name="Slide Number Placeholder 5"/>
          <p:cNvSpPr>
            <a:spLocks noGrp="1"/>
          </p:cNvSpPr>
          <p:nvPr>
            <p:ph type="sldNum" sz="quarter" idx="12"/>
          </p:nvPr>
        </p:nvSpPr>
        <p:spPr/>
        <p:txBody>
          <a:bodyPr/>
          <a:lstStyle/>
          <a:p>
            <a:fld id="{E50637AF-7211-4739-83CA-154E6A1C34EA}" type="slidenum">
              <a:rPr lang="es-SV" smtClean="0"/>
              <a:pPr/>
              <a:t>‹Nº›</a:t>
            </a:fld>
            <a:endParaRPr lang="es-SV"/>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79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11"/>
          </p:nvPr>
        </p:nvSpPr>
        <p:spPr/>
        <p:txBody>
          <a:bodyPr/>
          <a:lstStyle/>
          <a:p>
            <a:endParaRPr lang="es-SV">
              <a:solidFill>
                <a:srgbClr val="EEECE1"/>
              </a:solidFill>
            </a:endParaRPr>
          </a:p>
        </p:txBody>
      </p:sp>
      <p:sp>
        <p:nvSpPr>
          <p:cNvPr id="6" name="Slide Number Placeholder 5"/>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51568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11"/>
          </p:nvPr>
        </p:nvSpPr>
        <p:spPr/>
        <p:txBody>
          <a:bodyPr/>
          <a:lstStyle/>
          <a:p>
            <a:endParaRPr lang="es-SV">
              <a:solidFill>
                <a:srgbClr val="EEECE1"/>
              </a:solidFill>
            </a:endParaRPr>
          </a:p>
        </p:txBody>
      </p:sp>
      <p:sp>
        <p:nvSpPr>
          <p:cNvPr id="6" name="Slide Number Placeholder 5"/>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331836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11"/>
          </p:nvPr>
        </p:nvSpPr>
        <p:spPr/>
        <p:txBody>
          <a:bodyPr/>
          <a:lstStyle/>
          <a:p>
            <a:endParaRPr lang="es-SV">
              <a:solidFill>
                <a:srgbClr val="EEECE1"/>
              </a:solidFill>
            </a:endParaRPr>
          </a:p>
        </p:txBody>
      </p:sp>
      <p:sp>
        <p:nvSpPr>
          <p:cNvPr id="6" name="Slide Number Placeholder 5"/>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18109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11"/>
          </p:nvPr>
        </p:nvSpPr>
        <p:spPr/>
        <p:txBody>
          <a:bodyPr/>
          <a:lstStyle/>
          <a:p>
            <a:endParaRPr lang="es-SV">
              <a:solidFill>
                <a:srgbClr val="EEECE1"/>
              </a:solidFill>
            </a:endParaRPr>
          </a:p>
        </p:txBody>
      </p:sp>
      <p:sp>
        <p:nvSpPr>
          <p:cNvPr id="6" name="Slide Number Placeholder 5"/>
          <p:cNvSpPr>
            <a:spLocks noGrp="1"/>
          </p:cNvSpPr>
          <p:nvPr>
            <p:ph type="sldNum" sz="quarter" idx="12"/>
          </p:nvPr>
        </p:nvSpPr>
        <p:spPr/>
        <p:txBody>
          <a:bodyPr/>
          <a:lstStyle/>
          <a:p>
            <a:fld id="{E50637AF-7211-4739-83CA-154E6A1C34EA}" type="slidenum">
              <a:rPr lang="es-SV" smtClean="0"/>
              <a:pPr/>
              <a:t>‹Nº›</a:t>
            </a:fld>
            <a:endParaRPr lang="es-SV"/>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9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6" name="Footer Placeholder 5"/>
          <p:cNvSpPr>
            <a:spLocks noGrp="1"/>
          </p:cNvSpPr>
          <p:nvPr>
            <p:ph type="ftr" sz="quarter" idx="11"/>
          </p:nvPr>
        </p:nvSpPr>
        <p:spPr/>
        <p:txBody>
          <a:bodyPr/>
          <a:lstStyle/>
          <a:p>
            <a:endParaRPr lang="es-SV">
              <a:solidFill>
                <a:srgbClr val="EEECE1"/>
              </a:solidFill>
            </a:endParaRPr>
          </a:p>
        </p:txBody>
      </p:sp>
      <p:sp>
        <p:nvSpPr>
          <p:cNvPr id="7" name="Slide Number Placeholder 6"/>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253820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8" name="Footer Placeholder 7"/>
          <p:cNvSpPr>
            <a:spLocks noGrp="1"/>
          </p:cNvSpPr>
          <p:nvPr>
            <p:ph type="ftr" sz="quarter" idx="11"/>
          </p:nvPr>
        </p:nvSpPr>
        <p:spPr/>
        <p:txBody>
          <a:bodyPr/>
          <a:lstStyle/>
          <a:p>
            <a:endParaRPr lang="es-SV">
              <a:solidFill>
                <a:srgbClr val="EEECE1"/>
              </a:solidFill>
            </a:endParaRPr>
          </a:p>
        </p:txBody>
      </p:sp>
      <p:sp>
        <p:nvSpPr>
          <p:cNvPr id="9" name="Slide Number Placeholder 8"/>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288888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4" name="Footer Placeholder 3"/>
          <p:cNvSpPr>
            <a:spLocks noGrp="1"/>
          </p:cNvSpPr>
          <p:nvPr>
            <p:ph type="ftr" sz="quarter" idx="11"/>
          </p:nvPr>
        </p:nvSpPr>
        <p:spPr/>
        <p:txBody>
          <a:bodyPr/>
          <a:lstStyle/>
          <a:p>
            <a:endParaRPr lang="es-SV">
              <a:solidFill>
                <a:srgbClr val="EEECE1"/>
              </a:solidFill>
            </a:endParaRPr>
          </a:p>
        </p:txBody>
      </p:sp>
      <p:sp>
        <p:nvSpPr>
          <p:cNvPr id="5" name="Slide Number Placeholder 4"/>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102946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SV">
              <a:solidFill>
                <a:srgbClr val="EEECE1"/>
              </a:solidFill>
            </a:endParaRPr>
          </a:p>
        </p:txBody>
      </p:sp>
      <p:sp>
        <p:nvSpPr>
          <p:cNvPr id="9" name="Slide Number Placeholder 8"/>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168195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SV">
              <a:solidFill>
                <a:srgbClr val="EEECE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50637AF-7211-4739-83CA-154E6A1C34EA}" type="slidenum">
              <a:rPr lang="es-SV" smtClean="0"/>
              <a:pPr/>
              <a:t>‹Nº›</a:t>
            </a:fld>
            <a:endParaRPr lang="es-SV"/>
          </a:p>
        </p:txBody>
      </p:sp>
    </p:spTree>
    <p:extLst>
      <p:ext uri="{BB962C8B-B14F-4D97-AF65-F5344CB8AC3E}">
        <p14:creationId xmlns:p14="http://schemas.microsoft.com/office/powerpoint/2010/main" val="246708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6" name="Footer Placeholder 5"/>
          <p:cNvSpPr>
            <a:spLocks noGrp="1"/>
          </p:cNvSpPr>
          <p:nvPr>
            <p:ph type="ftr" sz="quarter" idx="11"/>
          </p:nvPr>
        </p:nvSpPr>
        <p:spPr/>
        <p:txBody>
          <a:bodyPr/>
          <a:lstStyle/>
          <a:p>
            <a:endParaRPr lang="es-SV">
              <a:solidFill>
                <a:srgbClr val="EEECE1"/>
              </a:solidFill>
            </a:endParaRPr>
          </a:p>
        </p:txBody>
      </p:sp>
      <p:sp>
        <p:nvSpPr>
          <p:cNvPr id="7" name="Slide Number Placeholder 6"/>
          <p:cNvSpPr>
            <a:spLocks noGrp="1"/>
          </p:cNvSpPr>
          <p:nvPr>
            <p:ph type="sldNum" sz="quarter" idx="12"/>
          </p:nvPr>
        </p:nvSpPr>
        <p:spPr/>
        <p:txBody>
          <a:bodyPr/>
          <a:lstStyle/>
          <a:p>
            <a:fld id="{E50637AF-7211-4739-83CA-154E6A1C34EA}" type="slidenum">
              <a:rPr lang="es-SV" smtClean="0"/>
              <a:pPr/>
              <a:t>‹Nº›</a:t>
            </a:fld>
            <a:endParaRPr lang="es-SV"/>
          </a:p>
        </p:txBody>
      </p:sp>
    </p:spTree>
    <p:extLst>
      <p:ext uri="{BB962C8B-B14F-4D97-AF65-F5344CB8AC3E}">
        <p14:creationId xmlns:p14="http://schemas.microsoft.com/office/powerpoint/2010/main" val="411558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55524F-53A5-4BB2-B18F-F75613234E66}" type="datetimeFigureOut">
              <a:rPr lang="es-SV" smtClean="0">
                <a:solidFill>
                  <a:srgbClr val="EEECE1"/>
                </a:solidFill>
              </a:rPr>
              <a:pPr/>
              <a:t>7/12/2017</a:t>
            </a:fld>
            <a:endParaRPr lang="es-SV">
              <a:solidFill>
                <a:srgbClr val="EEECE1"/>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SV">
              <a:solidFill>
                <a:srgbClr val="EEECE1"/>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50637AF-7211-4739-83CA-154E6A1C34EA}" type="slidenum">
              <a:rPr lang="es-SV" smtClean="0"/>
              <a:pPr/>
              <a:t>‹Nº›</a:t>
            </a:fld>
            <a:endParaRPr lang="es-SV"/>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9628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3367" y="4725144"/>
            <a:ext cx="7466636" cy="2033620"/>
          </a:xfrm>
          <a:prstGeom prst="rect">
            <a:avLst/>
          </a:prstGeom>
        </p:spPr>
      </p:pic>
      <p:sp>
        <p:nvSpPr>
          <p:cNvPr id="3" name="Rectángulo 2"/>
          <p:cNvSpPr/>
          <p:nvPr/>
        </p:nvSpPr>
        <p:spPr>
          <a:xfrm>
            <a:off x="1785938" y="1536174"/>
            <a:ext cx="9658350" cy="1569660"/>
          </a:xfrm>
          <a:prstGeom prst="rect">
            <a:avLst/>
          </a:prstGeom>
        </p:spPr>
        <p:txBody>
          <a:bodyPr wrap="square">
            <a:spAutoFit/>
          </a:bodyPr>
          <a:lstStyle/>
          <a:p>
            <a:pPr algn="ctr"/>
            <a:r>
              <a:rPr lang="es-SV" sz="4800" dirty="0" smtClean="0">
                <a:solidFill>
                  <a:prstClr val="black">
                    <a:lumMod val="85000"/>
                    <a:lumOff val="15000"/>
                  </a:prstClr>
                </a:solidFill>
                <a:ea typeface="+mj-ea"/>
                <a:cs typeface="+mj-cs"/>
              </a:rPr>
              <a:t>AVANCES EN </a:t>
            </a:r>
            <a:r>
              <a:rPr lang="es-SV" sz="4800" dirty="0" smtClean="0">
                <a:solidFill>
                  <a:prstClr val="black">
                    <a:lumMod val="85000"/>
                    <a:lumOff val="15000"/>
                  </a:prstClr>
                </a:solidFill>
                <a:ea typeface="+mj-ea"/>
                <a:cs typeface="+mj-cs"/>
              </a:rPr>
              <a:t>EXENCIÓN </a:t>
            </a:r>
            <a:r>
              <a:rPr lang="es-SV" sz="4800" dirty="0" smtClean="0">
                <a:solidFill>
                  <a:prstClr val="black">
                    <a:lumMod val="85000"/>
                    <a:lumOff val="15000"/>
                  </a:prstClr>
                </a:solidFill>
                <a:ea typeface="+mj-ea"/>
                <a:cs typeface="+mj-cs"/>
              </a:rPr>
              <a:t>DE IMPUESTOS PLAN/FONDO </a:t>
            </a:r>
            <a:r>
              <a:rPr lang="es-SV" sz="4800" dirty="0" smtClean="0">
                <a:solidFill>
                  <a:prstClr val="black">
                    <a:lumMod val="85000"/>
                    <a:lumOff val="15000"/>
                  </a:prstClr>
                </a:solidFill>
                <a:ea typeface="+mj-ea"/>
                <a:cs typeface="+mj-cs"/>
              </a:rPr>
              <a:t>MUNDIAL</a:t>
            </a:r>
            <a:endParaRPr lang="es-SV" dirty="0"/>
          </a:p>
        </p:txBody>
      </p:sp>
      <p:sp>
        <p:nvSpPr>
          <p:cNvPr id="5" name="Rectángulo 4"/>
          <p:cNvSpPr/>
          <p:nvPr/>
        </p:nvSpPr>
        <p:spPr>
          <a:xfrm>
            <a:off x="3105150" y="4078813"/>
            <a:ext cx="8339138" cy="646331"/>
          </a:xfrm>
          <a:prstGeom prst="rect">
            <a:avLst/>
          </a:prstGeom>
        </p:spPr>
        <p:txBody>
          <a:bodyPr wrap="square">
            <a:spAutoFit/>
          </a:bodyPr>
          <a:lstStyle/>
          <a:p>
            <a:pPr algn="ctr"/>
            <a:endParaRPr lang="es-SV" dirty="0"/>
          </a:p>
          <a:p>
            <a:pPr algn="ctr"/>
            <a:r>
              <a:rPr lang="es-SV" dirty="0" smtClean="0"/>
              <a:t> </a:t>
            </a:r>
            <a:endParaRPr lang="es-SV" dirty="0"/>
          </a:p>
        </p:txBody>
      </p:sp>
      <p:pic>
        <p:nvPicPr>
          <p:cNvPr id="6" name="Imagen 5"/>
          <p:cNvPicPr>
            <a:picLocks noChangeAspect="1"/>
          </p:cNvPicPr>
          <p:nvPr/>
        </p:nvPicPr>
        <p:blipFill>
          <a:blip r:embed="rId3"/>
          <a:stretch>
            <a:fillRect/>
          </a:stretch>
        </p:blipFill>
        <p:spPr>
          <a:xfrm>
            <a:off x="9632276" y="-100343"/>
            <a:ext cx="2097206" cy="1402202"/>
          </a:xfrm>
          <a:prstGeom prst="rect">
            <a:avLst/>
          </a:prstGeom>
        </p:spPr>
      </p:pic>
    </p:spTree>
    <p:extLst>
      <p:ext uri="{BB962C8B-B14F-4D97-AF65-F5344CB8AC3E}">
        <p14:creationId xmlns:p14="http://schemas.microsoft.com/office/powerpoint/2010/main" val="1091421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95943"/>
            <a:ext cx="8503920" cy="1502229"/>
          </a:xfrm>
        </p:spPr>
        <p:txBody>
          <a:bodyPr>
            <a:normAutofit fontScale="90000"/>
          </a:bodyPr>
          <a:lstStyle/>
          <a:p>
            <a:pPr algn="ctr"/>
            <a:r>
              <a:rPr lang="es-SV" sz="3100" dirty="0"/>
              <a:t>GESTIONES REALIZADAS CON INSTANCIAS ESTATALES, PARA LA OBTENCIÓN DE LA EXENCIÓN DE IMPUESTOS</a:t>
            </a:r>
            <a:r>
              <a:rPr lang="es-ES" dirty="0"/>
              <a:t/>
            </a:r>
            <a:br>
              <a:rPr lang="es-ES" dirty="0"/>
            </a:br>
            <a:endParaRPr lang="es-ES" dirty="0"/>
          </a:p>
        </p:txBody>
      </p:sp>
      <p:sp>
        <p:nvSpPr>
          <p:cNvPr id="3" name="Marcador de contenido 2"/>
          <p:cNvSpPr>
            <a:spLocks noGrp="1"/>
          </p:cNvSpPr>
          <p:nvPr>
            <p:ph idx="1"/>
          </p:nvPr>
        </p:nvSpPr>
        <p:spPr/>
        <p:txBody>
          <a:bodyPr>
            <a:normAutofit/>
          </a:bodyPr>
          <a:lstStyle/>
          <a:p>
            <a:pPr marL="457200" indent="-457200" algn="just">
              <a:buAutoNum type="arabicPeriod"/>
            </a:pPr>
            <a:r>
              <a:rPr lang="es-SV" sz="2200" dirty="0" smtClean="0"/>
              <a:t>Con </a:t>
            </a:r>
            <a:r>
              <a:rPr lang="es-SV" sz="2200" dirty="0" smtClean="0"/>
              <a:t>fecha 19/08/2017, se sostuvo reunión con Ing. Roberto </a:t>
            </a:r>
            <a:r>
              <a:rPr lang="es-SV" sz="2200" dirty="0" err="1" smtClean="0"/>
              <a:t>Solorzano</a:t>
            </a:r>
            <a:r>
              <a:rPr lang="es-SV" sz="2200" dirty="0" smtClean="0"/>
              <a:t>, Viceministro de Hacienda y representación de Plan Internacional, en dicha reunión se solicitó que por parte del </a:t>
            </a:r>
            <a:r>
              <a:rPr lang="es-SV" sz="2200" dirty="0"/>
              <a:t>Ministerio de </a:t>
            </a:r>
            <a:r>
              <a:rPr lang="es-SV" sz="2200" dirty="0" smtClean="0"/>
              <a:t>Hacienda </a:t>
            </a:r>
            <a:r>
              <a:rPr lang="es-SV" sz="2200" dirty="0" smtClean="0"/>
              <a:t>se realizare </a:t>
            </a:r>
            <a:r>
              <a:rPr lang="es-SV" sz="2200" dirty="0" smtClean="0"/>
              <a:t>un análisis del </a:t>
            </a:r>
            <a:r>
              <a:rPr lang="es-SV" sz="2200" dirty="0"/>
              <a:t>Acuerdo Marco entre el Fondo Mundial de la Lucha contra el VIH, la tuberculosis, la malaria en la República de El Salvador, Acuerdo Ejecutivo No. 371, del Ramo de Relaciones Exteriores de aprobación y Decreto legislativo No. 341, en lo pertinente al Ramo de Hacienda que corresponde a la Exención de impuestos a Receptores principales y Sub Receptores que ejecuten recursos del Fondo </a:t>
            </a:r>
            <a:r>
              <a:rPr lang="es-SV" sz="2200" dirty="0" smtClean="0"/>
              <a:t>Mundial y de ésta manera se legitime por dicha cartera de Estado el referido acuerdo para su estricto cumplimiento</a:t>
            </a:r>
            <a:endParaRPr lang="es-SV" sz="2200" dirty="0"/>
          </a:p>
          <a:p>
            <a:pPr marL="457200" indent="-457200">
              <a:buAutoNum type="arabicPeriod"/>
            </a:pPr>
            <a:endParaRPr lang="es-ES" dirty="0"/>
          </a:p>
        </p:txBody>
      </p:sp>
      <p:pic>
        <p:nvPicPr>
          <p:cNvPr id="4" name="Imagen 3"/>
          <p:cNvPicPr>
            <a:picLocks noChangeAspect="1"/>
          </p:cNvPicPr>
          <p:nvPr/>
        </p:nvPicPr>
        <p:blipFill>
          <a:blip r:embed="rId2"/>
          <a:stretch>
            <a:fillRect/>
          </a:stretch>
        </p:blipFill>
        <p:spPr>
          <a:xfrm>
            <a:off x="9696670" y="-105453"/>
            <a:ext cx="2097206" cy="1402202"/>
          </a:xfrm>
          <a:prstGeom prst="rect">
            <a:avLst/>
          </a:prstGeom>
        </p:spPr>
      </p:pic>
    </p:spTree>
    <p:extLst>
      <p:ext uri="{BB962C8B-B14F-4D97-AF65-F5344CB8AC3E}">
        <p14:creationId xmlns:p14="http://schemas.microsoft.com/office/powerpoint/2010/main" val="13525920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95943"/>
            <a:ext cx="8503920" cy="1502229"/>
          </a:xfrm>
        </p:spPr>
        <p:txBody>
          <a:bodyPr>
            <a:normAutofit fontScale="90000"/>
          </a:bodyPr>
          <a:lstStyle/>
          <a:p>
            <a:pPr algn="ctr"/>
            <a:r>
              <a:rPr lang="es-SV" sz="3100" dirty="0"/>
              <a:t>GESTIONES REALIZADAS CON INSTANCIAS ESTATALES, PARA LA OBTENCIÓN DE LA EXENCIÓN DE IMPUESTOS</a:t>
            </a:r>
            <a:r>
              <a:rPr lang="es-ES" dirty="0"/>
              <a:t/>
            </a:r>
            <a:br>
              <a:rPr lang="es-ES" dirty="0"/>
            </a:br>
            <a:endParaRPr lang="es-ES" dirty="0"/>
          </a:p>
        </p:txBody>
      </p:sp>
      <p:sp>
        <p:nvSpPr>
          <p:cNvPr id="3" name="Marcador de contenido 2"/>
          <p:cNvSpPr>
            <a:spLocks noGrp="1"/>
          </p:cNvSpPr>
          <p:nvPr>
            <p:ph idx="1"/>
          </p:nvPr>
        </p:nvSpPr>
        <p:spPr/>
        <p:txBody>
          <a:bodyPr>
            <a:normAutofit/>
          </a:bodyPr>
          <a:lstStyle/>
          <a:p>
            <a:pPr marL="457200" indent="-457200" algn="just">
              <a:buFont typeface="+mj-lt"/>
              <a:buAutoNum type="arabicPeriod" startAt="2"/>
            </a:pPr>
            <a:r>
              <a:rPr lang="es-SV" sz="2200" dirty="0" smtClean="0"/>
              <a:t>Al </a:t>
            </a:r>
            <a:r>
              <a:rPr lang="es-SV" sz="2200" dirty="0"/>
              <a:t>respecto el Ingeniero Solórzano, manifestó que el Ministerio de Hacienda, debe conocer y analizar el caso en particular desde el aspecto tributario y jurídico, </a:t>
            </a:r>
            <a:r>
              <a:rPr lang="es-SV" sz="2200" dirty="0" smtClean="0"/>
              <a:t>motivo por el cual se proporcionaron </a:t>
            </a:r>
            <a:r>
              <a:rPr lang="es-SV" sz="2200" dirty="0"/>
              <a:t>copias del Acuerdo Marco y algunas gestiones que el MCP-ES, ha realizado </a:t>
            </a:r>
            <a:r>
              <a:rPr lang="es-SV" sz="2200" dirty="0" smtClean="0"/>
              <a:t>en relación a exención de impuestos. </a:t>
            </a:r>
            <a:r>
              <a:rPr lang="es-SV" sz="2200" dirty="0"/>
              <a:t>A su vez </a:t>
            </a:r>
            <a:r>
              <a:rPr lang="es-SV" sz="2200" dirty="0" smtClean="0"/>
              <a:t> como Plan se asumió el compromiso de enviar </a:t>
            </a:r>
            <a:r>
              <a:rPr lang="es-SV" sz="2200" dirty="0"/>
              <a:t>información detallada sobre la base de exención de impuestos y los documentos de respaldo, dirigida al Ingeniero Solórzano con copia al licenciado Sergio de Jesús Gómez, Director de Impuestos Internos de Ministerio de Hacienda, </a:t>
            </a:r>
            <a:r>
              <a:rPr lang="es-SV" sz="2200" dirty="0" smtClean="0"/>
              <a:t> con el objetivo de obtener pronunciamiento </a:t>
            </a:r>
            <a:r>
              <a:rPr lang="es-SV" sz="2200" dirty="0" smtClean="0"/>
              <a:t>ministerial</a:t>
            </a:r>
          </a:p>
          <a:p>
            <a:pPr marL="457200" indent="-457200" algn="just">
              <a:buFont typeface="+mj-lt"/>
              <a:buAutoNum type="arabicPeriod" startAt="2"/>
            </a:pPr>
            <a:r>
              <a:rPr lang="es-SV" sz="2200" dirty="0"/>
              <a:t>Con fecha 31 de agosto 2017, se elaboró y entregó carta e informe con atestados que respaldan la legitimidad de la exención de impuestos en financiamiento de programas y proyectos financiados con Fondo Mundial</a:t>
            </a:r>
            <a:endParaRPr lang="es-ES" sz="2200" b="1" dirty="0"/>
          </a:p>
          <a:p>
            <a:pPr marL="457200" indent="-457200" algn="just">
              <a:buFont typeface="+mj-lt"/>
              <a:buAutoNum type="arabicPeriod" startAt="2"/>
            </a:pPr>
            <a:endParaRPr lang="es-SV" sz="2200" dirty="0"/>
          </a:p>
          <a:p>
            <a:pPr marL="457200" indent="-457200">
              <a:buAutoNum type="arabicPeriod" startAt="2"/>
            </a:pPr>
            <a:endParaRPr lang="es-ES" dirty="0"/>
          </a:p>
        </p:txBody>
      </p:sp>
      <p:pic>
        <p:nvPicPr>
          <p:cNvPr id="4" name="Imagen 3"/>
          <p:cNvPicPr>
            <a:picLocks noChangeAspect="1"/>
          </p:cNvPicPr>
          <p:nvPr/>
        </p:nvPicPr>
        <p:blipFill>
          <a:blip r:embed="rId2"/>
          <a:stretch>
            <a:fillRect/>
          </a:stretch>
        </p:blipFill>
        <p:spPr>
          <a:xfrm>
            <a:off x="9696670" y="-105453"/>
            <a:ext cx="2097206" cy="1402202"/>
          </a:xfrm>
          <a:prstGeom prst="rect">
            <a:avLst/>
          </a:prstGeom>
        </p:spPr>
      </p:pic>
    </p:spTree>
    <p:extLst>
      <p:ext uri="{BB962C8B-B14F-4D97-AF65-F5344CB8AC3E}">
        <p14:creationId xmlns:p14="http://schemas.microsoft.com/office/powerpoint/2010/main" val="27699370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8373291" cy="1450757"/>
          </a:xfrm>
        </p:spPr>
        <p:txBody>
          <a:bodyPr>
            <a:normAutofit fontScale="90000"/>
          </a:bodyPr>
          <a:lstStyle/>
          <a:p>
            <a:pPr algn="ctr"/>
            <a:r>
              <a:rPr lang="es-ES" b="1" dirty="0" smtClean="0"/>
              <a:t/>
            </a:r>
            <a:br>
              <a:rPr lang="es-ES" b="1" dirty="0" smtClean="0"/>
            </a:br>
            <a:r>
              <a:rPr lang="es-ES" b="1" dirty="0"/>
              <a:t/>
            </a:r>
            <a:br>
              <a:rPr lang="es-ES" b="1" dirty="0"/>
            </a:br>
            <a:r>
              <a:rPr lang="es-ES" b="1" dirty="0" smtClean="0"/>
              <a:t/>
            </a:r>
            <a:br>
              <a:rPr lang="es-ES" b="1" dirty="0" smtClean="0"/>
            </a:br>
            <a:r>
              <a:rPr lang="es-ES" sz="3100" dirty="0"/>
              <a:t>Resolución por parte Ministerio de Hacienda en tema de exención de impuestos para subvención Fondo Mundial/República de El Salvador</a:t>
            </a:r>
            <a:r>
              <a:rPr lang="es-ES" b="1" dirty="0"/>
              <a:t/>
            </a:r>
            <a:br>
              <a:rPr lang="es-ES" b="1" dirty="0"/>
            </a:br>
            <a:endParaRPr lang="es-ES" dirty="0"/>
          </a:p>
        </p:txBody>
      </p:sp>
      <p:sp>
        <p:nvSpPr>
          <p:cNvPr id="3" name="Marcador de contenido 2"/>
          <p:cNvSpPr>
            <a:spLocks noGrp="1"/>
          </p:cNvSpPr>
          <p:nvPr>
            <p:ph idx="1"/>
          </p:nvPr>
        </p:nvSpPr>
        <p:spPr/>
        <p:txBody>
          <a:bodyPr>
            <a:noAutofit/>
          </a:bodyPr>
          <a:lstStyle/>
          <a:p>
            <a:pPr marL="457200" indent="-457200" algn="just">
              <a:buFont typeface="+mj-lt"/>
              <a:buAutoNum type="arabicPeriod" startAt="4"/>
            </a:pPr>
            <a:r>
              <a:rPr lang="es-ES" sz="2200" dirty="0" smtClean="0"/>
              <a:t>Con fecha 29/09/2017 , se recibe oficio emitido por Viceministro de Hacienda en relación a exención de impuestos, la cual taxativamente dice lo siguiente  </a:t>
            </a:r>
          </a:p>
          <a:p>
            <a:pPr marL="0" indent="0" algn="just">
              <a:buNone/>
            </a:pPr>
            <a:r>
              <a:rPr lang="es-ES" sz="2200" dirty="0" smtClean="0"/>
              <a:t>“…Debe observarse que las compras y/o importe de cualquier bien o servicios efectuados con fondos de la subvención a través del receptor principal o de un receptor, gozaran por el Ministerio de Ley, y sin necesidad que medie una certificación al respecto de los beneficios fiscales, que señala el Acuerdo Marco, el cual siguió todo el proceso de Ley establecido en el Artículo 144 de la Constitución de la República de El Salvador</a:t>
            </a:r>
          </a:p>
          <a:p>
            <a:pPr marL="0" indent="0" algn="just">
              <a:buNone/>
            </a:pPr>
            <a:r>
              <a:rPr lang="es-ES" sz="2200" dirty="0" smtClean="0"/>
              <a:t>….Finalmente se estima pertinente que cada Receptor y Sub Receptor de los programas relativos al Acuerdo Marco se avoque mediante escrito tanto a la Dirección de impuestos Internos y la Dirección de aduanas a efecto de solicitar el pronunciamiento concerniente a la aplicabilidad del Acuerdo Marco y su respectivo Acuerdo de Subvención y acreditar la calidad de los fondos al momento de efectuar las operaciones respectivas</a:t>
            </a:r>
            <a:r>
              <a:rPr lang="es-ES" sz="2200" dirty="0" smtClean="0"/>
              <a:t>…”</a:t>
            </a:r>
            <a:endParaRPr lang="es-ES" sz="2200" dirty="0" smtClean="0"/>
          </a:p>
        </p:txBody>
      </p:sp>
      <p:pic>
        <p:nvPicPr>
          <p:cNvPr id="4" name="Imagen 3"/>
          <p:cNvPicPr>
            <a:picLocks noChangeAspect="1"/>
          </p:cNvPicPr>
          <p:nvPr/>
        </p:nvPicPr>
        <p:blipFill>
          <a:blip r:embed="rId2"/>
          <a:stretch>
            <a:fillRect/>
          </a:stretch>
        </p:blipFill>
        <p:spPr>
          <a:xfrm>
            <a:off x="9967127" y="-133834"/>
            <a:ext cx="2097206" cy="1402202"/>
          </a:xfrm>
          <a:prstGeom prst="rect">
            <a:avLst/>
          </a:prstGeom>
        </p:spPr>
      </p:pic>
    </p:spTree>
    <p:extLst>
      <p:ext uri="{BB962C8B-B14F-4D97-AF65-F5344CB8AC3E}">
        <p14:creationId xmlns:p14="http://schemas.microsoft.com/office/powerpoint/2010/main" val="3188598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8373291" cy="1450757"/>
          </a:xfrm>
        </p:spPr>
        <p:txBody>
          <a:bodyPr>
            <a:normAutofit/>
          </a:bodyPr>
          <a:lstStyle/>
          <a:p>
            <a:pPr algn="ctr"/>
            <a:endParaRPr lang="es-ES" dirty="0"/>
          </a:p>
        </p:txBody>
      </p:sp>
      <p:sp>
        <p:nvSpPr>
          <p:cNvPr id="3" name="Marcador de contenido 2"/>
          <p:cNvSpPr>
            <a:spLocks noGrp="1"/>
          </p:cNvSpPr>
          <p:nvPr>
            <p:ph idx="1"/>
          </p:nvPr>
        </p:nvSpPr>
        <p:spPr/>
        <p:txBody>
          <a:bodyPr>
            <a:normAutofit/>
          </a:bodyPr>
          <a:lstStyle/>
          <a:p>
            <a:pPr marL="457200" indent="-457200" algn="just">
              <a:buFont typeface="+mj-lt"/>
              <a:buAutoNum type="arabicPeriod" startAt="5"/>
            </a:pPr>
            <a:r>
              <a:rPr lang="es-ES" sz="2200" dirty="0" smtClean="0"/>
              <a:t>Actualmente se está trabajando en la recopilación de documentos </a:t>
            </a:r>
            <a:r>
              <a:rPr lang="es-ES" sz="2200" dirty="0" smtClean="0"/>
              <a:t>debidamente certificados, que </a:t>
            </a:r>
            <a:r>
              <a:rPr lang="es-ES" sz="2200" dirty="0" smtClean="0"/>
              <a:t>legitiman a cada una de las organizaciones sub receptoras como socios en la subvención, y que estos formen parte integral del escrito de aplicabilidad de Acuerdo Marco de exención otorgado Ministerio de </a:t>
            </a:r>
            <a:r>
              <a:rPr lang="es-ES" sz="2200" dirty="0" smtClean="0"/>
              <a:t>Hacienda</a:t>
            </a:r>
          </a:p>
          <a:p>
            <a:pPr marL="457200" indent="-457200" algn="just">
              <a:buFont typeface="+mj-lt"/>
              <a:buAutoNum type="arabicPeriod" startAt="5"/>
            </a:pPr>
            <a:r>
              <a:rPr lang="es-MX" sz="2200" dirty="0" smtClean="0"/>
              <a:t>Plan, dará acompañamiento y asistencia técnica para que Sub Receptores puedan realizar la gestión ante el Ministerio de Hacienda para que a través de la Dirección de impuestos internos y Dirección </a:t>
            </a:r>
            <a:r>
              <a:rPr lang="es-MX" sz="2200" dirty="0"/>
              <a:t>de </a:t>
            </a:r>
            <a:r>
              <a:rPr lang="es-MX" sz="2200" dirty="0" smtClean="0"/>
              <a:t>Aduanas,  se de el fiel cumplimiento al Acuerdo </a:t>
            </a:r>
            <a:r>
              <a:rPr lang="es-MX" sz="2200" dirty="0"/>
              <a:t>M</a:t>
            </a:r>
            <a:r>
              <a:rPr lang="es-MX" sz="2200" dirty="0" smtClean="0"/>
              <a:t>arco </a:t>
            </a:r>
            <a:r>
              <a:rPr lang="es-MX" sz="2200" dirty="0"/>
              <a:t>en lo pertinente a exención de </a:t>
            </a:r>
            <a:r>
              <a:rPr lang="es-MX" sz="2200" dirty="0" smtClean="0"/>
              <a:t>impuestos. </a:t>
            </a:r>
            <a:r>
              <a:rPr lang="es-MX" sz="2200" dirty="0"/>
              <a:t>(éste es un trámite personalísimo que </a:t>
            </a:r>
            <a:r>
              <a:rPr lang="es-MX" sz="2200" dirty="0" smtClean="0"/>
              <a:t>debe realizarse directamente por  SR/apoderado</a:t>
            </a:r>
            <a:r>
              <a:rPr lang="es-MX" sz="2200" dirty="0"/>
              <a:t> </a:t>
            </a:r>
            <a:r>
              <a:rPr lang="es-MX" sz="2200" dirty="0" smtClean="0"/>
              <a:t>legal)</a:t>
            </a:r>
            <a:endParaRPr lang="es-MX" sz="2200" dirty="0"/>
          </a:p>
          <a:p>
            <a:pPr marL="457200" indent="-457200">
              <a:buFont typeface="+mj-lt"/>
              <a:buAutoNum type="arabicPeriod" startAt="5"/>
            </a:pPr>
            <a:endParaRPr lang="es-ES" dirty="0"/>
          </a:p>
        </p:txBody>
      </p:sp>
      <p:pic>
        <p:nvPicPr>
          <p:cNvPr id="4" name="Imagen 3"/>
          <p:cNvPicPr>
            <a:picLocks noChangeAspect="1"/>
          </p:cNvPicPr>
          <p:nvPr/>
        </p:nvPicPr>
        <p:blipFill>
          <a:blip r:embed="rId2"/>
          <a:stretch>
            <a:fillRect/>
          </a:stretch>
        </p:blipFill>
        <p:spPr>
          <a:xfrm>
            <a:off x="9967127" y="-133834"/>
            <a:ext cx="2097206" cy="1402202"/>
          </a:xfrm>
          <a:prstGeom prst="rect">
            <a:avLst/>
          </a:prstGeom>
        </p:spPr>
      </p:pic>
    </p:spTree>
    <p:extLst>
      <p:ext uri="{BB962C8B-B14F-4D97-AF65-F5344CB8AC3E}">
        <p14:creationId xmlns:p14="http://schemas.microsoft.com/office/powerpoint/2010/main" val="2338610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947</TotalTime>
  <Words>591</Words>
  <Application>Microsoft Office PowerPoint</Application>
  <PresentationFormat>Panorámica</PresentationFormat>
  <Paragraphs>14</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Calibri</vt:lpstr>
      <vt:lpstr>Calibri Light</vt:lpstr>
      <vt:lpstr>Retrospección</vt:lpstr>
      <vt:lpstr>Presentación de PowerPoint</vt:lpstr>
      <vt:lpstr>GESTIONES REALIZADAS CON INSTANCIAS ESTATALES, PARA LA OBTENCIÓN DE LA EXENCIÓN DE IMPUESTOS </vt:lpstr>
      <vt:lpstr>GESTIONES REALIZADAS CON INSTANCIAS ESTATALES, PARA LA OBTENCIÓN DE LA EXENCIÓN DE IMPUESTOS </vt:lpstr>
      <vt:lpstr>   Resolución por parte Ministerio de Hacienda en tema de exención de impuestos para subvención Fondo Mundial/República de El Salvador </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AVANCES PREVENCION</dc:title>
  <dc:creator>Miriam  Maricela Herrera</dc:creator>
  <cp:lastModifiedBy>Karina Argentina Moreno</cp:lastModifiedBy>
  <cp:revision>103</cp:revision>
  <dcterms:created xsi:type="dcterms:W3CDTF">2015-09-25T15:16:27Z</dcterms:created>
  <dcterms:modified xsi:type="dcterms:W3CDTF">2017-12-07T15:17:51Z</dcterms:modified>
</cp:coreProperties>
</file>