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2"/>
  </p:sldMasterIdLst>
  <p:notesMasterIdLst>
    <p:notesMasterId r:id="rId16"/>
  </p:notesMasterIdLst>
  <p:sldIdLst>
    <p:sldId id="256" r:id="rId3"/>
    <p:sldId id="257" r:id="rId4"/>
    <p:sldId id="267" r:id="rId5"/>
    <p:sldId id="258" r:id="rId6"/>
    <p:sldId id="259" r:id="rId7"/>
    <p:sldId id="260" r:id="rId8"/>
    <p:sldId id="261"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es-ES" sz="1200"/>
            </a:lvl1pPr>
          </a:lstStyle>
          <a:p>
            <a:endParaRPr lang="es-ES"/>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es-ES" sz="1200"/>
            </a:lvl1pPr>
          </a:lstStyle>
          <a:p>
            <a:fld id="{F97678DB-3F8D-4CD0-BA77-3656CB4B8304}" type="datetimeFigureOut">
              <a:pPr/>
              <a:t>22/06/2017</a:t>
            </a:fld>
            <a:endParaRPr lang="es-ES"/>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s-ES"/>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lstStyle>
          <a:p>
            <a:endParaRPr lang="es-ES"/>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lstStyle>
          <a:p>
            <a:fld id="{55A5A28D-BDB6-46FF-A1EF-D3D59E3A726F}" type="slidenum">
              <a:pPr/>
              <a:t>‹Nº›</a:t>
            </a:fld>
            <a:endParaRPr lang="es-ES"/>
          </a:p>
        </p:txBody>
      </p:sp>
    </p:spTree>
    <p:extLst>
      <p:ext uri="{BB962C8B-B14F-4D97-AF65-F5344CB8AC3E}">
        <p14:creationId xmlns:p14="http://schemas.microsoft.com/office/powerpoint/2010/main" val="54384195"/>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55A5A28D-BDB6-46FF-A1EF-D3D59E3A726F}" type="slidenum">
              <a:rPr lang="es-ES" smtClean="0"/>
              <a:pPr/>
              <a:t>1</a:t>
            </a:fld>
            <a:endParaRPr lang="es-ES"/>
          </a:p>
        </p:txBody>
      </p:sp>
    </p:spTree>
    <p:extLst>
      <p:ext uri="{BB962C8B-B14F-4D97-AF65-F5344CB8AC3E}">
        <p14:creationId xmlns:p14="http://schemas.microsoft.com/office/powerpoint/2010/main" val="139212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a:t>
            </a:r>
            <a:r>
              <a:rPr lang="es-ES" baseline="0" dirty="0"/>
              <a:t> una imagen que muestre parte de la economía del país.</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10</a:t>
            </a:fld>
            <a:endParaRPr lang="es-ES"/>
          </a:p>
        </p:txBody>
      </p:sp>
    </p:spTree>
    <p:extLst>
      <p:ext uri="{BB962C8B-B14F-4D97-AF65-F5344CB8AC3E}">
        <p14:creationId xmlns:p14="http://schemas.microsoft.com/office/powerpoint/2010/main" val="167055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 una imagen de uno de los puntos</a:t>
            </a:r>
            <a:r>
              <a:rPr lang="es-ES" baseline="0" dirty="0"/>
              <a:t> de interés del país.</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11</a:t>
            </a:fld>
            <a:endParaRPr lang="es-ES"/>
          </a:p>
        </p:txBody>
      </p:sp>
    </p:spTree>
    <p:extLst>
      <p:ext uri="{BB962C8B-B14F-4D97-AF65-F5344CB8AC3E}">
        <p14:creationId xmlns:p14="http://schemas.microsoft.com/office/powerpoint/2010/main" val="124455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 un mapa del país.</a:t>
            </a:r>
          </a:p>
        </p:txBody>
      </p:sp>
      <p:sp>
        <p:nvSpPr>
          <p:cNvPr id="4" name="Rectangle 3"/>
          <p:cNvSpPr>
            <a:spLocks noGrp="1"/>
          </p:cNvSpPr>
          <p:nvPr>
            <p:ph type="sldNum" sz="quarter" idx="10"/>
          </p:nvPr>
        </p:nvSpPr>
        <p:spPr/>
        <p:txBody>
          <a:bodyPr/>
          <a:lstStyle/>
          <a:p>
            <a:fld id="{55A5A28D-BDB6-46FF-A1EF-D3D59E3A726F}" type="slidenum">
              <a:rPr lang="es-ES" smtClean="0"/>
              <a:pPr/>
              <a:t>2</a:t>
            </a:fld>
            <a:endParaRPr lang="es-ES"/>
          </a:p>
        </p:txBody>
      </p:sp>
    </p:spTree>
    <p:extLst>
      <p:ext uri="{BB962C8B-B14F-4D97-AF65-F5344CB8AC3E}">
        <p14:creationId xmlns:p14="http://schemas.microsoft.com/office/powerpoint/2010/main" val="194993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a:t>
            </a:r>
            <a:r>
              <a:rPr lang="es-ES" baseline="0" dirty="0"/>
              <a:t> una fotografía de uno de los accidentes geográficos del país.</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3</a:t>
            </a:fld>
            <a:endParaRPr lang="es-ES"/>
          </a:p>
        </p:txBody>
      </p:sp>
    </p:spTree>
    <p:extLst>
      <p:ext uri="{BB962C8B-B14F-4D97-AF65-F5344CB8AC3E}">
        <p14:creationId xmlns:p14="http://schemas.microsoft.com/office/powerpoint/2010/main" val="181580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a:t>
            </a:r>
            <a:r>
              <a:rPr lang="es-ES" baseline="0" dirty="0"/>
              <a:t> una fotografía de uno de los accidentes geográficos del país.</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4</a:t>
            </a:fld>
            <a:endParaRPr lang="es-ES"/>
          </a:p>
        </p:txBody>
      </p:sp>
    </p:spTree>
    <p:extLst>
      <p:ext uri="{BB962C8B-B14F-4D97-AF65-F5344CB8AC3E}">
        <p14:creationId xmlns:p14="http://schemas.microsoft.com/office/powerpoint/2010/main" val="164973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 una fotografía que muestre una estación del año del país.</a:t>
            </a:r>
          </a:p>
        </p:txBody>
      </p:sp>
      <p:sp>
        <p:nvSpPr>
          <p:cNvPr id="4" name="Rectangle 3"/>
          <p:cNvSpPr>
            <a:spLocks noGrp="1"/>
          </p:cNvSpPr>
          <p:nvPr>
            <p:ph type="sldNum" sz="quarter" idx="10"/>
          </p:nvPr>
        </p:nvSpPr>
        <p:spPr/>
        <p:txBody>
          <a:bodyPr/>
          <a:lstStyle/>
          <a:p>
            <a:fld id="{55A5A28D-BDB6-46FF-A1EF-D3D59E3A726F}" type="slidenum">
              <a:rPr lang="es-ES" smtClean="0"/>
              <a:pPr/>
              <a:t>5</a:t>
            </a:fld>
            <a:endParaRPr lang="es-ES"/>
          </a:p>
        </p:txBody>
      </p:sp>
    </p:spTree>
    <p:extLst>
      <p:ext uri="{BB962C8B-B14F-4D97-AF65-F5344CB8AC3E}">
        <p14:creationId xmlns:p14="http://schemas.microsoft.com/office/powerpoint/2010/main" val="168702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a:t>
            </a:r>
            <a:r>
              <a:rPr lang="es-ES" baseline="0" dirty="0"/>
              <a:t> una fotografía de un animal y una planta autóctonos del país.</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6</a:t>
            </a:fld>
            <a:endParaRPr lang="es-ES"/>
          </a:p>
        </p:txBody>
      </p:sp>
    </p:spTree>
    <p:extLst>
      <p:ext uri="{BB962C8B-B14F-4D97-AF65-F5344CB8AC3E}">
        <p14:creationId xmlns:p14="http://schemas.microsoft.com/office/powerpoint/2010/main" val="96966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Agregue los puntos clave de la historia del país en la escala de tiempo.</a:t>
            </a:r>
          </a:p>
        </p:txBody>
      </p:sp>
      <p:sp>
        <p:nvSpPr>
          <p:cNvPr id="4" name="Rectangle 3"/>
          <p:cNvSpPr>
            <a:spLocks noGrp="1"/>
          </p:cNvSpPr>
          <p:nvPr>
            <p:ph type="sldNum" sz="quarter" idx="10"/>
          </p:nvPr>
        </p:nvSpPr>
        <p:spPr/>
        <p:txBody>
          <a:bodyPr/>
          <a:lstStyle/>
          <a:p>
            <a:fld id="{55A5A28D-BDB6-46FF-A1EF-D3D59E3A726F}" type="slidenum">
              <a:rPr lang="es-ES" smtClean="0"/>
              <a:pPr/>
              <a:t>7</a:t>
            </a:fld>
            <a:endParaRPr lang="es-ES"/>
          </a:p>
        </p:txBody>
      </p:sp>
    </p:spTree>
    <p:extLst>
      <p:ext uri="{BB962C8B-B14F-4D97-AF65-F5344CB8AC3E}">
        <p14:creationId xmlns:p14="http://schemas.microsoft.com/office/powerpoint/2010/main" val="194758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a:t>
            </a:r>
            <a:r>
              <a:rPr lang="es-ES" baseline="0" dirty="0"/>
              <a:t> una fotografía que muestre una costumbre o tradición.</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8</a:t>
            </a:fld>
            <a:endParaRPr lang="es-ES"/>
          </a:p>
        </p:txBody>
      </p:sp>
    </p:spTree>
    <p:extLst>
      <p:ext uri="{BB962C8B-B14F-4D97-AF65-F5344CB8AC3E}">
        <p14:creationId xmlns:p14="http://schemas.microsoft.com/office/powerpoint/2010/main" val="165625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s-ES" dirty="0"/>
              <a:t>Inserte</a:t>
            </a:r>
            <a:r>
              <a:rPr lang="es-ES" baseline="0" dirty="0"/>
              <a:t> una fotografía del presidente del país.</a:t>
            </a:r>
            <a:endParaRPr lang="es-ES" dirty="0"/>
          </a:p>
        </p:txBody>
      </p:sp>
      <p:sp>
        <p:nvSpPr>
          <p:cNvPr id="4" name="Rectangle 3"/>
          <p:cNvSpPr>
            <a:spLocks noGrp="1"/>
          </p:cNvSpPr>
          <p:nvPr>
            <p:ph type="sldNum" sz="quarter" idx="10"/>
          </p:nvPr>
        </p:nvSpPr>
        <p:spPr/>
        <p:txBody>
          <a:bodyPr/>
          <a:lstStyle/>
          <a:p>
            <a:fld id="{55A5A28D-BDB6-46FF-A1EF-D3D59E3A726F}" type="slidenum">
              <a:rPr lang="es-ES" smtClean="0"/>
              <a:pPr/>
              <a:t>9</a:t>
            </a:fld>
            <a:endParaRPr lang="es-ES"/>
          </a:p>
        </p:txBody>
      </p:sp>
    </p:spTree>
    <p:extLst>
      <p:ext uri="{BB962C8B-B14F-4D97-AF65-F5344CB8AC3E}">
        <p14:creationId xmlns:p14="http://schemas.microsoft.com/office/powerpoint/2010/main" val="285303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6/22/2017</a:t>
            </a:fld>
            <a:endParaRPr lang="en-US" sz="1600"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2B01318-6ABD-4BDD-BBB0-D5B124F36B42}" type="datetimeFigureOut">
              <a:rPr lang="es-ES" smtClean="0">
                <a:solidFill>
                  <a:schemeClr val="bg1"/>
                </a:solidFill>
              </a:rPr>
              <a:pPr/>
              <a:t>22/06/2017</a:t>
            </a:fld>
            <a:endParaRPr lang="es-ES">
              <a:solidFill>
                <a:schemeClr val="bg1"/>
              </a:solidFill>
            </a:endParaRPr>
          </a:p>
        </p:txBody>
      </p:sp>
      <p:sp>
        <p:nvSpPr>
          <p:cNvPr id="5" name="Footer Placeholder 4"/>
          <p:cNvSpPr>
            <a:spLocks noGrp="1"/>
          </p:cNvSpPr>
          <p:nvPr>
            <p:ph type="ftr" sz="quarter" idx="11"/>
          </p:nvPr>
        </p:nvSpPr>
        <p:spPr/>
        <p:txBody>
          <a:bodyPr/>
          <a:lstStyle/>
          <a:p>
            <a:endParaRPr lang="es-ES">
              <a:solidFill>
                <a:schemeClr val="bg1"/>
              </a:solidFill>
            </a:endParaRPr>
          </a:p>
        </p:txBody>
      </p:sp>
      <p:sp>
        <p:nvSpPr>
          <p:cNvPr id="6" name="Slide Number Placeholder 5"/>
          <p:cNvSpPr>
            <a:spLocks noGrp="1"/>
          </p:cNvSpPr>
          <p:nvPr>
            <p:ph type="sldNum" sz="quarter" idx="12"/>
          </p:nvPr>
        </p:nvSpPr>
        <p:spPr/>
        <p:txBody>
          <a:bodyPr/>
          <a:lstStyle/>
          <a:p>
            <a:fld id="{62D56ECA-4C16-4208-B374-27591EF545A3}" type="slidenum">
              <a:rPr lang="es-ES" smtClean="0">
                <a:solidFill>
                  <a:schemeClr val="bg1"/>
                </a:solidFill>
              </a:rPr>
              <a:pPr/>
              <a:t>‹Nº›</a:t>
            </a:fld>
            <a:endParaRPr lang="es-ES">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B01318-6ABD-4BDD-BBB0-D5B124F36B42}" type="datetimeFigureOut">
              <a:rPr lang="es-ES" smtClean="0">
                <a:solidFill>
                  <a:schemeClr val="bg1"/>
                </a:solidFill>
              </a:rPr>
              <a:pPr/>
              <a:t>22/06/2017</a:t>
            </a:fld>
            <a:endParaRPr lang="es-ES">
              <a:solidFill>
                <a:schemeClr val="bg1"/>
              </a:solidFill>
            </a:endParaRPr>
          </a:p>
        </p:txBody>
      </p:sp>
      <p:sp>
        <p:nvSpPr>
          <p:cNvPr id="5" name="Footer Placeholder 4"/>
          <p:cNvSpPr>
            <a:spLocks noGrp="1"/>
          </p:cNvSpPr>
          <p:nvPr>
            <p:ph type="ftr" sz="quarter" idx="11"/>
          </p:nvPr>
        </p:nvSpPr>
        <p:spPr/>
        <p:txBody>
          <a:bodyPr/>
          <a:lstStyle/>
          <a:p>
            <a:endParaRPr lang="es-ES">
              <a:solidFill>
                <a:schemeClr val="bg1"/>
              </a:solidFill>
            </a:endParaRPr>
          </a:p>
        </p:txBody>
      </p:sp>
      <p:sp>
        <p:nvSpPr>
          <p:cNvPr id="6" name="Slide Number Placeholder 5"/>
          <p:cNvSpPr>
            <a:spLocks noGrp="1"/>
          </p:cNvSpPr>
          <p:nvPr>
            <p:ph type="sldNum" sz="quarter" idx="12"/>
          </p:nvPr>
        </p:nvSpPr>
        <p:spPr/>
        <p:txBody>
          <a:bodyPr/>
          <a:lstStyle/>
          <a:p>
            <a:fld id="{62D56ECA-4C16-4208-B374-27591EF545A3}" type="slidenum">
              <a:rPr lang="es-ES" smtClean="0">
                <a:solidFill>
                  <a:schemeClr val="bg1"/>
                </a:solidFill>
              </a:rPr>
              <a:pPr/>
              <a:t>‹Nº›</a:t>
            </a:fld>
            <a:endParaRPr lang="es-ES">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2B01318-6ABD-4BDD-BBB0-D5B124F36B42}" type="datetimeFigureOut">
              <a:rPr lang="es-ES" smtClean="0">
                <a:solidFill>
                  <a:schemeClr val="bg1"/>
                </a:solidFill>
              </a:rPr>
              <a:pPr/>
              <a:t>22/06/2017</a:t>
            </a:fld>
            <a:endParaRPr lang="es-ES">
              <a:solidFill>
                <a:schemeClr val="bg1"/>
              </a:solidFill>
            </a:endParaRPr>
          </a:p>
        </p:txBody>
      </p:sp>
      <p:sp>
        <p:nvSpPr>
          <p:cNvPr id="5" name="Footer Placeholder 4"/>
          <p:cNvSpPr>
            <a:spLocks noGrp="1"/>
          </p:cNvSpPr>
          <p:nvPr>
            <p:ph type="ftr" sz="quarter" idx="11"/>
          </p:nvPr>
        </p:nvSpPr>
        <p:spPr/>
        <p:txBody>
          <a:bodyPr/>
          <a:lstStyle/>
          <a:p>
            <a:endParaRPr lang="es-ES">
              <a:solidFill>
                <a:schemeClr val="bg1"/>
              </a:solidFill>
            </a:endParaRPr>
          </a:p>
        </p:txBody>
      </p:sp>
      <p:sp>
        <p:nvSpPr>
          <p:cNvPr id="6" name="Slide Number Placeholder 5"/>
          <p:cNvSpPr>
            <a:spLocks noGrp="1"/>
          </p:cNvSpPr>
          <p:nvPr>
            <p:ph type="sldNum" sz="quarter" idx="12"/>
          </p:nvPr>
        </p:nvSpPr>
        <p:spPr/>
        <p:txBody>
          <a:bodyPr/>
          <a:lstStyle/>
          <a:p>
            <a:fld id="{62D56ECA-4C16-4208-B374-27591EF545A3}" type="slidenum">
              <a:rPr lang="es-ES" smtClean="0">
                <a:solidFill>
                  <a:schemeClr val="bg1"/>
                </a:solidFill>
              </a:rPr>
              <a:pPr/>
              <a:t>‹Nº›</a:t>
            </a:fld>
            <a:endParaRPr lang="es-ES">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6/22/2017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2B01318-6ABD-4BDD-BBB0-D5B124F36B42}" type="datetimeFigureOut">
              <a:rPr lang="es-ES" smtClean="0">
                <a:solidFill>
                  <a:schemeClr val="bg1"/>
                </a:solidFill>
              </a:rPr>
              <a:pPr/>
              <a:t>22/06/2017</a:t>
            </a:fld>
            <a:endParaRPr lang="es-ES">
              <a:solidFill>
                <a:schemeClr val="bg1"/>
              </a:solidFill>
            </a:endParaRPr>
          </a:p>
        </p:txBody>
      </p:sp>
      <p:sp>
        <p:nvSpPr>
          <p:cNvPr id="6" name="Footer Placeholder 5"/>
          <p:cNvSpPr>
            <a:spLocks noGrp="1"/>
          </p:cNvSpPr>
          <p:nvPr>
            <p:ph type="ftr" sz="quarter" idx="11"/>
          </p:nvPr>
        </p:nvSpPr>
        <p:spPr/>
        <p:txBody>
          <a:bodyPr/>
          <a:lstStyle/>
          <a:p>
            <a:endParaRPr lang="es-ES">
              <a:solidFill>
                <a:schemeClr val="bg1"/>
              </a:solidFill>
            </a:endParaRPr>
          </a:p>
        </p:txBody>
      </p:sp>
      <p:sp>
        <p:nvSpPr>
          <p:cNvPr id="7" name="Slide Number Placeholder 6"/>
          <p:cNvSpPr>
            <a:spLocks noGrp="1"/>
          </p:cNvSpPr>
          <p:nvPr>
            <p:ph type="sldNum" sz="quarter" idx="12"/>
          </p:nvPr>
        </p:nvSpPr>
        <p:spPr/>
        <p:txBody>
          <a:bodyPr/>
          <a:lstStyle/>
          <a:p>
            <a:fld id="{62D56ECA-4C16-4208-B374-27591EF545A3}" type="slidenum">
              <a:rPr lang="es-ES" smtClean="0">
                <a:solidFill>
                  <a:schemeClr val="bg1"/>
                </a:solidFill>
              </a:rPr>
              <a:pPr/>
              <a:t>‹Nº›</a:t>
            </a:fld>
            <a:endParaRPr lang="es-ES">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2B01318-6ABD-4BDD-BBB0-D5B124F36B42}" type="datetimeFigureOut">
              <a:rPr lang="es-SV" smtClean="0"/>
              <a:pPr/>
              <a:t>22/06/2017</a:t>
            </a:fld>
            <a:endParaRPr lang="es-SV"/>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2D56ECA-4C16-4208-B374-27591EF545A3}" type="slidenum">
              <a:rPr lang="es-SV" smtClean="0"/>
              <a:pPr/>
              <a:t>‹Nº›</a:t>
            </a:fld>
            <a:endParaRPr lang="es-SV"/>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2B01318-6ABD-4BDD-BBB0-D5B124F36B42}" type="datetimeFigureOut">
              <a:rPr lang="es-ES" smtClean="0">
                <a:solidFill>
                  <a:schemeClr val="bg1"/>
                </a:solidFill>
              </a:rPr>
              <a:pPr/>
              <a:t>22/06/2017</a:t>
            </a:fld>
            <a:endParaRPr lang="es-ES">
              <a:solidFill>
                <a:schemeClr val="bg1"/>
              </a:solidFill>
            </a:endParaRPr>
          </a:p>
        </p:txBody>
      </p:sp>
      <p:sp>
        <p:nvSpPr>
          <p:cNvPr id="4" name="Footer Placeholder 3"/>
          <p:cNvSpPr>
            <a:spLocks noGrp="1"/>
          </p:cNvSpPr>
          <p:nvPr>
            <p:ph type="ftr" sz="quarter" idx="11"/>
          </p:nvPr>
        </p:nvSpPr>
        <p:spPr/>
        <p:txBody>
          <a:bodyPr/>
          <a:lstStyle/>
          <a:p>
            <a:endParaRPr lang="es-ES">
              <a:solidFill>
                <a:schemeClr val="bg1"/>
              </a:solidFill>
            </a:endParaRPr>
          </a:p>
        </p:txBody>
      </p:sp>
      <p:sp>
        <p:nvSpPr>
          <p:cNvPr id="5" name="Slide Number Placeholder 4"/>
          <p:cNvSpPr>
            <a:spLocks noGrp="1"/>
          </p:cNvSpPr>
          <p:nvPr>
            <p:ph type="sldNum" sz="quarter" idx="12"/>
          </p:nvPr>
        </p:nvSpPr>
        <p:spPr/>
        <p:txBody>
          <a:bodyPr/>
          <a:lstStyle/>
          <a:p>
            <a:fld id="{62D56ECA-4C16-4208-B374-27591EF545A3}" type="slidenum">
              <a:rPr lang="es-ES" smtClean="0">
                <a:solidFill>
                  <a:schemeClr val="bg1"/>
                </a:solidFill>
              </a:rPr>
              <a:pPr/>
              <a:t>‹Nº›</a:t>
            </a:fld>
            <a:endParaRPr lang="es-ES">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s-SV" smtClean="0"/>
              <a:pPr/>
              <a:t>22/06/2017</a:t>
            </a:fld>
            <a:endParaRPr lang="es-SV"/>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2D56ECA-4C16-4208-B374-27591EF545A3}"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2B01318-6ABD-4BDD-BBB0-D5B124F36B42}" type="datetimeFigureOut">
              <a:rPr lang="es-SV" smtClean="0"/>
              <a:pPr/>
              <a:t>22/06/2017</a:t>
            </a:fld>
            <a:endParaRPr lang="es-SV"/>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2D56ECA-4C16-4208-B374-27591EF545A3}" type="slidenum">
              <a:rPr lang="es-SV" smtClean="0"/>
              <a:pPr/>
              <a:t>‹Nº›</a:t>
            </a:fld>
            <a:endParaRPr lang="es-SV"/>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2B01318-6ABD-4BDD-BBB0-D5B124F36B42}" type="datetimeFigureOut">
              <a:rPr lang="es-SV" smtClean="0"/>
              <a:pPr/>
              <a:t>22/06/2017</a:t>
            </a:fld>
            <a:endParaRPr lang="es-SV"/>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2D56ECA-4C16-4208-B374-27591EF545A3}"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2B01318-6ABD-4BDD-BBB0-D5B124F36B42}" type="datetimeFigureOut">
              <a:rPr lang="es-ES" smtClean="0">
                <a:solidFill>
                  <a:schemeClr val="bg1"/>
                </a:solidFill>
              </a:rPr>
              <a:pPr/>
              <a:t>22/06/2017</a:t>
            </a:fld>
            <a:endParaRPr lang="es-ES">
              <a:solidFill>
                <a:schemeClr val="bg1"/>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solidFill>
                <a:schemeClr val="bg1"/>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2D56ECA-4C16-4208-B374-27591EF545A3}" type="slidenum">
              <a:rPr lang="es-ES" smtClean="0">
                <a:solidFill>
                  <a:schemeClr val="bg1"/>
                </a:solidFill>
              </a:rPr>
              <a:pPr/>
              <a:t>‹Nº›</a:t>
            </a:fld>
            <a:endParaRPr lang="es-ES">
              <a:solidFill>
                <a:schemeClr val="bg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35696" y="620688"/>
            <a:ext cx="5702191" cy="3096344"/>
          </a:xfrm>
          <a:prstGeom prst="rect">
            <a:avLst/>
          </a:prstGeom>
          <a:ln>
            <a:noFill/>
          </a:ln>
          <a:effectLst>
            <a:softEdge rad="112500"/>
          </a:effectLst>
        </p:spPr>
      </p:pic>
      <p:sp>
        <p:nvSpPr>
          <p:cNvPr id="2" name="Rectangle 1"/>
          <p:cNvSpPr>
            <a:spLocks noGrp="1"/>
          </p:cNvSpPr>
          <p:nvPr>
            <p:ph type="ctrTitle"/>
          </p:nvPr>
        </p:nvSpPr>
        <p:spPr>
          <a:xfrm>
            <a:off x="107504" y="4437112"/>
            <a:ext cx="8934655" cy="846559"/>
          </a:xfrm>
        </p:spPr>
        <p:txBody>
          <a:bodyPr>
            <a:noAutofit/>
          </a:bodyPr>
          <a:lstStyle/>
          <a:p>
            <a:pPr algn="ctr"/>
            <a:r>
              <a:rPr lang="es-ES" sz="2400" dirty="0">
                <a:solidFill>
                  <a:schemeClr val="tx1"/>
                </a:solidFill>
                <a:latin typeface="Aharoni" pitchFamily="2" charset="-79"/>
                <a:cs typeface="Aharoni" pitchFamily="2" charset="-79"/>
              </a:rPr>
              <a:t>Informe de reunión </a:t>
            </a:r>
            <a:r>
              <a:rPr lang="es-SV" sz="2400" dirty="0">
                <a:solidFill>
                  <a:schemeClr val="tx1"/>
                </a:solidFill>
                <a:latin typeface="Aharoni" pitchFamily="2" charset="-79"/>
                <a:cs typeface="Aharoni" pitchFamily="2" charset="-79"/>
              </a:rPr>
              <a:t> General</a:t>
            </a:r>
            <a:r>
              <a:rPr lang="es-SV" sz="2400" dirty="0">
                <a:latin typeface="Aharoni" pitchFamily="2" charset="-79"/>
                <a:cs typeface="Aharoni" pitchFamily="2" charset="-79"/>
              </a:rPr>
              <a:t/>
            </a:r>
            <a:br>
              <a:rPr lang="es-SV" sz="2400" dirty="0">
                <a:latin typeface="Aharoni" pitchFamily="2" charset="-79"/>
                <a:cs typeface="Aharoni" pitchFamily="2" charset="-79"/>
              </a:rPr>
            </a:br>
            <a:r>
              <a:rPr lang="es-SV" sz="2400" dirty="0">
                <a:latin typeface="Aharoni" pitchFamily="2" charset="-79"/>
                <a:cs typeface="Aharoni" pitchFamily="2" charset="-79"/>
              </a:rPr>
              <a:t> del  Consejo   ASESOR  regional   car-</a:t>
            </a:r>
            <a:r>
              <a:rPr lang="es-SV" sz="2400" dirty="0" err="1">
                <a:latin typeface="Aharoni" pitchFamily="2" charset="-79"/>
                <a:cs typeface="Aharoni" pitchFamily="2" charset="-79"/>
              </a:rPr>
              <a:t>lac</a:t>
            </a:r>
            <a:r>
              <a:rPr lang="es-SV" sz="2400" dirty="0">
                <a:latin typeface="Aharoni" pitchFamily="2" charset="-79"/>
                <a:cs typeface="Aharoni" pitchFamily="2" charset="-79"/>
              </a:rPr>
              <a:t>  </a:t>
            </a:r>
            <a:br>
              <a:rPr lang="es-SV" sz="2400" dirty="0">
                <a:latin typeface="Aharoni" pitchFamily="2" charset="-79"/>
                <a:cs typeface="Aharoni" pitchFamily="2" charset="-79"/>
              </a:rPr>
            </a:br>
            <a:r>
              <a:rPr lang="es-SV" sz="2400" dirty="0">
                <a:latin typeface="Aharoni" pitchFamily="2" charset="-79"/>
                <a:cs typeface="Aharoni" pitchFamily="2" charset="-79"/>
              </a:rPr>
              <a:t>Para subvenciones regionales  del fondo mundial   </a:t>
            </a:r>
            <a:r>
              <a:rPr lang="es-SV" sz="2400" dirty="0" err="1">
                <a:latin typeface="Aharoni" pitchFamily="2" charset="-79"/>
                <a:cs typeface="Aharoni" pitchFamily="2" charset="-79"/>
              </a:rPr>
              <a:t>lac</a:t>
            </a:r>
            <a:endParaRPr lang="es-ES" sz="2400" dirty="0">
              <a:latin typeface="Aharoni" pitchFamily="2" charset="-79"/>
              <a:cs typeface="Aharoni" pitchFamily="2" charset="-79"/>
            </a:endParaRPr>
          </a:p>
        </p:txBody>
      </p:sp>
      <p:sp>
        <p:nvSpPr>
          <p:cNvPr id="3" name="Rectangle 2"/>
          <p:cNvSpPr>
            <a:spLocks noGrp="1"/>
          </p:cNvSpPr>
          <p:nvPr>
            <p:ph type="subTitle" idx="1"/>
          </p:nvPr>
        </p:nvSpPr>
        <p:spPr>
          <a:xfrm>
            <a:off x="683568" y="5373216"/>
            <a:ext cx="7990656" cy="888504"/>
          </a:xfrm>
        </p:spPr>
        <p:txBody>
          <a:bodyPr>
            <a:normAutofit/>
          </a:bodyPr>
          <a:lstStyle/>
          <a:p>
            <a:pPr algn="ctr"/>
            <a:r>
              <a:rPr lang="es-SV" dirty="0"/>
              <a:t> Realizado   en el Hotel </a:t>
            </a:r>
            <a:r>
              <a:rPr lang="es-SV" dirty="0" err="1"/>
              <a:t>Wyndham</a:t>
            </a:r>
            <a:r>
              <a:rPr lang="es-SV" dirty="0"/>
              <a:t> Panamá  los días  31 de mayo y 1 y  2de junio 2017</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1560" y="476672"/>
            <a:ext cx="8229600" cy="687288"/>
          </a:xfrm>
        </p:spPr>
        <p:txBody>
          <a:bodyPr>
            <a:normAutofit fontScale="90000"/>
          </a:bodyPr>
          <a:lstStyle/>
          <a:p>
            <a:r>
              <a:rPr lang="es-ES" dirty="0"/>
              <a:t> </a:t>
            </a:r>
            <a:r>
              <a:rPr lang="es-SV" u="sng" dirty="0"/>
              <a:t>Los puntos focales de los MCP</a:t>
            </a:r>
            <a:endParaRPr lang="es-ES" dirty="0"/>
          </a:p>
        </p:txBody>
      </p:sp>
      <p:sp>
        <p:nvSpPr>
          <p:cNvPr id="3" name="Rectangle 2"/>
          <p:cNvSpPr>
            <a:spLocks noGrp="1"/>
          </p:cNvSpPr>
          <p:nvPr>
            <p:ph sz="half" idx="1"/>
          </p:nvPr>
        </p:nvSpPr>
        <p:spPr>
          <a:xfrm>
            <a:off x="251520" y="1340768"/>
            <a:ext cx="8435280" cy="5184576"/>
          </a:xfrm>
        </p:spPr>
        <p:txBody>
          <a:bodyPr>
            <a:noAutofit/>
          </a:bodyPr>
          <a:lstStyle/>
          <a:p>
            <a:r>
              <a:rPr lang="es-SV" sz="2400" dirty="0"/>
              <a:t>Son el enlace y contacto primario de los miembros del CAR-LAC con los beneficiarios(as) de las subvenciones regionales, teniendo la posibilidad de conocer el uso eficiente y efectivo de los recursos – financieros, humanos y materiales de las subvenciones para el beneficio del país y que no estén duplicando los esfuerzos con las inversiones que reciben de otros donantes o el mismo FM. </a:t>
            </a:r>
          </a:p>
          <a:p>
            <a:endParaRPr lang="es-SV" sz="2400" dirty="0"/>
          </a:p>
          <a:p>
            <a:r>
              <a:rPr lang="es-SV" sz="2400" dirty="0"/>
              <a:t>Además, tendrán la oportunidad de retroalimentar al MCP el avance, desempeño y resultados que están alcanzando las subvenciones regionales, a través del seguimiento y reportes presentados en el CAR-LAC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9552" y="548680"/>
            <a:ext cx="8424936" cy="576064"/>
          </a:xfrm>
        </p:spPr>
        <p:txBody>
          <a:bodyPr>
            <a:noAutofit/>
          </a:bodyPr>
          <a:lstStyle/>
          <a:p>
            <a:r>
              <a:rPr lang="es-SV" sz="2400" dirty="0"/>
              <a:t>Entre las tareas establecidas para el punto focal se encuentran:</a:t>
            </a:r>
            <a:br>
              <a:rPr lang="es-SV" sz="2400" dirty="0"/>
            </a:br>
            <a:endParaRPr lang="es-ES" sz="2400" dirty="0"/>
          </a:p>
        </p:txBody>
      </p:sp>
      <p:sp>
        <p:nvSpPr>
          <p:cNvPr id="3" name="Rectangle 2"/>
          <p:cNvSpPr>
            <a:spLocks noGrp="1"/>
          </p:cNvSpPr>
          <p:nvPr>
            <p:ph sz="half" idx="1"/>
          </p:nvPr>
        </p:nvSpPr>
        <p:spPr>
          <a:xfrm>
            <a:off x="251520" y="1196752"/>
            <a:ext cx="8784976" cy="5040560"/>
          </a:xfrm>
        </p:spPr>
        <p:txBody>
          <a:bodyPr>
            <a:normAutofit fontScale="55000" lnSpcReduction="20000"/>
          </a:bodyPr>
          <a:lstStyle/>
          <a:p>
            <a:pPr lvl="0"/>
            <a:r>
              <a:rPr lang="es-SV" sz="2900" dirty="0"/>
              <a:t>Conocer el estado y progreso de cada subvención a través de informes del CAR-LAC, documentos enviados por los RP y las secretarias regionales implementadoras de cada subvención.</a:t>
            </a:r>
          </a:p>
          <a:p>
            <a:pPr lvl="0"/>
            <a:endParaRPr lang="es-SV" dirty="0"/>
          </a:p>
          <a:p>
            <a:pPr lvl="0"/>
            <a:r>
              <a:rPr lang="es-SV" sz="2900" dirty="0"/>
              <a:t>Buscar información adicional a través de visitas in situ, según sea necesario (Beneficiarios(as), socios claves y entidades de gobierno).</a:t>
            </a:r>
          </a:p>
          <a:p>
            <a:pPr lvl="0"/>
            <a:r>
              <a:rPr lang="es-SV" sz="2900" dirty="0"/>
              <a:t>Analizar la información</a:t>
            </a:r>
            <a:r>
              <a:rPr lang="es-SV" dirty="0"/>
              <a:t>.</a:t>
            </a:r>
          </a:p>
          <a:p>
            <a:pPr lvl="0"/>
            <a:endParaRPr lang="es-SV" dirty="0"/>
          </a:p>
          <a:p>
            <a:pPr lvl="0"/>
            <a:r>
              <a:rPr lang="es-SV" sz="2900" dirty="0"/>
              <a:t>Identificar y comprender los principales éxitos programáticos vinculados a las estrategias implementadas por las subvenciones</a:t>
            </a:r>
            <a:r>
              <a:rPr lang="es-SV" dirty="0"/>
              <a:t>.</a:t>
            </a:r>
          </a:p>
          <a:p>
            <a:pPr lvl="0"/>
            <a:endParaRPr lang="es-SV" dirty="0"/>
          </a:p>
          <a:p>
            <a:pPr lvl="0"/>
            <a:r>
              <a:rPr lang="es-SV" sz="2900" dirty="0"/>
              <a:t>Identificar y comprender las cuestiones clave y cuellos de botella que impidan alcanzar los resultados previstos en las subvenciones, y proponer recomendaciones a través del delegado(a) sub–regional del MCP.</a:t>
            </a:r>
          </a:p>
          <a:p>
            <a:pPr lvl="0"/>
            <a:endParaRPr lang="es-SV" dirty="0"/>
          </a:p>
          <a:p>
            <a:pPr lvl="0"/>
            <a:r>
              <a:rPr lang="es-SV" sz="2900" dirty="0"/>
              <a:t>Brindar recomendaciones al CAR-LAC sobre qué acciones deben tomarse para superar los problemas o cuellos de botella, para fortalecer las subvenciones</a:t>
            </a:r>
            <a:r>
              <a:rPr lang="es-SV" dirty="0"/>
              <a:t>.</a:t>
            </a:r>
          </a:p>
          <a:p>
            <a:pPr lvl="0"/>
            <a:endParaRPr lang="es-SV" dirty="0"/>
          </a:p>
          <a:p>
            <a:pPr lvl="0"/>
            <a:r>
              <a:rPr lang="es-SV" sz="2900" dirty="0"/>
              <a:t>Dar seguimiento de las acciones identificadas por el CAR-LAC para la resolución de los problemas y cuellos de botella</a:t>
            </a:r>
            <a:r>
              <a:rPr lang="es-SV" dirty="0"/>
              <a:t>.</a:t>
            </a:r>
          </a:p>
          <a:p>
            <a:pPr lvl="0"/>
            <a:endParaRPr lang="es-SV" dirty="0"/>
          </a:p>
          <a:p>
            <a:pPr lvl="0"/>
            <a:r>
              <a:rPr lang="es-SV" sz="2900" dirty="0"/>
              <a:t>Acompañar en visitas de campo en el país a los miembros del CAR-LAC</a:t>
            </a:r>
            <a:r>
              <a:rPr lang="es-SV"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5536" y="1628800"/>
            <a:ext cx="4248472" cy="48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5 Marcador de contenido"/>
          <p:cNvPicPr>
            <a:picLocks noGrp="1" noChangeAspect="1"/>
          </p:cNvPicPr>
          <p:nvPr>
            <p:ph sz="half" idx="2"/>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932040" y="1628800"/>
            <a:ext cx="3960440" cy="4824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403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988840"/>
            <a:ext cx="4244280" cy="4320481"/>
          </a:xfrm>
        </p:spPr>
      </p:pic>
      <p:pic>
        <p:nvPicPr>
          <p:cNvPr id="6" name="5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012950"/>
            <a:ext cx="4038600" cy="4296370"/>
          </a:xfrm>
        </p:spPr>
      </p:pic>
    </p:spTree>
    <p:extLst>
      <p:ext uri="{BB962C8B-B14F-4D97-AF65-F5344CB8AC3E}">
        <p14:creationId xmlns:p14="http://schemas.microsoft.com/office/powerpoint/2010/main" val="267634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s-ES" dirty="0"/>
              <a:t>Participantes  por  </a:t>
            </a:r>
            <a:r>
              <a:rPr lang="es-ES" dirty="0" smtClean="0"/>
              <a:t>El </a:t>
            </a:r>
            <a:r>
              <a:rPr lang="es-ES" dirty="0"/>
              <a:t>S</a:t>
            </a:r>
            <a:r>
              <a:rPr lang="es-ES" dirty="0" smtClean="0"/>
              <a:t>alvador </a:t>
            </a:r>
            <a:endParaRPr lang="es-ES" dirty="0"/>
          </a:p>
        </p:txBody>
      </p:sp>
      <p:sp>
        <p:nvSpPr>
          <p:cNvPr id="3" name="Rectangle 2"/>
          <p:cNvSpPr>
            <a:spLocks noGrp="1"/>
          </p:cNvSpPr>
          <p:nvPr>
            <p:ph sz="half" idx="1"/>
          </p:nvPr>
        </p:nvSpPr>
        <p:spPr>
          <a:xfrm>
            <a:off x="683568" y="1772816"/>
            <a:ext cx="3960440" cy="4718304"/>
          </a:xfrm>
        </p:spPr>
        <p:txBody>
          <a:bodyPr>
            <a:normAutofit/>
          </a:bodyPr>
          <a:lstStyle/>
          <a:p>
            <a:pPr lvl="0"/>
            <a:r>
              <a:rPr lang="es-ES" dirty="0">
                <a:solidFill>
                  <a:schemeClr val="tx2"/>
                </a:solidFill>
              </a:rPr>
              <a:t>Dra. Ana Isabel Nieto</a:t>
            </a:r>
          </a:p>
          <a:p>
            <a:pPr lvl="0" algn="ctr"/>
            <a:r>
              <a:rPr lang="es-ES" dirty="0">
                <a:solidFill>
                  <a:schemeClr val="tx2"/>
                </a:solidFill>
              </a:rPr>
              <a:t> </a:t>
            </a:r>
            <a:r>
              <a:rPr lang="es-ES" sz="2400" dirty="0"/>
              <a:t>En representación </a:t>
            </a:r>
            <a:r>
              <a:rPr lang="es-SV" sz="2400" b="1" dirty="0"/>
              <a:t>Entidades de estructuras regionales que representan a los ministerios de salud </a:t>
            </a:r>
            <a:r>
              <a:rPr lang="es-SV" sz="2400" dirty="0"/>
              <a:t>como el Grupo de Cooperación Técnica</a:t>
            </a:r>
            <a:r>
              <a:rPr lang="es-SV" sz="2400" b="1" dirty="0"/>
              <a:t> </a:t>
            </a:r>
            <a:r>
              <a:rPr lang="es-SV" sz="2400" dirty="0"/>
              <a:t>Horizontal (GCTH)</a:t>
            </a:r>
          </a:p>
          <a:p>
            <a:endParaRPr lang="es-ES" dirty="0"/>
          </a:p>
        </p:txBody>
      </p:sp>
      <p:sp>
        <p:nvSpPr>
          <p:cNvPr id="4" name="Rectangle 3"/>
          <p:cNvSpPr>
            <a:spLocks noGrp="1"/>
          </p:cNvSpPr>
          <p:nvPr>
            <p:ph sz="half" idx="2"/>
          </p:nvPr>
        </p:nvSpPr>
        <p:spPr>
          <a:xfrm>
            <a:off x="4644008" y="1772816"/>
            <a:ext cx="4320480" cy="4618840"/>
          </a:xfrm>
        </p:spPr>
        <p:txBody>
          <a:bodyPr>
            <a:normAutofit/>
          </a:bodyPr>
          <a:lstStyle/>
          <a:p>
            <a:pPr lvl="0"/>
            <a:r>
              <a:rPr lang="es-ES" dirty="0">
                <a:solidFill>
                  <a:schemeClr val="tx2"/>
                </a:solidFill>
              </a:rPr>
              <a:t>Lic. Yanira de Rodríguez </a:t>
            </a:r>
          </a:p>
          <a:p>
            <a:pPr lvl="0" algn="ctr"/>
            <a:r>
              <a:rPr lang="es-ES" dirty="0" smtClean="0"/>
              <a:t> </a:t>
            </a:r>
            <a:r>
              <a:rPr lang="es-ES" sz="2400" dirty="0"/>
              <a:t>C</a:t>
            </a:r>
            <a:r>
              <a:rPr lang="es-ES" sz="2400" dirty="0" smtClean="0"/>
              <a:t>omo </a:t>
            </a:r>
            <a:r>
              <a:rPr lang="es-SV" sz="2400" b="1" dirty="0"/>
              <a:t>Representante de los MCP, </a:t>
            </a:r>
            <a:r>
              <a:rPr lang="es-SV" sz="2400" dirty="0"/>
              <a:t>a través de sus comités de monitoreo</a:t>
            </a:r>
            <a:r>
              <a:rPr lang="es-SV" sz="2400" b="1" dirty="0"/>
              <a:t> </a:t>
            </a:r>
            <a:r>
              <a:rPr lang="es-SV" sz="2400" dirty="0"/>
              <a:t>estratégico, delegados por sub regiones geográficas: </a:t>
            </a:r>
            <a:r>
              <a:rPr lang="es-SV" sz="2400" b="1" dirty="0"/>
              <a:t>Centroamérica, </a:t>
            </a:r>
            <a:endParaRPr lang="es-SV"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971600" y="332656"/>
            <a:ext cx="9145016" cy="825723"/>
          </a:xfrm>
        </p:spPr>
        <p:txBody>
          <a:bodyPr>
            <a:noAutofit/>
          </a:bodyPr>
          <a:lstStyle/>
          <a:p>
            <a:r>
              <a:rPr lang="es-ES" dirty="0"/>
              <a:t>Objetivos del CAR-LAC  </a:t>
            </a:r>
          </a:p>
        </p:txBody>
      </p:sp>
      <p:sp>
        <p:nvSpPr>
          <p:cNvPr id="3" name="Shape 2"/>
          <p:cNvSpPr>
            <a:spLocks noGrp="1"/>
          </p:cNvSpPr>
          <p:nvPr>
            <p:ph sz="half" idx="1"/>
          </p:nvPr>
        </p:nvSpPr>
        <p:spPr>
          <a:xfrm>
            <a:off x="457200" y="1196752"/>
            <a:ext cx="8507288" cy="4929411"/>
          </a:xfrm>
        </p:spPr>
        <p:txBody>
          <a:bodyPr>
            <a:noAutofit/>
          </a:bodyPr>
          <a:lstStyle/>
          <a:p>
            <a:pPr algn="just"/>
            <a:r>
              <a:rPr lang="es-SV" sz="1600" dirty="0">
                <a:solidFill>
                  <a:schemeClr val="accent6">
                    <a:lumMod val="75000"/>
                  </a:schemeClr>
                </a:solidFill>
                <a:latin typeface="Calibri" pitchFamily="34" charset="0"/>
                <a:cs typeface="Calibri" pitchFamily="34" charset="0"/>
              </a:rPr>
              <a:t>Se  revisó el  Manual de Gobernanza  y el Manual de Operaciones; se  consideró cambiar el nombre  quedando como:     </a:t>
            </a:r>
            <a:r>
              <a:rPr lang="es-SV" sz="1600" b="1" dirty="0">
                <a:latin typeface="Calibri" pitchFamily="34" charset="0"/>
                <a:cs typeface="Calibri" pitchFamily="34" charset="0"/>
              </a:rPr>
              <a:t>CONSEJO  ASESOR  REGIONAL para las Subvenciones  Regionales Del Fondo Mundial    para América Latina y el Caribe  Con sus Iniciales</a:t>
            </a:r>
            <a:r>
              <a:rPr lang="es-SV" sz="1600" b="1" dirty="0">
                <a:solidFill>
                  <a:schemeClr val="tx2"/>
                </a:solidFill>
                <a:latin typeface="Calibri" pitchFamily="34" charset="0"/>
                <a:cs typeface="Calibri" pitchFamily="34" charset="0"/>
              </a:rPr>
              <a:t> CAR-LAC   </a:t>
            </a:r>
            <a:r>
              <a:rPr lang="es-SV" sz="1600" b="1" dirty="0">
                <a:latin typeface="Calibri" pitchFamily="34" charset="0"/>
                <a:cs typeface="Calibri" pitchFamily="34" charset="0"/>
              </a:rPr>
              <a:t>(Antes  GME)</a:t>
            </a:r>
            <a:endParaRPr lang="es-SV" sz="1600" dirty="0">
              <a:latin typeface="Calibri" pitchFamily="34" charset="0"/>
              <a:cs typeface="Calibri" pitchFamily="34" charset="0"/>
            </a:endParaRPr>
          </a:p>
          <a:p>
            <a:pPr algn="just"/>
            <a:r>
              <a:rPr lang="es-SV" sz="1800" dirty="0">
                <a:latin typeface="Calibri" pitchFamily="34" charset="0"/>
                <a:cs typeface="Calibri" pitchFamily="34" charset="0"/>
              </a:rPr>
              <a:t> El mandato del CAR-LAC contempla los siguientes objetivos:</a:t>
            </a:r>
          </a:p>
          <a:p>
            <a:pPr lvl="0" algn="just"/>
            <a:r>
              <a:rPr lang="es-SV" sz="1400" dirty="0">
                <a:latin typeface="Calibri" pitchFamily="34" charset="0"/>
                <a:cs typeface="Calibri" pitchFamily="34" charset="0"/>
              </a:rPr>
              <a:t>Realiza el monitoreo estratégico (</a:t>
            </a:r>
            <a:r>
              <a:rPr lang="es-SV" sz="1400" dirty="0" err="1">
                <a:latin typeface="Calibri" pitchFamily="34" charset="0"/>
                <a:cs typeface="Calibri" pitchFamily="34" charset="0"/>
              </a:rPr>
              <a:t>oversight</a:t>
            </a:r>
            <a:r>
              <a:rPr lang="es-SV" sz="1400" dirty="0">
                <a:latin typeface="Calibri" pitchFamily="34" charset="0"/>
                <a:cs typeface="Calibri" pitchFamily="34" charset="0"/>
              </a:rPr>
              <a:t>) de las subvenciones de Organizaciones Regionales financiadas por el Fondo Mundial, que permita la integralidad, impacto y transparencia de las intervenciones.</a:t>
            </a:r>
          </a:p>
          <a:p>
            <a:pPr algn="just"/>
            <a:r>
              <a:rPr lang="es-SV" sz="1400" i="1" dirty="0">
                <a:latin typeface="Calibri" pitchFamily="34" charset="0"/>
                <a:cs typeface="Calibri" pitchFamily="34" charset="0"/>
              </a:rPr>
              <a:t>El Monitoreo estratégico es definido como: una mirada exploratoria de todas las subvenciones que estén bajo su mandato, a fin de identificar problemas comunes y brindar recomendaciones oportunas. Centrándose en objetivos amplios, siguiendo los ciclos de reporte para revisar el desempeño del Receptor Principal como gerente, la ejecución oportuna del plan de trabajo y los resultados técnicos comparados con los objetivos de las subvenciones; según se especifican en el marco de desempeño para cada subvención..</a:t>
            </a:r>
            <a:endParaRPr lang="es-SV" sz="1400" dirty="0">
              <a:latin typeface="Calibri" pitchFamily="34" charset="0"/>
              <a:cs typeface="Calibri" pitchFamily="34" charset="0"/>
            </a:endParaRPr>
          </a:p>
          <a:p>
            <a:pPr lvl="0" algn="just"/>
            <a:r>
              <a:rPr lang="es-SV" sz="1400" dirty="0">
                <a:latin typeface="Calibri" pitchFamily="34" charset="0"/>
                <a:cs typeface="Calibri" pitchFamily="34" charset="0"/>
              </a:rPr>
              <a:t>Brindar asesoría técnica y política a la implementación de las subvenciones de Organizaciones Regionales.</a:t>
            </a:r>
          </a:p>
          <a:p>
            <a:pPr lvl="0" algn="just"/>
            <a:r>
              <a:rPr lang="es-SV" sz="1400" dirty="0">
                <a:latin typeface="Calibri" pitchFamily="34" charset="0"/>
                <a:cs typeface="Calibri" pitchFamily="34" charset="0"/>
              </a:rPr>
              <a:t>Garantiza la alineación y coordinación estratégica (sinergia y complementariedad) entre los MCP y las subvenciones de Organizaciones Regionales financiadas por el Fondo Mundial.</a:t>
            </a:r>
          </a:p>
          <a:p>
            <a:pPr lvl="0" algn="just"/>
            <a:r>
              <a:rPr lang="es-SV" sz="1400" dirty="0">
                <a:latin typeface="Calibri" pitchFamily="34" charset="0"/>
                <a:cs typeface="Calibri" pitchFamily="34" charset="0"/>
              </a:rPr>
              <a:t>Fortalece las capacidades técnicas, de alianzas y de sostenibilidad de las subvenciones de Organizaciones Regionales.</a:t>
            </a:r>
          </a:p>
          <a:p>
            <a:pPr algn="just"/>
            <a:r>
              <a:rPr lang="es-SV" sz="1400" dirty="0">
                <a:latin typeface="Calibri" pitchFamily="34" charset="0"/>
                <a:cs typeface="Calibri" pitchFamily="34" charset="0"/>
              </a:rPr>
              <a:t>Es una instancia de coordinación y enlace con el Fondo Mundial</a:t>
            </a:r>
          </a:p>
          <a:p>
            <a:pPr algn="just"/>
            <a:r>
              <a:rPr lang="es-SV" sz="1600" dirty="0">
                <a:solidFill>
                  <a:srgbClr val="FF0000"/>
                </a:solidFill>
                <a:latin typeface="Calibri" pitchFamily="34" charset="0"/>
                <a:cs typeface="Calibri" pitchFamily="34" charset="0"/>
              </a:rPr>
              <a:t>Ya instalados como Miembros  de  CAR-LAC  se acordó  revisar el Manual de Gobernanza y Operaciones  para ampliar el alcance de estos  Objetivos  contemplados inicialmente.</a:t>
            </a:r>
            <a:endParaRPr lang="es-ES" sz="16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49377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827584" y="548680"/>
            <a:ext cx="8280920" cy="504056"/>
          </a:xfrm>
        </p:spPr>
        <p:txBody>
          <a:bodyPr>
            <a:noAutofit/>
          </a:bodyPr>
          <a:lstStyle/>
          <a:p>
            <a:r>
              <a:rPr lang="es-ES" dirty="0"/>
              <a:t>Objetivo de la visita y representación </a:t>
            </a:r>
          </a:p>
        </p:txBody>
      </p:sp>
      <p:sp>
        <p:nvSpPr>
          <p:cNvPr id="3" name="Shape 2"/>
          <p:cNvSpPr>
            <a:spLocks noGrp="1"/>
          </p:cNvSpPr>
          <p:nvPr>
            <p:ph sz="half" idx="1"/>
          </p:nvPr>
        </p:nvSpPr>
        <p:spPr>
          <a:xfrm>
            <a:off x="683568" y="1268760"/>
            <a:ext cx="7715200" cy="5040560"/>
          </a:xfrm>
        </p:spPr>
        <p:txBody>
          <a:bodyPr>
            <a:normAutofit fontScale="62500" lnSpcReduction="20000"/>
          </a:bodyPr>
          <a:lstStyle/>
          <a:p>
            <a:pPr algn="just"/>
            <a:r>
              <a:rPr lang="es-ES" dirty="0"/>
              <a:t> </a:t>
            </a:r>
            <a:r>
              <a:rPr lang="es-SV" sz="3200" dirty="0"/>
              <a:t>El Consejo  Asesor Regional CAR-LAC cumple una función de coordinación y enlace con el FM para el monitoreo estratégico de la subvenciones de organizaciones regionales. </a:t>
            </a:r>
          </a:p>
          <a:p>
            <a:pPr marL="0" indent="0" algn="just">
              <a:buNone/>
            </a:pPr>
            <a:endParaRPr lang="es-SV" dirty="0"/>
          </a:p>
          <a:p>
            <a:pPr algn="just"/>
            <a:r>
              <a:rPr lang="es-SV" sz="3200" dirty="0"/>
              <a:t>El CAR-LAC cumple un rol de asesor técnico y político, en materia de intervenciones de Organizaciones Regionales en LAC</a:t>
            </a:r>
            <a:r>
              <a:rPr lang="es-SV" dirty="0"/>
              <a:t>.</a:t>
            </a:r>
          </a:p>
          <a:p>
            <a:pPr algn="just"/>
            <a:endParaRPr lang="es-SV" dirty="0"/>
          </a:p>
          <a:p>
            <a:r>
              <a:rPr lang="es-SV" sz="3200" dirty="0"/>
              <a:t>En base a un monitoreo estratégico independiente, transparente y efectivo, brinda recomendaciones al FM para la toma de decisiones relacionadas a inversiones regionales en LAC y articulación de esfuerzos con otras entidades regionales</a:t>
            </a:r>
            <a:r>
              <a:rPr lang="es-SV" dirty="0"/>
              <a:t>.</a:t>
            </a:r>
          </a:p>
          <a:p>
            <a:endParaRPr lang="es-SV" dirty="0"/>
          </a:p>
          <a:p>
            <a:r>
              <a:rPr lang="es-SV" sz="3200" dirty="0"/>
              <a:t>El FM toma las decisiones en cuanto a la aprobación de las notas conceptuales de Organizaciones regionales, las negociaciones, aprobación y firma de las subvenciones con los RP y la aprobación de reprogramaciones solicitadas por los RP y aprobadas por el CAR-LAC.</a:t>
            </a:r>
          </a:p>
          <a:p>
            <a:pPr marL="0" indent="0">
              <a:buNone/>
            </a:pP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9552" y="494184"/>
            <a:ext cx="8229600" cy="990600"/>
          </a:xfrm>
        </p:spPr>
        <p:txBody>
          <a:bodyPr>
            <a:normAutofit/>
          </a:bodyPr>
          <a:lstStyle/>
          <a:p>
            <a:r>
              <a:rPr lang="es-ES" dirty="0"/>
              <a:t>QIENES  LO CONFORMAN  </a:t>
            </a:r>
          </a:p>
        </p:txBody>
      </p:sp>
      <p:sp>
        <p:nvSpPr>
          <p:cNvPr id="3" name="Rectangle 2"/>
          <p:cNvSpPr>
            <a:spLocks noGrp="1"/>
          </p:cNvSpPr>
          <p:nvPr>
            <p:ph sz="half" idx="1"/>
          </p:nvPr>
        </p:nvSpPr>
        <p:spPr>
          <a:xfrm>
            <a:off x="325860" y="3933056"/>
            <a:ext cx="8818140" cy="2697163"/>
          </a:xfrm>
        </p:spPr>
        <p:txBody>
          <a:bodyPr>
            <a:noAutofit/>
          </a:bodyPr>
          <a:lstStyle/>
          <a:p>
            <a:r>
              <a:rPr lang="es-SV" sz="1400" dirty="0"/>
              <a:t>El CAR-LAC es una instancia de consenso regional que incluye cuatro grupos o sectores constituyentes:</a:t>
            </a:r>
          </a:p>
          <a:p>
            <a:r>
              <a:rPr lang="es-SV" sz="1400" dirty="0"/>
              <a:t> </a:t>
            </a:r>
          </a:p>
          <a:p>
            <a:pPr lvl="0"/>
            <a:r>
              <a:rPr lang="es-SV" sz="1400" b="1" dirty="0"/>
              <a:t>Socios externos de la cooperación de carácter regional</a:t>
            </a:r>
            <a:r>
              <a:rPr lang="es-SV" sz="1400" i="1" dirty="0"/>
              <a:t>,</a:t>
            </a:r>
            <a:r>
              <a:rPr lang="es-SV" sz="1400" b="1" dirty="0"/>
              <a:t> </a:t>
            </a:r>
            <a:r>
              <a:rPr lang="es-SV" sz="1400" dirty="0"/>
              <a:t>entre</a:t>
            </a:r>
            <a:r>
              <a:rPr lang="es-SV" sz="1400" b="1" dirty="0"/>
              <a:t> </a:t>
            </a:r>
            <a:r>
              <a:rPr lang="es-SV" sz="1400" dirty="0"/>
              <a:t>los cuales se incluyen instancias académicas, agencias multilaterales y bilaterales,    y representantes de instancias regionales de la Sociedad Civil (Personas afectadas por las enfermedades)</a:t>
            </a:r>
            <a:r>
              <a:rPr lang="es-SV" sz="1400" baseline="30000" dirty="0"/>
              <a:t>1</a:t>
            </a:r>
            <a:endParaRPr lang="es-SV" sz="1400" dirty="0"/>
          </a:p>
          <a:p>
            <a:pPr lvl="0"/>
            <a:r>
              <a:rPr lang="es-SV" sz="1400" b="1" dirty="0"/>
              <a:t>Representantes de los MCP, </a:t>
            </a:r>
            <a:r>
              <a:rPr lang="es-SV" sz="1400" dirty="0"/>
              <a:t>a través de sus comités de monitoreo</a:t>
            </a:r>
            <a:r>
              <a:rPr lang="es-SV" sz="1400" b="1" dirty="0"/>
              <a:t> </a:t>
            </a:r>
            <a:r>
              <a:rPr lang="es-SV" sz="1400" dirty="0"/>
              <a:t>estratégico, delegados por sub regiones geográficas (Centroamérica, Sudamérica y Caribe)</a:t>
            </a:r>
          </a:p>
          <a:p>
            <a:pPr lvl="0"/>
            <a:r>
              <a:rPr lang="es-SV" sz="1400" b="1" dirty="0"/>
              <a:t>Entidades de estructuras regionales que representan a los ministerios de salud </a:t>
            </a:r>
            <a:r>
              <a:rPr lang="es-SV" sz="1400" dirty="0"/>
              <a:t>como el Grupo de Cooperación Técnica</a:t>
            </a:r>
            <a:r>
              <a:rPr lang="es-SV" sz="1400" b="1" dirty="0"/>
              <a:t> </a:t>
            </a:r>
            <a:r>
              <a:rPr lang="es-SV" sz="1400" dirty="0"/>
              <a:t>Horizontal (GCTH)</a:t>
            </a:r>
          </a:p>
          <a:p>
            <a:pPr lvl="0"/>
            <a:r>
              <a:rPr lang="es-SV" sz="1400" b="1" dirty="0"/>
              <a:t>Representantes de estructuras similares </a:t>
            </a:r>
            <a:r>
              <a:rPr lang="es-SV" sz="1400" dirty="0"/>
              <a:t>como Mecanismos de</a:t>
            </a:r>
            <a:r>
              <a:rPr lang="es-SV" sz="1400" b="1" dirty="0"/>
              <a:t> </a:t>
            </a:r>
            <a:r>
              <a:rPr lang="es-SV" sz="1400" dirty="0"/>
              <a:t>Coordinación Regional (MCR)</a:t>
            </a:r>
          </a:p>
          <a:p>
            <a:pPr lvl="0"/>
            <a:endParaRPr lang="es-SV" sz="1400" dirty="0"/>
          </a:p>
        </p:txBody>
      </p:sp>
      <p:pic>
        <p:nvPicPr>
          <p:cNvPr id="6" name="5 Imagen"/>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91680" y="1268760"/>
            <a:ext cx="5760640" cy="2552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7544" y="404664"/>
            <a:ext cx="8229600" cy="630560"/>
          </a:xfrm>
        </p:spPr>
        <p:txBody>
          <a:bodyPr>
            <a:normAutofit fontScale="90000"/>
          </a:bodyPr>
          <a:lstStyle/>
          <a:p>
            <a:r>
              <a:rPr lang="es-ES" dirty="0"/>
              <a:t>CONFORMACIÓN INICIAL OBJETIVOS</a:t>
            </a:r>
          </a:p>
        </p:txBody>
      </p:sp>
      <p:sp>
        <p:nvSpPr>
          <p:cNvPr id="3" name="Rectangle 2"/>
          <p:cNvSpPr>
            <a:spLocks noGrp="1"/>
          </p:cNvSpPr>
          <p:nvPr>
            <p:ph sz="half" idx="1"/>
          </p:nvPr>
        </p:nvSpPr>
        <p:spPr>
          <a:xfrm>
            <a:off x="5508104" y="1052736"/>
            <a:ext cx="3528392" cy="5301208"/>
          </a:xfrm>
        </p:spPr>
        <p:txBody>
          <a:bodyPr>
            <a:noAutofit/>
          </a:bodyPr>
          <a:lstStyle/>
          <a:p>
            <a:r>
              <a:rPr lang="es-SV" sz="1400" dirty="0">
                <a:latin typeface="Calibri" pitchFamily="34" charset="0"/>
                <a:cs typeface="Calibri" pitchFamily="34" charset="0"/>
              </a:rPr>
              <a:t>En un primer período de funcionamiento de dos años,  el CAR LAC  estará conformado por 11 miembros con voz y voto, que representan los sectores indicados anteriormente </a:t>
            </a:r>
            <a:r>
              <a:rPr lang="es-SV" sz="1400" dirty="0">
                <a:solidFill>
                  <a:srgbClr val="FF0000"/>
                </a:solidFill>
                <a:latin typeface="Calibri" pitchFamily="34" charset="0"/>
                <a:cs typeface="Calibri" pitchFamily="34" charset="0"/>
              </a:rPr>
              <a:t>quienes serán invitados nominalmente a ser miembros fundadores del mecanismo</a:t>
            </a:r>
            <a:r>
              <a:rPr lang="es-SV" sz="1400" baseline="30000" dirty="0">
                <a:solidFill>
                  <a:srgbClr val="FF0000"/>
                </a:solidFill>
                <a:latin typeface="Calibri" pitchFamily="34" charset="0"/>
                <a:cs typeface="Calibri" pitchFamily="34" charset="0"/>
              </a:rPr>
              <a:t>2</a:t>
            </a:r>
            <a:r>
              <a:rPr lang="es-SV" sz="1400" dirty="0">
                <a:latin typeface="Calibri" pitchFamily="34" charset="0"/>
                <a:cs typeface="Calibri" pitchFamily="34" charset="0"/>
              </a:rPr>
              <a:t>. Durante el segundo año de funcionamiento el CAR-LAC se establecerá un mecanismo de convocatoria y selección de nuevos miembros para el siguiente período y confirmar o modificar la repartición de miembros por cada sector.</a:t>
            </a:r>
          </a:p>
          <a:p>
            <a:r>
              <a:rPr lang="es-SV" sz="1400" dirty="0">
                <a:latin typeface="Calibri" pitchFamily="34" charset="0"/>
                <a:cs typeface="Calibri" pitchFamily="34" charset="0"/>
              </a:rPr>
              <a:t> </a:t>
            </a:r>
          </a:p>
          <a:p>
            <a:r>
              <a:rPr lang="es-SV" sz="1400" dirty="0">
                <a:latin typeface="Calibri" pitchFamily="34" charset="0"/>
                <a:cs typeface="Calibri" pitchFamily="34" charset="0"/>
              </a:rPr>
              <a:t>De igual forma, en su periodo inicial, serán parte del CAR-LAC como miembros con voz sin voto, los representantes del cada uno de los RP administradores de las tres subvenciones regionales y tres representantes de las redes (ICW Latina, REDCA+ y RED LACTRANS) propietarias de las subvenciones</a:t>
            </a:r>
            <a:r>
              <a:rPr lang="es-SV" sz="1100" dirty="0">
                <a:latin typeface="Calibri" pitchFamily="34" charset="0"/>
                <a:cs typeface="Calibri" pitchFamily="34" charset="0"/>
              </a:rPr>
              <a:t>.</a:t>
            </a:r>
          </a:p>
          <a:p>
            <a:endParaRPr lang="es-SV" sz="1100" dirty="0">
              <a:latin typeface="Calibri" pitchFamily="34" charset="0"/>
              <a:cs typeface="Calibri" pitchFamily="34" charset="0"/>
            </a:endParaRPr>
          </a:p>
          <a:p>
            <a:r>
              <a:rPr lang="es-SV" sz="1400" baseline="30000" dirty="0">
                <a:latin typeface="Calibri" pitchFamily="34" charset="0"/>
                <a:cs typeface="Calibri" pitchFamily="34" charset="0"/>
              </a:rPr>
              <a:t>2</a:t>
            </a:r>
            <a:r>
              <a:rPr lang="es-SV" sz="1400" dirty="0">
                <a:latin typeface="Calibri" pitchFamily="34" charset="0"/>
                <a:cs typeface="Calibri" pitchFamily="34" charset="0"/>
              </a:rPr>
              <a:t> </a:t>
            </a:r>
            <a:r>
              <a:rPr lang="es-SV" sz="800" dirty="0">
                <a:latin typeface="Calibri" pitchFamily="34" charset="0"/>
                <a:cs typeface="Calibri" pitchFamily="34" charset="0"/>
              </a:rPr>
              <a:t>La invitación e identificación inicial de los miembros fundadores formo parte de un proceso de consulta, análisis e intercambio de información con socios claves del FM vinculados a las subvenciones regionales.</a:t>
            </a:r>
          </a:p>
          <a:p>
            <a:r>
              <a:rPr lang="es-SV" sz="800" dirty="0">
                <a:latin typeface="Calibri" pitchFamily="34" charset="0"/>
                <a:cs typeface="Calibri" pitchFamily="34" charset="0"/>
              </a:rPr>
              <a:t> </a:t>
            </a:r>
          </a:p>
          <a:p>
            <a:endParaRPr lang="es-SV" sz="1400" dirty="0">
              <a:latin typeface="Calibri" pitchFamily="34" charset="0"/>
              <a:cs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5472608" cy="477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xmlns="" id="{3E0EE32F-17CD-44AC-8803-459CE5A0A508}"/>
              </a:ext>
            </a:extLst>
          </p:cNvPr>
          <p:cNvSpPr txBox="1"/>
          <p:nvPr/>
        </p:nvSpPr>
        <p:spPr>
          <a:xfrm>
            <a:off x="1907705" y="2780928"/>
            <a:ext cx="1656184" cy="492443"/>
          </a:xfrm>
          <a:prstGeom prst="rect">
            <a:avLst/>
          </a:prstGeom>
          <a:solidFill>
            <a:srgbClr val="006666"/>
          </a:solidFill>
        </p:spPr>
        <p:txBody>
          <a:bodyPr wrap="square" rtlCol="0">
            <a:spAutoFit/>
          </a:bodyPr>
          <a:lstStyle/>
          <a:p>
            <a:r>
              <a:rPr lang="es-419" sz="2600" dirty="0">
                <a:solidFill>
                  <a:schemeClr val="bg1"/>
                </a:solidFill>
              </a:rPr>
              <a:t>CAR-LAC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s-SV" dirty="0"/>
              <a:t>Los MCP tendrán una representación  a través de delegados por sub regiones</a:t>
            </a:r>
            <a:endParaRPr lang="es-ES" dirty="0"/>
          </a:p>
        </p:txBody>
      </p:sp>
      <p:sp>
        <p:nvSpPr>
          <p:cNvPr id="3" name="2 Marcador de contenido"/>
          <p:cNvSpPr>
            <a:spLocks noGrp="1"/>
          </p:cNvSpPr>
          <p:nvPr>
            <p:ph idx="1"/>
          </p:nvPr>
        </p:nvSpPr>
        <p:spPr/>
        <p:txBody>
          <a:bodyPr>
            <a:normAutofit fontScale="85000" lnSpcReduction="20000"/>
          </a:bodyPr>
          <a:lstStyle/>
          <a:p>
            <a:endParaRPr lang="es-SV" dirty="0"/>
          </a:p>
          <a:p>
            <a:r>
              <a:rPr lang="es-SV" dirty="0"/>
              <a:t> </a:t>
            </a:r>
          </a:p>
          <a:p>
            <a:pPr lvl="0"/>
            <a:r>
              <a:rPr lang="es-SV" b="1" dirty="0"/>
              <a:t>MCP- Sub región Centroamérica, </a:t>
            </a:r>
            <a:r>
              <a:rPr lang="es-SV" dirty="0"/>
              <a:t>definido para ser miembro</a:t>
            </a:r>
            <a:r>
              <a:rPr lang="es-SV" b="1" dirty="0"/>
              <a:t> </a:t>
            </a:r>
            <a:r>
              <a:rPr lang="es-SV" dirty="0"/>
              <a:t>fundador un representante del MCP de El Salvador  </a:t>
            </a:r>
          </a:p>
          <a:p>
            <a:r>
              <a:rPr lang="es-SV" dirty="0"/>
              <a:t> </a:t>
            </a:r>
          </a:p>
          <a:p>
            <a:pPr lvl="0"/>
            <a:r>
              <a:rPr lang="es-SV" b="1" dirty="0"/>
              <a:t>MCP- Sub región Sudamérica del Sur, </a:t>
            </a:r>
            <a:r>
              <a:rPr lang="es-SV" dirty="0"/>
              <a:t>definido para ser miembro</a:t>
            </a:r>
            <a:r>
              <a:rPr lang="es-SV" b="1" dirty="0"/>
              <a:t> </a:t>
            </a:r>
            <a:r>
              <a:rPr lang="es-SV" dirty="0"/>
              <a:t>fundador un representante del MCP de Paraguay</a:t>
            </a:r>
          </a:p>
          <a:p>
            <a:r>
              <a:rPr lang="es-SV" dirty="0"/>
              <a:t> </a:t>
            </a:r>
          </a:p>
          <a:p>
            <a:pPr lvl="0"/>
            <a:r>
              <a:rPr lang="es-SV" b="1" dirty="0"/>
              <a:t>MCP- Sub región del Caribe, </a:t>
            </a:r>
            <a:r>
              <a:rPr lang="es-SV" dirty="0"/>
              <a:t>definido para ser miembro fundador un</a:t>
            </a:r>
            <a:r>
              <a:rPr lang="es-SV" b="1" dirty="0"/>
              <a:t> </a:t>
            </a:r>
            <a:r>
              <a:rPr lang="es-SV" dirty="0"/>
              <a:t>representante del MCP de República Dominicana</a:t>
            </a:r>
          </a:p>
          <a:p>
            <a:r>
              <a:rPr lang="es-SV" dirty="0"/>
              <a:t> </a:t>
            </a:r>
          </a:p>
          <a:p>
            <a:r>
              <a:rPr lang="es-SV" dirty="0"/>
              <a:t>Cada representante de los MCP-Sub regionales establecerá un mecanismo de coordinación y plan de trabajo con los puntos focales de los MCP en cada país en que se implementan las subvenciones. Este punto focal debe ser parte del comité de monitoreo estratégico de su país y trabajar voluntariamente en la iniciativa. </a:t>
            </a:r>
          </a:p>
          <a:p>
            <a:endParaRPr lang="es-S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s-ES" dirty="0"/>
              <a:t>ASAMBLEA  DEL CAR-LAC</a:t>
            </a:r>
          </a:p>
        </p:txBody>
      </p:sp>
      <p:sp>
        <p:nvSpPr>
          <p:cNvPr id="5" name="4 Marcador de contenido"/>
          <p:cNvSpPr>
            <a:spLocks noGrp="1"/>
          </p:cNvSpPr>
          <p:nvPr>
            <p:ph sz="half" idx="1"/>
          </p:nvPr>
        </p:nvSpPr>
        <p:spPr>
          <a:xfrm>
            <a:off x="251520" y="1556792"/>
            <a:ext cx="7931224" cy="1008112"/>
          </a:xfrm>
        </p:spPr>
        <p:txBody>
          <a:bodyPr>
            <a:normAutofit fontScale="55000" lnSpcReduction="20000"/>
          </a:bodyPr>
          <a:lstStyle/>
          <a:p>
            <a:pPr marL="0" indent="0">
              <a:buNone/>
            </a:pPr>
            <a:r>
              <a:rPr lang="es-SV" b="1" dirty="0"/>
              <a:t>(Asamblea del CAR –LAC ): </a:t>
            </a:r>
            <a:r>
              <a:rPr lang="es-SV" dirty="0"/>
              <a:t>es la instancia máxima de toma de decisiones constituida por cuatro sectores compuestos por miembros con voz y voto que conforman la plenaria, y miembros con voz y sin voto que los constituyen socios claves que apoyen de forma puntual las acciones del CAR-LAC, a través de proyectos o iniciativas regionales.</a:t>
            </a:r>
          </a:p>
        </p:txBody>
      </p:sp>
      <p:pic>
        <p:nvPicPr>
          <p:cNvPr id="6" name="Picture 12"/>
          <p:cNvPicPr/>
          <p:nvPr/>
        </p:nvPicPr>
        <p:blipFill>
          <a:blip r:embed="rId3">
            <a:extLst/>
          </a:blip>
          <a:srcRect/>
          <a:stretch>
            <a:fillRect/>
          </a:stretch>
        </p:blipFill>
        <p:spPr bwMode="auto">
          <a:xfrm>
            <a:off x="971601" y="2492896"/>
            <a:ext cx="6693306" cy="4032448"/>
          </a:xfrm>
          <a:prstGeom prst="rect">
            <a:avLst/>
          </a:prstGeom>
          <a:noFill/>
        </p:spPr>
      </p:pic>
      <p:sp>
        <p:nvSpPr>
          <p:cNvPr id="3" name="CuadroTexto 2">
            <a:extLst>
              <a:ext uri="{FF2B5EF4-FFF2-40B4-BE49-F238E27FC236}">
                <a16:creationId xmlns:a16="http://schemas.microsoft.com/office/drawing/2014/main" xmlns="" id="{08457E81-632D-4738-A0EC-2AC71261B494}"/>
              </a:ext>
            </a:extLst>
          </p:cNvPr>
          <p:cNvSpPr txBox="1"/>
          <p:nvPr/>
        </p:nvSpPr>
        <p:spPr>
          <a:xfrm>
            <a:off x="3209020" y="2497480"/>
            <a:ext cx="2016224" cy="461665"/>
          </a:xfrm>
          <a:prstGeom prst="rect">
            <a:avLst/>
          </a:prstGeom>
          <a:solidFill>
            <a:srgbClr val="006666"/>
          </a:solidFill>
        </p:spPr>
        <p:txBody>
          <a:bodyPr wrap="square" rtlCol="0">
            <a:spAutoFit/>
          </a:bodyPr>
          <a:lstStyle/>
          <a:p>
            <a:pPr algn="ctr"/>
            <a:r>
              <a:rPr lang="es-419" sz="2400" b="1" dirty="0">
                <a:solidFill>
                  <a:schemeClr val="bg1"/>
                </a:solidFill>
              </a:rPr>
              <a:t>CAR -LAC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ctr"/>
            <a:r>
              <a:rPr lang="es-SV" sz="1800" spc="0" dirty="0">
                <a:solidFill>
                  <a:srgbClr val="292934"/>
                </a:solidFill>
                <a:ea typeface="+mn-ea"/>
                <a:cs typeface="+mn-cs"/>
              </a:rPr>
              <a:t> </a:t>
            </a:r>
            <a:r>
              <a:rPr lang="es-SV" sz="1800" b="1" spc="0" dirty="0">
                <a:ea typeface="+mn-ea"/>
                <a:cs typeface="+mn-cs"/>
              </a:rPr>
              <a:t>Instalación del  Consejo  Asesor Regional  de América Latina y El Caribe  para las subvenciones regionales del Fondo Mundial conformado por un consejo directivo : </a:t>
            </a:r>
            <a:endParaRPr lang="es-ES" b="1" dirty="0"/>
          </a:p>
        </p:txBody>
      </p:sp>
      <p:sp>
        <p:nvSpPr>
          <p:cNvPr id="7" name="6 Rectángulo"/>
          <p:cNvSpPr/>
          <p:nvPr/>
        </p:nvSpPr>
        <p:spPr>
          <a:xfrm>
            <a:off x="395536" y="1556792"/>
            <a:ext cx="8496944" cy="1200329"/>
          </a:xfrm>
          <a:prstGeom prst="rect">
            <a:avLst/>
          </a:prstGeom>
        </p:spPr>
        <p:txBody>
          <a:bodyPr wrap="square">
            <a:spAutoFit/>
          </a:bodyPr>
          <a:lstStyle/>
          <a:p>
            <a:r>
              <a:rPr lang="es-SV" dirty="0"/>
              <a:t>El CAR-LAC  en pleno, eligió  a un Consejo Directivo  integrado por representantes de los sectores que componen el Comité . Llevando a cabo la elección de un presidente(a)  , un vice-presidente(a) y un(a) coordinador(a) de comisiones permanentes o temporales.</a:t>
            </a:r>
          </a:p>
        </p:txBody>
      </p:sp>
      <p:sp>
        <p:nvSpPr>
          <p:cNvPr id="8" name="7 Rectángulo"/>
          <p:cNvSpPr/>
          <p:nvPr/>
        </p:nvSpPr>
        <p:spPr>
          <a:xfrm>
            <a:off x="251519" y="2996952"/>
            <a:ext cx="4608513" cy="2308324"/>
          </a:xfrm>
          <a:prstGeom prst="rect">
            <a:avLst/>
          </a:prstGeom>
        </p:spPr>
        <p:txBody>
          <a:bodyPr wrap="square">
            <a:spAutoFit/>
          </a:bodyPr>
          <a:lstStyle/>
          <a:p>
            <a:r>
              <a:rPr lang="es-SV" dirty="0">
                <a:solidFill>
                  <a:schemeClr val="tx2"/>
                </a:solidFill>
              </a:rPr>
              <a:t>Presidenta </a:t>
            </a:r>
          </a:p>
          <a:p>
            <a:pPr marL="285750" indent="-285750">
              <a:buFont typeface="Arial" pitchFamily="34" charset="0"/>
              <a:buChar char="•"/>
            </a:pPr>
            <a:r>
              <a:rPr lang="es-SV" dirty="0" err="1"/>
              <a:t>Dra</a:t>
            </a:r>
            <a:r>
              <a:rPr lang="es-SV" dirty="0"/>
              <a:t> Ana Isabel Nieto de El Salvador</a:t>
            </a:r>
          </a:p>
          <a:p>
            <a:r>
              <a:rPr lang="es-SV" dirty="0">
                <a:solidFill>
                  <a:schemeClr val="tx2"/>
                </a:solidFill>
              </a:rPr>
              <a:t>Vice Presidente </a:t>
            </a:r>
          </a:p>
          <a:p>
            <a:pPr marL="285750" indent="-285750">
              <a:buFont typeface="Arial" pitchFamily="34" charset="0"/>
              <a:buChar char="•"/>
            </a:pPr>
            <a:r>
              <a:rPr lang="es-SV" dirty="0"/>
              <a:t>Norman Gutiérrez de Nicaragua Sociedad Civil </a:t>
            </a:r>
          </a:p>
          <a:p>
            <a:r>
              <a:rPr lang="es-SV" dirty="0">
                <a:solidFill>
                  <a:schemeClr val="tx2"/>
                </a:solidFill>
              </a:rPr>
              <a:t>Coordinadora de comisiones</a:t>
            </a:r>
            <a:r>
              <a:rPr lang="es-SV" dirty="0"/>
              <a:t> </a:t>
            </a:r>
          </a:p>
          <a:p>
            <a:pPr marL="285750" indent="-285750">
              <a:buFont typeface="Arial" pitchFamily="34" charset="0"/>
              <a:buChar char="•"/>
            </a:pPr>
            <a:r>
              <a:rPr lang="es-SV" dirty="0"/>
              <a:t> Alejandra </a:t>
            </a:r>
            <a:r>
              <a:rPr lang="es-SV" dirty="0" err="1"/>
              <a:t>Corao</a:t>
            </a:r>
            <a:r>
              <a:rPr lang="es-SV" dirty="0"/>
              <a:t>  ONUSIDA Panamá. </a:t>
            </a:r>
          </a:p>
          <a:p>
            <a:pPr marL="285750" indent="-285750">
              <a:buFont typeface="Arial" pitchFamily="34" charset="0"/>
              <a:buChar char="•"/>
            </a:pPr>
            <a:endParaRPr lang="es-SV"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133" y="2636912"/>
            <a:ext cx="3761978" cy="3960440"/>
          </a:xfrm>
          <a:prstGeom prst="rect">
            <a:avLst/>
          </a:prstGeom>
          <a:ln>
            <a:noFill/>
          </a:ln>
          <a:effectLst>
            <a:softEdge rad="112500"/>
          </a:effectLst>
        </p:spPr>
      </p:pic>
      <p:pic>
        <p:nvPicPr>
          <p:cNvPr id="6" name="7 Marcador de contenido"/>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115616" y="5157192"/>
            <a:ext cx="2088232" cy="144016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DCD6C6-51A0-445D-A2F8-DE59AA6B49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0</TotalTime>
  <Words>883</Words>
  <Application>Microsoft Office PowerPoint</Application>
  <PresentationFormat>Presentación en pantalla (4:3)</PresentationFormat>
  <Paragraphs>101</Paragraphs>
  <Slides>13</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Aharoni</vt:lpstr>
      <vt:lpstr>Arial</vt:lpstr>
      <vt:lpstr>Calibri</vt:lpstr>
      <vt:lpstr>Claridad</vt:lpstr>
      <vt:lpstr>Informe de reunión  General  del  Consejo   ASESOR  regional   car-lac   Para subvenciones regionales  del fondo mundial   lac</vt:lpstr>
      <vt:lpstr>Participantes  por  El Salvador </vt:lpstr>
      <vt:lpstr>Objetivos del CAR-LAC  </vt:lpstr>
      <vt:lpstr>Objetivo de la visita y representación </vt:lpstr>
      <vt:lpstr>QIENES  LO CONFORMAN  </vt:lpstr>
      <vt:lpstr>CONFORMACIÓN INICIAL OBJETIVOS</vt:lpstr>
      <vt:lpstr>Los MCP tendrán una representación  a través de delegados por sub regiones</vt:lpstr>
      <vt:lpstr>ASAMBLEA  DEL CAR-LAC</vt:lpstr>
      <vt:lpstr> Instalación del  Consejo  Asesor Regional  de América Latina y El Caribe  para las subvenciones regionales del Fondo Mundial conformado por un consejo directivo : </vt:lpstr>
      <vt:lpstr> Los puntos focales de los MCP</vt:lpstr>
      <vt:lpstr>Entre las tareas establecidas para el punto focal se encuentran: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2017-06-16T17:20:13Z</dcterms:created>
  <dcterms:modified xsi:type="dcterms:W3CDTF">2017-06-22T13:52:35Z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