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74" r:id="rId11"/>
    <p:sldId id="266" r:id="rId12"/>
    <p:sldId id="261" r:id="rId13"/>
    <p:sldId id="267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61" autoAdjust="0"/>
    <p:restoredTop sz="94660"/>
  </p:normalViewPr>
  <p:slideViewPr>
    <p:cSldViewPr snapToGrid="0">
      <p:cViewPr varScale="1">
        <p:scale>
          <a:sx n="71" d="100"/>
          <a:sy n="71" d="100"/>
        </p:scale>
        <p:origin x="7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4211" y="1725770"/>
            <a:ext cx="11228747" cy="1326524"/>
          </a:xfrm>
        </p:spPr>
        <p:txBody>
          <a:bodyPr>
            <a:normAutofit fontScale="90000"/>
          </a:bodyPr>
          <a:lstStyle/>
          <a:p>
            <a:r>
              <a:rPr lang="es-SV" dirty="0" smtClean="0"/>
              <a:t>Modulo cuidado y tratamiento  </a:t>
            </a:r>
            <a:br>
              <a:rPr lang="es-SV" dirty="0" smtClean="0"/>
            </a:br>
            <a:r>
              <a:rPr lang="es-SV" dirty="0" smtClean="0"/>
              <a:t>extensión año 2 </a:t>
            </a:r>
            <a:endParaRPr lang="es-SV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60729" y="3354471"/>
            <a:ext cx="9090853" cy="766770"/>
          </a:xfrm>
          <a:solidFill>
            <a:schemeClr val="accent1"/>
          </a:solidFill>
        </p:spPr>
        <p:txBody>
          <a:bodyPr/>
          <a:lstStyle/>
          <a:p>
            <a:r>
              <a:rPr lang="es-SV" dirty="0" smtClean="0"/>
              <a:t>“Innovando servicios reduciendo riesgos renovando vídas en El Salvador “</a:t>
            </a:r>
            <a:endParaRPr lang="es-SV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4654086"/>
              </p:ext>
            </p:extLst>
          </p:nvPr>
        </p:nvGraphicFramePr>
        <p:xfrm>
          <a:off x="1296208" y="4423418"/>
          <a:ext cx="5203065" cy="365760"/>
        </p:xfrm>
        <a:graphic>
          <a:graphicData uri="http://schemas.openxmlformats.org/drawingml/2006/table">
            <a:tbl>
              <a:tblPr/>
              <a:tblGrid>
                <a:gridCol w="5203065">
                  <a:extLst>
                    <a:ext uri="{9D8B030D-6E8A-4147-A177-3AD203B41FA5}">
                      <a16:colId xmlns:a16="http://schemas.microsoft.com/office/drawing/2014/main" val="36546301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s-SV" dirty="0" smtClean="0"/>
                        <a:t>Red Salvadoreña de Personas con Vih /sida </a:t>
                      </a:r>
                      <a:endParaRPr lang="es-SV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9480506"/>
                  </a:ext>
                </a:extLst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3470413"/>
              </p:ext>
            </p:extLst>
          </p:nvPr>
        </p:nvGraphicFramePr>
        <p:xfrm>
          <a:off x="6499273" y="5219114"/>
          <a:ext cx="2039815" cy="1066800"/>
        </p:xfrm>
        <a:graphic>
          <a:graphicData uri="http://schemas.openxmlformats.org/drawingml/2006/table">
            <a:tbl>
              <a:tblPr/>
              <a:tblGrid>
                <a:gridCol w="2039815">
                  <a:extLst>
                    <a:ext uri="{9D8B030D-6E8A-4147-A177-3AD203B41FA5}">
                      <a16:colId xmlns:a16="http://schemas.microsoft.com/office/drawing/2014/main" val="1361425052"/>
                    </a:ext>
                  </a:extLst>
                </a:gridCol>
              </a:tblGrid>
              <a:tr h="393895">
                <a:tc>
                  <a:txBody>
                    <a:bodyPr/>
                    <a:lstStyle/>
                    <a:p>
                      <a:r>
                        <a:rPr lang="es-SV" sz="3200" dirty="0" smtClean="0">
                          <a:blipFill>
                            <a:blip r:embed="rId2"/>
                            <a:tile tx="0" ty="0" sx="100000" sy="100000" flip="none" algn="tl"/>
                          </a:blipFill>
                        </a:rPr>
                        <a:t>      REDSAL +</a:t>
                      </a:r>
                      <a:endParaRPr lang="es-SV" sz="3200" dirty="0">
                        <a:blipFill>
                          <a:blip r:embed="rId2"/>
                          <a:tile tx="0" ty="0" sx="100000" sy="100000" flip="none" algn="tl"/>
                        </a:blip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pattFill prst="pct20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3096614468"/>
                  </a:ext>
                </a:extLst>
              </a:tr>
            </a:tbl>
          </a:graphicData>
        </a:graphic>
      </p:graphicFrame>
      <p:pic>
        <p:nvPicPr>
          <p:cNvPr id="6" name="Imagen 5" descr="LOGO REDSAL+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082" y="4662152"/>
            <a:ext cx="2232876" cy="20828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587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7617703"/>
              </p:ext>
            </p:extLst>
          </p:nvPr>
        </p:nvGraphicFramePr>
        <p:xfrm>
          <a:off x="1661375" y="1339403"/>
          <a:ext cx="7018986" cy="5029200"/>
        </p:xfrm>
        <a:graphic>
          <a:graphicData uri="http://schemas.openxmlformats.org/drawingml/2006/table">
            <a:tbl>
              <a:tblPr/>
              <a:tblGrid>
                <a:gridCol w="7018986">
                  <a:extLst>
                    <a:ext uri="{9D8B030D-6E8A-4147-A177-3AD203B41FA5}">
                      <a16:colId xmlns:a16="http://schemas.microsoft.com/office/drawing/2014/main" val="3893906474"/>
                    </a:ext>
                  </a:extLst>
                </a:gridCol>
              </a:tblGrid>
              <a:tr h="4533363">
                <a:tc>
                  <a:txBody>
                    <a:bodyPr/>
                    <a:lstStyle/>
                    <a:p>
                      <a:r>
                        <a:rPr lang="es-SV" dirty="0" smtClean="0"/>
                        <a:t>FUNCIONES DE</a:t>
                      </a:r>
                      <a:r>
                        <a:rPr lang="es-SV" baseline="0" dirty="0" smtClean="0"/>
                        <a:t> LOS EDUCADORES </a:t>
                      </a:r>
                    </a:p>
                    <a:p>
                      <a:endParaRPr lang="es-SV" baseline="0" dirty="0" smtClean="0"/>
                    </a:p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es-SV" baseline="0" dirty="0" smtClean="0"/>
                        <a:t>REALISAR VISITAS DOMICILIARES  A USUARIOS EN INICIO Y ABANDONO DE TAR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es-SV" baseline="0" dirty="0" smtClean="0"/>
                        <a:t>COORDINAR CON LOS EQUIPOS MULTIDISCIPLINARIOS PARA OBTENER LISTADOS DE USUARIOS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es-SV" baseline="0" dirty="0" smtClean="0"/>
                        <a:t>REALISAR PROGRAMACION MENSUAL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es-SV" baseline="0" dirty="0" smtClean="0"/>
                        <a:t>VINCULAR USUARIOS DIAGNOSTICADOS EN PRIMER NIVEL DE SALUD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es-SV" baseline="0" dirty="0" smtClean="0"/>
                        <a:t>REALISAR VISITAS EN LUGARES ESTRATEGICOS PARA EL USUARIO 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s-SV" baseline="0" dirty="0" smtClean="0"/>
                        <a:t>COORDINADOR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es-SV" baseline="0" dirty="0" smtClean="0"/>
                        <a:t>REALIZAR MONITOREO DE ACTIVIDADES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es-SV" baseline="0" dirty="0" smtClean="0"/>
                        <a:t>REALISAR INFORMES MENSUALES Y TRIMESTRALES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es-SV" baseline="0" dirty="0" smtClean="0"/>
                        <a:t>COORDINAR ACTIVIDADES DE BUSQUEDA  DE USUARIOS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es-SV" baseline="0" dirty="0" smtClean="0"/>
                        <a:t>SUBIR LA INFORMACION EN EL SIGPRO 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endParaRPr lang="es-SV" baseline="0" dirty="0" smtClean="0"/>
                    </a:p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endParaRPr lang="es-SV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63545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6781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466" y="1403795"/>
            <a:ext cx="5602310" cy="489397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37" y="1403795"/>
            <a:ext cx="5754829" cy="489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5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1974" y="1300764"/>
            <a:ext cx="5512158" cy="4559121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499905"/>
              </p:ext>
            </p:extLst>
          </p:nvPr>
        </p:nvGraphicFramePr>
        <p:xfrm>
          <a:off x="798491" y="171285"/>
          <a:ext cx="4559120" cy="640080"/>
        </p:xfrm>
        <a:graphic>
          <a:graphicData uri="http://schemas.openxmlformats.org/drawingml/2006/table">
            <a:tbl>
              <a:tblPr/>
              <a:tblGrid>
                <a:gridCol w="4559120">
                  <a:extLst>
                    <a:ext uri="{9D8B030D-6E8A-4147-A177-3AD203B41FA5}">
                      <a16:colId xmlns:a16="http://schemas.microsoft.com/office/drawing/2014/main" val="2437841170"/>
                    </a:ext>
                  </a:extLst>
                </a:gridCol>
              </a:tblGrid>
              <a:tr h="154547">
                <a:tc>
                  <a:txBody>
                    <a:bodyPr/>
                    <a:lstStyle/>
                    <a:p>
                      <a:r>
                        <a:rPr lang="es-SV" dirty="0" smtClean="0"/>
                        <a:t>MONITOREO</a:t>
                      </a:r>
                      <a:r>
                        <a:rPr lang="es-SV" baseline="0" dirty="0" smtClean="0"/>
                        <a:t> DE ACOMPAÑAMIENTO EN  LA BUSQUEDA DE USUARIOS </a:t>
                      </a:r>
                      <a:endParaRPr lang="es-SV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2075381"/>
                  </a:ext>
                </a:extLst>
              </a:tr>
            </a:tbl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886" y="811365"/>
            <a:ext cx="5396249" cy="5525039"/>
          </a:xfrm>
          <a:prstGeom prst="rect">
            <a:avLst/>
          </a:prstGeom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1933234"/>
              </p:ext>
            </p:extLst>
          </p:nvPr>
        </p:nvGraphicFramePr>
        <p:xfrm>
          <a:off x="6310648" y="77273"/>
          <a:ext cx="4520484" cy="640080"/>
        </p:xfrm>
        <a:graphic>
          <a:graphicData uri="http://schemas.openxmlformats.org/drawingml/2006/table">
            <a:tbl>
              <a:tblPr/>
              <a:tblGrid>
                <a:gridCol w="4520484">
                  <a:extLst>
                    <a:ext uri="{9D8B030D-6E8A-4147-A177-3AD203B41FA5}">
                      <a16:colId xmlns:a16="http://schemas.microsoft.com/office/drawing/2014/main" val="2711225726"/>
                    </a:ext>
                  </a:extLst>
                </a:gridCol>
              </a:tblGrid>
              <a:tr h="437882">
                <a:tc>
                  <a:txBody>
                    <a:bodyPr/>
                    <a:lstStyle/>
                    <a:p>
                      <a:r>
                        <a:rPr lang="es-SV" dirty="0" smtClean="0"/>
                        <a:t>TRABAJO CON GRUPOS DE APOYO DE PERSONAS CON VIH </a:t>
                      </a:r>
                      <a:endParaRPr lang="es-SV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78625"/>
                  </a:ext>
                </a:extLst>
              </a:tr>
            </a:tbl>
          </a:graphicData>
        </a:graphic>
      </p:graphicFrame>
      <p:pic>
        <p:nvPicPr>
          <p:cNvPr id="6" name="Imagen 5" descr="LOGO REDSAL+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694" y="5945353"/>
            <a:ext cx="2232876" cy="7821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944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77" y="1146221"/>
            <a:ext cx="5151549" cy="508715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63919" y="1143435"/>
            <a:ext cx="5087153" cy="509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55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68" y="1146218"/>
            <a:ext cx="4881091" cy="4771623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6972610"/>
              </p:ext>
            </p:extLst>
          </p:nvPr>
        </p:nvGraphicFramePr>
        <p:xfrm>
          <a:off x="1390917" y="425003"/>
          <a:ext cx="4546243" cy="365760"/>
        </p:xfrm>
        <a:graphic>
          <a:graphicData uri="http://schemas.openxmlformats.org/drawingml/2006/table">
            <a:tbl>
              <a:tblPr/>
              <a:tblGrid>
                <a:gridCol w="4546243">
                  <a:extLst>
                    <a:ext uri="{9D8B030D-6E8A-4147-A177-3AD203B41FA5}">
                      <a16:colId xmlns:a16="http://schemas.microsoft.com/office/drawing/2014/main" val="337494630"/>
                    </a:ext>
                  </a:extLst>
                </a:gridCol>
              </a:tblGrid>
              <a:tr h="321972">
                <a:tc>
                  <a:txBody>
                    <a:bodyPr/>
                    <a:lstStyle/>
                    <a:p>
                      <a:r>
                        <a:rPr lang="es-SV" dirty="0" smtClean="0"/>
                        <a:t>FORTALECIMIENTO POR</a:t>
                      </a:r>
                      <a:r>
                        <a:rPr lang="es-SV" baseline="0" dirty="0" smtClean="0"/>
                        <a:t> PARTE DE PMA</a:t>
                      </a:r>
                      <a:endParaRPr lang="es-SV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8438734"/>
                  </a:ext>
                </a:extLst>
              </a:tr>
            </a:tbl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54142" y="1603216"/>
            <a:ext cx="4771624" cy="3857625"/>
          </a:xfrm>
          <a:prstGeom prst="rect">
            <a:avLst/>
          </a:prstGeom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331735"/>
              </p:ext>
            </p:extLst>
          </p:nvPr>
        </p:nvGraphicFramePr>
        <p:xfrm>
          <a:off x="6568225" y="399245"/>
          <a:ext cx="3657600" cy="640080"/>
        </p:xfrm>
        <a:graphic>
          <a:graphicData uri="http://schemas.openxmlformats.org/drawingml/2006/table">
            <a:tbl>
              <a:tblPr/>
              <a:tblGrid>
                <a:gridCol w="3657600">
                  <a:extLst>
                    <a:ext uri="{9D8B030D-6E8A-4147-A177-3AD203B41FA5}">
                      <a16:colId xmlns:a16="http://schemas.microsoft.com/office/drawing/2014/main" val="781569672"/>
                    </a:ext>
                  </a:extLst>
                </a:gridCol>
              </a:tblGrid>
              <a:tr h="391518">
                <a:tc>
                  <a:txBody>
                    <a:bodyPr/>
                    <a:lstStyle/>
                    <a:p>
                      <a:r>
                        <a:rPr lang="es-SV" dirty="0" smtClean="0"/>
                        <a:t>BARRIDOS DE ZONA  EN</a:t>
                      </a:r>
                      <a:r>
                        <a:rPr lang="es-SV" baseline="0" dirty="0" smtClean="0"/>
                        <a:t> EL DEPARTAMENTO DE USULUTAN</a:t>
                      </a:r>
                      <a:endParaRPr lang="es-SV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50134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6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1642239"/>
              </p:ext>
            </p:extLst>
          </p:nvPr>
        </p:nvGraphicFramePr>
        <p:xfrm>
          <a:off x="592427" y="270457"/>
          <a:ext cx="4224272" cy="640080"/>
        </p:xfrm>
        <a:graphic>
          <a:graphicData uri="http://schemas.openxmlformats.org/drawingml/2006/table">
            <a:tbl>
              <a:tblPr/>
              <a:tblGrid>
                <a:gridCol w="4224272">
                  <a:extLst>
                    <a:ext uri="{9D8B030D-6E8A-4147-A177-3AD203B41FA5}">
                      <a16:colId xmlns:a16="http://schemas.microsoft.com/office/drawing/2014/main" val="18197741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s-SV" dirty="0" smtClean="0"/>
                        <a:t>GRUPOS</a:t>
                      </a:r>
                      <a:r>
                        <a:rPr lang="es-SV" baseline="0" dirty="0" smtClean="0"/>
                        <a:t> DE BUSQUEDA DE USUARIOS DE ABANDONO DE TAR</a:t>
                      </a:r>
                      <a:endParaRPr lang="es-SV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2044758"/>
                  </a:ext>
                </a:extLst>
              </a:tr>
            </a:tbl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89"/>
          <a:stretch/>
        </p:blipFill>
        <p:spPr>
          <a:xfrm>
            <a:off x="495502" y="1104363"/>
            <a:ext cx="4321197" cy="4572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699" y="1104363"/>
            <a:ext cx="686444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98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10" y="386366"/>
            <a:ext cx="3837903" cy="587920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85941" y="1759040"/>
            <a:ext cx="5879204" cy="313386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55155" y="1123681"/>
            <a:ext cx="5879207" cy="440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87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4468959"/>
              </p:ext>
            </p:extLst>
          </p:nvPr>
        </p:nvGraphicFramePr>
        <p:xfrm>
          <a:off x="1622738" y="128789"/>
          <a:ext cx="2163650" cy="365760"/>
        </p:xfrm>
        <a:graphic>
          <a:graphicData uri="http://schemas.openxmlformats.org/drawingml/2006/table">
            <a:tbl>
              <a:tblPr/>
              <a:tblGrid>
                <a:gridCol w="2163650">
                  <a:extLst>
                    <a:ext uri="{9D8B030D-6E8A-4147-A177-3AD203B41FA5}">
                      <a16:colId xmlns:a16="http://schemas.microsoft.com/office/drawing/2014/main" val="3539316350"/>
                    </a:ext>
                  </a:extLst>
                </a:gridCol>
              </a:tblGrid>
              <a:tr h="296214">
                <a:tc>
                  <a:txBody>
                    <a:bodyPr/>
                    <a:lstStyle/>
                    <a:p>
                      <a:r>
                        <a:rPr lang="es-SV" dirty="0" smtClean="0"/>
                        <a:t>MONTO 2018</a:t>
                      </a:r>
                      <a:endParaRPr lang="es-SV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0811626"/>
                  </a:ext>
                </a:extLst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3466044"/>
              </p:ext>
            </p:extLst>
          </p:nvPr>
        </p:nvGraphicFramePr>
        <p:xfrm>
          <a:off x="1390920" y="494549"/>
          <a:ext cx="7765959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8653">
                  <a:extLst>
                    <a:ext uri="{9D8B030D-6E8A-4147-A177-3AD203B41FA5}">
                      <a16:colId xmlns:a16="http://schemas.microsoft.com/office/drawing/2014/main" val="3112374660"/>
                    </a:ext>
                  </a:extLst>
                </a:gridCol>
                <a:gridCol w="2588653">
                  <a:extLst>
                    <a:ext uri="{9D8B030D-6E8A-4147-A177-3AD203B41FA5}">
                      <a16:colId xmlns:a16="http://schemas.microsoft.com/office/drawing/2014/main" val="3752738531"/>
                    </a:ext>
                  </a:extLst>
                </a:gridCol>
                <a:gridCol w="2588653">
                  <a:extLst>
                    <a:ext uri="{9D8B030D-6E8A-4147-A177-3AD203B41FA5}">
                      <a16:colId xmlns:a16="http://schemas.microsoft.com/office/drawing/2014/main" val="3187984175"/>
                    </a:ext>
                  </a:extLst>
                </a:gridCol>
              </a:tblGrid>
              <a:tr h="346871">
                <a:tc>
                  <a:txBody>
                    <a:bodyPr/>
                    <a:lstStyle/>
                    <a:p>
                      <a:r>
                        <a:rPr lang="es-SV" dirty="0" smtClean="0"/>
                        <a:t>CARGO 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SALARIO 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SALARIO</a:t>
                      </a:r>
                      <a:r>
                        <a:rPr lang="es-SV" baseline="0" dirty="0" smtClean="0"/>
                        <a:t> NETO </a:t>
                      </a:r>
                      <a:endParaRPr lang="es-S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776679"/>
                  </a:ext>
                </a:extLst>
              </a:tr>
              <a:tr h="346871">
                <a:tc>
                  <a:txBody>
                    <a:bodyPr/>
                    <a:lstStyle/>
                    <a:p>
                      <a:r>
                        <a:rPr lang="es-SV" dirty="0" smtClean="0"/>
                        <a:t>COORDINADOR 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$425.00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$381.44</a:t>
                      </a:r>
                      <a:endParaRPr lang="es-S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6442047"/>
                  </a:ext>
                </a:extLst>
              </a:tr>
              <a:tr h="346871">
                <a:tc>
                  <a:txBody>
                    <a:bodyPr/>
                    <a:lstStyle/>
                    <a:p>
                      <a:r>
                        <a:rPr lang="es-SV" dirty="0" smtClean="0"/>
                        <a:t>EDUCADOR 1 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$413.44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$371.06</a:t>
                      </a:r>
                      <a:endParaRPr lang="es-S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5567499"/>
                  </a:ext>
                </a:extLst>
              </a:tr>
              <a:tr h="346871">
                <a:tc>
                  <a:txBody>
                    <a:bodyPr/>
                    <a:lstStyle/>
                    <a:p>
                      <a:r>
                        <a:rPr lang="es-SV" dirty="0" smtClean="0"/>
                        <a:t>EDUCADOR 2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$413.44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$371.06</a:t>
                      </a:r>
                      <a:endParaRPr lang="es-S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8343149"/>
                  </a:ext>
                </a:extLst>
              </a:tr>
              <a:tr h="346871">
                <a:tc>
                  <a:txBody>
                    <a:bodyPr/>
                    <a:lstStyle/>
                    <a:p>
                      <a:r>
                        <a:rPr lang="es-SV" dirty="0" smtClean="0"/>
                        <a:t>EDUCADOR 3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$413,44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$371.06</a:t>
                      </a:r>
                      <a:endParaRPr lang="es-S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5167234"/>
                  </a:ext>
                </a:extLst>
              </a:tr>
              <a:tr h="346871">
                <a:tc>
                  <a:txBody>
                    <a:bodyPr/>
                    <a:lstStyle/>
                    <a:p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S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1031734"/>
                  </a:ext>
                </a:extLst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214857"/>
              </p:ext>
            </p:extLst>
          </p:nvPr>
        </p:nvGraphicFramePr>
        <p:xfrm>
          <a:off x="1390920" y="2689109"/>
          <a:ext cx="7765959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8653">
                  <a:extLst>
                    <a:ext uri="{9D8B030D-6E8A-4147-A177-3AD203B41FA5}">
                      <a16:colId xmlns:a16="http://schemas.microsoft.com/office/drawing/2014/main" val="2258539361"/>
                    </a:ext>
                  </a:extLst>
                </a:gridCol>
                <a:gridCol w="2588653">
                  <a:extLst>
                    <a:ext uri="{9D8B030D-6E8A-4147-A177-3AD203B41FA5}">
                      <a16:colId xmlns:a16="http://schemas.microsoft.com/office/drawing/2014/main" val="3955921706"/>
                    </a:ext>
                  </a:extLst>
                </a:gridCol>
                <a:gridCol w="2588653">
                  <a:extLst>
                    <a:ext uri="{9D8B030D-6E8A-4147-A177-3AD203B41FA5}">
                      <a16:colId xmlns:a16="http://schemas.microsoft.com/office/drawing/2014/main" val="1510138897"/>
                    </a:ext>
                  </a:extLst>
                </a:gridCol>
              </a:tblGrid>
              <a:tr h="340183">
                <a:tc>
                  <a:txBody>
                    <a:bodyPr/>
                    <a:lstStyle/>
                    <a:p>
                      <a:r>
                        <a:rPr lang="es-SV" dirty="0" smtClean="0"/>
                        <a:t>RUBRO 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MONTO 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TIEMPO </a:t>
                      </a:r>
                      <a:endParaRPr lang="es-S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7904297"/>
                  </a:ext>
                </a:extLst>
              </a:tr>
              <a:tr h="340183">
                <a:tc>
                  <a:txBody>
                    <a:bodyPr/>
                    <a:lstStyle/>
                    <a:p>
                      <a:r>
                        <a:rPr lang="es-SV" dirty="0" smtClean="0"/>
                        <a:t>ALQUILER 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777.78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12 MESES</a:t>
                      </a:r>
                      <a:endParaRPr lang="es-S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537663"/>
                  </a:ext>
                </a:extLst>
              </a:tr>
              <a:tr h="340183">
                <a:tc>
                  <a:txBody>
                    <a:bodyPr/>
                    <a:lstStyle/>
                    <a:p>
                      <a:r>
                        <a:rPr lang="es-SV" dirty="0" smtClean="0"/>
                        <a:t>LUZ  AGUA 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79.89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12 MESES</a:t>
                      </a:r>
                      <a:endParaRPr lang="es-S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3984525"/>
                  </a:ext>
                </a:extLst>
              </a:tr>
              <a:tr h="340183">
                <a:tc>
                  <a:txBody>
                    <a:bodyPr/>
                    <a:lstStyle/>
                    <a:p>
                      <a:r>
                        <a:rPr lang="es-SV" dirty="0" smtClean="0"/>
                        <a:t>TELEFONIA 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40.00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12 MESES </a:t>
                      </a:r>
                      <a:endParaRPr lang="es-S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9479442"/>
                  </a:ext>
                </a:extLst>
              </a:tr>
              <a:tr h="340183">
                <a:tc>
                  <a:txBody>
                    <a:bodyPr/>
                    <a:lstStyle/>
                    <a:p>
                      <a:r>
                        <a:rPr lang="es-SV" dirty="0" smtClean="0"/>
                        <a:t>MATERIAL Y PAPELERIA 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202.00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3 VECES </a:t>
                      </a:r>
                      <a:endParaRPr lang="es-S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1869816"/>
                  </a:ext>
                </a:extLst>
              </a:tr>
              <a:tr h="587165">
                <a:tc>
                  <a:txBody>
                    <a:bodyPr/>
                    <a:lstStyle/>
                    <a:p>
                      <a:r>
                        <a:rPr lang="es-SV" dirty="0" smtClean="0"/>
                        <a:t>SALARIO ADMINISTRATIVO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476.49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12 MESES</a:t>
                      </a:r>
                      <a:endParaRPr lang="es-S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174749"/>
                  </a:ext>
                </a:extLst>
              </a:tr>
              <a:tr h="587165">
                <a:tc>
                  <a:txBody>
                    <a:bodyPr/>
                    <a:lstStyle/>
                    <a:p>
                      <a:r>
                        <a:rPr lang="es-SV" dirty="0" smtClean="0"/>
                        <a:t>RECARGAS TELEFONICAS 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120.00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2 VECES </a:t>
                      </a:r>
                      <a:endParaRPr lang="es-S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3046705"/>
                  </a:ext>
                </a:extLst>
              </a:tr>
              <a:tr h="340183">
                <a:tc>
                  <a:txBody>
                    <a:bodyPr/>
                    <a:lstStyle/>
                    <a:p>
                      <a:r>
                        <a:rPr lang="es-SV" dirty="0" smtClean="0"/>
                        <a:t>TRANSPORTE 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600.00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4 TRIMESTRES</a:t>
                      </a:r>
                      <a:endParaRPr lang="es-S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7568963"/>
                  </a:ext>
                </a:extLst>
              </a:tr>
              <a:tr h="340183">
                <a:tc>
                  <a:txBody>
                    <a:bodyPr/>
                    <a:lstStyle/>
                    <a:p>
                      <a:r>
                        <a:rPr lang="es-SV" dirty="0" smtClean="0"/>
                        <a:t>UNIFORMES 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120.00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1 VEZ </a:t>
                      </a:r>
                      <a:endParaRPr lang="es-S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79107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280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150973"/>
              </p:ext>
            </p:extLst>
          </p:nvPr>
        </p:nvGraphicFramePr>
        <p:xfrm>
          <a:off x="2524259" y="360608"/>
          <a:ext cx="3013656" cy="365760"/>
        </p:xfrm>
        <a:graphic>
          <a:graphicData uri="http://schemas.openxmlformats.org/drawingml/2006/table">
            <a:tbl>
              <a:tblPr/>
              <a:tblGrid>
                <a:gridCol w="3013656">
                  <a:extLst>
                    <a:ext uri="{9D8B030D-6E8A-4147-A177-3AD203B41FA5}">
                      <a16:colId xmlns:a16="http://schemas.microsoft.com/office/drawing/2014/main" val="588225983"/>
                    </a:ext>
                  </a:extLst>
                </a:gridCol>
              </a:tblGrid>
              <a:tr h="270456">
                <a:tc>
                  <a:txBody>
                    <a:bodyPr/>
                    <a:lstStyle/>
                    <a:p>
                      <a:r>
                        <a:rPr lang="es-SV" dirty="0" smtClean="0"/>
                        <a:t>LECCIONES APRENDIDAS </a:t>
                      </a:r>
                      <a:endParaRPr lang="es-SV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4194738"/>
                  </a:ext>
                </a:extLst>
              </a:tr>
            </a:tbl>
          </a:graphicData>
        </a:graphic>
      </p:graphicFrame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1690354"/>
              </p:ext>
            </p:extLst>
          </p:nvPr>
        </p:nvGraphicFramePr>
        <p:xfrm>
          <a:off x="1197735" y="1455313"/>
          <a:ext cx="9131121" cy="2743200"/>
        </p:xfrm>
        <a:graphic>
          <a:graphicData uri="http://schemas.openxmlformats.org/drawingml/2006/table">
            <a:tbl>
              <a:tblPr/>
              <a:tblGrid>
                <a:gridCol w="9131121">
                  <a:extLst>
                    <a:ext uri="{9D8B030D-6E8A-4147-A177-3AD203B41FA5}">
                      <a16:colId xmlns:a16="http://schemas.microsoft.com/office/drawing/2014/main" val="3131812913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r>
                        <a:rPr lang="es-SV" dirty="0" smtClean="0"/>
                        <a:t>1- LA ESTRATEGIA DE PARES ES IMPORTANTE AL</a:t>
                      </a:r>
                      <a:r>
                        <a:rPr lang="es-SV" baseline="0" dirty="0" smtClean="0"/>
                        <a:t> MOMENTO DE REALIZAR EL ABORDAGE </a:t>
                      </a:r>
                    </a:p>
                    <a:p>
                      <a:r>
                        <a:rPr lang="es-SV" baseline="0" dirty="0" smtClean="0"/>
                        <a:t>2- LA SATISFACCION DE LOGRAR RECONECTAR AL SISTEMA DE SALUD USUARIOS DE ABANDONO DE TAR CON MUCHO TIEMPO DE ABANDONO </a:t>
                      </a:r>
                    </a:p>
                    <a:p>
                      <a:r>
                        <a:rPr lang="es-SV" baseline="0" dirty="0" smtClean="0"/>
                        <a:t>3- TRABAJAR EN BASE A PRESION </a:t>
                      </a:r>
                    </a:p>
                    <a:p>
                      <a:r>
                        <a:rPr lang="es-SV" baseline="0" dirty="0" smtClean="0"/>
                        <a:t>4- CONOCER LA REALIDAD DE ALGUNOS USUARIOS EN ABANDONO DE TAR </a:t>
                      </a:r>
                    </a:p>
                    <a:p>
                      <a:r>
                        <a:rPr lang="es-SV" baseline="0" dirty="0" smtClean="0"/>
                        <a:t>5- LAS DIFICULTADES QUE ENFRENTAN LAS PERSONAS AL INICIAR TAR</a:t>
                      </a:r>
                    </a:p>
                    <a:p>
                      <a:r>
                        <a:rPr lang="es-SV" baseline="0" dirty="0" smtClean="0"/>
                        <a:t>6- AUTOCUIDADO EN LOS EDUCADORES </a:t>
                      </a:r>
                    </a:p>
                    <a:p>
                      <a:r>
                        <a:rPr lang="es-SV" baseline="0" dirty="0" smtClean="0"/>
                        <a:t>7- REALISAR   PROCESOS DE SANACION Y DE CERRAR CIRCULOS </a:t>
                      </a:r>
                      <a:endParaRPr lang="es-SV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0154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543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65915" y="2586462"/>
            <a:ext cx="989097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s-PA" dirty="0"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Personas usuarias/os con diagnóstico reciente de VIH/sida y que inician El tratamiento antirretroviral</a:t>
            </a:r>
            <a:r>
              <a:rPr lang="es-PA" dirty="0" smtClean="0"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endParaRPr lang="es-PA" sz="1600" dirty="0">
              <a:latin typeface="Cambria" panose="0204050305040603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endParaRPr lang="es-PA" sz="1600" dirty="0" smtClean="0">
              <a:latin typeface="Cambria" panose="0204050305040603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endParaRPr lang="es-SV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s-PA" dirty="0"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usuarias/os con diagnóstico antiguo de VIH/sida que han abandonado el tratamiento antirretroviral por lo menos una vez.</a:t>
            </a:r>
            <a:endParaRPr lang="es-SV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1989615"/>
              </p:ext>
            </p:extLst>
          </p:nvPr>
        </p:nvGraphicFramePr>
        <p:xfrm>
          <a:off x="1146221" y="850006"/>
          <a:ext cx="4069724" cy="412124"/>
        </p:xfrm>
        <a:graphic>
          <a:graphicData uri="http://schemas.openxmlformats.org/drawingml/2006/table">
            <a:tbl>
              <a:tblPr/>
              <a:tblGrid>
                <a:gridCol w="4069724">
                  <a:extLst>
                    <a:ext uri="{9D8B030D-6E8A-4147-A177-3AD203B41FA5}">
                      <a16:colId xmlns:a16="http://schemas.microsoft.com/office/drawing/2014/main" val="7804899"/>
                    </a:ext>
                  </a:extLst>
                </a:gridCol>
              </a:tblGrid>
              <a:tr h="412124">
                <a:tc>
                  <a:txBody>
                    <a:bodyPr/>
                    <a:lstStyle/>
                    <a:p>
                      <a:r>
                        <a:rPr lang="es-SV" dirty="0" smtClean="0">
                          <a:ln>
                            <a:solidFill>
                              <a:srgbClr val="FFFF00"/>
                            </a:solidFill>
                          </a:ln>
                        </a:rPr>
                        <a:t>INDICADORES DE LA PROPUESTA </a:t>
                      </a:r>
                      <a:endParaRPr lang="es-SV" dirty="0">
                        <a:ln>
                          <a:solidFill>
                            <a:srgbClr val="FFFF00"/>
                          </a:solidFill>
                        </a:ln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8753514"/>
                  </a:ext>
                </a:extLst>
              </a:tr>
            </a:tbl>
          </a:graphicData>
        </a:graphic>
      </p:graphicFrame>
      <p:pic>
        <p:nvPicPr>
          <p:cNvPr id="4" name="Imagen 3" descr="LOGO REDSAL+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082" y="5241701"/>
            <a:ext cx="2232876" cy="11462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415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47729" y="672068"/>
            <a:ext cx="11462197" cy="5170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252095" algn="l"/>
              </a:tabLst>
            </a:pPr>
            <a:r>
              <a:rPr lang="es-SV" sz="1600" dirty="0">
                <a:latin typeface="Cambria" panose="02040503050406030204" pitchFamily="18" charset="0"/>
                <a:ea typeface="Times New Roman" panose="02020603050405020304" pitchFamily="18" charset="0"/>
                <a:cs typeface="Andalus" panose="02020603050405020304" pitchFamily="18" charset="-78"/>
              </a:rPr>
              <a:t>Como institución asumimos el compromiso de trabajar desde una perspectiva de respeto de los derechos y deberes de las Personas con VIH y en base a las necesidades de nuestra población meta, promover cambios de comportamiento que contribuyan a una mejor calidad de vida  </a:t>
            </a:r>
            <a:endParaRPr lang="es-SV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252095" algn="l"/>
              </a:tabLst>
            </a:pPr>
            <a:r>
              <a:rPr lang="es-SV" sz="1600" dirty="0">
                <a:latin typeface="Cambria" panose="02040503050406030204" pitchFamily="18" charset="0"/>
                <a:ea typeface="Times New Roman" panose="02020603050405020304" pitchFamily="18" charset="0"/>
                <a:cs typeface="Andalus" panose="02020603050405020304" pitchFamily="18" charset="-78"/>
              </a:rPr>
              <a:t> </a:t>
            </a:r>
            <a:endParaRPr lang="es-SV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252095" algn="l"/>
              </a:tabLst>
            </a:pPr>
            <a:r>
              <a:rPr lang="es-SV" sz="1600" dirty="0">
                <a:latin typeface="Cambria" panose="02040503050406030204" pitchFamily="18" charset="0"/>
                <a:ea typeface="Times New Roman" panose="02020603050405020304" pitchFamily="18" charset="0"/>
                <a:cs typeface="Andalus" panose="02020603050405020304" pitchFamily="18" charset="-78"/>
              </a:rPr>
              <a:t>Consideramos que, a pesar de los esfuerzos realizados, en torno a mejorar las condiciones de salud, aún quedan vacíos significativos, en cuanto a la atención y seguimiento en salud integral de las personas con VIH.</a:t>
            </a:r>
            <a:endParaRPr lang="es-SV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252095" algn="l"/>
              </a:tabLst>
            </a:pPr>
            <a:r>
              <a:rPr lang="es-SV" sz="1600" dirty="0">
                <a:latin typeface="Cambria" panose="02040503050406030204" pitchFamily="18" charset="0"/>
                <a:ea typeface="Times New Roman" panose="02020603050405020304" pitchFamily="18" charset="0"/>
                <a:cs typeface="Andalus" panose="02020603050405020304" pitchFamily="18" charset="-78"/>
              </a:rPr>
              <a:t> </a:t>
            </a:r>
            <a:endParaRPr lang="es-SV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252095" algn="l"/>
              </a:tabLst>
            </a:pPr>
            <a:r>
              <a:rPr lang="es-SV" sz="1600" dirty="0">
                <a:latin typeface="Cambria" panose="02040503050406030204" pitchFamily="18" charset="0"/>
                <a:ea typeface="Times New Roman" panose="02020603050405020304" pitchFamily="18" charset="0"/>
                <a:cs typeface="Andalus" panose="02020603050405020304" pitchFamily="18" charset="-78"/>
              </a:rPr>
              <a:t>Por lo que se requiere de una acción más constante y permanente y mayor compromiso de todos los sectores que conformamos la sociedad; incluido el sector de personas con VIH y creemos firmemente que desde nuestra propia experiencia tenemos mayor capacidad de incidir positivamente en nuestro sector.</a:t>
            </a:r>
            <a:endParaRPr lang="es-SV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_tradnl" sz="1600" dirty="0">
                <a:latin typeface="Cambria" panose="02040503050406030204" pitchFamily="18" charset="0"/>
                <a:ea typeface="Times New Roman" panose="02020603050405020304" pitchFamily="18" charset="0"/>
                <a:cs typeface="Andalus" panose="02020603050405020304" pitchFamily="18" charset="-78"/>
              </a:rPr>
              <a:t> </a:t>
            </a:r>
            <a:endParaRPr lang="es-SV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_tradnl" sz="1600" dirty="0">
                <a:latin typeface="Cambria" panose="02040503050406030204" pitchFamily="18" charset="0"/>
                <a:ea typeface="Times New Roman" panose="02020603050405020304" pitchFamily="18" charset="0"/>
                <a:cs typeface="Andalus" panose="02020603050405020304" pitchFamily="18" charset="-78"/>
              </a:rPr>
              <a:t>En la institución, debido a nuestra naturaleza promovemos la prevención de </a:t>
            </a:r>
            <a:r>
              <a:rPr lang="es-ES_tradnl" sz="1600" dirty="0" err="1">
                <a:latin typeface="Cambria" panose="02040503050406030204" pitchFamily="18" charset="0"/>
                <a:ea typeface="Times New Roman" panose="02020603050405020304" pitchFamily="18" charset="0"/>
                <a:cs typeface="Andalus" panose="02020603050405020304" pitchFamily="18" charset="-78"/>
              </a:rPr>
              <a:t>its</a:t>
            </a:r>
            <a:r>
              <a:rPr lang="es-ES_tradnl" sz="1600" dirty="0">
                <a:latin typeface="Cambria" panose="02040503050406030204" pitchFamily="18" charset="0"/>
                <a:ea typeface="Times New Roman" panose="02020603050405020304" pitchFamily="18" charset="0"/>
                <a:cs typeface="Andalus" panose="02020603050405020304" pitchFamily="18" charset="-78"/>
              </a:rPr>
              <a:t>/</a:t>
            </a:r>
            <a:r>
              <a:rPr lang="es-ES_tradnl" sz="1600" dirty="0" err="1">
                <a:latin typeface="Cambria" panose="02040503050406030204" pitchFamily="18" charset="0"/>
                <a:ea typeface="Times New Roman" panose="02020603050405020304" pitchFamily="18" charset="0"/>
                <a:cs typeface="Andalus" panose="02020603050405020304" pitchFamily="18" charset="-78"/>
              </a:rPr>
              <a:t>Vih</a:t>
            </a:r>
            <a:r>
              <a:rPr lang="es-ES_tradnl" sz="1600" dirty="0">
                <a:latin typeface="Cambria" panose="02040503050406030204" pitchFamily="18" charset="0"/>
                <a:ea typeface="Times New Roman" panose="02020603050405020304" pitchFamily="18" charset="0"/>
                <a:cs typeface="Andalus" panose="02020603050405020304" pitchFamily="18" charset="-78"/>
              </a:rPr>
              <a:t>, y el respeto de los derechos y deberes de las Personas con </a:t>
            </a:r>
            <a:r>
              <a:rPr lang="es-ES_tradnl" sz="1600" dirty="0" err="1">
                <a:latin typeface="Cambria" panose="02040503050406030204" pitchFamily="18" charset="0"/>
                <a:ea typeface="Times New Roman" panose="02020603050405020304" pitchFamily="18" charset="0"/>
                <a:cs typeface="Andalus" panose="02020603050405020304" pitchFamily="18" charset="-78"/>
              </a:rPr>
              <a:t>Vih</a:t>
            </a:r>
            <a:r>
              <a:rPr lang="es-ES_tradnl" sz="1600" dirty="0">
                <a:latin typeface="Cambria" panose="02040503050406030204" pitchFamily="18" charset="0"/>
                <a:ea typeface="Times New Roman" panose="02020603050405020304" pitchFamily="18" charset="0"/>
                <a:cs typeface="Andalus" panose="02020603050405020304" pitchFamily="18" charset="-78"/>
              </a:rPr>
              <a:t>, poblaciones en condición de mayor vulnerabilidad y población general como uno de sus pilares programáticos. </a:t>
            </a:r>
            <a:endParaRPr lang="es-SV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_tradnl" sz="1600" dirty="0">
                <a:latin typeface="Cambria" panose="02040503050406030204" pitchFamily="18" charset="0"/>
                <a:ea typeface="Times New Roman" panose="02020603050405020304" pitchFamily="18" charset="0"/>
                <a:cs typeface="Andalus" panose="02020603050405020304" pitchFamily="18" charset="-78"/>
              </a:rPr>
              <a:t> </a:t>
            </a:r>
            <a:endParaRPr lang="es-SV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SV" sz="1600" dirty="0">
                <a:latin typeface="Cambria" panose="02040503050406030204" pitchFamily="18" charset="0"/>
                <a:ea typeface="Times New Roman" panose="02020603050405020304" pitchFamily="18" charset="0"/>
                <a:cs typeface="Andalus" panose="02020603050405020304" pitchFamily="18" charset="-78"/>
              </a:rPr>
              <a:t>Nuestro principal compromiso como institución entonces; es contribuir a mejorar la calidad de vida de las personas con Vih, a la reducción de reinfecciones y muertes prematuras asociadas al Vih , así como a la disminución de nuevas infecciones por Vih en poblaciones en condición de mayor vulnerabilidad y  la población general, con lo que esperamos, dar un aporte sustancial para minimizar el impacto de la epidemia, la reducción de la carga económica en salud pública y la contribución al desarrollo del país</a:t>
            </a:r>
            <a:endParaRPr lang="es-SV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2867390"/>
              </p:ext>
            </p:extLst>
          </p:nvPr>
        </p:nvGraphicFramePr>
        <p:xfrm>
          <a:off x="2511380" y="283335"/>
          <a:ext cx="3528812" cy="365760"/>
        </p:xfrm>
        <a:graphic>
          <a:graphicData uri="http://schemas.openxmlformats.org/drawingml/2006/table">
            <a:tbl>
              <a:tblPr/>
              <a:tblGrid>
                <a:gridCol w="3528812">
                  <a:extLst>
                    <a:ext uri="{9D8B030D-6E8A-4147-A177-3AD203B41FA5}">
                      <a16:colId xmlns:a16="http://schemas.microsoft.com/office/drawing/2014/main" val="267474629"/>
                    </a:ext>
                  </a:extLst>
                </a:gridCol>
              </a:tblGrid>
              <a:tr h="167426">
                <a:tc>
                  <a:txBody>
                    <a:bodyPr/>
                    <a:lstStyle/>
                    <a:p>
                      <a:r>
                        <a:rPr lang="es-SV" dirty="0" smtClean="0"/>
                        <a:t>             REDSAL +</a:t>
                      </a:r>
                      <a:endParaRPr lang="es-SV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2983759"/>
                  </a:ext>
                </a:extLst>
              </a:tr>
            </a:tbl>
          </a:graphicData>
        </a:graphic>
      </p:graphicFrame>
      <p:pic>
        <p:nvPicPr>
          <p:cNvPr id="4" name="Imagen 3" descr="LOGO REDSAL+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306" y="5865879"/>
            <a:ext cx="2163651" cy="8791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839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262129" y="1218395"/>
            <a:ext cx="9053847" cy="410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SV" b="1" i="1" u="sng" dirty="0">
                <a:latin typeface="Cambria" panose="02040503050406030204" pitchFamily="18" charset="0"/>
                <a:ea typeface="Times New Roman" panose="02020603050405020304" pitchFamily="18" charset="0"/>
                <a:cs typeface="Andalus" panose="02020603050405020304" pitchFamily="18" charset="-78"/>
              </a:rPr>
              <a:t>NUESTRA MISIÓN</a:t>
            </a:r>
            <a:endParaRPr lang="es-SV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SV" dirty="0">
                <a:latin typeface="Cambria" panose="02040503050406030204" pitchFamily="18" charset="0"/>
                <a:ea typeface="Times New Roman" panose="02020603050405020304" pitchFamily="18" charset="0"/>
                <a:cs typeface="Andalus" panose="02020603050405020304" pitchFamily="18" charset="-78"/>
              </a:rPr>
              <a:t>Promover los derechos y deberes de las personas infectadas y afectadas por el Vih/Sida y procurar su atención integral en El Salvador</a:t>
            </a:r>
            <a:endParaRPr lang="es-SV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SV" dirty="0">
                <a:latin typeface="Cambria" panose="02040503050406030204" pitchFamily="18" charset="0"/>
                <a:ea typeface="Times New Roman" panose="02020603050405020304" pitchFamily="18" charset="0"/>
                <a:cs typeface="Andalus" panose="02020603050405020304" pitchFamily="18" charset="-78"/>
              </a:rPr>
              <a:t> </a:t>
            </a:r>
            <a:endParaRPr lang="es-SV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SV" b="1" i="1" u="sng" dirty="0">
                <a:latin typeface="Cambria" panose="02040503050406030204" pitchFamily="18" charset="0"/>
                <a:ea typeface="Times New Roman" panose="02020603050405020304" pitchFamily="18" charset="0"/>
                <a:cs typeface="Andalus" panose="02020603050405020304" pitchFamily="18" charset="-78"/>
              </a:rPr>
              <a:t>NUESTRA VISION</a:t>
            </a:r>
            <a:endParaRPr lang="es-SV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15000"/>
              </a:lnSpc>
              <a:spcBef>
                <a:spcPts val="575"/>
              </a:spcBef>
              <a:spcAft>
                <a:spcPts val="0"/>
              </a:spcAft>
            </a:pPr>
            <a:r>
              <a:rPr lang="es-SV" dirty="0">
                <a:latin typeface="Cambria" panose="02040503050406030204" pitchFamily="18" charset="0"/>
              </a:rPr>
              <a:t>Ser la organización de mayor confianza y referente a nivel nacional de las personas con VIH.  </a:t>
            </a:r>
            <a:endParaRPr lang="es-SV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SV" b="1" i="1" u="sng" dirty="0">
                <a:latin typeface="Cambria" panose="02040503050406030204" pitchFamily="18" charset="0"/>
                <a:ea typeface="Times New Roman" panose="02020603050405020304" pitchFamily="18" charset="0"/>
                <a:cs typeface="Andalus" panose="02020603050405020304" pitchFamily="18" charset="-78"/>
              </a:rPr>
              <a:t>VALORES QUE COMPARTIMOS Y PROMOVEMOS</a:t>
            </a:r>
            <a:endParaRPr lang="es-SV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eaLnBrk="0" fontAlgn="base" hangingPunct="0"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s-SV" dirty="0">
                <a:latin typeface="Cambria" panose="02040503050406030204" pitchFamily="18" charset="0"/>
              </a:rPr>
              <a:t>Solidaridad</a:t>
            </a:r>
            <a:endParaRPr lang="es-SV" dirty="0"/>
          </a:p>
          <a:p>
            <a:pPr marL="342900" lvl="0" indent="-342900" eaLnBrk="0" fontAlgn="base" hangingPunct="0"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s-SV" dirty="0">
                <a:latin typeface="Cambria" panose="02040503050406030204" pitchFamily="18" charset="0"/>
              </a:rPr>
              <a:t>Respeto</a:t>
            </a:r>
            <a:endParaRPr lang="es-SV" dirty="0"/>
          </a:p>
          <a:p>
            <a:pPr marL="342900" lvl="0" indent="-342900" eaLnBrk="0" fontAlgn="base" hangingPunct="0"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s-SV" dirty="0">
                <a:latin typeface="Cambria" panose="02040503050406030204" pitchFamily="18" charset="0"/>
              </a:rPr>
              <a:t>Compromiso</a:t>
            </a:r>
            <a:endParaRPr lang="es-SV" dirty="0"/>
          </a:p>
          <a:p>
            <a:pPr marL="342900" lvl="0" indent="-342900" eaLnBrk="0" fontAlgn="base" hangingPunct="0"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s-SV" dirty="0">
                <a:latin typeface="Cambria" panose="02040503050406030204" pitchFamily="18" charset="0"/>
              </a:rPr>
              <a:t>Confidencialidad</a:t>
            </a:r>
            <a:endParaRPr lang="es-SV" dirty="0"/>
          </a:p>
          <a:p>
            <a:pPr marL="342900" lvl="0" indent="-342900" eaLnBrk="0" fontAlgn="base" hangingPunct="0"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s-SV" dirty="0">
                <a:latin typeface="Cambria" panose="02040503050406030204" pitchFamily="18" charset="0"/>
              </a:rPr>
              <a:t>Equidad</a:t>
            </a:r>
            <a:endParaRPr lang="es-SV" dirty="0">
              <a:effectLst/>
            </a:endParaRPr>
          </a:p>
        </p:txBody>
      </p:sp>
      <p:pic>
        <p:nvPicPr>
          <p:cNvPr id="4" name="Imagen 3" descr="LOGO REDSAL+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082" y="5988676"/>
            <a:ext cx="2232876" cy="7563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749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7992081"/>
              </p:ext>
            </p:extLst>
          </p:nvPr>
        </p:nvGraphicFramePr>
        <p:xfrm>
          <a:off x="2032000" y="719666"/>
          <a:ext cx="8127999" cy="404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62583100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76165844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8231323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SV" dirty="0" smtClean="0"/>
                        <a:t>HOSPITALES</a:t>
                      </a:r>
                      <a:r>
                        <a:rPr lang="es-SV" baseline="0" dirty="0" smtClean="0"/>
                        <a:t> 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INICIO</a:t>
                      </a:r>
                      <a:r>
                        <a:rPr lang="es-SV" baseline="0" dirty="0" smtClean="0"/>
                        <a:t> 2018 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ABANDONO 2018</a:t>
                      </a:r>
                      <a:endParaRPr lang="es-S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5255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SV" dirty="0" smtClean="0"/>
                        <a:t>HOSPITAL NACIONAL DE SONSONATE</a:t>
                      </a:r>
                      <a:r>
                        <a:rPr lang="es-SV" baseline="0" dirty="0" smtClean="0"/>
                        <a:t> 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35 X 2 =70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15 X 2  =30</a:t>
                      </a:r>
                      <a:endParaRPr lang="es-S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1089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2152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SV" dirty="0" smtClean="0"/>
                        <a:t>HOSPITAL NACIONAL DE COJUTEPEQUE 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20 X 2 =40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21x2  =42</a:t>
                      </a:r>
                      <a:endParaRPr lang="es-S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09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9637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SV" dirty="0" smtClean="0"/>
                        <a:t>HOSPITAL</a:t>
                      </a:r>
                      <a:r>
                        <a:rPr lang="es-SV" baseline="0" dirty="0" smtClean="0"/>
                        <a:t> NACIONAL DE CHALATENANGO 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21X2=42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21X2 =42</a:t>
                      </a:r>
                      <a:endParaRPr lang="es-S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5042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5005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SV" dirty="0" smtClean="0"/>
                        <a:t>HOSPITAL</a:t>
                      </a:r>
                      <a:r>
                        <a:rPr lang="es-SV" baseline="0" dirty="0" smtClean="0"/>
                        <a:t> NACIONAL DE USULUTAN 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20 X 2=40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21x2 =42</a:t>
                      </a:r>
                      <a:endParaRPr lang="es-S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6513122"/>
                  </a:ext>
                </a:extLst>
              </a:tr>
            </a:tbl>
          </a:graphicData>
        </a:graphic>
      </p:graphicFrame>
      <p:pic>
        <p:nvPicPr>
          <p:cNvPr id="3" name="Imagen 2" descr="LOGO REDSAL+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082" y="5962918"/>
            <a:ext cx="2232876" cy="7821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956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6049839"/>
              </p:ext>
            </p:extLst>
          </p:nvPr>
        </p:nvGraphicFramePr>
        <p:xfrm>
          <a:off x="2807594" y="399245"/>
          <a:ext cx="4391696" cy="365760"/>
        </p:xfrm>
        <a:graphic>
          <a:graphicData uri="http://schemas.openxmlformats.org/drawingml/2006/table">
            <a:tbl>
              <a:tblPr/>
              <a:tblGrid>
                <a:gridCol w="4391696">
                  <a:extLst>
                    <a:ext uri="{9D8B030D-6E8A-4147-A177-3AD203B41FA5}">
                      <a16:colId xmlns:a16="http://schemas.microsoft.com/office/drawing/2014/main" val="1261458697"/>
                    </a:ext>
                  </a:extLst>
                </a:gridCol>
              </a:tblGrid>
              <a:tr h="218941">
                <a:tc>
                  <a:txBody>
                    <a:bodyPr/>
                    <a:lstStyle/>
                    <a:p>
                      <a:r>
                        <a:rPr lang="es-SV" dirty="0" smtClean="0"/>
                        <a:t>META ANUAL DE INICIOS DE TAR </a:t>
                      </a:r>
                      <a:endParaRPr lang="es-SV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7407339"/>
                  </a:ext>
                </a:extLst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6923852"/>
              </p:ext>
            </p:extLst>
          </p:nvPr>
        </p:nvGraphicFramePr>
        <p:xfrm>
          <a:off x="2032000" y="719666"/>
          <a:ext cx="8128000" cy="43159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4997">
                  <a:extLst>
                    <a:ext uri="{9D8B030D-6E8A-4147-A177-3AD203B41FA5}">
                      <a16:colId xmlns:a16="http://schemas.microsoft.com/office/drawing/2014/main" val="3311477927"/>
                    </a:ext>
                  </a:extLst>
                </a:gridCol>
                <a:gridCol w="1275009">
                  <a:extLst>
                    <a:ext uri="{9D8B030D-6E8A-4147-A177-3AD203B41FA5}">
                      <a16:colId xmlns:a16="http://schemas.microsoft.com/office/drawing/2014/main" val="317102152"/>
                    </a:ext>
                  </a:extLst>
                </a:gridCol>
                <a:gridCol w="1486794">
                  <a:extLst>
                    <a:ext uri="{9D8B030D-6E8A-4147-A177-3AD203B41FA5}">
                      <a16:colId xmlns:a16="http://schemas.microsoft.com/office/drawing/2014/main" val="55203615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51277881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074223307"/>
                    </a:ext>
                  </a:extLst>
                </a:gridCol>
              </a:tblGrid>
              <a:tr h="1016852">
                <a:tc>
                  <a:txBody>
                    <a:bodyPr/>
                    <a:lstStyle/>
                    <a:p>
                      <a:r>
                        <a:rPr lang="es-SV" dirty="0" smtClean="0"/>
                        <a:t>HOSPITAL 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META</a:t>
                      </a:r>
                      <a:r>
                        <a:rPr lang="es-SV" baseline="0" dirty="0" smtClean="0"/>
                        <a:t> ANUAL 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META HASTA SEPTIEMBRE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PENDIENTES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%</a:t>
                      </a:r>
                      <a:endParaRPr lang="es-S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9832482"/>
                  </a:ext>
                </a:extLst>
              </a:tr>
              <a:tr h="412390">
                <a:tc>
                  <a:txBody>
                    <a:bodyPr/>
                    <a:lstStyle/>
                    <a:p>
                      <a:r>
                        <a:rPr lang="es-SV" dirty="0" smtClean="0"/>
                        <a:t>SONSONATE 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35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20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15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57%</a:t>
                      </a:r>
                      <a:endParaRPr lang="es-S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2826555"/>
                  </a:ext>
                </a:extLst>
              </a:tr>
              <a:tr h="412390">
                <a:tc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8509252"/>
                  </a:ext>
                </a:extLst>
              </a:tr>
              <a:tr h="412390">
                <a:tc>
                  <a:txBody>
                    <a:bodyPr/>
                    <a:lstStyle/>
                    <a:p>
                      <a:r>
                        <a:rPr lang="es-SV" dirty="0" smtClean="0"/>
                        <a:t>COJUTEPEQUE 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20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12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8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60%</a:t>
                      </a:r>
                      <a:endParaRPr lang="es-S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6515533"/>
                  </a:ext>
                </a:extLst>
              </a:tr>
              <a:tr h="412390">
                <a:tc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5837545"/>
                  </a:ext>
                </a:extLst>
              </a:tr>
              <a:tr h="412390">
                <a:tc>
                  <a:txBody>
                    <a:bodyPr/>
                    <a:lstStyle/>
                    <a:p>
                      <a:r>
                        <a:rPr lang="es-SV" dirty="0" smtClean="0"/>
                        <a:t>CHALATENANGO 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21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8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13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38%</a:t>
                      </a:r>
                      <a:endParaRPr lang="es-S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8733125"/>
                  </a:ext>
                </a:extLst>
              </a:tr>
              <a:tr h="412390">
                <a:tc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9323000"/>
                  </a:ext>
                </a:extLst>
              </a:tr>
              <a:tr h="412390">
                <a:tc>
                  <a:txBody>
                    <a:bodyPr/>
                    <a:lstStyle/>
                    <a:p>
                      <a:r>
                        <a:rPr lang="es-SV" dirty="0" smtClean="0"/>
                        <a:t>USULUTAN 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20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12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8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60%</a:t>
                      </a:r>
                      <a:endParaRPr lang="es-S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5111844"/>
                  </a:ext>
                </a:extLst>
              </a:tr>
              <a:tr h="412390">
                <a:tc>
                  <a:txBody>
                    <a:bodyPr/>
                    <a:lstStyle/>
                    <a:p>
                      <a:r>
                        <a:rPr lang="es-SV" dirty="0" smtClean="0"/>
                        <a:t>TOTAL 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96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52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44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54%</a:t>
                      </a:r>
                      <a:endParaRPr lang="es-S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5542685"/>
                  </a:ext>
                </a:extLst>
              </a:tr>
            </a:tbl>
          </a:graphicData>
        </a:graphic>
      </p:graphicFrame>
      <p:pic>
        <p:nvPicPr>
          <p:cNvPr id="6" name="Imagen 5" descr="LOGO REDSAL+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082" y="5962918"/>
            <a:ext cx="2232876" cy="7821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438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21699"/>
              </p:ext>
            </p:extLst>
          </p:nvPr>
        </p:nvGraphicFramePr>
        <p:xfrm>
          <a:off x="1944711" y="471367"/>
          <a:ext cx="5834129" cy="365760"/>
        </p:xfrm>
        <a:graphic>
          <a:graphicData uri="http://schemas.openxmlformats.org/drawingml/2006/table">
            <a:tbl>
              <a:tblPr/>
              <a:tblGrid>
                <a:gridCol w="5834129">
                  <a:extLst>
                    <a:ext uri="{9D8B030D-6E8A-4147-A177-3AD203B41FA5}">
                      <a16:colId xmlns:a16="http://schemas.microsoft.com/office/drawing/2014/main" val="3086523615"/>
                    </a:ext>
                  </a:extLst>
                </a:gridCol>
              </a:tblGrid>
              <a:tr h="218941">
                <a:tc>
                  <a:txBody>
                    <a:bodyPr/>
                    <a:lstStyle/>
                    <a:p>
                      <a:r>
                        <a:rPr lang="es-SV" dirty="0" smtClean="0"/>
                        <a:t>LIMITANTES PARA ABORDAR INICIOS DE TAR </a:t>
                      </a:r>
                      <a:endParaRPr lang="es-SV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0278877"/>
                  </a:ext>
                </a:extLst>
              </a:tr>
            </a:tbl>
          </a:graphicData>
        </a:graphic>
      </p:graphicFrame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2562988"/>
              </p:ext>
            </p:extLst>
          </p:nvPr>
        </p:nvGraphicFramePr>
        <p:xfrm>
          <a:off x="1210615" y="965915"/>
          <a:ext cx="3850781" cy="5402687"/>
        </p:xfrm>
        <a:graphic>
          <a:graphicData uri="http://schemas.openxmlformats.org/drawingml/2006/table">
            <a:tbl>
              <a:tblPr/>
              <a:tblGrid>
                <a:gridCol w="3850781">
                  <a:extLst>
                    <a:ext uri="{9D8B030D-6E8A-4147-A177-3AD203B41FA5}">
                      <a16:colId xmlns:a16="http://schemas.microsoft.com/office/drawing/2014/main" val="2204017112"/>
                    </a:ext>
                  </a:extLst>
                </a:gridCol>
              </a:tblGrid>
              <a:tr h="5402687">
                <a:tc>
                  <a:txBody>
                    <a:bodyPr/>
                    <a:lstStyle/>
                    <a:p>
                      <a:r>
                        <a:rPr lang="es-SV" dirty="0" smtClean="0"/>
                        <a:t>1- LA</a:t>
                      </a:r>
                      <a:r>
                        <a:rPr lang="es-SV" baseline="0" dirty="0" smtClean="0"/>
                        <a:t> NEGATIVA DE ENTREGAR LISTADO DE USUARIOS EN INICIOS DE TAR </a:t>
                      </a:r>
                    </a:p>
                    <a:p>
                      <a:endParaRPr lang="es-SV" baseline="0" dirty="0" smtClean="0"/>
                    </a:p>
                    <a:p>
                      <a:r>
                        <a:rPr lang="es-SV" baseline="0" dirty="0" smtClean="0"/>
                        <a:t>2- EL RESTAR IMPORTANCIA LA NECESIDAD DE ABORDAR USUARIOS EN INICIO DE TAR</a:t>
                      </a:r>
                    </a:p>
                    <a:p>
                      <a:endParaRPr lang="es-SV" baseline="0" dirty="0" smtClean="0"/>
                    </a:p>
                    <a:p>
                      <a:r>
                        <a:rPr lang="es-SV" baseline="0" dirty="0" smtClean="0"/>
                        <a:t>3-EL DESCONOCIMIENTO DE LOS INDICADORES DE LA PROPUESTA DE PAIS POR PARTE DE LAS AUTORIDADES DE MINSAL </a:t>
                      </a:r>
                    </a:p>
                    <a:p>
                      <a:endParaRPr lang="es-SV" baseline="0" dirty="0" smtClean="0"/>
                    </a:p>
                    <a:p>
                      <a:r>
                        <a:rPr lang="es-SV" baseline="0" dirty="0" smtClean="0"/>
                        <a:t>4-LA NEGATIVA DE USUARIOS EN INICIO DE TAR EN ACEPTAR LAS VISITAS DOMICILIARES </a:t>
                      </a:r>
                      <a:endParaRPr lang="es-SV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0870340"/>
                  </a:ext>
                </a:extLst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164374"/>
              </p:ext>
            </p:extLst>
          </p:nvPr>
        </p:nvGraphicFramePr>
        <p:xfrm>
          <a:off x="5750417" y="965915"/>
          <a:ext cx="4501166" cy="5537916"/>
        </p:xfrm>
        <a:graphic>
          <a:graphicData uri="http://schemas.openxmlformats.org/drawingml/2006/table">
            <a:tbl>
              <a:tblPr/>
              <a:tblGrid>
                <a:gridCol w="4501166">
                  <a:extLst>
                    <a:ext uri="{9D8B030D-6E8A-4147-A177-3AD203B41FA5}">
                      <a16:colId xmlns:a16="http://schemas.microsoft.com/office/drawing/2014/main" val="3303129494"/>
                    </a:ext>
                  </a:extLst>
                </a:gridCol>
              </a:tblGrid>
              <a:tr h="5537916">
                <a:tc>
                  <a:txBody>
                    <a:bodyPr/>
                    <a:lstStyle/>
                    <a:p>
                      <a:r>
                        <a:rPr lang="es-SV" dirty="0" smtClean="0"/>
                        <a:t>5- LA VIOLENCIA SOCIAL </a:t>
                      </a:r>
                    </a:p>
                    <a:p>
                      <a:endParaRPr lang="es-SV" dirty="0" smtClean="0"/>
                    </a:p>
                    <a:p>
                      <a:r>
                        <a:rPr lang="es-SV" dirty="0" smtClean="0"/>
                        <a:t>7- NUMEROS DE CELULAR EQUIBOCADOS</a:t>
                      </a:r>
                    </a:p>
                    <a:p>
                      <a:endParaRPr lang="es-SV" dirty="0" smtClean="0"/>
                    </a:p>
                    <a:p>
                      <a:r>
                        <a:rPr lang="es-SV" dirty="0" smtClean="0"/>
                        <a:t>8-DIRECCIONES</a:t>
                      </a:r>
                      <a:r>
                        <a:rPr lang="es-SV" baseline="0" dirty="0" smtClean="0"/>
                        <a:t> ESCUETAS O FALSAS </a:t>
                      </a:r>
                    </a:p>
                    <a:p>
                      <a:endParaRPr lang="es-SV" baseline="0" dirty="0" smtClean="0"/>
                    </a:p>
                    <a:p>
                      <a:r>
                        <a:rPr lang="es-SV" baseline="0" dirty="0" smtClean="0"/>
                        <a:t>9-LA DUPLICIDAD DE ESFUERZOS EN PROPUESTAS SIMILARES EN LAS CUALES SE ENTREGA INCENTIVOS A CAMBIO DE PERMITIR REALISARSE ABORDAGES </a:t>
                      </a:r>
                    </a:p>
                    <a:p>
                      <a:endParaRPr lang="es-SV" baseline="0" dirty="0" smtClean="0"/>
                    </a:p>
                    <a:p>
                      <a:r>
                        <a:rPr lang="es-SV" baseline="0" dirty="0" smtClean="0"/>
                        <a:t>10 – ALGUNOS USUARIOS NO ACEPTAN LA VISITA DOMICILIAR DEBIDO A QUE EN SU FAMILIA DESCONOCEN EL DIAGNOSTICO </a:t>
                      </a:r>
                    </a:p>
                    <a:p>
                      <a:endParaRPr lang="es-SV" baseline="0" dirty="0" smtClean="0"/>
                    </a:p>
                    <a:p>
                      <a:endParaRPr lang="es-SV" baseline="0" dirty="0" smtClean="0"/>
                    </a:p>
                    <a:p>
                      <a:endParaRPr lang="es-SV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8098197"/>
                  </a:ext>
                </a:extLst>
              </a:tr>
            </a:tbl>
          </a:graphicData>
        </a:graphic>
      </p:graphicFrame>
      <p:pic>
        <p:nvPicPr>
          <p:cNvPr id="5" name="Imagen 4" descr="LOGO REDSAL+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40" y="5586501"/>
            <a:ext cx="2232876" cy="7821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891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0360035"/>
              </p:ext>
            </p:extLst>
          </p:nvPr>
        </p:nvGraphicFramePr>
        <p:xfrm>
          <a:off x="2032000" y="719666"/>
          <a:ext cx="8128000" cy="388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2118">
                  <a:extLst>
                    <a:ext uri="{9D8B030D-6E8A-4147-A177-3AD203B41FA5}">
                      <a16:colId xmlns:a16="http://schemas.microsoft.com/office/drawing/2014/main" val="1775145033"/>
                    </a:ext>
                  </a:extLst>
                </a:gridCol>
                <a:gridCol w="1149082">
                  <a:extLst>
                    <a:ext uri="{9D8B030D-6E8A-4147-A177-3AD203B41FA5}">
                      <a16:colId xmlns:a16="http://schemas.microsoft.com/office/drawing/2014/main" val="2747435925"/>
                    </a:ext>
                  </a:extLst>
                </a:gridCol>
                <a:gridCol w="1877454">
                  <a:extLst>
                    <a:ext uri="{9D8B030D-6E8A-4147-A177-3AD203B41FA5}">
                      <a16:colId xmlns:a16="http://schemas.microsoft.com/office/drawing/2014/main" val="2936987512"/>
                    </a:ext>
                  </a:extLst>
                </a:gridCol>
                <a:gridCol w="1532585">
                  <a:extLst>
                    <a:ext uri="{9D8B030D-6E8A-4147-A177-3AD203B41FA5}">
                      <a16:colId xmlns:a16="http://schemas.microsoft.com/office/drawing/2014/main" val="3509023171"/>
                    </a:ext>
                  </a:extLst>
                </a:gridCol>
                <a:gridCol w="1466761">
                  <a:extLst>
                    <a:ext uri="{9D8B030D-6E8A-4147-A177-3AD203B41FA5}">
                      <a16:colId xmlns:a16="http://schemas.microsoft.com/office/drawing/2014/main" val="23964433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SV" dirty="0" smtClean="0"/>
                        <a:t>HOSPITAL</a:t>
                      </a:r>
                      <a:r>
                        <a:rPr lang="es-SV" baseline="0" dirty="0" smtClean="0"/>
                        <a:t> 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META ANUAL 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CUMPLIMIENTO</a:t>
                      </a:r>
                      <a:r>
                        <a:rPr lang="es-SV" baseline="0" dirty="0" smtClean="0"/>
                        <a:t> HASTA SEPTIEMBRE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PENDIENTES 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%</a:t>
                      </a:r>
                      <a:endParaRPr lang="es-S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0621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SV" dirty="0" smtClean="0"/>
                        <a:t>SONSONATE</a:t>
                      </a:r>
                      <a:r>
                        <a:rPr lang="es-SV" baseline="0" dirty="0" smtClean="0"/>
                        <a:t> 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15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15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0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100%</a:t>
                      </a:r>
                      <a:endParaRPr lang="es-S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9638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8918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SV" dirty="0" smtClean="0"/>
                        <a:t>COJUTEPEQUE 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21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14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7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67%</a:t>
                      </a:r>
                      <a:endParaRPr lang="es-S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0651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89453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SV" dirty="0" smtClean="0"/>
                        <a:t>CHALATENANGO 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21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7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14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33%</a:t>
                      </a:r>
                      <a:endParaRPr lang="es-S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5528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88421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SV" dirty="0" smtClean="0"/>
                        <a:t>USULUTAN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21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19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2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90%</a:t>
                      </a:r>
                      <a:endParaRPr lang="es-S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6708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SV" dirty="0" smtClean="0"/>
                        <a:t>TOTAL</a:t>
                      </a:r>
                      <a:r>
                        <a:rPr lang="es-SV" baseline="0" dirty="0" smtClean="0"/>
                        <a:t> 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78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55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23</a:t>
                      </a:r>
                      <a:endParaRPr lang="es-SV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SV" dirty="0" smtClean="0"/>
                        <a:t>71%</a:t>
                      </a:r>
                      <a:endParaRPr lang="es-SV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9608358"/>
                  </a:ext>
                </a:extLst>
              </a:tr>
            </a:tbl>
          </a:graphicData>
        </a:graphic>
      </p:graphicFrame>
      <p:pic>
        <p:nvPicPr>
          <p:cNvPr id="3" name="Imagen 2" descr="LOGO REDSAL+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082" y="5731098"/>
            <a:ext cx="2232876" cy="7821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514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3715188"/>
              </p:ext>
            </p:extLst>
          </p:nvPr>
        </p:nvGraphicFramePr>
        <p:xfrm>
          <a:off x="2408348" y="489397"/>
          <a:ext cx="7495505" cy="365760"/>
        </p:xfrm>
        <a:graphic>
          <a:graphicData uri="http://schemas.openxmlformats.org/drawingml/2006/table">
            <a:tbl>
              <a:tblPr/>
              <a:tblGrid>
                <a:gridCol w="7495505">
                  <a:extLst>
                    <a:ext uri="{9D8B030D-6E8A-4147-A177-3AD203B41FA5}">
                      <a16:colId xmlns:a16="http://schemas.microsoft.com/office/drawing/2014/main" val="6309668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s-SV" dirty="0" smtClean="0"/>
                        <a:t>LIMITANTES EN LA BUSQUEDA</a:t>
                      </a:r>
                      <a:r>
                        <a:rPr lang="es-SV" baseline="0" dirty="0" smtClean="0"/>
                        <a:t> DE USUARIOS EN ABANDONO DE TAR </a:t>
                      </a:r>
                      <a:endParaRPr lang="es-SV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7385199"/>
                  </a:ext>
                </a:extLst>
              </a:tr>
            </a:tbl>
          </a:graphicData>
        </a:graphic>
      </p:graphicFrame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397419"/>
              </p:ext>
            </p:extLst>
          </p:nvPr>
        </p:nvGraphicFramePr>
        <p:xfrm>
          <a:off x="1352281" y="1635617"/>
          <a:ext cx="3683358" cy="4206240"/>
        </p:xfrm>
        <a:graphic>
          <a:graphicData uri="http://schemas.openxmlformats.org/drawingml/2006/table">
            <a:tbl>
              <a:tblPr/>
              <a:tblGrid>
                <a:gridCol w="3683358">
                  <a:extLst>
                    <a:ext uri="{9D8B030D-6E8A-4147-A177-3AD203B41FA5}">
                      <a16:colId xmlns:a16="http://schemas.microsoft.com/office/drawing/2014/main" val="247890277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s-SV" dirty="0" smtClean="0"/>
                        <a:t>1-DIFICULTAD</a:t>
                      </a:r>
                      <a:r>
                        <a:rPr lang="es-SV" baseline="0" dirty="0" smtClean="0"/>
                        <a:t> EN LA ENTREGA DE LISTADOS DE USUARIOS EN ABANDONO DE TAR </a:t>
                      </a:r>
                    </a:p>
                    <a:p>
                      <a:endParaRPr lang="es-SV" baseline="0" dirty="0" smtClean="0"/>
                    </a:p>
                    <a:p>
                      <a:r>
                        <a:rPr lang="es-SV" baseline="0" dirty="0" smtClean="0"/>
                        <a:t>2-LISTADOS ANTIGUOS DE ABANDONOS </a:t>
                      </a:r>
                    </a:p>
                    <a:p>
                      <a:endParaRPr lang="es-SV" baseline="0" dirty="0" smtClean="0"/>
                    </a:p>
                    <a:p>
                      <a:r>
                        <a:rPr lang="es-SV" baseline="0" dirty="0" smtClean="0"/>
                        <a:t>3- DIRECCIONES FALSAS </a:t>
                      </a:r>
                    </a:p>
                    <a:p>
                      <a:endParaRPr lang="es-SV" baseline="0" dirty="0" smtClean="0"/>
                    </a:p>
                    <a:p>
                      <a:r>
                        <a:rPr lang="es-SV" baseline="0" dirty="0" smtClean="0"/>
                        <a:t>4- NUMEROS DE CELULAR INVALIDOS </a:t>
                      </a:r>
                    </a:p>
                    <a:p>
                      <a:endParaRPr lang="es-SV" baseline="0" dirty="0" smtClean="0"/>
                    </a:p>
                    <a:p>
                      <a:r>
                        <a:rPr lang="es-SV" baseline="0" dirty="0" smtClean="0"/>
                        <a:t>5- ALGUNAS DIRECCIONES CUANDO SE ENCUENTRAN LAS PERSONAS YA HAN FALLECIDO </a:t>
                      </a:r>
                      <a:endParaRPr lang="es-SV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0644727"/>
                  </a:ext>
                </a:extLst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289008"/>
              </p:ext>
            </p:extLst>
          </p:nvPr>
        </p:nvGraphicFramePr>
        <p:xfrm>
          <a:off x="5705340" y="1558344"/>
          <a:ext cx="5589432" cy="4206240"/>
        </p:xfrm>
        <a:graphic>
          <a:graphicData uri="http://schemas.openxmlformats.org/drawingml/2006/table">
            <a:tbl>
              <a:tblPr/>
              <a:tblGrid>
                <a:gridCol w="5589432">
                  <a:extLst>
                    <a:ext uri="{9D8B030D-6E8A-4147-A177-3AD203B41FA5}">
                      <a16:colId xmlns:a16="http://schemas.microsoft.com/office/drawing/2014/main" val="339926623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s-SV" dirty="0" smtClean="0"/>
                        <a:t>6-</a:t>
                      </a:r>
                      <a:r>
                        <a:rPr lang="es-SV" baseline="0" dirty="0" smtClean="0"/>
                        <a:t> LA NEGATIVA DE ALGUNAS PERSONAS EN REGRESAR AL HOSPITAL </a:t>
                      </a:r>
                    </a:p>
                    <a:p>
                      <a:endParaRPr lang="es-SV" baseline="0" dirty="0" smtClean="0"/>
                    </a:p>
                    <a:p>
                      <a:r>
                        <a:rPr lang="es-SV" baseline="0" dirty="0" smtClean="0"/>
                        <a:t>7-EL NO REPORTAR LOS FALLECIMIENTOS  ENLOS MISMOS CENTROS DE SALUD </a:t>
                      </a:r>
                    </a:p>
                    <a:p>
                      <a:endParaRPr lang="es-SV" baseline="0" dirty="0" smtClean="0"/>
                    </a:p>
                    <a:p>
                      <a:r>
                        <a:rPr lang="es-SV" baseline="0" dirty="0" smtClean="0"/>
                        <a:t>8- LA VIOLENCIA SOCIAL </a:t>
                      </a:r>
                    </a:p>
                    <a:p>
                      <a:endParaRPr lang="es-SV" baseline="0" dirty="0" smtClean="0"/>
                    </a:p>
                    <a:p>
                      <a:r>
                        <a:rPr lang="es-SV" baseline="0" dirty="0" smtClean="0"/>
                        <a:t>9-EL POCO INTERES EN ALGINOS CENTROS DE SALUD EN BRINDAR ATENCION INMEDIATA CUANDO SE RECONECTA UN USURIO EN ABANDONO DE TAR </a:t>
                      </a:r>
                    </a:p>
                    <a:p>
                      <a:endParaRPr lang="es-SV" baseline="0" dirty="0" smtClean="0"/>
                    </a:p>
                    <a:p>
                      <a:r>
                        <a:rPr lang="es-SV" baseline="0" dirty="0" smtClean="0"/>
                        <a:t>10- EL CASTIGO MEDICO</a:t>
                      </a:r>
                    </a:p>
                    <a:p>
                      <a:endParaRPr lang="es-SV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40472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101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ctor">
  <a:themeElements>
    <a:clrScheme name="Slice">
      <a:dk1>
        <a:sysClr val="windowText" lastClr="000000"/>
      </a:dk1>
      <a:lt1>
        <a:sysClr val="window" lastClr="FFFFFF"/>
      </a:lt1>
      <a:dk2>
        <a:srgbClr val="AD2E03"/>
      </a:dk2>
      <a:lt2>
        <a:srgbClr val="D75626"/>
      </a:lt2>
      <a:accent1>
        <a:srgbClr val="760603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903AAAE-3EA5-424A-B142-CC51DC1F897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438</TotalTime>
  <Words>720</Words>
  <Application>Microsoft Office PowerPoint</Application>
  <PresentationFormat>Panorámica</PresentationFormat>
  <Paragraphs>212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7" baseType="lpstr">
      <vt:lpstr>Andalus</vt:lpstr>
      <vt:lpstr>Arial</vt:lpstr>
      <vt:lpstr>Calibri</vt:lpstr>
      <vt:lpstr>Cambria</vt:lpstr>
      <vt:lpstr>Century Gothic</vt:lpstr>
      <vt:lpstr>Times New Roman</vt:lpstr>
      <vt:lpstr>Wingdings</vt:lpstr>
      <vt:lpstr>Wingdings 3</vt:lpstr>
      <vt:lpstr>Sector</vt:lpstr>
      <vt:lpstr>Modulo cuidado y tratamiento   extensión año 2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Modulo cuidado y tratamiento   extensión año 2</dc:title>
  <dc:creator>equiporedsal</dc:creator>
  <cp:lastModifiedBy>equiporedsal</cp:lastModifiedBy>
  <cp:revision>35</cp:revision>
  <dcterms:created xsi:type="dcterms:W3CDTF">2018-10-10T20:50:34Z</dcterms:created>
  <dcterms:modified xsi:type="dcterms:W3CDTF">2018-10-23T21:12:12Z</dcterms:modified>
</cp:coreProperties>
</file>