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7" r:id="rId3"/>
    <p:sldId id="288" r:id="rId4"/>
    <p:sldId id="27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7" r:id="rId22"/>
    <p:sldId id="279" r:id="rId23"/>
    <p:sldId id="281" r:id="rId24"/>
    <p:sldId id="283" r:id="rId25"/>
    <p:sldId id="284" r:id="rId26"/>
    <p:sldId id="285" r:id="rId27"/>
    <p:sldId id="286" r:id="rId28"/>
  </p:sldIdLst>
  <p:sldSz cx="12192000" cy="6858000"/>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5" autoAdjust="0"/>
    <p:restoredTop sz="94660"/>
  </p:normalViewPr>
  <p:slideViewPr>
    <p:cSldViewPr snapToGrid="0">
      <p:cViewPr varScale="1">
        <p:scale>
          <a:sx n="74" d="100"/>
          <a:sy n="74" d="100"/>
        </p:scale>
        <p:origin x="5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F7F5E2-278A-4E15-9BEB-594246055C4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835E693A-D192-4563-9367-18D2E060DBCF}">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es-SV" dirty="0" smtClean="0"/>
            <a:t>CONSTRUCCIÓN DE UNA ESTRATEGIA DE SOSTENIBILIDAD DE LA RESPUESTA NACIONAL AL VIH, QUE PERMITA A EL SALVADOR BRINDAR UNA ATENCIÓN INTEGRAL A LA EPIDEMIA</a:t>
          </a:r>
          <a:endParaRPr lang="es-SV" dirty="0"/>
        </a:p>
      </dgm:t>
    </dgm:pt>
    <dgm:pt modelId="{8E3E9A51-6F6D-48B8-A40A-E0FAA2522455}" type="parTrans" cxnId="{03634D97-959B-425F-91C0-842D11BFAE23}">
      <dgm:prSet/>
      <dgm:spPr/>
      <dgm:t>
        <a:bodyPr/>
        <a:lstStyle/>
        <a:p>
          <a:endParaRPr lang="es-SV"/>
        </a:p>
      </dgm:t>
    </dgm:pt>
    <dgm:pt modelId="{A16FD58B-367B-4FB3-9EB5-4948C6D6D35B}" type="sibTrans" cxnId="{03634D97-959B-425F-91C0-842D11BFAE23}">
      <dgm:prSet/>
      <dgm:spPr/>
      <dgm:t>
        <a:bodyPr/>
        <a:lstStyle/>
        <a:p>
          <a:endParaRPr lang="es-SV"/>
        </a:p>
      </dgm:t>
    </dgm:pt>
    <dgm:pt modelId="{75DDE2B1-96AE-4A9C-AA74-A88A6ED6CFD1}" type="pres">
      <dgm:prSet presAssocID="{C5F7F5E2-278A-4E15-9BEB-594246055C43}" presName="linear" presStyleCnt="0">
        <dgm:presLayoutVars>
          <dgm:animLvl val="lvl"/>
          <dgm:resizeHandles val="exact"/>
        </dgm:presLayoutVars>
      </dgm:prSet>
      <dgm:spPr/>
      <dgm:t>
        <a:bodyPr/>
        <a:lstStyle/>
        <a:p>
          <a:endParaRPr lang="es-SV"/>
        </a:p>
      </dgm:t>
    </dgm:pt>
    <dgm:pt modelId="{ABB4A532-DF09-4EBD-BBB6-DB948F04C5DD}" type="pres">
      <dgm:prSet presAssocID="{835E693A-D192-4563-9367-18D2E060DBCF}" presName="parentText" presStyleLbl="node1" presStyleIdx="0" presStyleCnt="1">
        <dgm:presLayoutVars>
          <dgm:chMax val="0"/>
          <dgm:bulletEnabled val="1"/>
        </dgm:presLayoutVars>
      </dgm:prSet>
      <dgm:spPr/>
      <dgm:t>
        <a:bodyPr/>
        <a:lstStyle/>
        <a:p>
          <a:endParaRPr lang="es-SV"/>
        </a:p>
      </dgm:t>
    </dgm:pt>
  </dgm:ptLst>
  <dgm:cxnLst>
    <dgm:cxn modelId="{F1E07D16-6A4C-43B2-B657-C3CD669A33A2}" type="presOf" srcId="{835E693A-D192-4563-9367-18D2E060DBCF}" destId="{ABB4A532-DF09-4EBD-BBB6-DB948F04C5DD}" srcOrd="0" destOrd="0" presId="urn:microsoft.com/office/officeart/2005/8/layout/vList2"/>
    <dgm:cxn modelId="{3CBC822D-8B1F-4AFA-8E1B-0C38FAAEF009}" type="presOf" srcId="{C5F7F5E2-278A-4E15-9BEB-594246055C43}" destId="{75DDE2B1-96AE-4A9C-AA74-A88A6ED6CFD1}" srcOrd="0" destOrd="0" presId="urn:microsoft.com/office/officeart/2005/8/layout/vList2"/>
    <dgm:cxn modelId="{03634D97-959B-425F-91C0-842D11BFAE23}" srcId="{C5F7F5E2-278A-4E15-9BEB-594246055C43}" destId="{835E693A-D192-4563-9367-18D2E060DBCF}" srcOrd="0" destOrd="0" parTransId="{8E3E9A51-6F6D-48B8-A40A-E0FAA2522455}" sibTransId="{A16FD58B-367B-4FB3-9EB5-4948C6D6D35B}"/>
    <dgm:cxn modelId="{C0864B27-1121-41A5-A452-71A4A41FA5A1}" type="presParOf" srcId="{75DDE2B1-96AE-4A9C-AA74-A88A6ED6CFD1}" destId="{ABB4A532-DF09-4EBD-BBB6-DB948F04C5D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4A532-DF09-4EBD-BBB6-DB948F04C5DD}">
      <dsp:nvSpPr>
        <dsp:cNvPr id="0" name=""/>
        <dsp:cNvSpPr/>
      </dsp:nvSpPr>
      <dsp:spPr>
        <a:xfrm>
          <a:off x="0" y="54459"/>
          <a:ext cx="10515600" cy="424242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86690" tIns="186690" rIns="186690" bIns="186690" numCol="1" spcCol="1270" anchor="ctr" anchorCtr="0">
          <a:noAutofit/>
        </a:bodyPr>
        <a:lstStyle/>
        <a:p>
          <a:pPr lvl="0" algn="l" defTabSz="2178050" rtl="0">
            <a:lnSpc>
              <a:spcPct val="90000"/>
            </a:lnSpc>
            <a:spcBef>
              <a:spcPct val="0"/>
            </a:spcBef>
            <a:spcAft>
              <a:spcPct val="35000"/>
            </a:spcAft>
          </a:pPr>
          <a:r>
            <a:rPr lang="es-SV" sz="4900" kern="1200" dirty="0" smtClean="0"/>
            <a:t>CONSTRUCCIÓN DE UNA ESTRATEGIA DE SOSTENIBILIDAD DE LA RESPUESTA NACIONAL AL VIH, QUE PERMITA A EL SALVADOR BRINDAR UNA ATENCIÓN INTEGRAL A LA EPIDEMIA</a:t>
          </a:r>
          <a:endParaRPr lang="es-SV" sz="4900" kern="1200" dirty="0"/>
        </a:p>
      </dsp:txBody>
      <dsp:txXfrm>
        <a:off x="207098" y="261557"/>
        <a:ext cx="10101404" cy="38282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NI"/>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NI"/>
          </a:p>
        </p:txBody>
      </p:sp>
      <p:sp>
        <p:nvSpPr>
          <p:cNvPr id="4" name="Marcador de fecha 3"/>
          <p:cNvSpPr>
            <a:spLocks noGrp="1"/>
          </p:cNvSpPr>
          <p:nvPr>
            <p:ph type="dt" sz="half" idx="10"/>
          </p:nvPr>
        </p:nvSpPr>
        <p:spPr/>
        <p:txBody>
          <a:bodyPr/>
          <a:lstStyle/>
          <a:p>
            <a:fld id="{E6885BE4-0730-4B48-9A5D-2183A50C540D}" type="datetimeFigureOut">
              <a:rPr lang="es-NI" smtClean="0"/>
              <a:t>20/09/2018</a:t>
            </a:fld>
            <a:endParaRPr lang="es-NI"/>
          </a:p>
        </p:txBody>
      </p:sp>
      <p:sp>
        <p:nvSpPr>
          <p:cNvPr id="5" name="Marcador de pie de página 4"/>
          <p:cNvSpPr>
            <a:spLocks noGrp="1"/>
          </p:cNvSpPr>
          <p:nvPr>
            <p:ph type="ftr" sz="quarter" idx="11"/>
          </p:nvPr>
        </p:nvSpPr>
        <p:spPr/>
        <p:txBody>
          <a:bodyPr/>
          <a:lstStyle/>
          <a:p>
            <a:endParaRPr lang="es-NI"/>
          </a:p>
        </p:txBody>
      </p:sp>
      <p:sp>
        <p:nvSpPr>
          <p:cNvPr id="6" name="Marcador de número de diapositiva 5"/>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51457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NI"/>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Marcador de fecha 3"/>
          <p:cNvSpPr>
            <a:spLocks noGrp="1"/>
          </p:cNvSpPr>
          <p:nvPr>
            <p:ph type="dt" sz="half" idx="10"/>
          </p:nvPr>
        </p:nvSpPr>
        <p:spPr/>
        <p:txBody>
          <a:bodyPr/>
          <a:lstStyle/>
          <a:p>
            <a:fld id="{E6885BE4-0730-4B48-9A5D-2183A50C540D}" type="datetimeFigureOut">
              <a:rPr lang="es-NI" smtClean="0"/>
              <a:t>20/09/2018</a:t>
            </a:fld>
            <a:endParaRPr lang="es-NI"/>
          </a:p>
        </p:txBody>
      </p:sp>
      <p:sp>
        <p:nvSpPr>
          <p:cNvPr id="5" name="Marcador de pie de página 4"/>
          <p:cNvSpPr>
            <a:spLocks noGrp="1"/>
          </p:cNvSpPr>
          <p:nvPr>
            <p:ph type="ftr" sz="quarter" idx="11"/>
          </p:nvPr>
        </p:nvSpPr>
        <p:spPr/>
        <p:txBody>
          <a:bodyPr/>
          <a:lstStyle/>
          <a:p>
            <a:endParaRPr lang="es-NI"/>
          </a:p>
        </p:txBody>
      </p:sp>
      <p:sp>
        <p:nvSpPr>
          <p:cNvPr id="6" name="Marcador de número de diapositiva 5"/>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73255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NI"/>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Marcador de fecha 3"/>
          <p:cNvSpPr>
            <a:spLocks noGrp="1"/>
          </p:cNvSpPr>
          <p:nvPr>
            <p:ph type="dt" sz="half" idx="10"/>
          </p:nvPr>
        </p:nvSpPr>
        <p:spPr/>
        <p:txBody>
          <a:bodyPr/>
          <a:lstStyle/>
          <a:p>
            <a:fld id="{E6885BE4-0730-4B48-9A5D-2183A50C540D}" type="datetimeFigureOut">
              <a:rPr lang="es-NI" smtClean="0"/>
              <a:t>20/09/2018</a:t>
            </a:fld>
            <a:endParaRPr lang="es-NI"/>
          </a:p>
        </p:txBody>
      </p:sp>
      <p:sp>
        <p:nvSpPr>
          <p:cNvPr id="5" name="Marcador de pie de página 4"/>
          <p:cNvSpPr>
            <a:spLocks noGrp="1"/>
          </p:cNvSpPr>
          <p:nvPr>
            <p:ph type="ftr" sz="quarter" idx="11"/>
          </p:nvPr>
        </p:nvSpPr>
        <p:spPr/>
        <p:txBody>
          <a:bodyPr/>
          <a:lstStyle/>
          <a:p>
            <a:endParaRPr lang="es-NI"/>
          </a:p>
        </p:txBody>
      </p:sp>
      <p:sp>
        <p:nvSpPr>
          <p:cNvPr id="6" name="Marcador de número de diapositiva 5"/>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116992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SV">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818934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SV">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2354295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SV">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4011636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SV">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3599486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SV">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2683413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SV">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415727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SV">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3676695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SV">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126307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NI"/>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Marcador de fecha 3"/>
          <p:cNvSpPr>
            <a:spLocks noGrp="1"/>
          </p:cNvSpPr>
          <p:nvPr>
            <p:ph type="dt" sz="half" idx="10"/>
          </p:nvPr>
        </p:nvSpPr>
        <p:spPr/>
        <p:txBody>
          <a:bodyPr/>
          <a:lstStyle/>
          <a:p>
            <a:fld id="{E6885BE4-0730-4B48-9A5D-2183A50C540D}" type="datetimeFigureOut">
              <a:rPr lang="es-NI" smtClean="0"/>
              <a:t>20/09/2018</a:t>
            </a:fld>
            <a:endParaRPr lang="es-NI"/>
          </a:p>
        </p:txBody>
      </p:sp>
      <p:sp>
        <p:nvSpPr>
          <p:cNvPr id="5" name="Marcador de pie de página 4"/>
          <p:cNvSpPr>
            <a:spLocks noGrp="1"/>
          </p:cNvSpPr>
          <p:nvPr>
            <p:ph type="ftr" sz="quarter" idx="11"/>
          </p:nvPr>
        </p:nvSpPr>
        <p:spPr/>
        <p:txBody>
          <a:bodyPr/>
          <a:lstStyle/>
          <a:p>
            <a:endParaRPr lang="es-NI"/>
          </a:p>
        </p:txBody>
      </p:sp>
      <p:sp>
        <p:nvSpPr>
          <p:cNvPr id="6" name="Marcador de número de diapositiva 5"/>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37050909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SV">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2695169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SV">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22671780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SV">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65577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NI"/>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6885BE4-0730-4B48-9A5D-2183A50C540D}" type="datetimeFigureOut">
              <a:rPr lang="es-NI" smtClean="0"/>
              <a:t>20/09/2018</a:t>
            </a:fld>
            <a:endParaRPr lang="es-NI"/>
          </a:p>
        </p:txBody>
      </p:sp>
      <p:sp>
        <p:nvSpPr>
          <p:cNvPr id="5" name="Marcador de pie de página 4"/>
          <p:cNvSpPr>
            <a:spLocks noGrp="1"/>
          </p:cNvSpPr>
          <p:nvPr>
            <p:ph type="ftr" sz="quarter" idx="11"/>
          </p:nvPr>
        </p:nvSpPr>
        <p:spPr/>
        <p:txBody>
          <a:bodyPr/>
          <a:lstStyle/>
          <a:p>
            <a:endParaRPr lang="es-NI"/>
          </a:p>
        </p:txBody>
      </p:sp>
      <p:sp>
        <p:nvSpPr>
          <p:cNvPr id="6" name="Marcador de número de diapositiva 5"/>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84796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NI"/>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Marcador de fecha 4"/>
          <p:cNvSpPr>
            <a:spLocks noGrp="1"/>
          </p:cNvSpPr>
          <p:nvPr>
            <p:ph type="dt" sz="half" idx="10"/>
          </p:nvPr>
        </p:nvSpPr>
        <p:spPr/>
        <p:txBody>
          <a:bodyPr/>
          <a:lstStyle/>
          <a:p>
            <a:fld id="{E6885BE4-0730-4B48-9A5D-2183A50C540D}" type="datetimeFigureOut">
              <a:rPr lang="es-NI" smtClean="0"/>
              <a:t>20/09/2018</a:t>
            </a:fld>
            <a:endParaRPr lang="es-NI"/>
          </a:p>
        </p:txBody>
      </p:sp>
      <p:sp>
        <p:nvSpPr>
          <p:cNvPr id="6" name="Marcador de pie de página 5"/>
          <p:cNvSpPr>
            <a:spLocks noGrp="1"/>
          </p:cNvSpPr>
          <p:nvPr>
            <p:ph type="ftr" sz="quarter" idx="11"/>
          </p:nvPr>
        </p:nvSpPr>
        <p:spPr/>
        <p:txBody>
          <a:bodyPr/>
          <a:lstStyle/>
          <a:p>
            <a:endParaRPr lang="es-NI"/>
          </a:p>
        </p:txBody>
      </p:sp>
      <p:sp>
        <p:nvSpPr>
          <p:cNvPr id="7" name="Marcador de número de diapositiva 6"/>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311748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NI"/>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7" name="Marcador de fecha 6"/>
          <p:cNvSpPr>
            <a:spLocks noGrp="1"/>
          </p:cNvSpPr>
          <p:nvPr>
            <p:ph type="dt" sz="half" idx="10"/>
          </p:nvPr>
        </p:nvSpPr>
        <p:spPr/>
        <p:txBody>
          <a:bodyPr/>
          <a:lstStyle/>
          <a:p>
            <a:fld id="{E6885BE4-0730-4B48-9A5D-2183A50C540D}" type="datetimeFigureOut">
              <a:rPr lang="es-NI" smtClean="0"/>
              <a:t>20/09/2018</a:t>
            </a:fld>
            <a:endParaRPr lang="es-NI"/>
          </a:p>
        </p:txBody>
      </p:sp>
      <p:sp>
        <p:nvSpPr>
          <p:cNvPr id="8" name="Marcador de pie de página 7"/>
          <p:cNvSpPr>
            <a:spLocks noGrp="1"/>
          </p:cNvSpPr>
          <p:nvPr>
            <p:ph type="ftr" sz="quarter" idx="11"/>
          </p:nvPr>
        </p:nvSpPr>
        <p:spPr/>
        <p:txBody>
          <a:bodyPr/>
          <a:lstStyle/>
          <a:p>
            <a:endParaRPr lang="es-NI"/>
          </a:p>
        </p:txBody>
      </p:sp>
      <p:sp>
        <p:nvSpPr>
          <p:cNvPr id="9" name="Marcador de número de diapositiva 8"/>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63485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NI"/>
          </a:p>
        </p:txBody>
      </p:sp>
      <p:sp>
        <p:nvSpPr>
          <p:cNvPr id="3" name="Marcador de fecha 2"/>
          <p:cNvSpPr>
            <a:spLocks noGrp="1"/>
          </p:cNvSpPr>
          <p:nvPr>
            <p:ph type="dt" sz="half" idx="10"/>
          </p:nvPr>
        </p:nvSpPr>
        <p:spPr/>
        <p:txBody>
          <a:bodyPr/>
          <a:lstStyle/>
          <a:p>
            <a:fld id="{E6885BE4-0730-4B48-9A5D-2183A50C540D}" type="datetimeFigureOut">
              <a:rPr lang="es-NI" smtClean="0"/>
              <a:t>20/09/2018</a:t>
            </a:fld>
            <a:endParaRPr lang="es-NI"/>
          </a:p>
        </p:txBody>
      </p:sp>
      <p:sp>
        <p:nvSpPr>
          <p:cNvPr id="4" name="Marcador de pie de página 3"/>
          <p:cNvSpPr>
            <a:spLocks noGrp="1"/>
          </p:cNvSpPr>
          <p:nvPr>
            <p:ph type="ftr" sz="quarter" idx="11"/>
          </p:nvPr>
        </p:nvSpPr>
        <p:spPr/>
        <p:txBody>
          <a:bodyPr/>
          <a:lstStyle/>
          <a:p>
            <a:endParaRPr lang="es-NI"/>
          </a:p>
        </p:txBody>
      </p:sp>
      <p:sp>
        <p:nvSpPr>
          <p:cNvPr id="5" name="Marcador de número de diapositiva 4"/>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287802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6885BE4-0730-4B48-9A5D-2183A50C540D}" type="datetimeFigureOut">
              <a:rPr lang="es-NI" smtClean="0"/>
              <a:t>20/09/2018</a:t>
            </a:fld>
            <a:endParaRPr lang="es-NI"/>
          </a:p>
        </p:txBody>
      </p:sp>
      <p:sp>
        <p:nvSpPr>
          <p:cNvPr id="3" name="Marcador de pie de página 2"/>
          <p:cNvSpPr>
            <a:spLocks noGrp="1"/>
          </p:cNvSpPr>
          <p:nvPr>
            <p:ph type="ftr" sz="quarter" idx="11"/>
          </p:nvPr>
        </p:nvSpPr>
        <p:spPr/>
        <p:txBody>
          <a:bodyPr/>
          <a:lstStyle/>
          <a:p>
            <a:endParaRPr lang="es-NI"/>
          </a:p>
        </p:txBody>
      </p:sp>
      <p:sp>
        <p:nvSpPr>
          <p:cNvPr id="4" name="Marcador de número de diapositiva 3"/>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14534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NI"/>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6885BE4-0730-4B48-9A5D-2183A50C540D}" type="datetimeFigureOut">
              <a:rPr lang="es-NI" smtClean="0"/>
              <a:t>20/09/2018</a:t>
            </a:fld>
            <a:endParaRPr lang="es-NI"/>
          </a:p>
        </p:txBody>
      </p:sp>
      <p:sp>
        <p:nvSpPr>
          <p:cNvPr id="6" name="Marcador de pie de página 5"/>
          <p:cNvSpPr>
            <a:spLocks noGrp="1"/>
          </p:cNvSpPr>
          <p:nvPr>
            <p:ph type="ftr" sz="quarter" idx="11"/>
          </p:nvPr>
        </p:nvSpPr>
        <p:spPr/>
        <p:txBody>
          <a:bodyPr/>
          <a:lstStyle/>
          <a:p>
            <a:endParaRPr lang="es-NI"/>
          </a:p>
        </p:txBody>
      </p:sp>
      <p:sp>
        <p:nvSpPr>
          <p:cNvPr id="7" name="Marcador de número de diapositiva 6"/>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2845543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NI"/>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NI"/>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6885BE4-0730-4B48-9A5D-2183A50C540D}" type="datetimeFigureOut">
              <a:rPr lang="es-NI" smtClean="0"/>
              <a:t>20/09/2018</a:t>
            </a:fld>
            <a:endParaRPr lang="es-NI"/>
          </a:p>
        </p:txBody>
      </p:sp>
      <p:sp>
        <p:nvSpPr>
          <p:cNvPr id="6" name="Marcador de pie de página 5"/>
          <p:cNvSpPr>
            <a:spLocks noGrp="1"/>
          </p:cNvSpPr>
          <p:nvPr>
            <p:ph type="ftr" sz="quarter" idx="11"/>
          </p:nvPr>
        </p:nvSpPr>
        <p:spPr/>
        <p:txBody>
          <a:bodyPr/>
          <a:lstStyle/>
          <a:p>
            <a:endParaRPr lang="es-NI"/>
          </a:p>
        </p:txBody>
      </p:sp>
      <p:sp>
        <p:nvSpPr>
          <p:cNvPr id="7" name="Marcador de número de diapositiva 6"/>
          <p:cNvSpPr>
            <a:spLocks noGrp="1"/>
          </p:cNvSpPr>
          <p:nvPr>
            <p:ph type="sldNum" sz="quarter" idx="12"/>
          </p:nvPr>
        </p:nvSpPr>
        <p:spPr/>
        <p:txBody>
          <a:bodyPr/>
          <a:lstStyle/>
          <a:p>
            <a:fld id="{24FDD2F7-66A9-4731-8C0F-BC8827D8D40C}" type="slidenum">
              <a:rPr lang="es-NI" smtClean="0"/>
              <a:t>‹Nº›</a:t>
            </a:fld>
            <a:endParaRPr lang="es-NI"/>
          </a:p>
        </p:txBody>
      </p:sp>
    </p:spTree>
    <p:extLst>
      <p:ext uri="{BB962C8B-B14F-4D97-AF65-F5344CB8AC3E}">
        <p14:creationId xmlns:p14="http://schemas.microsoft.com/office/powerpoint/2010/main" val="710655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NI"/>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85BE4-0730-4B48-9A5D-2183A50C540D}" type="datetimeFigureOut">
              <a:rPr lang="es-NI" smtClean="0"/>
              <a:t>20/09/2018</a:t>
            </a:fld>
            <a:endParaRPr lang="es-NI"/>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NI"/>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DD2F7-66A9-4731-8C0F-BC8827D8D40C}" type="slidenum">
              <a:rPr lang="es-NI" smtClean="0"/>
              <a:t>‹Nº›</a:t>
            </a:fld>
            <a:endParaRPr lang="es-NI"/>
          </a:p>
        </p:txBody>
      </p:sp>
    </p:spTree>
    <p:extLst>
      <p:ext uri="{BB962C8B-B14F-4D97-AF65-F5344CB8AC3E}">
        <p14:creationId xmlns:p14="http://schemas.microsoft.com/office/powerpoint/2010/main" val="541988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884C6-C9F9-493D-9BB7-38DDDC52C819}" type="datetimeFigureOut">
              <a:rPr lang="es-SV" smtClean="0">
                <a:solidFill>
                  <a:prstClr val="black">
                    <a:tint val="75000"/>
                  </a:prstClr>
                </a:solidFill>
              </a:rPr>
              <a:pPr/>
              <a:t>20/09/2018</a:t>
            </a:fld>
            <a:endParaRPr lang="es-SV">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E0172-8ACD-406E-8191-9FF4371D65BF}" type="slidenum">
              <a:rPr lang="es-SV" smtClean="0">
                <a:solidFill>
                  <a:prstClr val="black">
                    <a:tint val="75000"/>
                  </a:prstClr>
                </a:solidFill>
              </a:rPr>
              <a:pPr/>
              <a:t>‹Nº›</a:t>
            </a:fld>
            <a:endParaRPr lang="es-SV">
              <a:solidFill>
                <a:prstClr val="black">
                  <a:tint val="75000"/>
                </a:prstClr>
              </a:solidFill>
            </a:endParaRPr>
          </a:p>
        </p:txBody>
      </p:sp>
    </p:spTree>
    <p:extLst>
      <p:ext uri="{BB962C8B-B14F-4D97-AF65-F5344CB8AC3E}">
        <p14:creationId xmlns:p14="http://schemas.microsoft.com/office/powerpoint/2010/main" val="20821272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87132" y="888642"/>
            <a:ext cx="8980867" cy="3142445"/>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s-SV" b="1" dirty="0" smtClean="0"/>
              <a:t>ESTRATEGIA DE </a:t>
            </a:r>
            <a:r>
              <a:rPr lang="es-SV" b="1" dirty="0" err="1" smtClean="0"/>
              <a:t>DE</a:t>
            </a:r>
            <a:r>
              <a:rPr lang="es-SV" b="1" dirty="0" smtClean="0"/>
              <a:t> </a:t>
            </a:r>
            <a:r>
              <a:rPr lang="es-SV" b="1" dirty="0" smtClean="0"/>
              <a:t>SOSTENIBILIDAD FINANCIERA DE LA RESPUESTA AL VIH EN EL SALVADOR</a:t>
            </a:r>
            <a:endParaRPr lang="es-SV" b="1" dirty="0"/>
          </a:p>
        </p:txBody>
      </p:sp>
      <p:sp>
        <p:nvSpPr>
          <p:cNvPr id="3" name="Subtítulo 2"/>
          <p:cNvSpPr>
            <a:spLocks noGrp="1"/>
          </p:cNvSpPr>
          <p:nvPr>
            <p:ph type="subTitle" idx="1"/>
          </p:nvPr>
        </p:nvSpPr>
        <p:spPr>
          <a:xfrm>
            <a:off x="1524000" y="3602038"/>
            <a:ext cx="9144000" cy="2154818"/>
          </a:xfrm>
        </p:spPr>
        <p:txBody>
          <a:bodyPr>
            <a:normAutofit fontScale="85000" lnSpcReduction="20000"/>
          </a:bodyPr>
          <a:lstStyle/>
          <a:p>
            <a:endParaRPr lang="es-SV" dirty="0"/>
          </a:p>
          <a:p>
            <a:endParaRPr lang="es-SV" dirty="0" smtClean="0"/>
          </a:p>
          <a:p>
            <a:r>
              <a:rPr lang="es-SV" dirty="0" smtClean="0"/>
              <a:t>20 DE SEPTIEMBRE DE 2018</a:t>
            </a:r>
          </a:p>
          <a:p>
            <a:endParaRPr lang="es-SV" sz="1600" b="1" dirty="0" smtClean="0"/>
          </a:p>
          <a:p>
            <a:pPr algn="r"/>
            <a:r>
              <a:rPr lang="es-SV" sz="1600" b="1" dirty="0" smtClean="0"/>
              <a:t>Licda. Alexia Alvarado.</a:t>
            </a:r>
          </a:p>
          <a:p>
            <a:pPr algn="r"/>
            <a:r>
              <a:rPr lang="es-SV" sz="1600" b="1" dirty="0" smtClean="0"/>
              <a:t>Licda. Dina </a:t>
            </a:r>
            <a:r>
              <a:rPr lang="es-SV" sz="1600" b="1" dirty="0" err="1" smtClean="0"/>
              <a:t>Soza</a:t>
            </a:r>
            <a:r>
              <a:rPr lang="es-SV" sz="1600" b="1" dirty="0" smtClean="0"/>
              <a:t> </a:t>
            </a:r>
          </a:p>
          <a:p>
            <a:pPr algn="r"/>
            <a:r>
              <a:rPr lang="es-SV" sz="1600" b="1" dirty="0" smtClean="0"/>
              <a:t>Consultoras </a:t>
            </a:r>
            <a:endParaRPr lang="es-SV" sz="1600" b="1" dirty="0"/>
          </a:p>
        </p:txBody>
      </p:sp>
    </p:spTree>
    <p:extLst>
      <p:ext uri="{BB962C8B-B14F-4D97-AF65-F5344CB8AC3E}">
        <p14:creationId xmlns:p14="http://schemas.microsoft.com/office/powerpoint/2010/main" val="3414088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59809" y="410838"/>
            <a:ext cx="7861110" cy="646331"/>
          </a:xfrm>
          <a:prstGeom prst="rect">
            <a:avLst/>
          </a:prstGeom>
          <a:noFill/>
        </p:spPr>
        <p:txBody>
          <a:bodyPr wrap="square" rtlCol="0">
            <a:spAutoFit/>
          </a:bodyPr>
          <a:lstStyle/>
          <a:p>
            <a:pPr>
              <a:tabLst>
                <a:tab pos="685800" algn="l"/>
                <a:tab pos="914400" algn="l"/>
                <a:tab pos="1143000" algn="l"/>
                <a:tab pos="1371600" algn="l"/>
              </a:tabLst>
            </a:pPr>
            <a:r>
              <a:rPr lang="es-NI" b="1" dirty="0">
                <a:solidFill>
                  <a:schemeClr val="accent1">
                    <a:lumMod val="75000"/>
                  </a:schemeClr>
                </a:solidFill>
                <a:latin typeface="Calibri" panose="020F0502020204030204" pitchFamily="34" charset="0"/>
                <a:cs typeface="Calibri" panose="020F0502020204030204" pitchFamily="34" charset="0"/>
              </a:rPr>
              <a:t>Estrategia 4:  Uso de flexibilidades de </a:t>
            </a:r>
            <a:r>
              <a:rPr lang="es-NI" b="1" dirty="0" err="1">
                <a:solidFill>
                  <a:schemeClr val="accent1">
                    <a:lumMod val="75000"/>
                  </a:schemeClr>
                </a:solidFill>
                <a:latin typeface="Calibri" panose="020F0502020204030204" pitchFamily="34" charset="0"/>
                <a:cs typeface="Calibri" panose="020F0502020204030204" pitchFamily="34" charset="0"/>
              </a:rPr>
              <a:t>ADPIC</a:t>
            </a:r>
            <a:endParaRPr lang="es-NI" b="1" dirty="0">
              <a:solidFill>
                <a:schemeClr val="accent1">
                  <a:lumMod val="75000"/>
                </a:schemeClr>
              </a:solidFill>
              <a:latin typeface="Calibri" panose="020F0502020204030204" pitchFamily="34" charset="0"/>
              <a:cs typeface="Calibri" panose="020F0502020204030204" pitchFamily="34" charset="0"/>
            </a:endParaRPr>
          </a:p>
          <a:p>
            <a:endParaRPr lang="es-NI" dirty="0"/>
          </a:p>
        </p:txBody>
      </p:sp>
      <p:sp>
        <p:nvSpPr>
          <p:cNvPr id="3" name="CuadroTexto 2"/>
          <p:cNvSpPr txBox="1"/>
          <p:nvPr/>
        </p:nvSpPr>
        <p:spPr>
          <a:xfrm>
            <a:off x="859809" y="1151298"/>
            <a:ext cx="10222173" cy="369332"/>
          </a:xfrm>
          <a:prstGeom prst="rect">
            <a:avLst/>
          </a:prstGeom>
          <a:noFill/>
        </p:spPr>
        <p:txBody>
          <a:bodyPr wrap="square" rtlCol="0">
            <a:spAutoFit/>
          </a:bodyPr>
          <a:lstStyle/>
          <a:p>
            <a:r>
              <a:rPr lang="es-NI" dirty="0" smtClean="0"/>
              <a:t>1. Promover </a:t>
            </a:r>
            <a:r>
              <a:rPr lang="es-NI" dirty="0"/>
              <a:t>las reformas legales necesarias a fin de que se pueda utilizar todas las flexibilidades de </a:t>
            </a:r>
            <a:r>
              <a:rPr lang="es-NI" dirty="0" err="1"/>
              <a:t>ADPIC</a:t>
            </a:r>
            <a:r>
              <a:rPr lang="es-NI" dirty="0"/>
              <a:t>: </a:t>
            </a:r>
          </a:p>
        </p:txBody>
      </p:sp>
      <p:graphicFrame>
        <p:nvGraphicFramePr>
          <p:cNvPr id="4" name="Tabla 3"/>
          <p:cNvGraphicFramePr>
            <a:graphicFrameLocks noGrp="1"/>
          </p:cNvGraphicFramePr>
          <p:nvPr>
            <p:extLst>
              <p:ext uri="{D42A27DB-BD31-4B8C-83A1-F6EECF244321}">
                <p14:modId xmlns:p14="http://schemas.microsoft.com/office/powerpoint/2010/main" val="3959683408"/>
              </p:ext>
            </p:extLst>
          </p:nvPr>
        </p:nvGraphicFramePr>
        <p:xfrm>
          <a:off x="2280462" y="1678674"/>
          <a:ext cx="7380866" cy="2333403"/>
        </p:xfrm>
        <a:graphic>
          <a:graphicData uri="http://schemas.openxmlformats.org/drawingml/2006/table">
            <a:tbl>
              <a:tblPr firstRow="1" bandRow="1">
                <a:tableStyleId>{5C22544A-7EE6-4342-B048-85BDC9FD1C3A}</a:tableStyleId>
              </a:tblPr>
              <a:tblGrid>
                <a:gridCol w="2610489"/>
                <a:gridCol w="4770377"/>
              </a:tblGrid>
              <a:tr h="861219">
                <a:tc>
                  <a:txBody>
                    <a:bodyPr/>
                    <a:lstStyle/>
                    <a:p>
                      <a:pPr marL="676275">
                        <a:lnSpc>
                          <a:spcPct val="115000"/>
                        </a:lnSpc>
                      </a:pPr>
                      <a:r>
                        <a:rPr lang="es-NI" sz="1400" dirty="0">
                          <a:effectLst/>
                          <a:latin typeface="+mn-lt"/>
                        </a:rPr>
                        <a:t>Artículos Ley de Propiedad Intelectual</a:t>
                      </a:r>
                      <a:endParaRPr lang="es-NI"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676275">
                        <a:lnSpc>
                          <a:spcPct val="115000"/>
                        </a:lnSpc>
                      </a:pPr>
                      <a:r>
                        <a:rPr lang="es-NI" sz="1400">
                          <a:effectLst/>
                          <a:latin typeface="+mn-lt"/>
                        </a:rPr>
                        <a:t>Materia a legislar</a:t>
                      </a:r>
                      <a:endParaRPr lang="es-NI" sz="1400">
                        <a:effectLst/>
                        <a:latin typeface="+mn-lt"/>
                        <a:ea typeface="Calibri" panose="020F0502020204030204" pitchFamily="34" charset="0"/>
                        <a:cs typeface="Times New Roman" panose="02020603050405020304" pitchFamily="18" charset="0"/>
                      </a:endParaRPr>
                    </a:p>
                  </a:txBody>
                  <a:tcPr marL="68580" marR="68580" marT="0" marB="0"/>
                </a:tc>
              </a:tr>
              <a:tr h="0">
                <a:tc>
                  <a:txBody>
                    <a:bodyPr/>
                    <a:lstStyle/>
                    <a:p>
                      <a:pPr marL="676275">
                        <a:lnSpc>
                          <a:spcPct val="115000"/>
                        </a:lnSpc>
                      </a:pPr>
                      <a:r>
                        <a:rPr lang="es-NI" sz="1400">
                          <a:effectLst/>
                          <a:latin typeface="+mn-lt"/>
                        </a:rPr>
                        <a:t>Art 107</a:t>
                      </a:r>
                      <a:endParaRPr lang="es-NI" sz="14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676275">
                        <a:lnSpc>
                          <a:spcPct val="115000"/>
                        </a:lnSpc>
                      </a:pPr>
                      <a:r>
                        <a:rPr lang="es-NI" sz="1400" dirty="0">
                          <a:effectLst/>
                          <a:latin typeface="+mn-lt"/>
                        </a:rPr>
                        <a:t>Reformar la materia patentable. </a:t>
                      </a:r>
                      <a:endParaRPr lang="es-NI" sz="1400" dirty="0">
                        <a:effectLst/>
                        <a:latin typeface="+mn-lt"/>
                        <a:ea typeface="Calibri" panose="020F0502020204030204" pitchFamily="34" charset="0"/>
                        <a:cs typeface="Times New Roman" panose="02020603050405020304" pitchFamily="18" charset="0"/>
                      </a:endParaRPr>
                    </a:p>
                  </a:txBody>
                  <a:tcPr marL="68580" marR="68580" marT="0" marB="0"/>
                </a:tc>
              </a:tr>
              <a:tr h="0">
                <a:tc>
                  <a:txBody>
                    <a:bodyPr/>
                    <a:lstStyle/>
                    <a:p>
                      <a:pPr marL="676275">
                        <a:lnSpc>
                          <a:spcPct val="115000"/>
                        </a:lnSpc>
                      </a:pPr>
                      <a:r>
                        <a:rPr lang="es-NI" sz="1400" dirty="0">
                          <a:effectLst/>
                          <a:latin typeface="+mn-lt"/>
                        </a:rPr>
                        <a:t>Art 116</a:t>
                      </a:r>
                      <a:endParaRPr lang="es-NI"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676275">
                        <a:lnSpc>
                          <a:spcPct val="115000"/>
                        </a:lnSpc>
                      </a:pPr>
                      <a:r>
                        <a:rPr lang="es-NI" sz="1400">
                          <a:effectLst/>
                          <a:latin typeface="+mn-lt"/>
                        </a:rPr>
                        <a:t>Incluir el agotamiento internacional</a:t>
                      </a:r>
                      <a:endParaRPr lang="es-NI" sz="1400">
                        <a:effectLst/>
                        <a:latin typeface="+mn-lt"/>
                        <a:ea typeface="Calibri" panose="020F0502020204030204" pitchFamily="34" charset="0"/>
                        <a:cs typeface="Times New Roman" panose="02020603050405020304" pitchFamily="18" charset="0"/>
                      </a:endParaRPr>
                    </a:p>
                  </a:txBody>
                  <a:tcPr marL="68580" marR="68580" marT="0" marB="0"/>
                </a:tc>
              </a:tr>
              <a:tr h="0">
                <a:tc>
                  <a:txBody>
                    <a:bodyPr/>
                    <a:lstStyle/>
                    <a:p>
                      <a:pPr marL="676275">
                        <a:lnSpc>
                          <a:spcPct val="115000"/>
                        </a:lnSpc>
                      </a:pPr>
                      <a:r>
                        <a:rPr lang="es-NI" sz="1400">
                          <a:effectLst/>
                          <a:latin typeface="+mn-lt"/>
                        </a:rPr>
                        <a:t>Art 133-134, 134ª</a:t>
                      </a:r>
                      <a:endParaRPr lang="es-NI" sz="14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676275">
                        <a:lnSpc>
                          <a:spcPct val="115000"/>
                        </a:lnSpc>
                      </a:pPr>
                      <a:r>
                        <a:rPr lang="es-NI" sz="1400" dirty="0">
                          <a:effectLst/>
                          <a:latin typeface="+mn-lt"/>
                        </a:rPr>
                        <a:t>Desarrollo ad-hoc en  lo referente a licencias obligatorias</a:t>
                      </a:r>
                      <a:endParaRPr lang="es-NI" sz="1400" dirty="0">
                        <a:effectLst/>
                        <a:latin typeface="+mn-lt"/>
                        <a:ea typeface="Calibri" panose="020F0502020204030204" pitchFamily="34" charset="0"/>
                        <a:cs typeface="Times New Roman" panose="02020603050405020304" pitchFamily="18" charset="0"/>
                      </a:endParaRPr>
                    </a:p>
                  </a:txBody>
                  <a:tcPr marL="68580" marR="68580" marT="0" marB="0"/>
                </a:tc>
              </a:tr>
              <a:tr h="0">
                <a:tc>
                  <a:txBody>
                    <a:bodyPr/>
                    <a:lstStyle/>
                    <a:p>
                      <a:pPr marL="676275">
                        <a:lnSpc>
                          <a:spcPct val="115000"/>
                        </a:lnSpc>
                      </a:pPr>
                      <a:r>
                        <a:rPr lang="es-NI" sz="1400">
                          <a:effectLst/>
                          <a:latin typeface="+mn-lt"/>
                        </a:rPr>
                        <a:t>Art 151 -154</a:t>
                      </a:r>
                    </a:p>
                    <a:p>
                      <a:pPr marL="676275">
                        <a:lnSpc>
                          <a:spcPct val="115000"/>
                        </a:lnSpc>
                      </a:pPr>
                      <a:r>
                        <a:rPr lang="es-NI" sz="1400">
                          <a:effectLst/>
                          <a:latin typeface="+mn-lt"/>
                        </a:rPr>
                        <a:t> </a:t>
                      </a:r>
                      <a:endParaRPr lang="es-NI" sz="14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676275">
                        <a:lnSpc>
                          <a:spcPct val="115000"/>
                        </a:lnSpc>
                      </a:pPr>
                      <a:r>
                        <a:rPr lang="es-NI" sz="1400" dirty="0">
                          <a:effectLst/>
                          <a:latin typeface="+mn-lt"/>
                        </a:rPr>
                        <a:t>Incluir plazos referente al examen de fondo y aranceles</a:t>
                      </a:r>
                      <a:endParaRPr lang="es-NI" sz="14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CuadroTexto 4"/>
          <p:cNvSpPr txBox="1"/>
          <p:nvPr/>
        </p:nvSpPr>
        <p:spPr>
          <a:xfrm>
            <a:off x="1228298" y="4272677"/>
            <a:ext cx="9853684" cy="2339102"/>
          </a:xfrm>
          <a:prstGeom prst="rect">
            <a:avLst/>
          </a:prstGeom>
          <a:noFill/>
        </p:spPr>
        <p:txBody>
          <a:bodyPr wrap="square" rtlCol="0">
            <a:spAutoFit/>
          </a:bodyPr>
          <a:lstStyle/>
          <a:p>
            <a:pPr algn="just"/>
            <a:r>
              <a:rPr lang="es-NI" dirty="0" smtClean="0"/>
              <a:t>2. </a:t>
            </a:r>
            <a:r>
              <a:rPr lang="es-NI" sz="1600" dirty="0" smtClean="0"/>
              <a:t>Promover </a:t>
            </a:r>
            <a:r>
              <a:rPr lang="es-NI" sz="1600" dirty="0"/>
              <a:t>la coordinación y colaboración efectiva entre las instituciones involucradas a fin de que se priorice la accesibilidad de medicamentos, es decir más allá del </a:t>
            </a:r>
            <a:r>
              <a:rPr lang="es-NI" sz="1600" dirty="0" err="1"/>
              <a:t>MINSAL</a:t>
            </a:r>
            <a:r>
              <a:rPr lang="es-NI" sz="1600" dirty="0"/>
              <a:t> e </a:t>
            </a:r>
            <a:r>
              <a:rPr lang="es-NI" sz="1600" dirty="0" err="1"/>
              <a:t>ISSS</a:t>
            </a:r>
            <a:r>
              <a:rPr lang="es-NI" sz="1600" dirty="0"/>
              <a:t>, por ejemplo, con el Centro Nacional de Registros (</a:t>
            </a:r>
            <a:r>
              <a:rPr lang="es-NI" sz="1600" dirty="0" err="1"/>
              <a:t>CNR</a:t>
            </a:r>
            <a:r>
              <a:rPr lang="es-NI" sz="1600" dirty="0"/>
              <a:t>). </a:t>
            </a:r>
          </a:p>
          <a:p>
            <a:pPr algn="just"/>
            <a:r>
              <a:rPr lang="es-NI" sz="1600" dirty="0" smtClean="0"/>
              <a:t>3. Buscar </a:t>
            </a:r>
            <a:r>
              <a:rPr lang="es-NI" sz="1600" dirty="0"/>
              <a:t>la posibilidad de regular los precios de los medicamentos antirretrovirales tomando en cuenta el precio de los países que tienen licencias obligatorias, acción que podría ser coordinada con la Dirección Nacional de Medicamentos. </a:t>
            </a:r>
          </a:p>
          <a:p>
            <a:pPr algn="just"/>
            <a:r>
              <a:rPr lang="es-NI" sz="1600" dirty="0" smtClean="0"/>
              <a:t>4. Promover </a:t>
            </a:r>
            <a:r>
              <a:rPr lang="es-NI" sz="1600" dirty="0"/>
              <a:t>el conocimiento de la Ley de Propiedad Intelectual dentro de los actores del área de salud a fin de poder utilizar las ventajas del sistema de patentes.</a:t>
            </a:r>
          </a:p>
          <a:p>
            <a:pPr marL="342900" indent="-342900" algn="just">
              <a:buFont typeface="+mj-lt"/>
              <a:buAutoNum type="arabicPeriod"/>
            </a:pPr>
            <a:endParaRPr lang="es-NI" sz="1600" dirty="0"/>
          </a:p>
        </p:txBody>
      </p:sp>
    </p:spTree>
    <p:extLst>
      <p:ext uri="{BB962C8B-B14F-4D97-AF65-F5344CB8AC3E}">
        <p14:creationId xmlns:p14="http://schemas.microsoft.com/office/powerpoint/2010/main" val="1334934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12718" y="3121504"/>
            <a:ext cx="2151615" cy="646331"/>
          </a:xfrm>
          <a:prstGeom prst="rect">
            <a:avLst/>
          </a:prstGeom>
        </p:spPr>
        <p:txBody>
          <a:bodyPr wrap="none">
            <a:spAutoFit/>
          </a:bodyPr>
          <a:lstStyle/>
          <a:p>
            <a:r>
              <a:rPr lang="es-NI" dirty="0" smtClean="0">
                <a:solidFill>
                  <a:schemeClr val="accent1">
                    <a:lumMod val="75000"/>
                  </a:schemeClr>
                </a:solidFill>
                <a:latin typeface="Calibri" panose="020F0502020204030204" pitchFamily="34" charset="0"/>
                <a:cs typeface="Calibri" panose="020F0502020204030204" pitchFamily="34" charset="0"/>
              </a:rPr>
              <a:t>Aspectos Destacados</a:t>
            </a:r>
          </a:p>
          <a:p>
            <a:endParaRPr lang="es-NI" dirty="0">
              <a:solidFill>
                <a:schemeClr val="accent1">
                  <a:lumMod val="75000"/>
                </a:schemeClr>
              </a:solidFill>
              <a:latin typeface="Calibri" panose="020F0502020204030204" pitchFamily="34" charset="0"/>
              <a:cs typeface="Calibri" panose="020F050202020403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574721232"/>
              </p:ext>
            </p:extLst>
          </p:nvPr>
        </p:nvGraphicFramePr>
        <p:xfrm>
          <a:off x="2064811" y="1065207"/>
          <a:ext cx="8252896" cy="1706880"/>
        </p:xfrm>
        <a:graphic>
          <a:graphicData uri="http://schemas.openxmlformats.org/drawingml/2006/table">
            <a:tbl>
              <a:tblPr firstRow="1" bandRow="1">
                <a:tableStyleId>{5C22544A-7EE6-4342-B048-85BDC9FD1C3A}</a:tableStyleId>
              </a:tblPr>
              <a:tblGrid>
                <a:gridCol w="4126448"/>
                <a:gridCol w="4126448"/>
              </a:tblGrid>
              <a:tr h="0">
                <a:tc>
                  <a:txBody>
                    <a:bodyPr/>
                    <a:lstStyle/>
                    <a:p>
                      <a:pPr algn="just"/>
                      <a:r>
                        <a:rPr lang="es-NI" sz="1400">
                          <a:effectLst/>
                          <a:latin typeface="Calibri" panose="020F0502020204030204" pitchFamily="34" charset="0"/>
                          <a:cs typeface="Calibri" panose="020F0502020204030204" pitchFamily="34" charset="0"/>
                        </a:rPr>
                        <a:t>FORTALEZAS/OPORTUNIDADES</a:t>
                      </a:r>
                      <a:endParaRPr lang="es-NI"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s-NI" sz="1400">
                          <a:effectLst/>
                          <a:latin typeface="Calibri" panose="020F0502020204030204" pitchFamily="34" charset="0"/>
                          <a:cs typeface="Calibri" panose="020F0502020204030204" pitchFamily="34" charset="0"/>
                        </a:rPr>
                        <a:t>DEBILIDADES/AMENAZAS</a:t>
                      </a:r>
                      <a:endParaRPr lang="es-NI"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r>
              <a:tr h="0">
                <a:tc>
                  <a:txBody>
                    <a:bodyPr/>
                    <a:lstStyle/>
                    <a:p>
                      <a:pPr algn="just"/>
                      <a:r>
                        <a:rPr lang="es-NI" sz="1400">
                          <a:effectLst/>
                          <a:latin typeface="Calibri" panose="020F0502020204030204" pitchFamily="34" charset="0"/>
                          <a:cs typeface="Calibri" panose="020F0502020204030204" pitchFamily="34" charset="0"/>
                        </a:rPr>
                        <a:t>Se tienen identificadas las acciones concretas a realizar en materia de reformas legales</a:t>
                      </a:r>
                      <a:endParaRPr lang="es-NI"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s-NI" sz="1400">
                          <a:effectLst/>
                          <a:latin typeface="Calibri" panose="020F0502020204030204" pitchFamily="34" charset="0"/>
                          <a:cs typeface="Calibri" panose="020F0502020204030204" pitchFamily="34" charset="0"/>
                        </a:rPr>
                        <a:t>Los tiempos y prioridades legislativas para que se aprueben las reformas necesarias pueden  no estar acordes con la necesidad identificada.</a:t>
                      </a:r>
                      <a:endParaRPr lang="es-NI"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r>
              <a:tr h="0">
                <a:tc>
                  <a:txBody>
                    <a:bodyPr/>
                    <a:lstStyle/>
                    <a:p>
                      <a:pPr algn="just"/>
                      <a:r>
                        <a:rPr lang="es-NI" sz="1400">
                          <a:effectLst/>
                          <a:latin typeface="Calibri" panose="020F0502020204030204" pitchFamily="34" charset="0"/>
                          <a:cs typeface="Calibri" panose="020F0502020204030204" pitchFamily="34" charset="0"/>
                        </a:rPr>
                        <a:t>Existen aliados para impulsar las reformas requeridas como el Viceministro de Políticas, Agencias de Cooperación Internacional y organizaciones de sociedad civil .</a:t>
                      </a:r>
                      <a:endParaRPr lang="es-NI"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s-NI" sz="1400" dirty="0">
                          <a:effectLst/>
                          <a:latin typeface="Calibri" panose="020F0502020204030204" pitchFamily="34" charset="0"/>
                          <a:cs typeface="Calibri" panose="020F0502020204030204" pitchFamily="34" charset="0"/>
                        </a:rPr>
                        <a:t> </a:t>
                      </a:r>
                      <a:endParaRPr lang="es-NI"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r>
            </a:tbl>
          </a:graphicData>
        </a:graphic>
      </p:graphicFrame>
      <p:sp>
        <p:nvSpPr>
          <p:cNvPr id="4" name="CuadroTexto 3"/>
          <p:cNvSpPr txBox="1"/>
          <p:nvPr/>
        </p:nvSpPr>
        <p:spPr>
          <a:xfrm>
            <a:off x="1255595" y="3657600"/>
            <a:ext cx="8679976" cy="206210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Wingdings" panose="05000000000000000000" pitchFamily="2" charset="2"/>
              <a:buChar char="Ø"/>
            </a:pPr>
            <a:r>
              <a:rPr lang="es-NI" sz="1600" dirty="0" smtClean="0">
                <a:latin typeface="Calibri" panose="020F0502020204030204" pitchFamily="34" charset="0"/>
                <a:cs typeface="Calibri" panose="020F0502020204030204" pitchFamily="34" charset="0"/>
              </a:rPr>
              <a:t>Se </a:t>
            </a:r>
            <a:r>
              <a:rPr lang="es-NI" sz="1600" dirty="0">
                <a:latin typeface="Calibri" panose="020F0502020204030204" pitchFamily="34" charset="0"/>
                <a:cs typeface="Calibri" panose="020F0502020204030204" pitchFamily="34" charset="0"/>
              </a:rPr>
              <a:t>realizó a mediados del 2017 una revisión del marco legal relacionado con la propiedad intelectual, el sistema de patentes salvadoreño, así como se analizaron expedientes de patentes en trámite de los medicamentos </a:t>
            </a:r>
            <a:r>
              <a:rPr lang="es-NI" sz="1600" dirty="0" err="1">
                <a:latin typeface="Calibri" panose="020F0502020204030204" pitchFamily="34" charset="0"/>
                <a:cs typeface="Calibri" panose="020F0502020204030204" pitchFamily="34" charset="0"/>
              </a:rPr>
              <a:t>LOPINAVIR</a:t>
            </a:r>
            <a:r>
              <a:rPr lang="es-NI" sz="1600" dirty="0">
                <a:latin typeface="Calibri" panose="020F0502020204030204" pitchFamily="34" charset="0"/>
                <a:cs typeface="Calibri" panose="020F0502020204030204" pitchFamily="34" charset="0"/>
              </a:rPr>
              <a:t> –</a:t>
            </a:r>
            <a:r>
              <a:rPr lang="es-NI" sz="1600" dirty="0" err="1">
                <a:latin typeface="Calibri" panose="020F0502020204030204" pitchFamily="34" charset="0"/>
                <a:cs typeface="Calibri" panose="020F0502020204030204" pitchFamily="34" charset="0"/>
              </a:rPr>
              <a:t>RITONAVIR</a:t>
            </a:r>
            <a:r>
              <a:rPr lang="es-NI" sz="1600" dirty="0">
                <a:latin typeface="Calibri" panose="020F0502020204030204" pitchFamily="34" charset="0"/>
                <a:cs typeface="Calibri" panose="020F0502020204030204" pitchFamily="34" charset="0"/>
              </a:rPr>
              <a:t> y su situación en el país. </a:t>
            </a:r>
            <a:endParaRPr lang="es-NI"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s-NI" sz="1600" dirty="0" smtClean="0">
                <a:latin typeface="Calibri" panose="020F0502020204030204" pitchFamily="34" charset="0"/>
                <a:cs typeface="Calibri" panose="020F0502020204030204" pitchFamily="34" charset="0"/>
              </a:rPr>
              <a:t>De </a:t>
            </a:r>
            <a:r>
              <a:rPr lang="es-NI" sz="1600" dirty="0">
                <a:latin typeface="Calibri" panose="020F0502020204030204" pitchFamily="34" charset="0"/>
                <a:cs typeface="Calibri" panose="020F0502020204030204" pitchFamily="34" charset="0"/>
              </a:rPr>
              <a:t>acuerdo a la legislación nacional las patentes tienen un periodo de protección de 20 años improrrogables, independientemente del campo tecnológico. </a:t>
            </a:r>
            <a:endParaRPr lang="es-NI"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s-NI" sz="1600" dirty="0" smtClean="0">
                <a:latin typeface="Calibri" panose="020F0502020204030204" pitchFamily="34" charset="0"/>
                <a:cs typeface="Calibri" panose="020F0502020204030204" pitchFamily="34" charset="0"/>
              </a:rPr>
              <a:t>En </a:t>
            </a:r>
            <a:r>
              <a:rPr lang="es-NI" sz="1600" dirty="0">
                <a:latin typeface="Calibri" panose="020F0502020204030204" pitchFamily="34" charset="0"/>
                <a:cs typeface="Calibri" panose="020F0502020204030204" pitchFamily="34" charset="0"/>
              </a:rPr>
              <a:t>el caso de </a:t>
            </a:r>
            <a:r>
              <a:rPr lang="es-NI" sz="1600" dirty="0" err="1">
                <a:latin typeface="Calibri" panose="020F0502020204030204" pitchFamily="34" charset="0"/>
                <a:cs typeface="Calibri" panose="020F0502020204030204" pitchFamily="34" charset="0"/>
              </a:rPr>
              <a:t>Ritonavir</a:t>
            </a:r>
            <a:r>
              <a:rPr lang="es-NI" sz="1600" dirty="0">
                <a:latin typeface="Calibri" panose="020F0502020204030204" pitchFamily="34" charset="0"/>
                <a:cs typeface="Calibri" panose="020F0502020204030204" pitchFamily="34" charset="0"/>
              </a:rPr>
              <a:t>–</a:t>
            </a:r>
            <a:r>
              <a:rPr lang="es-NI" sz="1600" dirty="0" err="1">
                <a:latin typeface="Calibri" panose="020F0502020204030204" pitchFamily="34" charset="0"/>
                <a:cs typeface="Calibri" panose="020F0502020204030204" pitchFamily="34" charset="0"/>
              </a:rPr>
              <a:t>Lopinavir</a:t>
            </a:r>
            <a:r>
              <a:rPr lang="es-NI" sz="1600" dirty="0">
                <a:latin typeface="Calibri" panose="020F0502020204030204" pitchFamily="34" charset="0"/>
                <a:cs typeface="Calibri" panose="020F0502020204030204" pitchFamily="34" charset="0"/>
              </a:rPr>
              <a:t>, la empresa fabricante hace valer su posición </a:t>
            </a:r>
            <a:r>
              <a:rPr lang="es-NI" sz="1600" dirty="0" smtClean="0">
                <a:latin typeface="Calibri" panose="020F0502020204030204" pitchFamily="34" charset="0"/>
                <a:cs typeface="Calibri" panose="020F0502020204030204" pitchFamily="34" charset="0"/>
              </a:rPr>
              <a:t>dominante</a:t>
            </a:r>
          </a:p>
          <a:p>
            <a:pPr marL="285750" indent="-285750">
              <a:buFont typeface="Wingdings" panose="05000000000000000000" pitchFamily="2" charset="2"/>
              <a:buChar char="Ø"/>
            </a:pPr>
            <a:r>
              <a:rPr lang="es-NI" sz="1600" dirty="0" smtClean="0">
                <a:latin typeface="Calibri" panose="020F0502020204030204" pitchFamily="34" charset="0"/>
                <a:cs typeface="Calibri" panose="020F0502020204030204" pitchFamily="34" charset="0"/>
              </a:rPr>
              <a:t>La </a:t>
            </a:r>
            <a:r>
              <a:rPr lang="es-NI" sz="1600" dirty="0">
                <a:latin typeface="Calibri" panose="020F0502020204030204" pitchFamily="34" charset="0"/>
                <a:cs typeface="Calibri" panose="020F0502020204030204" pitchFamily="34" charset="0"/>
              </a:rPr>
              <a:t>compra de este medicamento con posible derecho de patente ocasiona un incremento del gasto de más del 50 % en relación a la compra del medicamento genérico.</a:t>
            </a:r>
          </a:p>
        </p:txBody>
      </p:sp>
    </p:spTree>
    <p:extLst>
      <p:ext uri="{BB962C8B-B14F-4D97-AF65-F5344CB8AC3E}">
        <p14:creationId xmlns:p14="http://schemas.microsoft.com/office/powerpoint/2010/main" val="1057489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79612" y="429870"/>
            <a:ext cx="6822141" cy="369332"/>
          </a:xfrm>
          <a:prstGeom prst="rect">
            <a:avLst/>
          </a:prstGeom>
        </p:spPr>
        <p:txBody>
          <a:bodyPr wrap="square">
            <a:spAutoFit/>
          </a:bodyPr>
          <a:lstStyle/>
          <a:p>
            <a:pPr>
              <a:tabLst>
                <a:tab pos="685800" algn="l"/>
                <a:tab pos="914400" algn="l"/>
                <a:tab pos="1143000" algn="l"/>
                <a:tab pos="1371600" algn="l"/>
              </a:tabLst>
            </a:pPr>
            <a:r>
              <a:rPr lang="es-NI" b="1" dirty="0">
                <a:solidFill>
                  <a:schemeClr val="accent1">
                    <a:lumMod val="75000"/>
                  </a:schemeClr>
                </a:solidFill>
                <a:latin typeface="Calibri" panose="020F0502020204030204" pitchFamily="34" charset="0"/>
                <a:cs typeface="Calibri" panose="020F0502020204030204" pitchFamily="34" charset="0"/>
              </a:rPr>
              <a:t>Estrategia 5: Negociación Conjunta de Medicamentos Antirretrovirales </a:t>
            </a:r>
          </a:p>
        </p:txBody>
      </p:sp>
      <p:sp>
        <p:nvSpPr>
          <p:cNvPr id="3" name="CuadroTexto 2"/>
          <p:cNvSpPr txBox="1"/>
          <p:nvPr/>
        </p:nvSpPr>
        <p:spPr>
          <a:xfrm>
            <a:off x="578222" y="1323637"/>
            <a:ext cx="10098743" cy="258532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a:buFont typeface="Arial" panose="020B0604020202020204" pitchFamily="34" charset="0"/>
              <a:buChar char="•"/>
            </a:pPr>
            <a:r>
              <a:rPr lang="es-NI" dirty="0"/>
              <a:t>S</a:t>
            </a:r>
            <a:r>
              <a:rPr lang="es-NI" dirty="0" smtClean="0"/>
              <a:t>e </a:t>
            </a:r>
            <a:r>
              <a:rPr lang="es-NI" dirty="0"/>
              <a:t>define como un mecanismo de contención de costos que favorece el acceso a medicamentos de calidad, seguros y eficaces a un menor precio que los obtenidos en adquisiciones individuales, logrando un precio unificado para la región el cual, de ser adjudicado, es vigente por 3 años. </a:t>
            </a:r>
            <a:endParaRPr lang="es-NI" dirty="0" smtClean="0"/>
          </a:p>
          <a:p>
            <a:pPr marL="285750" indent="-285750" algn="just">
              <a:buFont typeface="Arial" panose="020B0604020202020204" pitchFamily="34" charset="0"/>
              <a:buChar char="•"/>
            </a:pPr>
            <a:r>
              <a:rPr lang="es-NI" dirty="0" smtClean="0"/>
              <a:t>El </a:t>
            </a:r>
            <a:r>
              <a:rPr lang="es-NI" dirty="0"/>
              <a:t>mecanismo se fundamenta en el aprovechamiento de las economías de escala de acuerdo al volumen en el ámbito de la integración centroamericana en el cual se articulan elementos políticos, técnicos, legales y financieros que la viabilizan y que desde el inicio de la primera Negociación Conjunta </a:t>
            </a:r>
            <a:r>
              <a:rPr lang="es-NI" dirty="0" smtClean="0"/>
              <a:t>COMISCA</a:t>
            </a:r>
          </a:p>
          <a:p>
            <a:pPr marL="285750" indent="-285750" algn="just">
              <a:buFont typeface="Arial" panose="020B0604020202020204" pitchFamily="34" charset="0"/>
              <a:buChar char="•"/>
            </a:pPr>
            <a:r>
              <a:rPr lang="es-NI" dirty="0"/>
              <a:t>El Salvador como país del Sistema de la Integración Centroamericana (</a:t>
            </a:r>
            <a:r>
              <a:rPr lang="es-NI" dirty="0" err="1"/>
              <a:t>SICA</a:t>
            </a:r>
            <a:r>
              <a:rPr lang="es-NI" dirty="0"/>
              <a:t>) ha estado impulsando la Negociación Conjunta y Compra de Medicamentos conocida como Negociación Conjunta COMISCA. </a:t>
            </a:r>
          </a:p>
        </p:txBody>
      </p:sp>
    </p:spTree>
    <p:extLst>
      <p:ext uri="{BB962C8B-B14F-4D97-AF65-F5344CB8AC3E}">
        <p14:creationId xmlns:p14="http://schemas.microsoft.com/office/powerpoint/2010/main" val="3825889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109013709"/>
              </p:ext>
            </p:extLst>
          </p:nvPr>
        </p:nvGraphicFramePr>
        <p:xfrm>
          <a:off x="1327747" y="432665"/>
          <a:ext cx="9291311" cy="4407281"/>
        </p:xfrm>
        <a:graphic>
          <a:graphicData uri="http://schemas.openxmlformats.org/drawingml/2006/table">
            <a:tbl>
              <a:tblPr firstRow="1" bandRow="1">
                <a:tableStyleId>{5C22544A-7EE6-4342-B048-85BDC9FD1C3A}</a:tableStyleId>
              </a:tblPr>
              <a:tblGrid>
                <a:gridCol w="5795745"/>
                <a:gridCol w="3495566"/>
              </a:tblGrid>
              <a:tr h="83710">
                <a:tc>
                  <a:txBody>
                    <a:bodyPr/>
                    <a:lstStyle/>
                    <a:p>
                      <a:pPr algn="just"/>
                      <a:r>
                        <a:rPr lang="es-NI" sz="1400" dirty="0">
                          <a:effectLst/>
                        </a:rPr>
                        <a:t>FORTALEZAS / OPORTUNIDADES</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8570" marR="48570" marT="0" marB="0"/>
                </a:tc>
                <a:tc>
                  <a:txBody>
                    <a:bodyPr/>
                    <a:lstStyle/>
                    <a:p>
                      <a:pPr algn="just"/>
                      <a:r>
                        <a:rPr lang="es-NI" sz="1400" dirty="0">
                          <a:effectLst/>
                        </a:rPr>
                        <a:t>DEBILIDADES/AMENAZAS</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8570" marR="48570" marT="0" marB="0"/>
                </a:tc>
              </a:tr>
              <a:tr h="2906107">
                <a:tc>
                  <a:txBody>
                    <a:bodyPr/>
                    <a:lstStyle/>
                    <a:p>
                      <a:pPr marL="342900" lvl="0" indent="-342900" algn="just">
                        <a:lnSpc>
                          <a:spcPct val="115000"/>
                        </a:lnSpc>
                        <a:spcAft>
                          <a:spcPts val="0"/>
                        </a:spcAft>
                        <a:buFont typeface="Symbol" panose="05050102010706020507" pitchFamily="18" charset="2"/>
                        <a:buChar char=""/>
                      </a:pPr>
                      <a:r>
                        <a:rPr lang="es-NI" sz="1200" dirty="0" smtClean="0">
                          <a:effectLst/>
                        </a:rPr>
                        <a:t>Los </a:t>
                      </a:r>
                      <a:r>
                        <a:rPr lang="es-NI" sz="1200" dirty="0">
                          <a:effectLst/>
                        </a:rPr>
                        <a:t>productos a negociar son precios con el </a:t>
                      </a:r>
                      <a:r>
                        <a:rPr lang="es-NI" sz="1200" dirty="0" err="1">
                          <a:effectLst/>
                        </a:rPr>
                        <a:t>Incoterms</a:t>
                      </a:r>
                      <a:r>
                        <a:rPr lang="es-NI" sz="1200" dirty="0">
                          <a:effectLst/>
                        </a:rPr>
                        <a:t> (International Comercial </a:t>
                      </a:r>
                      <a:r>
                        <a:rPr lang="es-NI" sz="1200" dirty="0" err="1">
                          <a:effectLst/>
                        </a:rPr>
                        <a:t>Terms</a:t>
                      </a:r>
                      <a:r>
                        <a:rPr lang="es-NI" sz="1200" dirty="0">
                          <a:effectLst/>
                        </a:rPr>
                        <a:t>) </a:t>
                      </a:r>
                      <a:r>
                        <a:rPr lang="es-NI" sz="1200" dirty="0" smtClean="0">
                          <a:effectLst/>
                        </a:rPr>
                        <a:t>CIT </a:t>
                      </a:r>
                      <a:r>
                        <a:rPr lang="es-NI" sz="1200" dirty="0">
                          <a:effectLst/>
                        </a:rPr>
                        <a:t>lo que significa precios de productos colocados en la aduana del país destino, liberando al país de cargar con el seguro y flete del total enviado, que es asumido por el vendedor; a diferencia de otros organismos involucrados en la adquisición de medicamentos como son OPS y UNFPA entre otros, que manejan precios FOB o sea precios de productos colocados en aduana de país embarque.  </a:t>
                      </a:r>
                    </a:p>
                    <a:p>
                      <a:pPr marL="342900" lvl="0" indent="-342900" algn="l">
                        <a:lnSpc>
                          <a:spcPct val="115000"/>
                        </a:lnSpc>
                        <a:spcAft>
                          <a:spcPts val="0"/>
                        </a:spcAft>
                        <a:buFont typeface="Symbol" panose="05050102010706020507" pitchFamily="18" charset="2"/>
                        <a:buChar char=""/>
                      </a:pPr>
                      <a:r>
                        <a:rPr lang="es-NI" sz="1200" dirty="0">
                          <a:effectLst/>
                        </a:rPr>
                        <a:t>La Negociación Conjunta COMISCA es un proceso en constante evaluación y mejora continua que da respuesta a las necesidades de los países de la región, con grupos de trabajo estructurados con los mismos recursos técnicos de las instituciones de salud involucradas en COMISCA.</a:t>
                      </a:r>
                    </a:p>
                    <a:p>
                      <a:pPr marL="342900" lvl="0" indent="-342900" algn="l">
                        <a:lnSpc>
                          <a:spcPct val="115000"/>
                        </a:lnSpc>
                        <a:spcAft>
                          <a:spcPts val="0"/>
                        </a:spcAft>
                        <a:buFont typeface="Symbol" panose="05050102010706020507" pitchFamily="18" charset="2"/>
                        <a:buChar char=""/>
                      </a:pPr>
                      <a:r>
                        <a:rPr lang="es-NI" sz="1200" dirty="0">
                          <a:effectLst/>
                        </a:rPr>
                        <a:t>Posibilidad de calificar no sólo los productos sino también las empresas, para que los países adviertan que los dos procesos establecen las mismas garantías sobre calidad, seguridad y eficacia en lo referente a la documentación de calidad de los medicamentos e insumos requerida a las empresas farmacéuticas.</a:t>
                      </a:r>
                    </a:p>
                    <a:p>
                      <a:pPr marL="342900" lvl="0" indent="-342900" algn="l">
                        <a:lnSpc>
                          <a:spcPct val="115000"/>
                        </a:lnSpc>
                        <a:spcAft>
                          <a:spcPts val="0"/>
                        </a:spcAft>
                        <a:buFont typeface="Symbol" panose="05050102010706020507" pitchFamily="18" charset="2"/>
                        <a:buChar char=""/>
                      </a:pPr>
                      <a:r>
                        <a:rPr lang="es-NI" sz="1200" dirty="0">
                          <a:effectLst/>
                        </a:rPr>
                        <a:t>Tiempos de adquisición más cortos. </a:t>
                      </a:r>
                    </a:p>
                    <a:p>
                      <a:pPr marL="342900" lvl="0" indent="-342900" algn="l">
                        <a:lnSpc>
                          <a:spcPct val="115000"/>
                        </a:lnSpc>
                        <a:spcAft>
                          <a:spcPts val="0"/>
                        </a:spcAft>
                        <a:buFont typeface="Symbol" panose="05050102010706020507" pitchFamily="18" charset="2"/>
                        <a:buChar char=""/>
                      </a:pPr>
                      <a:r>
                        <a:rPr lang="es-NI" sz="1200" dirty="0">
                          <a:effectLst/>
                        </a:rPr>
                        <a:t>Mejor precio </a:t>
                      </a:r>
                    </a:p>
                    <a:p>
                      <a:pPr marL="342900" lvl="0" indent="-342900" algn="l">
                        <a:lnSpc>
                          <a:spcPct val="115000"/>
                        </a:lnSpc>
                        <a:spcAft>
                          <a:spcPts val="0"/>
                        </a:spcAft>
                        <a:buFont typeface="Symbol" panose="05050102010706020507" pitchFamily="18" charset="2"/>
                        <a:buChar char=""/>
                      </a:pPr>
                      <a:r>
                        <a:rPr lang="es-NI" sz="1200" dirty="0">
                          <a:effectLst/>
                        </a:rPr>
                        <a:t>País no incurre en costos de seguro y flete </a:t>
                      </a:r>
                    </a:p>
                    <a:p>
                      <a:pPr marL="342900" lvl="0" indent="-342900" algn="l">
                        <a:lnSpc>
                          <a:spcPct val="115000"/>
                        </a:lnSpc>
                        <a:spcAft>
                          <a:spcPts val="0"/>
                        </a:spcAft>
                        <a:buFont typeface="Symbol" panose="05050102010706020507" pitchFamily="18" charset="2"/>
                        <a:buChar char=""/>
                      </a:pPr>
                      <a:r>
                        <a:rPr lang="es-NI" sz="1200" dirty="0">
                          <a:effectLst/>
                        </a:rPr>
                        <a:t>Pago contra entrega </a:t>
                      </a:r>
                    </a:p>
                    <a:p>
                      <a:pPr marL="342900" lvl="0" indent="-342900" algn="l">
                        <a:lnSpc>
                          <a:spcPct val="115000"/>
                        </a:lnSpc>
                        <a:spcAft>
                          <a:spcPts val="0"/>
                        </a:spcAft>
                        <a:buFont typeface="Symbol" panose="05050102010706020507" pitchFamily="18" charset="2"/>
                        <a:buChar char=""/>
                      </a:pPr>
                      <a:r>
                        <a:rPr lang="es-NI" sz="1200" dirty="0">
                          <a:effectLst/>
                        </a:rPr>
                        <a:t>Posibilidad de prórroga de contratos </a:t>
                      </a:r>
                    </a:p>
                    <a:p>
                      <a:pPr marL="342900" lvl="0" indent="-342900" algn="l">
                        <a:lnSpc>
                          <a:spcPct val="115000"/>
                        </a:lnSpc>
                        <a:spcAft>
                          <a:spcPts val="0"/>
                        </a:spcAft>
                        <a:buFont typeface="Symbol" panose="05050102010706020507" pitchFamily="18" charset="2"/>
                        <a:buChar char=""/>
                      </a:pPr>
                      <a:r>
                        <a:rPr lang="es-NI" sz="1200" dirty="0">
                          <a:effectLst/>
                        </a:rPr>
                        <a:t>País establece condiciones de  entrega</a:t>
                      </a:r>
                      <a:endParaRPr lang="es-N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570" marR="48570" marT="0" marB="0"/>
                </a:tc>
                <a:tc>
                  <a:txBody>
                    <a:bodyPr/>
                    <a:lstStyle/>
                    <a:p>
                      <a:pPr marL="342900" lvl="0" indent="-342900" algn="l">
                        <a:lnSpc>
                          <a:spcPct val="115000"/>
                        </a:lnSpc>
                        <a:spcAft>
                          <a:spcPts val="0"/>
                        </a:spcAft>
                        <a:buFont typeface="Symbol" panose="05050102010706020507" pitchFamily="18" charset="2"/>
                        <a:buChar char=""/>
                      </a:pPr>
                      <a:r>
                        <a:rPr lang="es-NI" sz="1200" dirty="0">
                          <a:effectLst/>
                        </a:rPr>
                        <a:t>Falta de difusión adecuada e los estándares de la precalificación realizada por la SE-COMISCA para la Negociación Conjunta, </a:t>
                      </a:r>
                    </a:p>
                    <a:p>
                      <a:pPr marL="342900" lvl="0" indent="-342900" algn="l">
                        <a:lnSpc>
                          <a:spcPct val="115000"/>
                        </a:lnSpc>
                        <a:spcAft>
                          <a:spcPts val="0"/>
                        </a:spcAft>
                        <a:buFont typeface="Symbol" panose="05050102010706020507" pitchFamily="18" charset="2"/>
                        <a:buChar char=""/>
                      </a:pPr>
                      <a:r>
                        <a:rPr lang="es-NI" sz="1200" dirty="0">
                          <a:effectLst/>
                        </a:rPr>
                        <a:t>Falta de información del proceso de Negociación Conjunta a lo interno del </a:t>
                      </a:r>
                      <a:r>
                        <a:rPr lang="es-NI" sz="1200" dirty="0" err="1">
                          <a:effectLst/>
                        </a:rPr>
                        <a:t>MINSAL</a:t>
                      </a:r>
                      <a:r>
                        <a:rPr lang="es-NI" sz="1200" dirty="0">
                          <a:effectLst/>
                        </a:rPr>
                        <a:t> Inconvenientes ocasionados por falta de registro del producto en el país. </a:t>
                      </a:r>
                    </a:p>
                    <a:p>
                      <a:pPr marL="228600" algn="l">
                        <a:spcAft>
                          <a:spcPts val="0"/>
                        </a:spcAft>
                      </a:pPr>
                      <a:r>
                        <a:rPr lang="es-ES" sz="1200" dirty="0">
                          <a:effectLst/>
                        </a:rPr>
                        <a:t> </a:t>
                      </a:r>
                      <a:endParaRPr lang="es-NI" sz="12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8570" marR="48570" marT="0" marB="0"/>
                </a:tc>
              </a:tr>
            </a:tbl>
          </a:graphicData>
        </a:graphic>
      </p:graphicFrame>
    </p:spTree>
    <p:extLst>
      <p:ext uri="{BB962C8B-B14F-4D97-AF65-F5344CB8AC3E}">
        <p14:creationId xmlns:p14="http://schemas.microsoft.com/office/powerpoint/2010/main" val="3951451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99521" y="568370"/>
            <a:ext cx="2151615" cy="369332"/>
          </a:xfrm>
          <a:prstGeom prst="rect">
            <a:avLst/>
          </a:prstGeom>
        </p:spPr>
        <p:txBody>
          <a:bodyPr wrap="none">
            <a:spAutoFit/>
          </a:bodyPr>
          <a:lstStyle/>
          <a:p>
            <a:r>
              <a:rPr lang="es-NI" dirty="0">
                <a:solidFill>
                  <a:schemeClr val="accent1">
                    <a:lumMod val="75000"/>
                  </a:schemeClr>
                </a:solidFill>
                <a:latin typeface="Calibri" panose="020F0502020204030204" pitchFamily="34" charset="0"/>
                <a:cs typeface="Calibri" panose="020F0502020204030204" pitchFamily="34" charset="0"/>
              </a:rPr>
              <a:t>Aspectos Destacados</a:t>
            </a:r>
          </a:p>
        </p:txBody>
      </p:sp>
      <p:sp>
        <p:nvSpPr>
          <p:cNvPr id="3" name="CuadroTexto 2"/>
          <p:cNvSpPr txBox="1"/>
          <p:nvPr/>
        </p:nvSpPr>
        <p:spPr>
          <a:xfrm>
            <a:off x="851604" y="1183341"/>
            <a:ext cx="10237106" cy="36933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mj-lt"/>
              <a:buAutoNum type="arabicPeriod"/>
            </a:pPr>
            <a:r>
              <a:rPr lang="es-NI" dirty="0" smtClean="0"/>
              <a:t>Conocer </a:t>
            </a:r>
            <a:r>
              <a:rPr lang="es-NI" dirty="0"/>
              <a:t>y revisar adecuadamente los estándares de la precalificación realizada por la SE-COMISCA, con el valor agregado de calificar los productos y las empresas, para que el país asegure las garantías sobre calidad, seguridad y eficacia en lo referente a la documentación de calidad de los medicamentos e insumos requerida a las empresas farmacéuticas.</a:t>
            </a:r>
          </a:p>
          <a:p>
            <a:pPr marL="342900" indent="-342900">
              <a:buFont typeface="+mj-lt"/>
              <a:buAutoNum type="arabicPeriod"/>
            </a:pPr>
            <a:r>
              <a:rPr lang="es-NI" dirty="0" smtClean="0"/>
              <a:t>Definir </a:t>
            </a:r>
            <a:r>
              <a:rPr lang="es-NI" dirty="0"/>
              <a:t>los medicamentos e insumos que serán adquiridos a través del mecanismo de Negociación Conjunta-COMISCA.</a:t>
            </a:r>
          </a:p>
          <a:p>
            <a:pPr marL="342900" indent="-342900">
              <a:buFont typeface="+mj-lt"/>
              <a:buAutoNum type="arabicPeriod"/>
            </a:pPr>
            <a:r>
              <a:rPr lang="es-NI" dirty="0"/>
              <a:t>I</a:t>
            </a:r>
            <a:r>
              <a:rPr lang="es-NI" dirty="0" smtClean="0"/>
              <a:t>ncorporar </a:t>
            </a:r>
            <a:r>
              <a:rPr lang="es-NI" dirty="0"/>
              <a:t>en los planes de compras de medicamentos ARV e insumos para la atención al VIH, la utilización del Mecanismo de Negociación conjunta del COMISCA</a:t>
            </a:r>
          </a:p>
          <a:p>
            <a:pPr marL="342900" indent="-342900">
              <a:buFont typeface="+mj-lt"/>
              <a:buAutoNum type="arabicPeriod"/>
            </a:pPr>
            <a:r>
              <a:rPr lang="es-NI" dirty="0"/>
              <a:t>E</a:t>
            </a:r>
            <a:r>
              <a:rPr lang="es-NI" dirty="0" smtClean="0"/>
              <a:t>stablecer </a:t>
            </a:r>
            <a:r>
              <a:rPr lang="es-NI" dirty="0"/>
              <a:t>los mecanismos para el seguimiento del proceso de compra, la logística de adquisiciones de medicamentos entre el </a:t>
            </a:r>
            <a:r>
              <a:rPr lang="es-NI" dirty="0" err="1"/>
              <a:t>MINSAL</a:t>
            </a:r>
            <a:r>
              <a:rPr lang="es-NI" dirty="0"/>
              <a:t> y COMISCA para mantener el seguimiento en los procesos de contratación y adjudicación.</a:t>
            </a:r>
          </a:p>
          <a:p>
            <a:pPr marL="342900" indent="-342900">
              <a:buFont typeface="+mj-lt"/>
              <a:buAutoNum type="arabicPeriod"/>
            </a:pPr>
            <a:r>
              <a:rPr lang="es-NI" dirty="0" smtClean="0"/>
              <a:t>Desarrollar </a:t>
            </a:r>
            <a:r>
              <a:rPr lang="es-NI" dirty="0"/>
              <a:t>con la Autoridad Reguladora de Medicamentos del país el seguimiento de los medicamentos adjudicados con el mecanismo de Negociación </a:t>
            </a:r>
            <a:r>
              <a:rPr lang="es-NI" dirty="0" smtClean="0"/>
              <a:t>Conjunta-COMISCA</a:t>
            </a:r>
            <a:endParaRPr lang="es-NI" dirty="0"/>
          </a:p>
        </p:txBody>
      </p:sp>
    </p:spTree>
    <p:extLst>
      <p:ext uri="{BB962C8B-B14F-4D97-AF65-F5344CB8AC3E}">
        <p14:creationId xmlns:p14="http://schemas.microsoft.com/office/powerpoint/2010/main" val="564185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06823" y="672353"/>
            <a:ext cx="6695936" cy="646331"/>
          </a:xfrm>
          <a:prstGeom prst="rect">
            <a:avLst/>
          </a:prstGeom>
          <a:noFill/>
        </p:spPr>
        <p:txBody>
          <a:bodyPr wrap="none" rtlCol="0">
            <a:spAutoFit/>
          </a:bodyPr>
          <a:lstStyle/>
          <a:p>
            <a:pPr>
              <a:tabLst>
                <a:tab pos="685800" algn="l"/>
                <a:tab pos="914400" algn="l"/>
                <a:tab pos="1143000" algn="l"/>
                <a:tab pos="1371600" algn="l"/>
              </a:tabLst>
            </a:pPr>
            <a:r>
              <a:rPr lang="es-NI" b="1" dirty="0">
                <a:solidFill>
                  <a:schemeClr val="accent1">
                    <a:lumMod val="75000"/>
                  </a:schemeClr>
                </a:solidFill>
                <a:latin typeface="Calibri" panose="020F0502020204030204" pitchFamily="34" charset="0"/>
                <a:cs typeface="Calibri" panose="020F0502020204030204" pitchFamily="34" charset="0"/>
              </a:rPr>
              <a:t>Estrategia 6: Exoneración tributaria para antirretrovirales y reactivos</a:t>
            </a:r>
          </a:p>
          <a:p>
            <a:endParaRPr lang="es-NI" dirty="0"/>
          </a:p>
        </p:txBody>
      </p:sp>
      <p:sp>
        <p:nvSpPr>
          <p:cNvPr id="3" name="CuadroTexto 2"/>
          <p:cNvSpPr txBox="1"/>
          <p:nvPr/>
        </p:nvSpPr>
        <p:spPr>
          <a:xfrm>
            <a:off x="1331259" y="1465729"/>
            <a:ext cx="9130553" cy="36933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a:buFont typeface="Wingdings" panose="05000000000000000000" pitchFamily="2" charset="2"/>
              <a:buChar char="Ø"/>
            </a:pPr>
            <a:r>
              <a:rPr lang="es-NI" dirty="0" smtClean="0"/>
              <a:t>Exoneración de Impuesto al Valor Agregado  </a:t>
            </a:r>
            <a:r>
              <a:rPr lang="es-NI" dirty="0"/>
              <a:t>IVA y el de Derechos Arancelarios a la Importación (</a:t>
            </a:r>
            <a:r>
              <a:rPr lang="es-NI" dirty="0" smtClean="0"/>
              <a:t>DAI).</a:t>
            </a:r>
          </a:p>
          <a:p>
            <a:pPr marL="285750" indent="-285750" algn="just">
              <a:buFont typeface="Wingdings" panose="05000000000000000000" pitchFamily="2" charset="2"/>
              <a:buChar char="Ø"/>
            </a:pPr>
            <a:endParaRPr lang="es-NI" dirty="0"/>
          </a:p>
          <a:p>
            <a:pPr marL="285750" indent="-285750" algn="just">
              <a:buFont typeface="Wingdings" panose="05000000000000000000" pitchFamily="2" charset="2"/>
              <a:buChar char="Ø"/>
            </a:pPr>
            <a:r>
              <a:rPr lang="es-NI" dirty="0" smtClean="0"/>
              <a:t>El IVA </a:t>
            </a:r>
            <a:r>
              <a:rPr lang="es-NI" dirty="0"/>
              <a:t>se debe pagar al momento de realizar una compra, es una especie de cargo extra que paga el consumidor final significando el 13%. </a:t>
            </a:r>
            <a:endParaRPr lang="es-NI" dirty="0" smtClean="0"/>
          </a:p>
          <a:p>
            <a:pPr marL="285750" indent="-285750" algn="just">
              <a:buFont typeface="Wingdings" panose="05000000000000000000" pitchFamily="2" charset="2"/>
              <a:buChar char="Ø"/>
            </a:pPr>
            <a:endParaRPr lang="es-NI" dirty="0" smtClean="0"/>
          </a:p>
          <a:p>
            <a:pPr marL="285750" indent="-285750" algn="just">
              <a:buFont typeface="Wingdings" panose="05000000000000000000" pitchFamily="2" charset="2"/>
              <a:buChar char="Ø"/>
            </a:pPr>
            <a:r>
              <a:rPr lang="es-NI" dirty="0" smtClean="0"/>
              <a:t>El </a:t>
            </a:r>
            <a:r>
              <a:rPr lang="es-NI" dirty="0" err="1" smtClean="0"/>
              <a:t>DAI</a:t>
            </a:r>
            <a:r>
              <a:rPr lang="es-NI" dirty="0" smtClean="0"/>
              <a:t> es el </a:t>
            </a:r>
            <a:r>
              <a:rPr lang="es-NI" dirty="0"/>
              <a:t>Arancel Centroamericano de Importación, en el cual se establecen los porcentajes que debe pagar cada una de las mercancías que ingresan al país, aplicándose porcentajes distintos dependiendo del tipo de mercancías, que van desde aquellos productos que están con un 0%, pasando luego a un grupo de mercancías que pagan 5%, 10% y 15%, además tenemos otro grupo de mercancías que pagan 20 y 25%, teniéndose también mercancías que pagan un 30 y 40%.</a:t>
            </a:r>
          </a:p>
          <a:p>
            <a:endParaRPr lang="es-NI" dirty="0"/>
          </a:p>
        </p:txBody>
      </p:sp>
    </p:spTree>
    <p:extLst>
      <p:ext uri="{BB962C8B-B14F-4D97-AF65-F5344CB8AC3E}">
        <p14:creationId xmlns:p14="http://schemas.microsoft.com/office/powerpoint/2010/main" val="3705664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385179689"/>
              </p:ext>
            </p:extLst>
          </p:nvPr>
        </p:nvGraphicFramePr>
        <p:xfrm>
          <a:off x="1465730" y="618566"/>
          <a:ext cx="8928846" cy="3140880"/>
        </p:xfrm>
        <a:graphic>
          <a:graphicData uri="http://schemas.openxmlformats.org/drawingml/2006/table">
            <a:tbl>
              <a:tblPr firstRow="1" bandRow="1">
                <a:tableStyleId>{5C22544A-7EE6-4342-B048-85BDC9FD1C3A}</a:tableStyleId>
              </a:tblPr>
              <a:tblGrid>
                <a:gridCol w="4464423"/>
                <a:gridCol w="4464423"/>
              </a:tblGrid>
              <a:tr h="389964">
                <a:tc>
                  <a:txBody>
                    <a:bodyPr/>
                    <a:lstStyle/>
                    <a:p>
                      <a:pPr algn="just"/>
                      <a:r>
                        <a:rPr lang="es-NI" sz="1400" dirty="0">
                          <a:effectLst/>
                          <a:latin typeface="+mn-lt"/>
                        </a:rPr>
                        <a:t>FORTALEZAS/OPORTUNIDADES</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a:effectLst/>
                          <a:latin typeface="+mn-lt"/>
                        </a:rPr>
                        <a:t>DEBILIDADES/ AMENAZAS</a:t>
                      </a:r>
                      <a:endParaRPr lang="es-NI" sz="1400">
                        <a:effectLst/>
                        <a:latin typeface="+mn-lt"/>
                        <a:ea typeface="Times New Roman" panose="02020603050405020304" pitchFamily="18" charset="0"/>
                        <a:cs typeface="Times New Roman" panose="02020603050405020304" pitchFamily="18" charset="0"/>
                      </a:endParaRPr>
                    </a:p>
                  </a:txBody>
                  <a:tcPr marL="68580" marR="68580" marT="0" marB="0"/>
                </a:tc>
              </a:tr>
              <a:tr h="783951">
                <a:tc>
                  <a:txBody>
                    <a:bodyPr/>
                    <a:lstStyle/>
                    <a:p>
                      <a:pPr algn="just"/>
                      <a:r>
                        <a:rPr lang="es-NI" sz="1400" dirty="0">
                          <a:effectLst/>
                          <a:latin typeface="+mn-lt"/>
                        </a:rPr>
                        <a:t>Existe voluntad de algunos legisladores que podrían impulsar una pieza de correspondencia para obtener la exención al IVA y a los aranceles para antirretrovirales y reactivos</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a:effectLst/>
                          <a:latin typeface="+mn-lt"/>
                        </a:rPr>
                        <a:t>Las exenciones fiscales generan desorden en la cadena de valor agregado para cuando llega al consumidor final.</a:t>
                      </a:r>
                      <a:endParaRPr lang="es-NI" sz="1400">
                        <a:effectLst/>
                        <a:latin typeface="+mn-lt"/>
                        <a:ea typeface="Times New Roman" panose="02020603050405020304" pitchFamily="18" charset="0"/>
                        <a:cs typeface="Times New Roman" panose="02020603050405020304" pitchFamily="18" charset="0"/>
                      </a:endParaRPr>
                    </a:p>
                  </a:txBody>
                  <a:tcPr marL="68580" marR="68580" marT="0" marB="0"/>
                </a:tc>
              </a:tr>
              <a:tr h="1897476">
                <a:tc>
                  <a:txBody>
                    <a:bodyPr/>
                    <a:lstStyle/>
                    <a:p>
                      <a:pPr algn="just"/>
                      <a:r>
                        <a:rPr lang="es-NI" sz="1400" dirty="0">
                          <a:effectLst/>
                          <a:latin typeface="+mn-lt"/>
                        </a:rPr>
                        <a:t>Existen experiencias recientes en el órgano legislativo donde se exonera al Ministerio de Salud del pago de impuestos, derechos arancelarios a la importación, bodegaje y cualquier otro tipo de impuestos en cierto tipo de medicamentos, como es en el caso de la leucemia. Decreto Legislativo No 814, 25 octubre 2017.</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dirty="0">
                          <a:effectLst/>
                          <a:latin typeface="+mn-lt"/>
                        </a:rPr>
                        <a:t> </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3" name="Rectángulo 2"/>
          <p:cNvSpPr/>
          <p:nvPr/>
        </p:nvSpPr>
        <p:spPr>
          <a:xfrm>
            <a:off x="1241569" y="3970475"/>
            <a:ext cx="2151615" cy="369332"/>
          </a:xfrm>
          <a:prstGeom prst="rect">
            <a:avLst/>
          </a:prstGeom>
        </p:spPr>
        <p:txBody>
          <a:bodyPr wrap="none">
            <a:spAutoFit/>
          </a:bodyPr>
          <a:lstStyle/>
          <a:p>
            <a:r>
              <a:rPr lang="es-NI" dirty="0">
                <a:solidFill>
                  <a:schemeClr val="accent1">
                    <a:lumMod val="75000"/>
                  </a:schemeClr>
                </a:solidFill>
                <a:latin typeface="Calibri" panose="020F0502020204030204" pitchFamily="34" charset="0"/>
                <a:cs typeface="Calibri" panose="020F0502020204030204" pitchFamily="34" charset="0"/>
              </a:rPr>
              <a:t>Aspectos Destacados</a:t>
            </a:r>
          </a:p>
        </p:txBody>
      </p:sp>
      <p:sp>
        <p:nvSpPr>
          <p:cNvPr id="4" name="CuadroTexto 3"/>
          <p:cNvSpPr txBox="1"/>
          <p:nvPr/>
        </p:nvSpPr>
        <p:spPr>
          <a:xfrm>
            <a:off x="941294" y="4706471"/>
            <a:ext cx="8996082"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Wingdings" panose="05000000000000000000" pitchFamily="2" charset="2"/>
              <a:buChar char="Ø"/>
            </a:pPr>
            <a:r>
              <a:rPr lang="es-NI" sz="1400" dirty="0" smtClean="0"/>
              <a:t>El </a:t>
            </a:r>
            <a:r>
              <a:rPr lang="es-NI" sz="1400" dirty="0"/>
              <a:t>Decreto Legislativo que se podría impulsar sería en el sentido que queden exentas del impuesto a que se refiere la LEY DE IMPUESTO A LA TRANSFERENCIA DE BIENES MUEBLES Y A LA PRESTACIÓN DE SERVICIOS (LEY DEL IVA), la compra y venta de medicamentos antirretrovirales y reactivos que adquieran personas que padezcan la enfermedad VIH cuyo tratamiento esté a cargo de entidades públicas y privadas debidamente autorizadas y registradas en el país. </a:t>
            </a:r>
            <a:endParaRPr lang="es-NI" sz="1400" dirty="0" smtClean="0"/>
          </a:p>
          <a:p>
            <a:pPr marL="285750" indent="-285750">
              <a:buFont typeface="Wingdings" panose="05000000000000000000" pitchFamily="2" charset="2"/>
              <a:buChar char="Ø"/>
            </a:pPr>
            <a:endParaRPr lang="es-NI" sz="1400" dirty="0" smtClean="0"/>
          </a:p>
          <a:p>
            <a:pPr marL="285750" indent="-285750">
              <a:buFont typeface="Wingdings" panose="05000000000000000000" pitchFamily="2" charset="2"/>
              <a:buChar char="Ø"/>
            </a:pPr>
            <a:r>
              <a:rPr lang="es-NI" sz="1400" dirty="0" smtClean="0"/>
              <a:t>En la exoneración </a:t>
            </a:r>
            <a:r>
              <a:rPr lang="es-NI" sz="1400" dirty="0"/>
              <a:t>del pago de impuestos y aranceles de importación de los medicamentos antirretrovirales y reactivos que se adquieran por donación o importación las entidades públicas o privadas debidamente autorizadas y registradas en el país. </a:t>
            </a:r>
          </a:p>
          <a:p>
            <a:endParaRPr lang="es-NI" sz="1400" dirty="0"/>
          </a:p>
        </p:txBody>
      </p:sp>
    </p:spTree>
    <p:extLst>
      <p:ext uri="{BB962C8B-B14F-4D97-AF65-F5344CB8AC3E}">
        <p14:creationId xmlns:p14="http://schemas.microsoft.com/office/powerpoint/2010/main" val="554241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19199" y="537447"/>
            <a:ext cx="8825754" cy="646331"/>
          </a:xfrm>
          <a:prstGeom prst="rect">
            <a:avLst/>
          </a:prstGeom>
        </p:spPr>
        <p:txBody>
          <a:bodyPr wrap="square">
            <a:spAutoFit/>
          </a:bodyPr>
          <a:lstStyle/>
          <a:p>
            <a:r>
              <a:rPr lang="es-NI" b="1" dirty="0">
                <a:solidFill>
                  <a:schemeClr val="accent1">
                    <a:lumMod val="75000"/>
                  </a:schemeClr>
                </a:solidFill>
                <a:latin typeface="Calibri" panose="020F0502020204030204" pitchFamily="34" charset="0"/>
                <a:cs typeface="Calibri" panose="020F0502020204030204" pitchFamily="34" charset="0"/>
              </a:rPr>
              <a:t>Estrategia </a:t>
            </a:r>
            <a:r>
              <a:rPr lang="es-NI" b="1" dirty="0" smtClean="0">
                <a:solidFill>
                  <a:schemeClr val="accent1">
                    <a:lumMod val="75000"/>
                  </a:schemeClr>
                </a:solidFill>
                <a:latin typeface="Calibri" panose="020F0502020204030204" pitchFamily="34" charset="0"/>
                <a:cs typeface="Calibri" panose="020F0502020204030204" pitchFamily="34" charset="0"/>
              </a:rPr>
              <a:t>7: </a:t>
            </a:r>
            <a:r>
              <a:rPr lang="es-NI" b="1" dirty="0">
                <a:solidFill>
                  <a:schemeClr val="accent1">
                    <a:lumMod val="75000"/>
                  </a:schemeClr>
                </a:solidFill>
                <a:latin typeface="Calibri" panose="020F0502020204030204" pitchFamily="34" charset="0"/>
                <a:cs typeface="Calibri" panose="020F0502020204030204" pitchFamily="34" charset="0"/>
              </a:rPr>
              <a:t>Aplicación de nuevos modelos diferenciados de salud y la estrategia de Prueba y Tratamiento </a:t>
            </a:r>
          </a:p>
        </p:txBody>
      </p:sp>
      <p:sp>
        <p:nvSpPr>
          <p:cNvPr id="4" name="CuadroTexto 3"/>
          <p:cNvSpPr txBox="1"/>
          <p:nvPr/>
        </p:nvSpPr>
        <p:spPr>
          <a:xfrm>
            <a:off x="1075763" y="1183778"/>
            <a:ext cx="9533965"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NI" dirty="0" smtClean="0"/>
              <a:t>Desarrollo de acciones </a:t>
            </a:r>
            <a:r>
              <a:rPr lang="es-NI" dirty="0"/>
              <a:t>tales como el distanciamiento en toma de CD4 y alargamiento de citas médicas en pacientes estables, así como la inclusión de nuevos medicamentos antirretrovirales aprobados por la OMS como el </a:t>
            </a:r>
            <a:r>
              <a:rPr lang="es-NI" dirty="0" err="1"/>
              <a:t>Dolutegravir</a:t>
            </a:r>
            <a:r>
              <a:rPr lang="es-NI" dirty="0"/>
              <a:t>, descentralizar la atención en VIH, podrían contribuir a reducir gastos.  Para ello es importante hacer un análisis del proceso actual de los servicios de atención en salud, así como la identificación de barreras para el alcance de las metas 90 90 90. </a:t>
            </a:r>
          </a:p>
          <a:p>
            <a:endParaRPr lang="es-NI" dirty="0"/>
          </a:p>
        </p:txBody>
      </p:sp>
      <p:graphicFrame>
        <p:nvGraphicFramePr>
          <p:cNvPr id="5" name="Tabla 4"/>
          <p:cNvGraphicFramePr>
            <a:graphicFrameLocks noGrp="1"/>
          </p:cNvGraphicFramePr>
          <p:nvPr>
            <p:extLst>
              <p:ext uri="{D42A27DB-BD31-4B8C-83A1-F6EECF244321}">
                <p14:modId xmlns:p14="http://schemas.microsoft.com/office/powerpoint/2010/main" val="1691985491"/>
              </p:ext>
            </p:extLst>
          </p:nvPr>
        </p:nvGraphicFramePr>
        <p:xfrm>
          <a:off x="1116103" y="3146455"/>
          <a:ext cx="9533965" cy="3162884"/>
        </p:xfrm>
        <a:graphic>
          <a:graphicData uri="http://schemas.openxmlformats.org/drawingml/2006/table">
            <a:tbl>
              <a:tblPr firstRow="1" bandRow="1">
                <a:tableStyleId>{5C22544A-7EE6-4342-B048-85BDC9FD1C3A}</a:tableStyleId>
              </a:tblPr>
              <a:tblGrid>
                <a:gridCol w="5046694"/>
                <a:gridCol w="4487271"/>
              </a:tblGrid>
              <a:tr h="169984">
                <a:tc>
                  <a:txBody>
                    <a:bodyPr/>
                    <a:lstStyle/>
                    <a:p>
                      <a:pPr algn="just"/>
                      <a:r>
                        <a:rPr lang="es-NI" sz="1200" dirty="0">
                          <a:effectLst/>
                          <a:latin typeface="+mn-lt"/>
                        </a:rPr>
                        <a:t>FORTALEZAS/OPORTUNIDADES</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200" dirty="0">
                          <a:effectLst/>
                          <a:latin typeface="+mn-lt"/>
                        </a:rPr>
                        <a:t>DEBILIDADES/ AMENAZAS</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r>
              <a:tr h="339969">
                <a:tc>
                  <a:txBody>
                    <a:bodyPr/>
                    <a:lstStyle/>
                    <a:p>
                      <a:pPr algn="just"/>
                      <a:r>
                        <a:rPr lang="es-NI" sz="1200" dirty="0">
                          <a:effectLst/>
                          <a:latin typeface="+mn-lt"/>
                        </a:rPr>
                        <a:t>Reducción de costos al disminuir el número de visitas a los Hospitales</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200">
                          <a:effectLst/>
                          <a:latin typeface="+mn-lt"/>
                        </a:rPr>
                        <a:t>Necesidad de recursos para cualificar al personal del primer nivel de atención para el VIH</a:t>
                      </a:r>
                      <a:endParaRPr lang="es-NI" sz="1200">
                        <a:effectLst/>
                        <a:latin typeface="+mn-lt"/>
                        <a:ea typeface="Times New Roman" panose="02020603050405020304" pitchFamily="18" charset="0"/>
                        <a:cs typeface="Times New Roman" panose="02020603050405020304" pitchFamily="18" charset="0"/>
                      </a:endParaRPr>
                    </a:p>
                  </a:txBody>
                  <a:tcPr marL="68580" marR="68580" marT="0" marB="0"/>
                </a:tc>
              </a:tr>
              <a:tr h="509953">
                <a:tc>
                  <a:txBody>
                    <a:bodyPr/>
                    <a:lstStyle/>
                    <a:p>
                      <a:pPr algn="just"/>
                      <a:r>
                        <a:rPr lang="es-NI" sz="1200" dirty="0">
                          <a:effectLst/>
                          <a:latin typeface="+mn-lt"/>
                        </a:rPr>
                        <a:t>Se disminuirán los costos en insumos y reactivos de laboratorio  al diferenciar la toma de pruebas de seguimiento en pacientes estables</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200">
                          <a:effectLst/>
                          <a:latin typeface="+mn-lt"/>
                        </a:rPr>
                        <a:t>Necesidad de fortalecimiento de los equipos de farmacia en las Unidades Comunitarias de Salud Familiar Especializadas para que puedan administrar ARV</a:t>
                      </a:r>
                      <a:endParaRPr lang="es-NI" sz="1200">
                        <a:effectLst/>
                        <a:latin typeface="+mn-lt"/>
                        <a:ea typeface="Times New Roman" panose="02020603050405020304" pitchFamily="18" charset="0"/>
                        <a:cs typeface="Times New Roman" panose="02020603050405020304" pitchFamily="18" charset="0"/>
                      </a:endParaRPr>
                    </a:p>
                  </a:txBody>
                  <a:tcPr marL="68580" marR="68580" marT="0" marB="0"/>
                </a:tc>
              </a:tr>
              <a:tr h="339969">
                <a:tc>
                  <a:txBody>
                    <a:bodyPr/>
                    <a:lstStyle/>
                    <a:p>
                      <a:pPr algn="just"/>
                      <a:r>
                        <a:rPr lang="es-NI" sz="1200" dirty="0">
                          <a:effectLst/>
                          <a:latin typeface="+mn-lt"/>
                        </a:rPr>
                        <a:t>Se disminuirán costos al utilizar medicamentos con menores costos como el </a:t>
                      </a:r>
                      <a:r>
                        <a:rPr lang="es-NI" sz="1200" dirty="0" err="1">
                          <a:effectLst/>
                          <a:latin typeface="+mn-lt"/>
                        </a:rPr>
                        <a:t>Dolutegravir</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200">
                          <a:effectLst/>
                          <a:latin typeface="+mn-lt"/>
                        </a:rPr>
                        <a:t> </a:t>
                      </a:r>
                      <a:endParaRPr lang="es-NI" sz="1200">
                        <a:effectLst/>
                        <a:latin typeface="+mn-lt"/>
                        <a:ea typeface="Times New Roman" panose="02020603050405020304" pitchFamily="18" charset="0"/>
                        <a:cs typeface="Times New Roman" panose="02020603050405020304" pitchFamily="18" charset="0"/>
                      </a:endParaRPr>
                    </a:p>
                  </a:txBody>
                  <a:tcPr marL="68580" marR="68580" marT="0" marB="0"/>
                </a:tc>
              </a:tr>
              <a:tr h="509953">
                <a:tc>
                  <a:txBody>
                    <a:bodyPr/>
                    <a:lstStyle/>
                    <a:p>
                      <a:pPr algn="just"/>
                      <a:r>
                        <a:rPr lang="es-NI" sz="1200" dirty="0">
                          <a:effectLst/>
                          <a:latin typeface="+mn-lt"/>
                        </a:rPr>
                        <a:t>A través de la descentralización de los servicios se </a:t>
                      </a:r>
                      <a:r>
                        <a:rPr lang="es-NI" sz="1200" dirty="0" smtClean="0">
                          <a:effectLst/>
                          <a:latin typeface="+mn-lt"/>
                        </a:rPr>
                        <a:t>despejaría </a:t>
                      </a:r>
                      <a:r>
                        <a:rPr lang="es-NI" sz="1200" dirty="0">
                          <a:effectLst/>
                          <a:latin typeface="+mn-lt"/>
                        </a:rPr>
                        <a:t>a los Hospitales de atenciones que se pueden realizar en el primer nivel de atención. </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200" dirty="0">
                          <a:effectLst/>
                          <a:latin typeface="+mn-lt"/>
                        </a:rPr>
                        <a:t> </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r>
              <a:tr h="679938">
                <a:tc>
                  <a:txBody>
                    <a:bodyPr/>
                    <a:lstStyle/>
                    <a:p>
                      <a:pPr algn="just"/>
                      <a:r>
                        <a:rPr lang="es-NI" sz="1200" dirty="0">
                          <a:effectLst/>
                          <a:latin typeface="+mn-lt"/>
                        </a:rPr>
                        <a:t>El modelo de descentralización de VIH ayudará a aprovechar el modelo de salud descentralizado en el área local, utilizando la red de especialistas que se encuentran en las Unidades Comunitarias de Salud Familiar Especializadas.</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200" dirty="0">
                          <a:effectLst/>
                          <a:latin typeface="+mn-lt"/>
                        </a:rPr>
                        <a:t> </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r>
              <a:tr h="509953">
                <a:tc>
                  <a:txBody>
                    <a:bodyPr/>
                    <a:lstStyle/>
                    <a:p>
                      <a:pPr algn="just"/>
                      <a:r>
                        <a:rPr lang="es-NI" sz="1200" dirty="0">
                          <a:effectLst/>
                          <a:latin typeface="+mn-lt"/>
                        </a:rPr>
                        <a:t>Al descentralizar la atención se logrará una mejor adherencia porque disminuirá el número de personas en seguimiento por cada equipo de salud.</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200" dirty="0">
                          <a:effectLst/>
                          <a:latin typeface="+mn-lt"/>
                        </a:rPr>
                        <a:t> </a:t>
                      </a:r>
                      <a:endParaRPr lang="es-NI" sz="1200" dirty="0">
                        <a:effectLst/>
                        <a:latin typeface="+mn-lt"/>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12130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048870" y="591671"/>
            <a:ext cx="8458200" cy="646331"/>
          </a:xfrm>
          <a:prstGeom prst="rect">
            <a:avLst/>
          </a:prstGeom>
          <a:noFill/>
        </p:spPr>
        <p:txBody>
          <a:bodyPr wrap="square" rtlCol="0">
            <a:spAutoFit/>
          </a:bodyPr>
          <a:lstStyle/>
          <a:p>
            <a:r>
              <a:rPr lang="es-NI" b="1" dirty="0">
                <a:solidFill>
                  <a:schemeClr val="accent1">
                    <a:lumMod val="75000"/>
                  </a:schemeClr>
                </a:solidFill>
                <a:latin typeface="Calibri" panose="020F0502020204030204" pitchFamily="34" charset="0"/>
                <a:cs typeface="Calibri" panose="020F0502020204030204" pitchFamily="34" charset="0"/>
              </a:rPr>
              <a:t>Estrategia 8: Hacer más efectivo los fondos de los subsidios</a:t>
            </a:r>
          </a:p>
          <a:p>
            <a:endParaRPr lang="es-NI" b="1" dirty="0">
              <a:solidFill>
                <a:schemeClr val="accent1">
                  <a:lumMod val="75000"/>
                </a:schemeClr>
              </a:solidFill>
              <a:latin typeface="Calibri" panose="020F0502020204030204" pitchFamily="34" charset="0"/>
              <a:cs typeface="Calibri" panose="020F0502020204030204" pitchFamily="34" charset="0"/>
            </a:endParaRPr>
          </a:p>
        </p:txBody>
      </p:sp>
      <p:sp>
        <p:nvSpPr>
          <p:cNvPr id="5" name="CuadroTexto 4"/>
          <p:cNvSpPr txBox="1"/>
          <p:nvPr/>
        </p:nvSpPr>
        <p:spPr>
          <a:xfrm>
            <a:off x="786651" y="1238002"/>
            <a:ext cx="11127443"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NI" dirty="0" smtClean="0"/>
              <a:t>Mejorar el Mecanismo de asignación de Recursos Públicos a las  organizaciones de la sociedad civil: estableciendo un mecanismo de licitación para para acceder a los mismos. </a:t>
            </a:r>
          </a:p>
          <a:p>
            <a:endParaRPr lang="es-NI" dirty="0" smtClean="0"/>
          </a:p>
        </p:txBody>
      </p:sp>
      <p:graphicFrame>
        <p:nvGraphicFramePr>
          <p:cNvPr id="6" name="Tabla 5"/>
          <p:cNvGraphicFramePr>
            <a:graphicFrameLocks noGrp="1"/>
          </p:cNvGraphicFramePr>
          <p:nvPr>
            <p:extLst>
              <p:ext uri="{D42A27DB-BD31-4B8C-83A1-F6EECF244321}">
                <p14:modId xmlns:p14="http://schemas.microsoft.com/office/powerpoint/2010/main" val="3770895853"/>
              </p:ext>
            </p:extLst>
          </p:nvPr>
        </p:nvGraphicFramePr>
        <p:xfrm>
          <a:off x="1048870" y="2779404"/>
          <a:ext cx="8177232" cy="1950720"/>
        </p:xfrm>
        <a:graphic>
          <a:graphicData uri="http://schemas.openxmlformats.org/drawingml/2006/table">
            <a:tbl>
              <a:tblPr firstRow="1" bandRow="1">
                <a:tableStyleId>{5C22544A-7EE6-4342-B048-85BDC9FD1C3A}</a:tableStyleId>
              </a:tblPr>
              <a:tblGrid>
                <a:gridCol w="4088616"/>
                <a:gridCol w="4088616"/>
              </a:tblGrid>
              <a:tr h="0">
                <a:tc>
                  <a:txBody>
                    <a:bodyPr/>
                    <a:lstStyle/>
                    <a:p>
                      <a:pPr algn="just"/>
                      <a:r>
                        <a:rPr lang="es-NI" sz="1600" dirty="0">
                          <a:effectLst/>
                          <a:latin typeface="+mn-lt"/>
                        </a:rPr>
                        <a:t>FORTALEZAS / OPORTUNIDADES</a:t>
                      </a:r>
                      <a:endParaRPr lang="es-NI"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600">
                          <a:effectLst/>
                          <a:latin typeface="+mn-lt"/>
                        </a:rPr>
                        <a:t>DEBILIDADES/AMENAZAS</a:t>
                      </a:r>
                      <a:endParaRPr lang="es-NI" sz="1600">
                        <a:effectLst/>
                        <a:latin typeface="+mn-lt"/>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r>
                        <a:rPr lang="es-NI" sz="1600" dirty="0">
                          <a:effectLst/>
                          <a:latin typeface="+mn-lt"/>
                        </a:rPr>
                        <a:t>Las ONG que sean potenciales receptoras de fondos gubernamentales, podrían contribuir de forma más efectiva en acciones de prevención combinada al licitarse los fondos bajo términos de referencia específicos</a:t>
                      </a:r>
                      <a:endParaRPr lang="es-NI"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600">
                          <a:effectLst/>
                          <a:latin typeface="+mn-lt"/>
                        </a:rPr>
                        <a:t>El proceso de selección podría ser menos ágil en los procesos debido a la burocracia</a:t>
                      </a:r>
                      <a:endParaRPr lang="es-NI" sz="1600">
                        <a:effectLst/>
                        <a:latin typeface="+mn-lt"/>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r>
                        <a:rPr lang="es-NI" sz="1600">
                          <a:effectLst/>
                          <a:latin typeface="+mn-lt"/>
                        </a:rPr>
                        <a:t>Se haría más transparente y participativa la asignación de los fondos públicos</a:t>
                      </a:r>
                      <a:endParaRPr lang="es-NI" sz="16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600" dirty="0">
                          <a:effectLst/>
                          <a:latin typeface="+mn-lt"/>
                        </a:rPr>
                        <a:t>Algunas ONG  que actualmente perciben fondos podrían mostrar resistencia al cambio.</a:t>
                      </a:r>
                      <a:endParaRPr lang="es-NI" sz="1600" dirty="0">
                        <a:effectLst/>
                        <a:latin typeface="+mn-lt"/>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02536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47165" y="381896"/>
            <a:ext cx="10340788" cy="646331"/>
          </a:xfrm>
          <a:prstGeom prst="rect">
            <a:avLst/>
          </a:prstGeom>
          <a:noFill/>
        </p:spPr>
        <p:txBody>
          <a:bodyPr wrap="square" rtlCol="0">
            <a:spAutoFit/>
          </a:bodyPr>
          <a:lstStyle/>
          <a:p>
            <a:pPr lvl="0"/>
            <a:r>
              <a:rPr lang="es-ES" b="1" dirty="0">
                <a:solidFill>
                  <a:schemeClr val="accent1">
                    <a:lumMod val="75000"/>
                  </a:schemeClr>
                </a:solidFill>
                <a:latin typeface="Calibri" panose="020F0502020204030204" pitchFamily="34" charset="0"/>
                <a:cs typeface="Calibri" panose="020F0502020204030204" pitchFamily="34" charset="0"/>
              </a:rPr>
              <a:t>PLAN DE ABOGACÍA DE ALTO NIVEL</a:t>
            </a:r>
            <a:endParaRPr lang="es-NI" b="1" dirty="0">
              <a:solidFill>
                <a:schemeClr val="accent1">
                  <a:lumMod val="75000"/>
                </a:schemeClr>
              </a:solidFill>
              <a:latin typeface="Calibri" panose="020F0502020204030204" pitchFamily="34" charset="0"/>
              <a:cs typeface="Calibri" panose="020F0502020204030204" pitchFamily="34" charset="0"/>
            </a:endParaRPr>
          </a:p>
          <a:p>
            <a:endParaRPr lang="es-NI" dirty="0"/>
          </a:p>
        </p:txBody>
      </p:sp>
      <p:sp>
        <p:nvSpPr>
          <p:cNvPr id="3" name="CuadroTexto 2"/>
          <p:cNvSpPr txBox="1"/>
          <p:nvPr/>
        </p:nvSpPr>
        <p:spPr>
          <a:xfrm>
            <a:off x="847165" y="831280"/>
            <a:ext cx="9762564"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NI" dirty="0"/>
              <a:t>C</a:t>
            </a:r>
            <a:r>
              <a:rPr lang="es-NI" dirty="0" smtClean="0"/>
              <a:t>ontiene </a:t>
            </a:r>
            <a:r>
              <a:rPr lang="es-NI" dirty="0"/>
              <a:t>acciones concretas para movilización de recursos y acciones concretas para el abordaje político con instancias intersectoriales tomadoras de decisiones para obtener el apoyo financiero y programático para la implementación de acciones priorizadas. </a:t>
            </a:r>
          </a:p>
        </p:txBody>
      </p:sp>
      <p:graphicFrame>
        <p:nvGraphicFramePr>
          <p:cNvPr id="4" name="Tabla 3"/>
          <p:cNvGraphicFramePr>
            <a:graphicFrameLocks noGrp="1"/>
          </p:cNvGraphicFramePr>
          <p:nvPr>
            <p:extLst>
              <p:ext uri="{D42A27DB-BD31-4B8C-83A1-F6EECF244321}">
                <p14:modId xmlns:p14="http://schemas.microsoft.com/office/powerpoint/2010/main" val="3768692855"/>
              </p:ext>
            </p:extLst>
          </p:nvPr>
        </p:nvGraphicFramePr>
        <p:xfrm>
          <a:off x="694676" y="1754610"/>
          <a:ext cx="10148226" cy="4856463"/>
        </p:xfrm>
        <a:graphic>
          <a:graphicData uri="http://schemas.openxmlformats.org/drawingml/2006/table">
            <a:tbl>
              <a:tblPr firstRow="1" bandRow="1">
                <a:tableStyleId>{5C22544A-7EE6-4342-B048-85BDC9FD1C3A}</a:tableStyleId>
              </a:tblPr>
              <a:tblGrid>
                <a:gridCol w="5400000"/>
                <a:gridCol w="434852"/>
                <a:gridCol w="416892"/>
                <a:gridCol w="401197"/>
                <a:gridCol w="421143"/>
                <a:gridCol w="485423"/>
                <a:gridCol w="2588719"/>
              </a:tblGrid>
              <a:tr h="338661">
                <a:tc rowSpan="2">
                  <a:txBody>
                    <a:bodyPr/>
                    <a:lstStyle/>
                    <a:p>
                      <a:endParaRPr lang="es-NI" sz="1200" b="1" kern="1200" dirty="0" smtClean="0">
                        <a:solidFill>
                          <a:schemeClr val="lt1"/>
                        </a:solidFill>
                        <a:effectLst/>
                        <a:latin typeface="+mn-lt"/>
                        <a:ea typeface="+mn-ea"/>
                        <a:cs typeface="+mn-cs"/>
                      </a:endParaRPr>
                    </a:p>
                    <a:p>
                      <a:r>
                        <a:rPr lang="es-NI" sz="1200" b="1" kern="1200" dirty="0" smtClean="0">
                          <a:solidFill>
                            <a:schemeClr val="lt1"/>
                          </a:solidFill>
                          <a:effectLst/>
                          <a:latin typeface="+mn-lt"/>
                          <a:ea typeface="+mn-ea"/>
                          <a:cs typeface="+mn-cs"/>
                        </a:rPr>
                        <a:t>ACTIVIDADES</a:t>
                      </a:r>
                      <a:endParaRPr lang="es-NI" sz="1200" dirty="0">
                        <a:latin typeface="+mn-lt"/>
                      </a:endParaRPr>
                    </a:p>
                  </a:txBody>
                  <a:tcPr/>
                </a:tc>
                <a:tc gridSpan="5">
                  <a:txBody>
                    <a:bodyPr/>
                    <a:lstStyle/>
                    <a:p>
                      <a:r>
                        <a:rPr lang="es-NI" sz="1200" dirty="0" smtClean="0">
                          <a:latin typeface="+mn-lt"/>
                        </a:rPr>
                        <a:t>CRONOGRAMA</a:t>
                      </a:r>
                      <a:endParaRPr lang="es-NI" sz="12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NI" sz="1200" b="1" kern="1200" dirty="0" smtClean="0">
                          <a:solidFill>
                            <a:schemeClr val="lt1"/>
                          </a:solidFill>
                          <a:effectLst/>
                          <a:latin typeface="+mn-lt"/>
                          <a:ea typeface="+mn-ea"/>
                          <a:cs typeface="+mn-cs"/>
                        </a:rPr>
                        <a:t>RESPONSABLES (Garantiza las condiciones para cada actividad)</a:t>
                      </a:r>
                      <a:endParaRPr lang="es-NI" sz="1200" dirty="0">
                        <a:latin typeface="+mn-lt"/>
                      </a:endParaRPr>
                    </a:p>
                  </a:txBody>
                  <a:tcPr/>
                </a:tc>
              </a:tr>
              <a:tr h="306308">
                <a:tc vMerge="1">
                  <a:txBody>
                    <a:bodyPr/>
                    <a:lstStyle/>
                    <a:p>
                      <a:endParaRPr lang="es-NI" sz="1000" dirty="0">
                        <a:latin typeface="+mn-lt"/>
                      </a:endParaRPr>
                    </a:p>
                  </a:txBody>
                  <a:tcP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2018</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2019</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2020</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2021</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2022</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r>
                        <a:rPr lang="es-NI" sz="1200" kern="1200" dirty="0" smtClean="0">
                          <a:solidFill>
                            <a:schemeClr val="dk1"/>
                          </a:solidFill>
                          <a:effectLst/>
                          <a:latin typeface="+mn-lt"/>
                          <a:ea typeface="+mn-ea"/>
                          <a:cs typeface="Arial" panose="020B0604020202020204" pitchFamily="34" charset="0"/>
                        </a:rPr>
                        <a:t>Todos en coordinación con </a:t>
                      </a:r>
                      <a:r>
                        <a:rPr lang="es-NI" sz="1200" kern="1200" dirty="0" err="1" smtClean="0">
                          <a:solidFill>
                            <a:schemeClr val="dk1"/>
                          </a:solidFill>
                          <a:effectLst/>
                          <a:latin typeface="+mn-lt"/>
                          <a:ea typeface="+mn-ea"/>
                          <a:cs typeface="Arial" panose="020B0604020202020204" pitchFamily="34" charset="0"/>
                        </a:rPr>
                        <a:t>MCP</a:t>
                      </a:r>
                      <a:r>
                        <a:rPr lang="es-NI" sz="1200" kern="1200" dirty="0" smtClean="0">
                          <a:solidFill>
                            <a:schemeClr val="dk1"/>
                          </a:solidFill>
                          <a:effectLst/>
                          <a:latin typeface="+mn-lt"/>
                          <a:ea typeface="+mn-ea"/>
                          <a:cs typeface="Arial" panose="020B0604020202020204" pitchFamily="34" charset="0"/>
                        </a:rPr>
                        <a:t>-ES con asistencia técnica de la cooperación internacional)</a:t>
                      </a:r>
                      <a:endParaRPr lang="es-NI" sz="1200" dirty="0">
                        <a:latin typeface="+mn-lt"/>
                        <a:cs typeface="Arial" panose="020B0604020202020204" pitchFamily="34" charset="0"/>
                      </a:endParaRPr>
                    </a:p>
                  </a:txBody>
                  <a:tcPr/>
                </a:tc>
              </a:tr>
              <a:tr h="338661">
                <a:tc>
                  <a:txBody>
                    <a:bodyPr/>
                    <a:lstStyle/>
                    <a:p>
                      <a:pPr algn="just">
                        <a:spcAft>
                          <a:spcPts val="0"/>
                        </a:spcAft>
                      </a:pPr>
                      <a:r>
                        <a:rPr lang="es-NI" sz="1800" b="1" kern="1200" dirty="0" smtClean="0">
                          <a:solidFill>
                            <a:schemeClr val="dk1"/>
                          </a:solidFill>
                          <a:effectLst/>
                          <a:latin typeface="+mn-lt"/>
                          <a:ea typeface="+mn-ea"/>
                          <a:cs typeface="+mn-cs"/>
                        </a:rPr>
                        <a:t>Estrategia1:</a:t>
                      </a:r>
                      <a:r>
                        <a:rPr lang="es-NI" sz="1800" b="1" kern="1200" baseline="0" dirty="0" smtClean="0">
                          <a:solidFill>
                            <a:schemeClr val="dk1"/>
                          </a:solidFill>
                          <a:effectLst/>
                          <a:latin typeface="+mn-lt"/>
                          <a:ea typeface="+mn-ea"/>
                          <a:cs typeface="+mn-cs"/>
                        </a:rPr>
                        <a:t> L</a:t>
                      </a:r>
                      <a:r>
                        <a:rPr lang="es-NI" sz="1800" b="1" kern="1200" dirty="0" smtClean="0">
                          <a:solidFill>
                            <a:schemeClr val="dk1"/>
                          </a:solidFill>
                          <a:effectLst/>
                          <a:latin typeface="+mn-lt"/>
                          <a:ea typeface="+mn-ea"/>
                          <a:cs typeface="+mn-cs"/>
                        </a:rPr>
                        <a:t>ínea presupuestaria para atención y prevención del VIH</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Cabildeo con Ministra de Salud para establecer consenso</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Cabildeo con Secretario Técnico de la Presidencia para incluir el tema en Consejo de Ministros</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 </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 </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MINSAL</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Cabildeo con Dirección General de Presupuesto Ministerio de Hacienda y Titulares de esa entidad</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err="1">
                          <a:solidFill>
                            <a:srgbClr val="000000"/>
                          </a:solidFill>
                          <a:effectLst/>
                          <a:latin typeface="+mn-lt"/>
                          <a:ea typeface="Times New Roman" panose="02020603050405020304" pitchFamily="18" charset="0"/>
                          <a:cs typeface="Times New Roman" panose="02020603050405020304" pitchFamily="18" charset="0"/>
                        </a:rPr>
                        <a:t>MINSAL</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Cabildeo con presidencia de la Comisión de Hacienda y Especial del Presupuesto y otros miembros de la Comisión</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MINSAL</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Cabildeo con fracciones legislativas y Presidencia de la Asamblea Legislativa</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err="1">
                          <a:solidFill>
                            <a:srgbClr val="000000"/>
                          </a:solidFill>
                          <a:effectLst/>
                          <a:latin typeface="+mn-lt"/>
                          <a:ea typeface="Times New Roman" panose="02020603050405020304" pitchFamily="18" charset="0"/>
                          <a:cs typeface="Times New Roman" panose="02020603050405020304" pitchFamily="18" charset="0"/>
                        </a:rPr>
                        <a:t>MINSAL</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Cabildeo para obtener compromisos hacia la respuesta al VIH con candidatos presidenciales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x</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 </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SOCIEDAD CIVIL</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Presentación del Ministro de Hacienda de la política presupuestaria al Presidente y su Concejo de Ministros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x</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x</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MINISTRO DE HACIENDA</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Cabildeo con Ministra de Salud para establecer consenso</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 </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 </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Cabildeo con Secretario Técnico de la Presidencia para incluir el tema en Consejo de Ministros</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x</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x</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err="1">
                          <a:solidFill>
                            <a:srgbClr val="000000"/>
                          </a:solidFill>
                          <a:effectLst/>
                          <a:latin typeface="+mn-lt"/>
                          <a:ea typeface="Times New Roman" panose="02020603050405020304" pitchFamily="18" charset="0"/>
                          <a:cs typeface="Times New Roman" panose="02020603050405020304" pitchFamily="18" charset="0"/>
                        </a:rPr>
                        <a:t>MINSAL</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15775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b="1" dirty="0" smtClean="0"/>
              <a:t>OBJETIVOS DE LA CONSULTORÍA</a:t>
            </a:r>
            <a:endParaRPr lang="es-SV" b="1" dirty="0"/>
          </a:p>
        </p:txBody>
      </p:sp>
      <p:graphicFrame>
        <p:nvGraphicFramePr>
          <p:cNvPr id="4" name="Marcador de contenido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9233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61183454"/>
              </p:ext>
            </p:extLst>
          </p:nvPr>
        </p:nvGraphicFramePr>
        <p:xfrm>
          <a:off x="587100" y="759527"/>
          <a:ext cx="10148226" cy="4829364"/>
        </p:xfrm>
        <a:graphic>
          <a:graphicData uri="http://schemas.openxmlformats.org/drawingml/2006/table">
            <a:tbl>
              <a:tblPr firstRow="1" bandRow="1">
                <a:tableStyleId>{5C22544A-7EE6-4342-B048-85BDC9FD1C3A}</a:tableStyleId>
              </a:tblPr>
              <a:tblGrid>
                <a:gridCol w="5400000"/>
                <a:gridCol w="434852"/>
                <a:gridCol w="416892"/>
                <a:gridCol w="401197"/>
                <a:gridCol w="421143"/>
                <a:gridCol w="485423"/>
                <a:gridCol w="2588719"/>
              </a:tblGrid>
              <a:tr h="338661">
                <a:tc rowSpan="2">
                  <a:txBody>
                    <a:bodyPr/>
                    <a:lstStyle/>
                    <a:p>
                      <a:endParaRPr lang="es-NI" sz="1200" b="1" kern="1200" dirty="0" smtClean="0">
                        <a:solidFill>
                          <a:schemeClr val="lt1"/>
                        </a:solidFill>
                        <a:effectLst/>
                        <a:latin typeface="+mn-lt"/>
                        <a:ea typeface="+mn-ea"/>
                        <a:cs typeface="+mn-cs"/>
                      </a:endParaRPr>
                    </a:p>
                    <a:p>
                      <a:r>
                        <a:rPr lang="es-NI" sz="1200" b="1" kern="1200" dirty="0" smtClean="0">
                          <a:solidFill>
                            <a:schemeClr val="lt1"/>
                          </a:solidFill>
                          <a:effectLst/>
                          <a:latin typeface="+mn-lt"/>
                          <a:ea typeface="+mn-ea"/>
                          <a:cs typeface="+mn-cs"/>
                        </a:rPr>
                        <a:t>ACTIVIDADES</a:t>
                      </a:r>
                      <a:endParaRPr lang="es-NI" sz="1200" dirty="0">
                        <a:latin typeface="+mn-lt"/>
                      </a:endParaRPr>
                    </a:p>
                  </a:txBody>
                  <a:tcPr/>
                </a:tc>
                <a:tc gridSpan="5">
                  <a:txBody>
                    <a:bodyPr/>
                    <a:lstStyle/>
                    <a:p>
                      <a:r>
                        <a:rPr lang="es-NI" sz="1200" dirty="0" smtClean="0">
                          <a:latin typeface="+mn-lt"/>
                        </a:rPr>
                        <a:t>CRONOGRAMA</a:t>
                      </a:r>
                      <a:endParaRPr lang="es-NI" sz="12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NI" sz="1200" b="1" kern="1200" dirty="0" smtClean="0">
                          <a:solidFill>
                            <a:schemeClr val="lt1"/>
                          </a:solidFill>
                          <a:effectLst/>
                          <a:latin typeface="+mn-lt"/>
                          <a:ea typeface="+mn-ea"/>
                          <a:cs typeface="+mn-cs"/>
                        </a:rPr>
                        <a:t>RESPONSABLES (Garantiza las condiciones para cada actividad)</a:t>
                      </a:r>
                      <a:endParaRPr lang="es-NI" sz="1200" dirty="0">
                        <a:latin typeface="+mn-lt"/>
                      </a:endParaRPr>
                    </a:p>
                  </a:txBody>
                  <a:tcPr/>
                </a:tc>
              </a:tr>
              <a:tr h="306308">
                <a:tc vMerge="1">
                  <a:txBody>
                    <a:bodyPr/>
                    <a:lstStyle/>
                    <a:p>
                      <a:endParaRPr lang="es-NI" sz="1000" dirty="0">
                        <a:latin typeface="+mn-lt"/>
                      </a:endParaRPr>
                    </a:p>
                  </a:txBody>
                  <a:tcP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2018</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2019</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2020</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2021</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2022</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r>
                        <a:rPr lang="es-NI" sz="1200" kern="1200" dirty="0" smtClean="0">
                          <a:solidFill>
                            <a:schemeClr val="dk1"/>
                          </a:solidFill>
                          <a:effectLst/>
                          <a:latin typeface="+mn-lt"/>
                          <a:ea typeface="+mn-ea"/>
                          <a:cs typeface="Arial" panose="020B0604020202020204" pitchFamily="34" charset="0"/>
                        </a:rPr>
                        <a:t>Todos en coordinación con </a:t>
                      </a:r>
                      <a:r>
                        <a:rPr lang="es-NI" sz="1200" kern="1200" dirty="0" err="1" smtClean="0">
                          <a:solidFill>
                            <a:schemeClr val="dk1"/>
                          </a:solidFill>
                          <a:effectLst/>
                          <a:latin typeface="+mn-lt"/>
                          <a:ea typeface="+mn-ea"/>
                          <a:cs typeface="Arial" panose="020B0604020202020204" pitchFamily="34" charset="0"/>
                        </a:rPr>
                        <a:t>MCP</a:t>
                      </a:r>
                      <a:r>
                        <a:rPr lang="es-NI" sz="1200" kern="1200" dirty="0" smtClean="0">
                          <a:solidFill>
                            <a:schemeClr val="dk1"/>
                          </a:solidFill>
                          <a:effectLst/>
                          <a:latin typeface="+mn-lt"/>
                          <a:ea typeface="+mn-ea"/>
                          <a:cs typeface="Arial" panose="020B0604020202020204" pitchFamily="34" charset="0"/>
                        </a:rPr>
                        <a:t>-ES con asistencia técnica de la cooperación internacional)</a:t>
                      </a:r>
                      <a:endParaRPr lang="es-NI" sz="1200" dirty="0">
                        <a:latin typeface="+mn-lt"/>
                        <a:cs typeface="Arial" panose="020B0604020202020204" pitchFamily="34" charset="0"/>
                      </a:endParaRPr>
                    </a:p>
                  </a:txBody>
                  <a:tcPr/>
                </a:tc>
              </a:tr>
              <a:tr h="338661">
                <a:tc>
                  <a:txBody>
                    <a:bodyPr/>
                    <a:lstStyle/>
                    <a:p>
                      <a:pPr algn="just">
                        <a:spcAft>
                          <a:spcPts val="0"/>
                        </a:spcAft>
                      </a:pPr>
                      <a:r>
                        <a:rPr lang="es-NI" sz="1800" b="1" kern="1200" dirty="0" smtClean="0">
                          <a:solidFill>
                            <a:schemeClr val="dk1"/>
                          </a:solidFill>
                          <a:effectLst/>
                          <a:latin typeface="+mn-lt"/>
                          <a:ea typeface="+mn-ea"/>
                          <a:cs typeface="+mn-cs"/>
                        </a:rPr>
                        <a:t>Estrategia 2</a:t>
                      </a:r>
                      <a:r>
                        <a:rPr lang="es-NI" sz="1800" b="1" kern="1200" baseline="0" dirty="0" smtClean="0">
                          <a:solidFill>
                            <a:schemeClr val="dk1"/>
                          </a:solidFill>
                          <a:effectLst/>
                          <a:latin typeface="+mn-lt"/>
                          <a:ea typeface="+mn-ea"/>
                          <a:cs typeface="+mn-cs"/>
                        </a:rPr>
                        <a:t> </a:t>
                      </a:r>
                      <a:r>
                        <a:rPr lang="es-NI" sz="1800" b="1" kern="1200" dirty="0" smtClean="0">
                          <a:solidFill>
                            <a:schemeClr val="dk1"/>
                          </a:solidFill>
                          <a:effectLst/>
                          <a:latin typeface="+mn-lt"/>
                          <a:ea typeface="+mn-ea"/>
                          <a:cs typeface="+mn-cs"/>
                        </a:rPr>
                        <a:t>:</a:t>
                      </a:r>
                      <a:r>
                        <a:rPr lang="es-NI" sz="1800" b="1" kern="1200" baseline="0" dirty="0" smtClean="0">
                          <a:solidFill>
                            <a:schemeClr val="dk1"/>
                          </a:solidFill>
                          <a:effectLst/>
                          <a:latin typeface="+mn-lt"/>
                          <a:ea typeface="+mn-ea"/>
                          <a:cs typeface="+mn-cs"/>
                        </a:rPr>
                        <a:t> A</a:t>
                      </a:r>
                      <a:r>
                        <a:rPr lang="es-NI" sz="1800" b="1" kern="1200" dirty="0" smtClean="0">
                          <a:solidFill>
                            <a:schemeClr val="dk1"/>
                          </a:solidFill>
                          <a:effectLst/>
                          <a:latin typeface="+mn-lt"/>
                          <a:ea typeface="+mn-ea"/>
                          <a:cs typeface="+mn-cs"/>
                        </a:rPr>
                        <a:t>seguramiento de fondos nacionales de otros actores de la respuesta al VIH</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Cabildeo con Ministra de Salud para incorporar el tema en agenda de la CONAVIH y en el Consejo de Ministros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 y Coordinador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Introducción del tema en agenda de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 y Coordinador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Cabildeo con Secretario Técnico de la Presidencia para introducir el tema en Consejo de Ministros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 y Coordinador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Cabildeo para obtener compromisos hacia la respuesta al VIH con candidatos presidenciales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 y Coordinador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Introducción del tema en agenda de Ministros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 y Coordinador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Asistencia técnica a Ministerio de Justicia (Centros Penales ), MINED, Ministerio de Trabajo para elaborar POA transversalizando VIH y asignando fondos para las acciones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 y Coordinador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Presentación de POA de los ministerios  en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 y Coordinador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dirty="0">
                          <a:solidFill>
                            <a:srgbClr val="000000"/>
                          </a:solidFill>
                          <a:effectLst/>
                          <a:latin typeface="+mn-lt"/>
                          <a:ea typeface="Times New Roman" panose="02020603050405020304" pitchFamily="18" charset="0"/>
                          <a:cs typeface="Times New Roman" panose="02020603050405020304" pitchFamily="18" charset="0"/>
                        </a:rPr>
                        <a:t>Asistencia técnica a otros ministerios para elaborar POA </a:t>
                      </a:r>
                      <a:r>
                        <a:rPr lang="es-NI" sz="1200" dirty="0" err="1">
                          <a:solidFill>
                            <a:srgbClr val="000000"/>
                          </a:solidFill>
                          <a:effectLst/>
                          <a:latin typeface="+mn-lt"/>
                          <a:ea typeface="Times New Roman" panose="02020603050405020304" pitchFamily="18" charset="0"/>
                          <a:cs typeface="Times New Roman" panose="02020603050405020304" pitchFamily="18" charset="0"/>
                        </a:rPr>
                        <a:t>transversalizando</a:t>
                      </a:r>
                      <a:r>
                        <a:rPr lang="es-NI" sz="1200" dirty="0">
                          <a:solidFill>
                            <a:srgbClr val="000000"/>
                          </a:solidFill>
                          <a:effectLst/>
                          <a:latin typeface="+mn-lt"/>
                          <a:ea typeface="Times New Roman" panose="02020603050405020304" pitchFamily="18" charset="0"/>
                          <a:cs typeface="Times New Roman" panose="02020603050405020304" pitchFamily="18" charset="0"/>
                        </a:rPr>
                        <a:t> VIH y asignando fondos para </a:t>
                      </a:r>
                      <a:r>
                        <a:rPr lang="es-NI" sz="1200" dirty="0">
                          <a:solidFill>
                            <a:srgbClr val="000000"/>
                          </a:solidFill>
                          <a:effectLst/>
                          <a:latin typeface="+mn-lt"/>
                          <a:ea typeface="Times New Roman" panose="02020603050405020304" pitchFamily="18" charset="0"/>
                          <a:cs typeface="Calibri" panose="020F0502020204030204" pitchFamily="34" charset="0"/>
                        </a:rPr>
                        <a:t>las</a:t>
                      </a:r>
                      <a:r>
                        <a:rPr lang="es-NI" sz="1200" dirty="0">
                          <a:solidFill>
                            <a:srgbClr val="000000"/>
                          </a:solidFill>
                          <a:effectLst/>
                          <a:latin typeface="+mn-lt"/>
                          <a:ea typeface="Times New Roman" panose="02020603050405020304" pitchFamily="18" charset="0"/>
                          <a:cs typeface="Times New Roman" panose="02020603050405020304" pitchFamily="18" charset="0"/>
                        </a:rPr>
                        <a:t> acciones</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PNS y Coordinador CONAVIH</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Evaluación anual de resultados</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 </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a:solidFill>
                            <a:srgbClr val="000000"/>
                          </a:solidFill>
                          <a:effectLst/>
                          <a:latin typeface="+mn-lt"/>
                          <a:ea typeface="Times New Roman" panose="02020603050405020304" pitchFamily="18" charset="0"/>
                          <a:cs typeface="Times New Roman" panose="02020603050405020304" pitchFamily="18" charset="0"/>
                        </a:rPr>
                        <a:t>x</a:t>
                      </a:r>
                      <a:endParaRPr lang="es-NI" sz="12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err="1">
                          <a:solidFill>
                            <a:srgbClr val="000000"/>
                          </a:solidFill>
                          <a:effectLst/>
                          <a:latin typeface="+mn-lt"/>
                          <a:ea typeface="Times New Roman" panose="02020603050405020304" pitchFamily="18" charset="0"/>
                          <a:cs typeface="Times New Roman" panose="02020603050405020304" pitchFamily="18" charset="0"/>
                        </a:rPr>
                        <a:t>PNS</a:t>
                      </a:r>
                      <a:r>
                        <a:rPr lang="es-NI" sz="1200" dirty="0">
                          <a:solidFill>
                            <a:srgbClr val="000000"/>
                          </a:solidFill>
                          <a:effectLst/>
                          <a:latin typeface="+mn-lt"/>
                          <a:ea typeface="Times New Roman" panose="02020603050405020304" pitchFamily="18" charset="0"/>
                          <a:cs typeface="Times New Roman" panose="02020603050405020304" pitchFamily="18" charset="0"/>
                        </a:rPr>
                        <a:t> y Coordinador </a:t>
                      </a:r>
                      <a:r>
                        <a:rPr lang="es-NI" sz="1200" dirty="0" err="1">
                          <a:solidFill>
                            <a:srgbClr val="000000"/>
                          </a:solidFill>
                          <a:effectLst/>
                          <a:latin typeface="+mn-lt"/>
                          <a:ea typeface="Times New Roman" panose="02020603050405020304" pitchFamily="18" charset="0"/>
                          <a:cs typeface="Times New Roman" panose="02020603050405020304" pitchFamily="18" charset="0"/>
                        </a:rPr>
                        <a:t>CONAVIH</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1901753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24696626"/>
              </p:ext>
            </p:extLst>
          </p:nvPr>
        </p:nvGraphicFramePr>
        <p:xfrm>
          <a:off x="587100" y="759527"/>
          <a:ext cx="10148226" cy="4483890"/>
        </p:xfrm>
        <a:graphic>
          <a:graphicData uri="http://schemas.openxmlformats.org/drawingml/2006/table">
            <a:tbl>
              <a:tblPr firstRow="1" bandRow="1">
                <a:tableStyleId>{5C22544A-7EE6-4342-B048-85BDC9FD1C3A}</a:tableStyleId>
              </a:tblPr>
              <a:tblGrid>
                <a:gridCol w="5400000"/>
                <a:gridCol w="434852"/>
                <a:gridCol w="416892"/>
                <a:gridCol w="401197"/>
                <a:gridCol w="421143"/>
                <a:gridCol w="485423"/>
                <a:gridCol w="2588719"/>
              </a:tblGrid>
              <a:tr h="338661">
                <a:tc rowSpan="2">
                  <a:txBody>
                    <a:bodyPr/>
                    <a:lstStyle/>
                    <a:p>
                      <a:endParaRPr lang="es-NI" sz="1200" b="1" kern="1200" dirty="0" smtClean="0">
                        <a:solidFill>
                          <a:schemeClr val="lt1"/>
                        </a:solidFill>
                        <a:effectLst/>
                        <a:latin typeface="+mn-lt"/>
                        <a:ea typeface="+mn-ea"/>
                        <a:cs typeface="+mn-cs"/>
                      </a:endParaRPr>
                    </a:p>
                    <a:p>
                      <a:r>
                        <a:rPr lang="es-NI" sz="1200" b="1" kern="1200" dirty="0" smtClean="0">
                          <a:solidFill>
                            <a:schemeClr val="lt1"/>
                          </a:solidFill>
                          <a:effectLst/>
                          <a:latin typeface="+mn-lt"/>
                          <a:ea typeface="+mn-ea"/>
                          <a:cs typeface="+mn-cs"/>
                        </a:rPr>
                        <a:t>ACTIVIDADES</a:t>
                      </a:r>
                      <a:endParaRPr lang="es-NI" sz="1200" dirty="0">
                        <a:latin typeface="+mn-lt"/>
                      </a:endParaRPr>
                    </a:p>
                  </a:txBody>
                  <a:tcPr/>
                </a:tc>
                <a:tc gridSpan="5">
                  <a:txBody>
                    <a:bodyPr/>
                    <a:lstStyle/>
                    <a:p>
                      <a:r>
                        <a:rPr lang="es-NI" sz="1200" dirty="0" smtClean="0">
                          <a:latin typeface="+mn-lt"/>
                        </a:rPr>
                        <a:t>CRONOGRAMA</a:t>
                      </a:r>
                      <a:endParaRPr lang="es-NI" sz="12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NI" sz="1200" b="1" kern="1200" dirty="0" smtClean="0">
                          <a:solidFill>
                            <a:schemeClr val="lt1"/>
                          </a:solidFill>
                          <a:effectLst/>
                          <a:latin typeface="+mn-lt"/>
                          <a:ea typeface="+mn-ea"/>
                          <a:cs typeface="+mn-cs"/>
                        </a:rPr>
                        <a:t>RESPONSABLES (Garantiza las condiciones para cada actividad)</a:t>
                      </a:r>
                      <a:endParaRPr lang="es-NI" sz="1200" dirty="0">
                        <a:latin typeface="+mn-lt"/>
                      </a:endParaRPr>
                    </a:p>
                  </a:txBody>
                  <a:tcPr/>
                </a:tc>
              </a:tr>
              <a:tr h="306308">
                <a:tc vMerge="1">
                  <a:txBody>
                    <a:bodyPr/>
                    <a:lstStyle/>
                    <a:p>
                      <a:endParaRPr lang="es-NI" sz="1000" dirty="0">
                        <a:latin typeface="+mn-lt"/>
                      </a:endParaRPr>
                    </a:p>
                  </a:txBody>
                  <a:tcP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2018</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2019</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2020</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2021</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2022</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r>
                        <a:rPr lang="es-NI" sz="1200" kern="1200" dirty="0" smtClean="0">
                          <a:solidFill>
                            <a:schemeClr val="dk1"/>
                          </a:solidFill>
                          <a:effectLst/>
                          <a:latin typeface="+mn-lt"/>
                          <a:ea typeface="+mn-ea"/>
                          <a:cs typeface="Arial" panose="020B0604020202020204" pitchFamily="34" charset="0"/>
                        </a:rPr>
                        <a:t>Todos en coordinación con </a:t>
                      </a:r>
                      <a:r>
                        <a:rPr lang="es-NI" sz="1200" kern="1200" dirty="0" err="1" smtClean="0">
                          <a:solidFill>
                            <a:schemeClr val="dk1"/>
                          </a:solidFill>
                          <a:effectLst/>
                          <a:latin typeface="+mn-lt"/>
                          <a:ea typeface="+mn-ea"/>
                          <a:cs typeface="Arial" panose="020B0604020202020204" pitchFamily="34" charset="0"/>
                        </a:rPr>
                        <a:t>MCP</a:t>
                      </a:r>
                      <a:r>
                        <a:rPr lang="es-NI" sz="1200" kern="1200" dirty="0" smtClean="0">
                          <a:solidFill>
                            <a:schemeClr val="dk1"/>
                          </a:solidFill>
                          <a:effectLst/>
                          <a:latin typeface="+mn-lt"/>
                          <a:ea typeface="+mn-ea"/>
                          <a:cs typeface="Arial" panose="020B0604020202020204" pitchFamily="34" charset="0"/>
                        </a:rPr>
                        <a:t>-ES con asistencia técnica de la cooperación internacional)</a:t>
                      </a:r>
                      <a:endParaRPr lang="es-NI" sz="1200" dirty="0">
                        <a:latin typeface="+mn-lt"/>
                        <a:cs typeface="Arial" panose="020B0604020202020204" pitchFamily="34" charset="0"/>
                      </a:endParaRPr>
                    </a:p>
                  </a:txBody>
                  <a:tcPr/>
                </a:tc>
              </a:tr>
              <a:tr h="338661">
                <a:tc>
                  <a:txBody>
                    <a:bodyPr/>
                    <a:lstStyle/>
                    <a:p>
                      <a:pPr algn="just">
                        <a:spcAft>
                          <a:spcPts val="0"/>
                        </a:spcAft>
                      </a:pPr>
                      <a:r>
                        <a:rPr lang="es-NI" sz="1800" b="1" kern="1200" dirty="0" smtClean="0">
                          <a:solidFill>
                            <a:schemeClr val="dk1"/>
                          </a:solidFill>
                          <a:effectLst/>
                          <a:latin typeface="+mn-lt"/>
                          <a:ea typeface="+mn-ea"/>
                          <a:cs typeface="+mn-cs"/>
                        </a:rPr>
                        <a:t>Estrategia</a:t>
                      </a:r>
                      <a:r>
                        <a:rPr lang="es-NI" sz="1800" b="1" kern="1200" baseline="0" dirty="0" smtClean="0">
                          <a:solidFill>
                            <a:schemeClr val="dk1"/>
                          </a:solidFill>
                          <a:effectLst/>
                          <a:latin typeface="+mn-lt"/>
                          <a:ea typeface="+mn-ea"/>
                          <a:cs typeface="+mn-cs"/>
                        </a:rPr>
                        <a:t> 3. Recursos de los</a:t>
                      </a:r>
                      <a:r>
                        <a:rPr lang="es-NI" sz="1800" b="1" kern="1200" dirty="0" smtClean="0">
                          <a:solidFill>
                            <a:schemeClr val="dk1"/>
                          </a:solidFill>
                          <a:effectLst/>
                          <a:latin typeface="+mn-lt"/>
                          <a:ea typeface="+mn-ea"/>
                          <a:cs typeface="+mn-cs"/>
                        </a:rPr>
                        <a:t> municipios</a:t>
                      </a: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Cabildeo con funcionarios de </a:t>
                      </a:r>
                      <a:r>
                        <a:rPr lang="es-NI"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ISDEM</a:t>
                      </a: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 y ONUSIDA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Foro público sobre Ciudades y VIH con participación de Alcaldes de municipios con más altas prevalencias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 y ONUSIDA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Suscripción de Convenio o Carta Acuerdo entre MINSAL e ISDEM</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 y ONUSIDA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Cabildeo con Concejos Municipales con más altas prevalencias de VIH para asignación de un porcentaje de FODES para la respuesta al VIH</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Establecimiento de Alianzas con ADESCOS y organizaciones de población clave en municipios con más altas prevalencias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Pilotaje con Alcaldías Municipales (San Salvador y San Miguel ) para acciones de prevención combinada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Evaluación de medio término de pilotaje</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 y ONUSIDA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Implementación de acciones de prevención combinada en municipios identificados con alta prevalencia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Municipalidades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Evaluación de estrategia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a:t>
                      </a:r>
                      <a:r>
                        <a:rPr lang="es-NI"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y </a:t>
                      </a:r>
                      <a:r>
                        <a:rPr lang="es-NI"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ONUSIDA</a:t>
                      </a: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1850251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154207743"/>
              </p:ext>
            </p:extLst>
          </p:nvPr>
        </p:nvGraphicFramePr>
        <p:xfrm>
          <a:off x="990512" y="1055362"/>
          <a:ext cx="10148226" cy="4309488"/>
        </p:xfrm>
        <a:graphic>
          <a:graphicData uri="http://schemas.openxmlformats.org/drawingml/2006/table">
            <a:tbl>
              <a:tblPr firstRow="1" bandRow="1">
                <a:tableStyleId>{5C22544A-7EE6-4342-B048-85BDC9FD1C3A}</a:tableStyleId>
              </a:tblPr>
              <a:tblGrid>
                <a:gridCol w="5400000"/>
                <a:gridCol w="434852"/>
                <a:gridCol w="416892"/>
                <a:gridCol w="401197"/>
                <a:gridCol w="421143"/>
                <a:gridCol w="485423"/>
                <a:gridCol w="2588719"/>
              </a:tblGrid>
              <a:tr h="338661">
                <a:tc rowSpan="2">
                  <a:txBody>
                    <a:bodyPr/>
                    <a:lstStyle/>
                    <a:p>
                      <a:endParaRPr lang="es-NI" sz="1200" b="1" kern="1200" dirty="0" smtClean="0">
                        <a:solidFill>
                          <a:schemeClr val="lt1"/>
                        </a:solidFill>
                        <a:effectLst/>
                        <a:latin typeface="+mn-lt"/>
                        <a:ea typeface="+mn-ea"/>
                        <a:cs typeface="+mn-cs"/>
                      </a:endParaRPr>
                    </a:p>
                    <a:p>
                      <a:r>
                        <a:rPr lang="es-NI" sz="1200" b="1" kern="1200" dirty="0" smtClean="0">
                          <a:solidFill>
                            <a:schemeClr val="lt1"/>
                          </a:solidFill>
                          <a:effectLst/>
                          <a:latin typeface="+mn-lt"/>
                          <a:ea typeface="+mn-ea"/>
                          <a:cs typeface="+mn-cs"/>
                        </a:rPr>
                        <a:t>ACTIVIDADES</a:t>
                      </a:r>
                      <a:endParaRPr lang="es-NI" sz="1200" dirty="0">
                        <a:latin typeface="+mn-lt"/>
                      </a:endParaRPr>
                    </a:p>
                  </a:txBody>
                  <a:tcPr/>
                </a:tc>
                <a:tc gridSpan="5">
                  <a:txBody>
                    <a:bodyPr/>
                    <a:lstStyle/>
                    <a:p>
                      <a:r>
                        <a:rPr lang="es-NI" sz="1200" dirty="0" smtClean="0">
                          <a:latin typeface="+mn-lt"/>
                        </a:rPr>
                        <a:t>CRONOGRAMA</a:t>
                      </a:r>
                      <a:endParaRPr lang="es-NI" sz="12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NI" sz="1200" b="1" kern="1200" dirty="0" smtClean="0">
                          <a:solidFill>
                            <a:schemeClr val="lt1"/>
                          </a:solidFill>
                          <a:effectLst/>
                          <a:latin typeface="+mn-lt"/>
                          <a:ea typeface="+mn-ea"/>
                          <a:cs typeface="+mn-cs"/>
                        </a:rPr>
                        <a:t>RESPONSABLES (Garantiza las condiciones para cada actividad)</a:t>
                      </a:r>
                      <a:endParaRPr lang="es-NI" sz="1200" dirty="0">
                        <a:latin typeface="+mn-lt"/>
                      </a:endParaRPr>
                    </a:p>
                  </a:txBody>
                  <a:tcPr/>
                </a:tc>
              </a:tr>
              <a:tr h="306308">
                <a:tc vMerge="1">
                  <a:txBody>
                    <a:bodyPr/>
                    <a:lstStyle/>
                    <a:p>
                      <a:endParaRPr lang="es-NI" sz="1000" dirty="0">
                        <a:latin typeface="+mn-lt"/>
                      </a:endParaRPr>
                    </a:p>
                  </a:txBody>
                  <a:tcP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2018</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2019</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2020</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2021</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2022</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r>
                        <a:rPr lang="es-NI" sz="1200" kern="1200" dirty="0" smtClean="0">
                          <a:solidFill>
                            <a:schemeClr val="dk1"/>
                          </a:solidFill>
                          <a:effectLst/>
                          <a:latin typeface="+mn-lt"/>
                          <a:ea typeface="+mn-ea"/>
                          <a:cs typeface="Arial" panose="020B0604020202020204" pitchFamily="34" charset="0"/>
                        </a:rPr>
                        <a:t>Todos en coordinación con </a:t>
                      </a:r>
                      <a:r>
                        <a:rPr lang="es-NI" sz="1200" kern="1200" dirty="0" err="1" smtClean="0">
                          <a:solidFill>
                            <a:schemeClr val="dk1"/>
                          </a:solidFill>
                          <a:effectLst/>
                          <a:latin typeface="+mn-lt"/>
                          <a:ea typeface="+mn-ea"/>
                          <a:cs typeface="Arial" panose="020B0604020202020204" pitchFamily="34" charset="0"/>
                        </a:rPr>
                        <a:t>MCP</a:t>
                      </a:r>
                      <a:r>
                        <a:rPr lang="es-NI" sz="1200" kern="1200" dirty="0" smtClean="0">
                          <a:solidFill>
                            <a:schemeClr val="dk1"/>
                          </a:solidFill>
                          <a:effectLst/>
                          <a:latin typeface="+mn-lt"/>
                          <a:ea typeface="+mn-ea"/>
                          <a:cs typeface="Arial" panose="020B0604020202020204" pitchFamily="34" charset="0"/>
                        </a:rPr>
                        <a:t>-ES con asistencia técnica de la cooperación internacional)</a:t>
                      </a:r>
                      <a:endParaRPr lang="es-NI" sz="1200" dirty="0">
                        <a:latin typeface="+mn-lt"/>
                        <a:cs typeface="Arial" panose="020B0604020202020204" pitchFamily="34" charset="0"/>
                      </a:endParaRPr>
                    </a:p>
                  </a:txBody>
                  <a:tcPr/>
                </a:tc>
              </a:tr>
              <a:tr h="338661">
                <a:tc>
                  <a:txBody>
                    <a:bodyPr/>
                    <a:lstStyle/>
                    <a:p>
                      <a:pPr algn="just">
                        <a:spcAft>
                          <a:spcPts val="0"/>
                        </a:spcAft>
                      </a:pPr>
                      <a:r>
                        <a:rPr lang="es-NI" sz="1800" b="1" kern="1200" dirty="0" smtClean="0">
                          <a:solidFill>
                            <a:schemeClr val="dk1"/>
                          </a:solidFill>
                          <a:effectLst/>
                          <a:latin typeface="+mn-lt"/>
                          <a:ea typeface="+mn-ea"/>
                          <a:cs typeface="+mn-cs"/>
                        </a:rPr>
                        <a:t>Estrategia</a:t>
                      </a:r>
                      <a:r>
                        <a:rPr lang="es-NI" sz="1800" b="1" kern="1200" baseline="0" dirty="0" smtClean="0">
                          <a:solidFill>
                            <a:schemeClr val="dk1"/>
                          </a:solidFill>
                          <a:effectLst/>
                          <a:latin typeface="+mn-lt"/>
                          <a:ea typeface="+mn-ea"/>
                          <a:cs typeface="+mn-cs"/>
                        </a:rPr>
                        <a:t> 4. U</a:t>
                      </a:r>
                      <a:r>
                        <a:rPr lang="es-NI" sz="1800" b="1" kern="1200" dirty="0" smtClean="0">
                          <a:solidFill>
                            <a:schemeClr val="dk1"/>
                          </a:solidFill>
                          <a:effectLst/>
                          <a:latin typeface="+mn-lt"/>
                          <a:ea typeface="+mn-ea"/>
                          <a:cs typeface="+mn-cs"/>
                        </a:rPr>
                        <a:t>so de flexibilidades de </a:t>
                      </a:r>
                      <a:r>
                        <a:rPr lang="es-NI" sz="1800" b="1" kern="1200" dirty="0" err="1" smtClean="0">
                          <a:solidFill>
                            <a:schemeClr val="dk1"/>
                          </a:solidFill>
                          <a:effectLst/>
                          <a:latin typeface="+mn-lt"/>
                          <a:ea typeface="+mn-ea"/>
                          <a:cs typeface="+mn-cs"/>
                        </a:rPr>
                        <a:t>ADPIC</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Elaboración de Pieza de correspondencia con reformas a Ley de Propiedad Intelectual </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MINSAL</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Promover el conocimiento de la Ley de Propiedad Intelectual dentro de los actores del área de salud a fin de poder utilizar las ventajas del sistema de patentes.</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MINSAL</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Cabildear reformas en Asamblea Legislativa sobre Ley de Propiedad Intelectual para el uso de las flexibilidades de </a:t>
                      </a:r>
                      <a:r>
                        <a:rPr lang="es-NI" sz="1100" dirty="0" err="1">
                          <a:solidFill>
                            <a:srgbClr val="000000"/>
                          </a:solidFill>
                          <a:effectLst/>
                          <a:latin typeface="+mn-lt"/>
                          <a:ea typeface="Times New Roman" panose="02020603050405020304" pitchFamily="18" charset="0"/>
                          <a:cs typeface="Times New Roman" panose="02020603050405020304" pitchFamily="18" charset="0"/>
                        </a:rPr>
                        <a:t>ADPIC</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MINSAL</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Promover cambios operativos en  Centro Nacional de Registros</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x</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 </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MINSAL</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Cabildeo en Dirección Nacional de Medicamentos para regular los precios de los medicamentos antirretrovirales tomando en cuenta el precio de los países que tienen licencias obligatorias</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 </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err="1">
                          <a:solidFill>
                            <a:srgbClr val="000000"/>
                          </a:solidFill>
                          <a:effectLst/>
                          <a:latin typeface="+mn-lt"/>
                          <a:ea typeface="Times New Roman" panose="02020603050405020304" pitchFamily="18" charset="0"/>
                          <a:cs typeface="Times New Roman" panose="02020603050405020304" pitchFamily="18" charset="0"/>
                        </a:rPr>
                        <a:t>MINSAL</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Presentación de reformas en Asamblea Legislativa</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err="1">
                          <a:solidFill>
                            <a:srgbClr val="000000"/>
                          </a:solidFill>
                          <a:effectLst/>
                          <a:latin typeface="+mn-lt"/>
                          <a:ea typeface="Times New Roman" panose="02020603050405020304" pitchFamily="18" charset="0"/>
                          <a:cs typeface="Times New Roman" panose="02020603050405020304" pitchFamily="18" charset="0"/>
                        </a:rPr>
                        <a:t>MINSAL</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Realización de Foros Públicos donde se discuta el tema de propiedad intelectual, salud pública y VIH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err="1">
                          <a:solidFill>
                            <a:srgbClr val="000000"/>
                          </a:solidFill>
                          <a:effectLst/>
                          <a:latin typeface="+mn-lt"/>
                          <a:ea typeface="Times New Roman" panose="02020603050405020304" pitchFamily="18" charset="0"/>
                          <a:cs typeface="Times New Roman" panose="02020603050405020304" pitchFamily="18" charset="0"/>
                        </a:rPr>
                        <a:t>MINSAL</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Reformas aprobadas</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mn-lt"/>
                          <a:ea typeface="Times New Roman" panose="02020603050405020304" pitchFamily="18" charset="0"/>
                          <a:cs typeface="Times New Roman" panose="02020603050405020304" pitchFamily="18"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Times New Roman" panose="02020603050405020304" pitchFamily="18" charset="0"/>
                        </a:rPr>
                        <a:t>ASAMBLEA LEGISLATIVA/</a:t>
                      </a:r>
                      <a:r>
                        <a:rPr lang="es-NI" sz="1100" dirty="0" err="1">
                          <a:solidFill>
                            <a:srgbClr val="000000"/>
                          </a:solidFill>
                          <a:effectLst/>
                          <a:latin typeface="+mn-lt"/>
                          <a:ea typeface="Times New Roman" panose="02020603050405020304" pitchFamily="18" charset="0"/>
                          <a:cs typeface="Times New Roman" panose="02020603050405020304" pitchFamily="18" charset="0"/>
                        </a:rPr>
                        <a:t>MINSAL</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3232777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597291947"/>
              </p:ext>
            </p:extLst>
          </p:nvPr>
        </p:nvGraphicFramePr>
        <p:xfrm>
          <a:off x="990512" y="1055362"/>
          <a:ext cx="10148226" cy="4355208"/>
        </p:xfrm>
        <a:graphic>
          <a:graphicData uri="http://schemas.openxmlformats.org/drawingml/2006/table">
            <a:tbl>
              <a:tblPr firstRow="1" bandRow="1">
                <a:tableStyleId>{5C22544A-7EE6-4342-B048-85BDC9FD1C3A}</a:tableStyleId>
              </a:tblPr>
              <a:tblGrid>
                <a:gridCol w="5400000"/>
                <a:gridCol w="434852"/>
                <a:gridCol w="416892"/>
                <a:gridCol w="401197"/>
                <a:gridCol w="421143"/>
                <a:gridCol w="485423"/>
                <a:gridCol w="2588719"/>
              </a:tblGrid>
              <a:tr h="338661">
                <a:tc rowSpan="2">
                  <a:txBody>
                    <a:bodyPr/>
                    <a:lstStyle/>
                    <a:p>
                      <a:endParaRPr lang="es-NI" sz="1200" b="1" kern="1200" dirty="0" smtClean="0">
                        <a:solidFill>
                          <a:schemeClr val="lt1"/>
                        </a:solidFill>
                        <a:effectLst/>
                        <a:latin typeface="+mn-lt"/>
                        <a:ea typeface="+mn-ea"/>
                        <a:cs typeface="+mn-cs"/>
                      </a:endParaRPr>
                    </a:p>
                    <a:p>
                      <a:r>
                        <a:rPr lang="es-NI" sz="1200" b="1" kern="1200" dirty="0" smtClean="0">
                          <a:solidFill>
                            <a:schemeClr val="lt1"/>
                          </a:solidFill>
                          <a:effectLst/>
                          <a:latin typeface="+mn-lt"/>
                          <a:ea typeface="+mn-ea"/>
                          <a:cs typeface="+mn-cs"/>
                        </a:rPr>
                        <a:t>ACTIVIDADES</a:t>
                      </a:r>
                      <a:endParaRPr lang="es-NI" sz="1200" dirty="0">
                        <a:latin typeface="+mn-lt"/>
                      </a:endParaRPr>
                    </a:p>
                  </a:txBody>
                  <a:tcPr/>
                </a:tc>
                <a:tc gridSpan="5">
                  <a:txBody>
                    <a:bodyPr/>
                    <a:lstStyle/>
                    <a:p>
                      <a:r>
                        <a:rPr lang="es-NI" sz="1200" dirty="0" smtClean="0">
                          <a:latin typeface="+mn-lt"/>
                        </a:rPr>
                        <a:t>CRONOGRAMA</a:t>
                      </a:r>
                      <a:endParaRPr lang="es-NI" sz="12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NI" sz="1200" b="1" kern="1200" dirty="0" smtClean="0">
                          <a:solidFill>
                            <a:schemeClr val="lt1"/>
                          </a:solidFill>
                          <a:effectLst/>
                          <a:latin typeface="+mn-lt"/>
                          <a:ea typeface="+mn-ea"/>
                          <a:cs typeface="+mn-cs"/>
                        </a:rPr>
                        <a:t>RESPONSABLES (Garantiza las condiciones para cada actividad)</a:t>
                      </a:r>
                      <a:endParaRPr lang="es-NI" sz="1200" dirty="0">
                        <a:latin typeface="+mn-lt"/>
                      </a:endParaRPr>
                    </a:p>
                  </a:txBody>
                  <a:tcPr/>
                </a:tc>
              </a:tr>
              <a:tr h="306308">
                <a:tc vMerge="1">
                  <a:txBody>
                    <a:bodyPr/>
                    <a:lstStyle/>
                    <a:p>
                      <a:endParaRPr lang="es-NI" sz="1000" dirty="0">
                        <a:latin typeface="+mn-lt"/>
                      </a:endParaRPr>
                    </a:p>
                  </a:txBody>
                  <a:tcP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2018</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2019</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2020</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2021</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2022</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r>
                        <a:rPr lang="es-NI" sz="1200" kern="1200" dirty="0" smtClean="0">
                          <a:solidFill>
                            <a:schemeClr val="dk1"/>
                          </a:solidFill>
                          <a:effectLst/>
                          <a:latin typeface="+mn-lt"/>
                          <a:ea typeface="+mn-ea"/>
                          <a:cs typeface="Arial" panose="020B0604020202020204" pitchFamily="34" charset="0"/>
                        </a:rPr>
                        <a:t>Todos en coordinación con </a:t>
                      </a:r>
                      <a:r>
                        <a:rPr lang="es-NI" sz="1200" kern="1200" dirty="0" err="1" smtClean="0">
                          <a:solidFill>
                            <a:schemeClr val="dk1"/>
                          </a:solidFill>
                          <a:effectLst/>
                          <a:latin typeface="+mn-lt"/>
                          <a:ea typeface="+mn-ea"/>
                          <a:cs typeface="Arial" panose="020B0604020202020204" pitchFamily="34" charset="0"/>
                        </a:rPr>
                        <a:t>MCP</a:t>
                      </a:r>
                      <a:r>
                        <a:rPr lang="es-NI" sz="1200" kern="1200" dirty="0" smtClean="0">
                          <a:solidFill>
                            <a:schemeClr val="dk1"/>
                          </a:solidFill>
                          <a:effectLst/>
                          <a:latin typeface="+mn-lt"/>
                          <a:ea typeface="+mn-ea"/>
                          <a:cs typeface="Arial" panose="020B0604020202020204" pitchFamily="34" charset="0"/>
                        </a:rPr>
                        <a:t>-ES con asistencia técnica de la cooperación internacional)</a:t>
                      </a:r>
                      <a:endParaRPr lang="es-NI" sz="1200" dirty="0">
                        <a:latin typeface="+mn-lt"/>
                        <a:cs typeface="Arial" panose="020B0604020202020204" pitchFamily="34" charset="0"/>
                      </a:endParaRPr>
                    </a:p>
                  </a:txBody>
                  <a:tcPr/>
                </a:tc>
              </a:tr>
              <a:tr h="338661">
                <a:tc>
                  <a:txBody>
                    <a:bodyPr/>
                    <a:lstStyle/>
                    <a:p>
                      <a:pPr algn="just">
                        <a:spcAft>
                          <a:spcPts val="0"/>
                        </a:spcAft>
                      </a:pPr>
                      <a:r>
                        <a:rPr lang="es-MX" sz="1800" b="1" kern="1200" dirty="0" smtClean="0">
                          <a:solidFill>
                            <a:schemeClr val="dk1"/>
                          </a:solidFill>
                          <a:effectLst/>
                          <a:latin typeface="+mn-lt"/>
                          <a:ea typeface="+mn-ea"/>
                          <a:cs typeface="+mn-cs"/>
                        </a:rPr>
                        <a:t>Estrategia</a:t>
                      </a:r>
                      <a:r>
                        <a:rPr lang="es-MX" sz="1800" b="1" kern="1200" baseline="0" dirty="0" smtClean="0">
                          <a:solidFill>
                            <a:schemeClr val="dk1"/>
                          </a:solidFill>
                          <a:effectLst/>
                          <a:latin typeface="+mn-lt"/>
                          <a:ea typeface="+mn-ea"/>
                          <a:cs typeface="+mn-cs"/>
                        </a:rPr>
                        <a:t> 5- </a:t>
                      </a:r>
                      <a:r>
                        <a:rPr lang="es-MX" sz="1800" b="1" kern="1200" dirty="0" smtClean="0">
                          <a:solidFill>
                            <a:schemeClr val="dk1"/>
                          </a:solidFill>
                          <a:effectLst/>
                          <a:latin typeface="+mn-lt"/>
                          <a:ea typeface="+mn-ea"/>
                          <a:cs typeface="+mn-cs"/>
                        </a:rPr>
                        <a:t>Negociación Conjunta de Medicamentos Antiretrovirales e insumos para atención al VIH.</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SV"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Realización de análisis de precios de ARV e insumos, comparando los diferentes gestores de compra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PNS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SV"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Presentación del análisis de precios ante autoridades del MINSAL para la toma de decisiones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SV"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Establecimiento de mecanismos de compra por el 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SV"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Realización de compras conjuntas de medicamentos</a:t>
                      </a: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SV"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Realización de análisis de precios de ARV e insumos, comparando los diferentes gestores de compra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PNS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SV"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Presentación del análisis de precios ante autoridades del MINSAL para la toma de decisiones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SV"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Establecimiento de mecanismos de compra por el </a:t>
                      </a:r>
                      <a:r>
                        <a:rPr lang="es-SV"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MINSAL</a:t>
                      </a: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SV"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Realización de compras conjuntas de medicamentos</a:t>
                      </a: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900">
                          <a:solidFill>
                            <a:srgbClr val="000000"/>
                          </a:solidFill>
                          <a:effectLst/>
                          <a:latin typeface="Georgia" panose="02040502050405020303" pitchFamily="18" charset="0"/>
                          <a:ea typeface="Times New Roman" panose="02020603050405020304" pitchFamily="18" charset="0"/>
                          <a:cs typeface="Calibri" panose="020F0502020204030204" pitchFamily="34"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MINSAL</a:t>
                      </a: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1018419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932847693"/>
              </p:ext>
            </p:extLst>
          </p:nvPr>
        </p:nvGraphicFramePr>
        <p:xfrm>
          <a:off x="990512" y="1055362"/>
          <a:ext cx="10148226" cy="3164823"/>
        </p:xfrm>
        <a:graphic>
          <a:graphicData uri="http://schemas.openxmlformats.org/drawingml/2006/table">
            <a:tbl>
              <a:tblPr firstRow="1" bandRow="1">
                <a:tableStyleId>{5C22544A-7EE6-4342-B048-85BDC9FD1C3A}</a:tableStyleId>
              </a:tblPr>
              <a:tblGrid>
                <a:gridCol w="5400000"/>
                <a:gridCol w="434852"/>
                <a:gridCol w="416892"/>
                <a:gridCol w="401197"/>
                <a:gridCol w="421143"/>
                <a:gridCol w="485423"/>
                <a:gridCol w="2588719"/>
              </a:tblGrid>
              <a:tr h="338661">
                <a:tc rowSpan="2">
                  <a:txBody>
                    <a:bodyPr/>
                    <a:lstStyle/>
                    <a:p>
                      <a:endParaRPr lang="es-NI" sz="1200" b="1" kern="1200" dirty="0" smtClean="0">
                        <a:solidFill>
                          <a:schemeClr val="lt1"/>
                        </a:solidFill>
                        <a:effectLst/>
                        <a:latin typeface="+mn-lt"/>
                        <a:ea typeface="+mn-ea"/>
                        <a:cs typeface="+mn-cs"/>
                      </a:endParaRPr>
                    </a:p>
                    <a:p>
                      <a:r>
                        <a:rPr lang="es-NI" sz="1200" b="1" kern="1200" dirty="0" smtClean="0">
                          <a:solidFill>
                            <a:schemeClr val="lt1"/>
                          </a:solidFill>
                          <a:effectLst/>
                          <a:latin typeface="+mn-lt"/>
                          <a:ea typeface="+mn-ea"/>
                          <a:cs typeface="+mn-cs"/>
                        </a:rPr>
                        <a:t>ACTIVIDADES</a:t>
                      </a:r>
                      <a:endParaRPr lang="es-NI" sz="1200" dirty="0">
                        <a:latin typeface="+mn-lt"/>
                      </a:endParaRPr>
                    </a:p>
                  </a:txBody>
                  <a:tcPr/>
                </a:tc>
                <a:tc gridSpan="5">
                  <a:txBody>
                    <a:bodyPr/>
                    <a:lstStyle/>
                    <a:p>
                      <a:r>
                        <a:rPr lang="es-NI" sz="1200" dirty="0" smtClean="0">
                          <a:latin typeface="+mn-lt"/>
                        </a:rPr>
                        <a:t>CRONOGRAMA</a:t>
                      </a:r>
                      <a:endParaRPr lang="es-NI" sz="12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NI" sz="1200" b="1" kern="1200" dirty="0" smtClean="0">
                          <a:solidFill>
                            <a:schemeClr val="lt1"/>
                          </a:solidFill>
                          <a:effectLst/>
                          <a:latin typeface="+mn-lt"/>
                          <a:ea typeface="+mn-ea"/>
                          <a:cs typeface="+mn-cs"/>
                        </a:rPr>
                        <a:t>RESPONSABLES (Garantiza las condiciones para cada actividad)</a:t>
                      </a:r>
                      <a:endParaRPr lang="es-NI" sz="1200" dirty="0">
                        <a:latin typeface="+mn-lt"/>
                      </a:endParaRPr>
                    </a:p>
                  </a:txBody>
                  <a:tcPr/>
                </a:tc>
              </a:tr>
              <a:tr h="306308">
                <a:tc vMerge="1">
                  <a:txBody>
                    <a:bodyPr/>
                    <a:lstStyle/>
                    <a:p>
                      <a:endParaRPr lang="es-NI" sz="1000" dirty="0">
                        <a:latin typeface="+mn-lt"/>
                      </a:endParaRPr>
                    </a:p>
                  </a:txBody>
                  <a:tcP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2018</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2019</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2020</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2021</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200" dirty="0">
                          <a:solidFill>
                            <a:srgbClr val="000000"/>
                          </a:solidFill>
                          <a:effectLst/>
                          <a:latin typeface="+mn-lt"/>
                          <a:ea typeface="Times New Roman" panose="02020603050405020304" pitchFamily="18" charset="0"/>
                          <a:cs typeface="Calibri" panose="020F0502020204030204" pitchFamily="34" charset="0"/>
                        </a:rPr>
                        <a:t>2022</a:t>
                      </a:r>
                      <a:endParaRPr lang="es-NI" sz="12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r>
                        <a:rPr lang="es-NI" sz="1200" kern="1200" dirty="0" smtClean="0">
                          <a:solidFill>
                            <a:schemeClr val="dk1"/>
                          </a:solidFill>
                          <a:effectLst/>
                          <a:latin typeface="+mn-lt"/>
                          <a:ea typeface="+mn-ea"/>
                          <a:cs typeface="Arial" panose="020B0604020202020204" pitchFamily="34" charset="0"/>
                        </a:rPr>
                        <a:t>Todos en coordinación con </a:t>
                      </a:r>
                      <a:r>
                        <a:rPr lang="es-NI" sz="1200" kern="1200" dirty="0" err="1" smtClean="0">
                          <a:solidFill>
                            <a:schemeClr val="dk1"/>
                          </a:solidFill>
                          <a:effectLst/>
                          <a:latin typeface="+mn-lt"/>
                          <a:ea typeface="+mn-ea"/>
                          <a:cs typeface="Arial" panose="020B0604020202020204" pitchFamily="34" charset="0"/>
                        </a:rPr>
                        <a:t>MCP</a:t>
                      </a:r>
                      <a:r>
                        <a:rPr lang="es-NI" sz="1200" kern="1200" dirty="0" smtClean="0">
                          <a:solidFill>
                            <a:schemeClr val="dk1"/>
                          </a:solidFill>
                          <a:effectLst/>
                          <a:latin typeface="+mn-lt"/>
                          <a:ea typeface="+mn-ea"/>
                          <a:cs typeface="Arial" panose="020B0604020202020204" pitchFamily="34" charset="0"/>
                        </a:rPr>
                        <a:t>-ES con asistencia técnica de la cooperación internacional)</a:t>
                      </a:r>
                      <a:endParaRPr lang="es-NI" sz="1200" dirty="0">
                        <a:latin typeface="+mn-lt"/>
                        <a:cs typeface="Arial" panose="020B0604020202020204" pitchFamily="34" charset="0"/>
                      </a:endParaRPr>
                    </a:p>
                  </a:txBody>
                  <a:tcPr/>
                </a:tc>
              </a:tr>
              <a:tr h="338661">
                <a:tc>
                  <a:txBody>
                    <a:bodyPr/>
                    <a:lstStyle/>
                    <a:p>
                      <a:pPr algn="just">
                        <a:spcAft>
                          <a:spcPts val="0"/>
                        </a:spcAft>
                      </a:pPr>
                      <a:r>
                        <a:rPr lang="es-MX" sz="1800" b="1" kern="1200" dirty="0" smtClean="0">
                          <a:solidFill>
                            <a:schemeClr val="dk1"/>
                          </a:solidFill>
                          <a:effectLst/>
                          <a:latin typeface="+mn-lt"/>
                          <a:ea typeface="+mn-ea"/>
                          <a:cs typeface="+mn-cs"/>
                        </a:rPr>
                        <a:t>Estrategia </a:t>
                      </a:r>
                      <a:r>
                        <a:rPr lang="es-MX" sz="1800" b="1" kern="1200" baseline="0" dirty="0" smtClean="0">
                          <a:solidFill>
                            <a:schemeClr val="dk1"/>
                          </a:solidFill>
                          <a:effectLst/>
                          <a:latin typeface="+mn-lt"/>
                          <a:ea typeface="+mn-ea"/>
                          <a:cs typeface="+mn-cs"/>
                        </a:rPr>
                        <a:t>6. </a:t>
                      </a:r>
                      <a:r>
                        <a:rPr lang="es-NI" sz="1800" b="1" kern="1200" baseline="0" dirty="0" smtClean="0">
                          <a:solidFill>
                            <a:schemeClr val="dk1"/>
                          </a:solidFill>
                          <a:effectLst/>
                          <a:latin typeface="+mn-lt"/>
                          <a:ea typeface="+mn-ea"/>
                          <a:cs typeface="+mn-cs"/>
                        </a:rPr>
                        <a:t>E</a:t>
                      </a:r>
                      <a:r>
                        <a:rPr lang="es-NI" sz="1800" b="1" kern="1200" dirty="0" smtClean="0">
                          <a:solidFill>
                            <a:schemeClr val="dk1"/>
                          </a:solidFill>
                          <a:effectLst/>
                          <a:latin typeface="+mn-lt"/>
                          <a:ea typeface="+mn-ea"/>
                          <a:cs typeface="+mn-cs"/>
                        </a:rPr>
                        <a:t>xoneración tributaria para antirretrovirales y reactivos</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Elaboración de pieza de correspondencia con propuesta de decreto  para que antirretrovirales y reactivos para VIH queden exentas de impuestos (IVA y aranceles de importación)</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Cabildear reformas en Asamblea Legislativa y en Ministerio de Hacienda y otras acciones de incidencia según análisis del contexto</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Presentación de Decreto en Asamblea Legislativa</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Decreto aprobado</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ASAMBLEA LEGISLATIVA/</a:t>
                      </a:r>
                      <a:r>
                        <a:rPr lang="es-NI"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MINSAL</a:t>
                      </a: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689359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528531269"/>
              </p:ext>
            </p:extLst>
          </p:nvPr>
        </p:nvGraphicFramePr>
        <p:xfrm>
          <a:off x="875764" y="1055362"/>
          <a:ext cx="10262974" cy="5010588"/>
        </p:xfrm>
        <a:graphic>
          <a:graphicData uri="http://schemas.openxmlformats.org/drawingml/2006/table">
            <a:tbl>
              <a:tblPr firstRow="1" bandRow="1">
                <a:tableStyleId>{5C22544A-7EE6-4342-B048-85BDC9FD1C3A}</a:tableStyleId>
              </a:tblPr>
              <a:tblGrid>
                <a:gridCol w="5461059"/>
                <a:gridCol w="439769"/>
                <a:gridCol w="421606"/>
                <a:gridCol w="405733"/>
                <a:gridCol w="425905"/>
                <a:gridCol w="490912"/>
                <a:gridCol w="2617990"/>
              </a:tblGrid>
              <a:tr h="525461">
                <a:tc rowSpan="2">
                  <a:txBody>
                    <a:bodyPr/>
                    <a:lstStyle/>
                    <a:p>
                      <a:endParaRPr lang="es-NI" sz="1100" b="1" kern="1200" dirty="0" smtClean="0">
                        <a:solidFill>
                          <a:schemeClr val="lt1"/>
                        </a:solidFill>
                        <a:effectLst/>
                        <a:latin typeface="+mn-lt"/>
                        <a:ea typeface="+mn-ea"/>
                        <a:cs typeface="Calibri" panose="020F0502020204030204" pitchFamily="34" charset="0"/>
                      </a:endParaRPr>
                    </a:p>
                    <a:p>
                      <a:r>
                        <a:rPr lang="es-NI" sz="1100" b="1" kern="1200" dirty="0" smtClean="0">
                          <a:solidFill>
                            <a:schemeClr val="lt1"/>
                          </a:solidFill>
                          <a:effectLst/>
                          <a:latin typeface="+mn-lt"/>
                          <a:ea typeface="+mn-ea"/>
                          <a:cs typeface="Calibri" panose="020F0502020204030204" pitchFamily="34" charset="0"/>
                        </a:rPr>
                        <a:t>ACTIVIDADES</a:t>
                      </a:r>
                      <a:endParaRPr lang="es-NI" sz="1100" dirty="0">
                        <a:latin typeface="+mn-lt"/>
                        <a:cs typeface="Calibri" panose="020F0502020204030204" pitchFamily="34" charset="0"/>
                      </a:endParaRPr>
                    </a:p>
                  </a:txBody>
                  <a:tcPr/>
                </a:tc>
                <a:tc gridSpan="5">
                  <a:txBody>
                    <a:bodyPr/>
                    <a:lstStyle/>
                    <a:p>
                      <a:r>
                        <a:rPr lang="es-NI" sz="1100" dirty="0" smtClean="0">
                          <a:latin typeface="+mn-lt"/>
                          <a:cs typeface="Calibri" panose="020F0502020204030204" pitchFamily="34" charset="0"/>
                        </a:rPr>
                        <a:t>CRONOGRAMA</a:t>
                      </a:r>
                      <a:endParaRPr lang="es-NI" sz="1100" dirty="0">
                        <a:latin typeface="+mn-lt"/>
                        <a:cs typeface="Calibri" panose="020F0502020204030204" pitchFamily="34" charset="0"/>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NI" sz="1100" b="1" kern="1200" dirty="0" smtClean="0">
                          <a:solidFill>
                            <a:schemeClr val="lt1"/>
                          </a:solidFill>
                          <a:effectLst/>
                          <a:latin typeface="+mn-lt"/>
                          <a:ea typeface="+mn-ea"/>
                          <a:cs typeface="+mn-cs"/>
                        </a:rPr>
                        <a:t>RESPONSABLES (Garantiza las condiciones para cada actividad)</a:t>
                      </a:r>
                      <a:endParaRPr lang="es-NI" sz="1100" dirty="0">
                        <a:latin typeface="+mn-lt"/>
                      </a:endParaRPr>
                    </a:p>
                  </a:txBody>
                  <a:tcPr/>
                </a:tc>
              </a:tr>
              <a:tr h="731893">
                <a:tc vMerge="1">
                  <a:txBody>
                    <a:bodyPr/>
                    <a:lstStyle/>
                    <a:p>
                      <a:endParaRPr lang="es-NI" sz="1000" dirty="0">
                        <a:latin typeface="+mn-lt"/>
                      </a:endParaRPr>
                    </a:p>
                  </a:txBody>
                  <a:tcP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2018</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2019</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2020</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2021</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2022</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r>
                        <a:rPr lang="es-NI" sz="1100" kern="1200" dirty="0" smtClean="0">
                          <a:solidFill>
                            <a:schemeClr val="dk1"/>
                          </a:solidFill>
                          <a:effectLst/>
                          <a:latin typeface="+mn-lt"/>
                          <a:ea typeface="+mn-ea"/>
                          <a:cs typeface="Arial" panose="020B0604020202020204" pitchFamily="34" charset="0"/>
                        </a:rPr>
                        <a:t>Todos en coordinación con </a:t>
                      </a:r>
                      <a:r>
                        <a:rPr lang="es-NI" sz="1100" kern="1200" dirty="0" err="1" smtClean="0">
                          <a:solidFill>
                            <a:schemeClr val="dk1"/>
                          </a:solidFill>
                          <a:effectLst/>
                          <a:latin typeface="+mn-lt"/>
                          <a:ea typeface="+mn-ea"/>
                          <a:cs typeface="Arial" panose="020B0604020202020204" pitchFamily="34" charset="0"/>
                        </a:rPr>
                        <a:t>MCP</a:t>
                      </a:r>
                      <a:r>
                        <a:rPr lang="es-NI" sz="1100" kern="1200" dirty="0" smtClean="0">
                          <a:solidFill>
                            <a:schemeClr val="dk1"/>
                          </a:solidFill>
                          <a:effectLst/>
                          <a:latin typeface="+mn-lt"/>
                          <a:ea typeface="+mn-ea"/>
                          <a:cs typeface="Arial" panose="020B0604020202020204" pitchFamily="34" charset="0"/>
                        </a:rPr>
                        <a:t>-ES con asistencia técnica de la cooperación internacional)</a:t>
                      </a:r>
                      <a:endParaRPr lang="es-NI" sz="1100" dirty="0">
                        <a:latin typeface="+mn-lt"/>
                        <a:cs typeface="Arial" panose="020B0604020202020204" pitchFamily="34" charset="0"/>
                      </a:endParaRPr>
                    </a:p>
                  </a:txBody>
                  <a:tcPr/>
                </a:tc>
              </a:tr>
              <a:tr h="417026">
                <a:tc>
                  <a:txBody>
                    <a:bodyPr/>
                    <a:lstStyle/>
                    <a:p>
                      <a:pPr algn="just">
                        <a:spcAft>
                          <a:spcPts val="0"/>
                        </a:spcAft>
                      </a:pPr>
                      <a:r>
                        <a:rPr lang="es-MX" sz="1200" b="1" kern="1200" dirty="0" smtClean="0">
                          <a:solidFill>
                            <a:schemeClr val="dk1"/>
                          </a:solidFill>
                          <a:effectLst/>
                          <a:latin typeface="+mn-lt"/>
                          <a:ea typeface="+mn-ea"/>
                          <a:cs typeface="Calibri" panose="020F0502020204030204" pitchFamily="34" charset="0"/>
                        </a:rPr>
                        <a:t>Estrategia </a:t>
                      </a:r>
                      <a:r>
                        <a:rPr lang="es-MX" sz="1200" b="1" kern="1200" baseline="0" dirty="0" smtClean="0">
                          <a:solidFill>
                            <a:schemeClr val="dk1"/>
                          </a:solidFill>
                          <a:effectLst/>
                          <a:latin typeface="+mn-lt"/>
                          <a:ea typeface="+mn-ea"/>
                          <a:cs typeface="Calibri" panose="020F0502020204030204" pitchFamily="34" charset="0"/>
                        </a:rPr>
                        <a:t>7. </a:t>
                      </a:r>
                      <a:r>
                        <a:rPr lang="es-NI" sz="1200" b="1" kern="1200" baseline="0" dirty="0" smtClean="0">
                          <a:solidFill>
                            <a:schemeClr val="dk1"/>
                          </a:solidFill>
                          <a:effectLst/>
                          <a:latin typeface="+mn-lt"/>
                          <a:ea typeface="+mn-ea"/>
                          <a:cs typeface="Calibri" panose="020F0502020204030204" pitchFamily="34" charset="0"/>
                        </a:rPr>
                        <a:t>A</a:t>
                      </a:r>
                      <a:r>
                        <a:rPr lang="es-NI" sz="1200" b="1" kern="1200" dirty="0" smtClean="0">
                          <a:solidFill>
                            <a:schemeClr val="dk1"/>
                          </a:solidFill>
                          <a:effectLst/>
                          <a:latin typeface="+mn-lt"/>
                          <a:ea typeface="+mn-ea"/>
                          <a:cs typeface="Calibri" panose="020F0502020204030204" pitchFamily="34" charset="0"/>
                        </a:rPr>
                        <a:t>plicación de nuevos modelos diferenciados de salud y la estrategia de Prueba y Tratamiento </a:t>
                      </a:r>
                      <a:endParaRPr lang="es-NI" sz="12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417026">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Análisis de costos de los nuevos modelos de financiamiento</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x</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MINSAL-COOPERACIÓN</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r>
              <a:tr h="417026">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Eliminación de barreras para la aplicación de prueba y tratamiento</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MINSAL-COOPERACIÓN</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r>
              <a:tr h="417026">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Solicitud de aumento de presupuesto para el establecimiento de la estrategia de Prueba y Tratamiento</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 </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 </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PNS</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r>
              <a:tr h="417026">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Aplicación de los nuevos modelos de forma paulatina</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x</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MINSAL</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r>
              <a:tr h="417026">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Análisis de costos de los nuevos modelos de financiamiento</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 </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dirty="0" err="1">
                          <a:solidFill>
                            <a:srgbClr val="000000"/>
                          </a:solidFill>
                          <a:effectLst/>
                          <a:latin typeface="+mn-lt"/>
                          <a:ea typeface="Times New Roman" panose="02020603050405020304" pitchFamily="18" charset="0"/>
                          <a:cs typeface="Calibri" panose="020F0502020204030204" pitchFamily="34" charset="0"/>
                        </a:rPr>
                        <a:t>MINSAL</a:t>
                      </a:r>
                      <a:r>
                        <a:rPr lang="es-SV" sz="1100" dirty="0">
                          <a:solidFill>
                            <a:srgbClr val="000000"/>
                          </a:solidFill>
                          <a:effectLst/>
                          <a:latin typeface="+mn-lt"/>
                          <a:ea typeface="Times New Roman" panose="02020603050405020304" pitchFamily="18" charset="0"/>
                          <a:cs typeface="Calibri" panose="020F0502020204030204" pitchFamily="34" charset="0"/>
                        </a:rPr>
                        <a:t>-COOPERACIÓN</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417026">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Eliminación de barreras para la aplicación de prueba y tratamiento</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dirty="0" err="1">
                          <a:solidFill>
                            <a:srgbClr val="000000"/>
                          </a:solidFill>
                          <a:effectLst/>
                          <a:latin typeface="+mn-lt"/>
                          <a:ea typeface="Times New Roman" panose="02020603050405020304" pitchFamily="18" charset="0"/>
                          <a:cs typeface="Calibri" panose="020F0502020204030204" pitchFamily="34" charset="0"/>
                        </a:rPr>
                        <a:t>MINSAL</a:t>
                      </a:r>
                      <a:r>
                        <a:rPr lang="es-SV" sz="1100" dirty="0">
                          <a:solidFill>
                            <a:srgbClr val="000000"/>
                          </a:solidFill>
                          <a:effectLst/>
                          <a:latin typeface="+mn-lt"/>
                          <a:ea typeface="Times New Roman" panose="02020603050405020304" pitchFamily="18" charset="0"/>
                          <a:cs typeface="Calibri" panose="020F0502020204030204" pitchFamily="34" charset="0"/>
                        </a:rPr>
                        <a:t>-COOPERACIÓN</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417026">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Solicitud de aumento de presupuesto para el establecimiento de la estrategia de Prueba y Tratamiento</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dirty="0" err="1">
                          <a:solidFill>
                            <a:srgbClr val="000000"/>
                          </a:solidFill>
                          <a:effectLst/>
                          <a:latin typeface="+mn-lt"/>
                          <a:ea typeface="Times New Roman" panose="02020603050405020304" pitchFamily="18" charset="0"/>
                          <a:cs typeface="Calibri" panose="020F0502020204030204" pitchFamily="34" charset="0"/>
                        </a:rPr>
                        <a:t>PNS</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417026">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Aplicación de los nuevos modelos de forma paulatina</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 </a:t>
                      </a: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x</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SV" sz="1100">
                          <a:solidFill>
                            <a:srgbClr val="000000"/>
                          </a:solidFill>
                          <a:effectLst/>
                          <a:latin typeface="+mn-lt"/>
                          <a:ea typeface="Times New Roman" panose="02020603050405020304" pitchFamily="18" charset="0"/>
                          <a:cs typeface="Calibri" panose="020F0502020204030204" pitchFamily="34" charset="0"/>
                        </a:rPr>
                        <a:t>x</a:t>
                      </a: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dirty="0">
                          <a:solidFill>
                            <a:srgbClr val="000000"/>
                          </a:solidFill>
                          <a:effectLst/>
                          <a:latin typeface="+mn-lt"/>
                          <a:ea typeface="Times New Roman" panose="02020603050405020304" pitchFamily="18" charset="0"/>
                          <a:cs typeface="Calibri" panose="020F0502020204030204" pitchFamily="34" charset="0"/>
                        </a:rPr>
                        <a:t>x</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SV" sz="1100" dirty="0" err="1">
                          <a:solidFill>
                            <a:srgbClr val="000000"/>
                          </a:solidFill>
                          <a:effectLst/>
                          <a:latin typeface="+mn-lt"/>
                          <a:ea typeface="Times New Roman" panose="02020603050405020304" pitchFamily="18" charset="0"/>
                          <a:cs typeface="Calibri" panose="020F0502020204030204" pitchFamily="34" charset="0"/>
                        </a:rPr>
                        <a:t>MINSAL</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070675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430680964"/>
              </p:ext>
            </p:extLst>
          </p:nvPr>
        </p:nvGraphicFramePr>
        <p:xfrm>
          <a:off x="990512" y="1055362"/>
          <a:ext cx="10148226" cy="4279008"/>
        </p:xfrm>
        <a:graphic>
          <a:graphicData uri="http://schemas.openxmlformats.org/drawingml/2006/table">
            <a:tbl>
              <a:tblPr firstRow="1" bandRow="1">
                <a:tableStyleId>{5C22544A-7EE6-4342-B048-85BDC9FD1C3A}</a:tableStyleId>
              </a:tblPr>
              <a:tblGrid>
                <a:gridCol w="5400000"/>
                <a:gridCol w="434852"/>
                <a:gridCol w="416892"/>
                <a:gridCol w="401197"/>
                <a:gridCol w="421143"/>
                <a:gridCol w="485423"/>
                <a:gridCol w="2588719"/>
              </a:tblGrid>
              <a:tr h="338661">
                <a:tc rowSpan="2">
                  <a:txBody>
                    <a:bodyPr/>
                    <a:lstStyle/>
                    <a:p>
                      <a:endParaRPr lang="es-NI" sz="1100" b="1" kern="1200" dirty="0" smtClean="0">
                        <a:solidFill>
                          <a:schemeClr val="lt1"/>
                        </a:solidFill>
                        <a:effectLst/>
                        <a:latin typeface="+mn-lt"/>
                        <a:ea typeface="+mn-ea"/>
                        <a:cs typeface="Calibri" panose="020F0502020204030204" pitchFamily="34" charset="0"/>
                      </a:endParaRPr>
                    </a:p>
                    <a:p>
                      <a:r>
                        <a:rPr lang="es-NI" sz="1100" b="1" kern="1200" dirty="0" smtClean="0">
                          <a:solidFill>
                            <a:schemeClr val="lt1"/>
                          </a:solidFill>
                          <a:effectLst/>
                          <a:latin typeface="+mn-lt"/>
                          <a:ea typeface="+mn-ea"/>
                          <a:cs typeface="Calibri" panose="020F0502020204030204" pitchFamily="34" charset="0"/>
                        </a:rPr>
                        <a:t>ACTIVIDADES</a:t>
                      </a:r>
                      <a:endParaRPr lang="es-NI" sz="1100" dirty="0">
                        <a:latin typeface="+mn-lt"/>
                        <a:cs typeface="Calibri" panose="020F0502020204030204" pitchFamily="34" charset="0"/>
                      </a:endParaRPr>
                    </a:p>
                  </a:txBody>
                  <a:tcPr/>
                </a:tc>
                <a:tc gridSpan="5">
                  <a:txBody>
                    <a:bodyPr/>
                    <a:lstStyle/>
                    <a:p>
                      <a:r>
                        <a:rPr lang="es-NI" sz="1100" dirty="0" smtClean="0">
                          <a:latin typeface="+mn-lt"/>
                          <a:cs typeface="Calibri" panose="020F0502020204030204" pitchFamily="34" charset="0"/>
                        </a:rPr>
                        <a:t>CRONOGRAMA</a:t>
                      </a:r>
                      <a:endParaRPr lang="es-NI" sz="1100" dirty="0">
                        <a:latin typeface="+mn-lt"/>
                        <a:cs typeface="Calibri" panose="020F0502020204030204" pitchFamily="34" charset="0"/>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hMerge="1">
                  <a:txBody>
                    <a:bodyPr/>
                    <a:lstStyle/>
                    <a:p>
                      <a:endParaRPr lang="es-NI" sz="1000" dirty="0">
                        <a:latin typeface="+mn-lt"/>
                      </a:endParaRPr>
                    </a:p>
                  </a:txBody>
                  <a:tcPr marL="44450" marR="4445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NI" sz="1100" b="1" kern="1200" dirty="0" smtClean="0">
                          <a:solidFill>
                            <a:schemeClr val="lt1"/>
                          </a:solidFill>
                          <a:effectLst/>
                          <a:latin typeface="+mn-lt"/>
                          <a:ea typeface="+mn-ea"/>
                          <a:cs typeface="+mn-cs"/>
                        </a:rPr>
                        <a:t>RESPONSABLES (Garantiza las condiciones para cada actividad)</a:t>
                      </a:r>
                      <a:endParaRPr lang="es-NI" sz="1100" dirty="0">
                        <a:latin typeface="+mn-lt"/>
                      </a:endParaRPr>
                    </a:p>
                  </a:txBody>
                  <a:tcPr/>
                </a:tc>
              </a:tr>
              <a:tr h="306308">
                <a:tc vMerge="1">
                  <a:txBody>
                    <a:bodyPr/>
                    <a:lstStyle/>
                    <a:p>
                      <a:endParaRPr lang="es-NI" sz="1000" dirty="0">
                        <a:latin typeface="+mn-lt"/>
                      </a:endParaRPr>
                    </a:p>
                  </a:txBody>
                  <a:tcP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2018</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2019</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2020</a:t>
                      </a:r>
                      <a:endParaRPr lang="es-NI" sz="1100" dirty="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2021</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a:solidFill>
                            <a:srgbClr val="000000"/>
                          </a:solidFill>
                          <a:effectLst/>
                          <a:latin typeface="+mn-lt"/>
                          <a:ea typeface="Times New Roman" panose="02020603050405020304" pitchFamily="18" charset="0"/>
                          <a:cs typeface="Calibri" panose="020F0502020204030204" pitchFamily="34" charset="0"/>
                        </a:rPr>
                        <a:t>2022</a:t>
                      </a: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r>
                        <a:rPr lang="es-NI" sz="1100" kern="1200" dirty="0" smtClean="0">
                          <a:solidFill>
                            <a:schemeClr val="dk1"/>
                          </a:solidFill>
                          <a:effectLst/>
                          <a:latin typeface="+mn-lt"/>
                          <a:ea typeface="+mn-ea"/>
                          <a:cs typeface="Arial" panose="020B0604020202020204" pitchFamily="34" charset="0"/>
                        </a:rPr>
                        <a:t>Todos en coordinación con </a:t>
                      </a:r>
                      <a:r>
                        <a:rPr lang="es-NI" sz="1100" kern="1200" dirty="0" err="1" smtClean="0">
                          <a:solidFill>
                            <a:schemeClr val="dk1"/>
                          </a:solidFill>
                          <a:effectLst/>
                          <a:latin typeface="+mn-lt"/>
                          <a:ea typeface="+mn-ea"/>
                          <a:cs typeface="Arial" panose="020B0604020202020204" pitchFamily="34" charset="0"/>
                        </a:rPr>
                        <a:t>MCP</a:t>
                      </a:r>
                      <a:r>
                        <a:rPr lang="es-NI" sz="1100" kern="1200" dirty="0" smtClean="0">
                          <a:solidFill>
                            <a:schemeClr val="dk1"/>
                          </a:solidFill>
                          <a:effectLst/>
                          <a:latin typeface="+mn-lt"/>
                          <a:ea typeface="+mn-ea"/>
                          <a:cs typeface="Arial" panose="020B0604020202020204" pitchFamily="34" charset="0"/>
                        </a:rPr>
                        <a:t>-ES con asistencia técnica de la cooperación internacional)</a:t>
                      </a:r>
                      <a:endParaRPr lang="es-NI" sz="1100" dirty="0">
                        <a:latin typeface="+mn-lt"/>
                        <a:cs typeface="Arial" panose="020B0604020202020204" pitchFamily="34" charset="0"/>
                      </a:endParaRPr>
                    </a:p>
                  </a:txBody>
                  <a:tcPr/>
                </a:tc>
              </a:tr>
              <a:tr h="338661">
                <a:tc>
                  <a:txBody>
                    <a:bodyPr/>
                    <a:lstStyle/>
                    <a:p>
                      <a:pPr algn="just">
                        <a:spcAft>
                          <a:spcPts val="0"/>
                        </a:spcAft>
                      </a:pPr>
                      <a:r>
                        <a:rPr lang="es-MX" sz="1800" b="1" kern="1200" dirty="0" smtClean="0">
                          <a:solidFill>
                            <a:schemeClr val="dk1"/>
                          </a:solidFill>
                          <a:effectLst/>
                          <a:latin typeface="Calibri" panose="020F0502020204030204" pitchFamily="34" charset="0"/>
                          <a:ea typeface="+mn-ea"/>
                          <a:cs typeface="Calibri" panose="020F0502020204030204" pitchFamily="34" charset="0"/>
                        </a:rPr>
                        <a:t>Estrategia </a:t>
                      </a:r>
                      <a:r>
                        <a:rPr lang="es-MX" sz="1800" b="1" kern="1200" baseline="0" dirty="0" smtClean="0">
                          <a:solidFill>
                            <a:schemeClr val="dk1"/>
                          </a:solidFill>
                          <a:effectLst/>
                          <a:latin typeface="Calibri" panose="020F0502020204030204" pitchFamily="34" charset="0"/>
                          <a:ea typeface="+mn-ea"/>
                          <a:cs typeface="Calibri" panose="020F0502020204030204" pitchFamily="34" charset="0"/>
                        </a:rPr>
                        <a:t>8. </a:t>
                      </a:r>
                      <a:r>
                        <a:rPr lang="es-NI" sz="1800" b="1" kern="1200" baseline="0" dirty="0" smtClean="0">
                          <a:solidFill>
                            <a:schemeClr val="dk1"/>
                          </a:solidFill>
                          <a:effectLst/>
                          <a:latin typeface="Calibri" panose="020F0502020204030204" pitchFamily="34" charset="0"/>
                          <a:ea typeface="+mn-ea"/>
                          <a:cs typeface="Calibri" panose="020F0502020204030204" pitchFamily="34" charset="0"/>
                        </a:rPr>
                        <a:t>H</a:t>
                      </a:r>
                      <a:r>
                        <a:rPr lang="es-NI" sz="1800" b="1" kern="1200" dirty="0" smtClean="0">
                          <a:solidFill>
                            <a:schemeClr val="dk1"/>
                          </a:solidFill>
                          <a:effectLst/>
                          <a:latin typeface="Calibri" panose="020F0502020204030204" pitchFamily="34" charset="0"/>
                          <a:ea typeface="+mn-ea"/>
                          <a:cs typeface="Calibri" panose="020F0502020204030204" pitchFamily="34" charset="0"/>
                        </a:rPr>
                        <a:t>acer más efectivo los fondos de los subsidios</a:t>
                      </a:r>
                      <a:endParaRPr lang="es-NI"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Calibri" panose="020F0502020204030204" pitchFamily="34"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a:effectLst/>
                        <a:latin typeface="+mn-lt"/>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endParaRPr lang="es-NI" sz="1100" dirty="0">
                        <a:effectLst/>
                        <a:latin typeface="+mn-lt"/>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Convocatoria a ONG para explicar nuevo procedimiento para subvenciones a través de licitación o concurso público</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Elaboración de bases para licitación o concurso público según LACAP</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 y UFI 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Convocatoria para licitación o concurso público según LACAP</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UFI 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Asignación de subvención</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UFI MINSAL</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Presentación de Plan de Trabajo de las ONG seleccionadas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Aprobación de Plan de Trabajo</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Implementación de actividades</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ONG</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r h="338661">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Evaluación de desempeño</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t>
                      </a:r>
                      <a:endParaRPr lang="es-NI" sz="110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spcAft>
                          <a:spcPts val="0"/>
                        </a:spcAft>
                      </a:pPr>
                      <a:r>
                        <a:rPr lang="es-NI"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PNS</a:t>
                      </a:r>
                      <a:endParaRPr lang="es-NI" sz="11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46546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90843" y="1097279"/>
            <a:ext cx="10002129"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NI" b="1" dirty="0"/>
              <a:t>Fase 1.  </a:t>
            </a:r>
            <a:r>
              <a:rPr lang="es-NI" dirty="0"/>
              <a:t>Revisión </a:t>
            </a:r>
            <a:r>
              <a:rPr lang="es-NI" dirty="0" smtClean="0"/>
              <a:t>documental y los </a:t>
            </a:r>
            <a:r>
              <a:rPr lang="es-NI" dirty="0"/>
              <a:t>resultados de la evaluación del Eje 1 de sostenibilidad del </a:t>
            </a:r>
            <a:r>
              <a:rPr lang="es-NI" dirty="0" err="1"/>
              <a:t>PENM</a:t>
            </a:r>
            <a:r>
              <a:rPr lang="es-NI" dirty="0"/>
              <a:t> 2016-2021 y el análisis de brechas financieras para dirigir las estrategias en las áreas de mayor brecha</a:t>
            </a:r>
            <a:r>
              <a:rPr lang="es-NI" dirty="0" smtClean="0"/>
              <a:t>.</a:t>
            </a:r>
          </a:p>
          <a:p>
            <a:pPr algn="just"/>
            <a:endParaRPr lang="es-NI" dirty="0"/>
          </a:p>
          <a:p>
            <a:pPr algn="just"/>
            <a:r>
              <a:rPr lang="es-NI" b="1" dirty="0"/>
              <a:t>Fase 2. </a:t>
            </a:r>
            <a:r>
              <a:rPr lang="es-NI" dirty="0"/>
              <a:t>Taller de análisis de Fortalezas, Oportunidades, Debilidades y Amenazas (</a:t>
            </a:r>
            <a:r>
              <a:rPr lang="es-NI" dirty="0" err="1"/>
              <a:t>FODA</a:t>
            </a:r>
            <a:r>
              <a:rPr lang="es-NI" dirty="0"/>
              <a:t>), contó con la participación de diferentes actores de la respuesta nacional, en dicho taller se identificaron algunas de las estrategias que se desarrollan en este documento. </a:t>
            </a:r>
            <a:endParaRPr lang="es-NI" dirty="0" smtClean="0"/>
          </a:p>
          <a:p>
            <a:pPr algn="just"/>
            <a:endParaRPr lang="es-NI" dirty="0"/>
          </a:p>
          <a:p>
            <a:pPr algn="just"/>
            <a:r>
              <a:rPr lang="es-NI" b="1" dirty="0"/>
              <a:t>Etapa 3</a:t>
            </a:r>
            <a:r>
              <a:rPr lang="es-NI" dirty="0"/>
              <a:t>. Etapa de entrevistas a actores clave. </a:t>
            </a:r>
            <a:endParaRPr lang="es-NI" dirty="0" smtClean="0"/>
          </a:p>
          <a:p>
            <a:pPr algn="just"/>
            <a:endParaRPr lang="es-NI" dirty="0"/>
          </a:p>
          <a:p>
            <a:pPr algn="just"/>
            <a:r>
              <a:rPr lang="es-NI" b="1" dirty="0"/>
              <a:t>Fase 4</a:t>
            </a:r>
            <a:r>
              <a:rPr lang="es-NI" dirty="0"/>
              <a:t>. Etapa de elaboración de estrategias. </a:t>
            </a:r>
            <a:endParaRPr lang="es-NI" dirty="0" smtClean="0"/>
          </a:p>
          <a:p>
            <a:pPr algn="just"/>
            <a:endParaRPr lang="es-NI" dirty="0"/>
          </a:p>
          <a:p>
            <a:pPr algn="just"/>
            <a:r>
              <a:rPr lang="es-NI" b="1" dirty="0" smtClean="0"/>
              <a:t>Fase </a:t>
            </a:r>
            <a:r>
              <a:rPr lang="es-NI" b="1" dirty="0"/>
              <a:t>5. </a:t>
            </a:r>
            <a:r>
              <a:rPr lang="es-NI" dirty="0"/>
              <a:t>Etapa de aprobación de estrategias. El equipo ad hoc del </a:t>
            </a:r>
            <a:r>
              <a:rPr lang="es-NI" dirty="0" err="1"/>
              <a:t>MCP</a:t>
            </a:r>
            <a:r>
              <a:rPr lang="es-NI" dirty="0"/>
              <a:t>-ES analizó y aprobó cada una de las estrategias presentadas</a:t>
            </a:r>
            <a:r>
              <a:rPr lang="es-NI" dirty="0" smtClean="0"/>
              <a:t>.</a:t>
            </a:r>
          </a:p>
          <a:p>
            <a:pPr algn="just"/>
            <a:endParaRPr lang="es-NI" dirty="0"/>
          </a:p>
          <a:p>
            <a:pPr algn="just"/>
            <a:r>
              <a:rPr lang="es-NI" b="1" dirty="0"/>
              <a:t>Fase 6. </a:t>
            </a:r>
            <a:r>
              <a:rPr lang="es-NI" dirty="0"/>
              <a:t>Formulación de un plan de abogacía de alto </a:t>
            </a:r>
            <a:r>
              <a:rPr lang="es-NI" dirty="0" smtClean="0"/>
              <a:t>nivel.</a:t>
            </a:r>
            <a:endParaRPr lang="es-NI" dirty="0"/>
          </a:p>
          <a:p>
            <a:pPr algn="just"/>
            <a:endParaRPr lang="es-NI" dirty="0"/>
          </a:p>
        </p:txBody>
      </p:sp>
      <p:sp>
        <p:nvSpPr>
          <p:cNvPr id="4" name="Rectángulo 3"/>
          <p:cNvSpPr/>
          <p:nvPr/>
        </p:nvSpPr>
        <p:spPr>
          <a:xfrm>
            <a:off x="935392" y="290119"/>
            <a:ext cx="1660391" cy="369332"/>
          </a:xfrm>
          <a:prstGeom prst="rect">
            <a:avLst/>
          </a:prstGeom>
        </p:spPr>
        <p:txBody>
          <a:bodyPr wrap="none">
            <a:spAutoFit/>
          </a:bodyPr>
          <a:lstStyle/>
          <a:p>
            <a:pPr algn="ctr"/>
            <a:r>
              <a:rPr lang="es-NI" b="1" dirty="0" smtClean="0">
                <a:solidFill>
                  <a:schemeClr val="accent1">
                    <a:lumMod val="75000"/>
                  </a:schemeClr>
                </a:solidFill>
                <a:latin typeface="Calibri" panose="020F0502020204030204" pitchFamily="34" charset="0"/>
                <a:cs typeface="Calibri" panose="020F0502020204030204" pitchFamily="34" charset="0"/>
              </a:rPr>
              <a:t>METODOLOGÍA</a:t>
            </a:r>
            <a:endParaRPr lang="es-NI" b="1" dirty="0"/>
          </a:p>
        </p:txBody>
      </p:sp>
    </p:spTree>
    <p:extLst>
      <p:ext uri="{BB962C8B-B14F-4D97-AF65-F5344CB8AC3E}">
        <p14:creationId xmlns:p14="http://schemas.microsoft.com/office/powerpoint/2010/main" val="155428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64275" y="376283"/>
            <a:ext cx="8570794" cy="369332"/>
          </a:xfrm>
          <a:prstGeom prst="rect">
            <a:avLst/>
          </a:prstGeom>
        </p:spPr>
        <p:txBody>
          <a:bodyPr wrap="square">
            <a:spAutoFit/>
          </a:bodyPr>
          <a:lstStyle/>
          <a:p>
            <a:pPr>
              <a:tabLst>
                <a:tab pos="685800" algn="l"/>
                <a:tab pos="914400" algn="l"/>
                <a:tab pos="1143000" algn="l"/>
                <a:tab pos="1371600" algn="l"/>
              </a:tabLst>
            </a:pPr>
            <a:r>
              <a:rPr lang="es-NI" b="1" dirty="0">
                <a:solidFill>
                  <a:schemeClr val="accent1">
                    <a:lumMod val="75000"/>
                  </a:schemeClr>
                </a:solidFill>
                <a:latin typeface="Calibri" panose="020F0502020204030204" pitchFamily="34" charset="0"/>
                <a:cs typeface="Calibri" panose="020F0502020204030204" pitchFamily="34" charset="0"/>
              </a:rPr>
              <a:t>Estrategia </a:t>
            </a:r>
            <a:r>
              <a:rPr lang="es-NI" b="1" dirty="0" smtClean="0">
                <a:solidFill>
                  <a:schemeClr val="accent1">
                    <a:lumMod val="75000"/>
                  </a:schemeClr>
                </a:solidFill>
                <a:latin typeface="Calibri" panose="020F0502020204030204" pitchFamily="34" charset="0"/>
                <a:cs typeface="Calibri" panose="020F0502020204030204" pitchFamily="34" charset="0"/>
              </a:rPr>
              <a:t>1:  Línea </a:t>
            </a:r>
            <a:r>
              <a:rPr lang="es-NI" b="1" dirty="0">
                <a:solidFill>
                  <a:schemeClr val="accent1">
                    <a:lumMod val="75000"/>
                  </a:schemeClr>
                </a:solidFill>
                <a:latin typeface="Calibri" panose="020F0502020204030204" pitchFamily="34" charset="0"/>
                <a:cs typeface="Calibri" panose="020F0502020204030204" pitchFamily="34" charset="0"/>
              </a:rPr>
              <a:t>presupuestaria para atención y prevención del VIH</a:t>
            </a:r>
          </a:p>
        </p:txBody>
      </p:sp>
      <p:sp>
        <p:nvSpPr>
          <p:cNvPr id="3" name="CuadroTexto 2"/>
          <p:cNvSpPr txBox="1"/>
          <p:nvPr/>
        </p:nvSpPr>
        <p:spPr>
          <a:xfrm>
            <a:off x="764275" y="1119117"/>
            <a:ext cx="9239534"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NI" dirty="0">
                <a:latin typeface="Calibri" panose="020F0502020204030204" pitchFamily="34" charset="0"/>
                <a:cs typeface="Calibri" panose="020F0502020204030204" pitchFamily="34" charset="0"/>
              </a:rPr>
              <a:t>Incluir una línea presupuestaria específica (etiqueta) para VIH sería una forma de que el presupuesto nacional permita la identificación del gasto que el gobierno destina efectivamente para la respuesta al VIH. En El Salvador, dado que la prevención depende en gran medida de recursos externos, sería una buena forma de asegurar la responsabilidad y permanencia por parte del gobierno en materia tanto de la atención como de la prevención. </a:t>
            </a:r>
          </a:p>
          <a:p>
            <a:pPr algn="just"/>
            <a:endParaRPr lang="es-NI" dirty="0"/>
          </a:p>
        </p:txBody>
      </p:sp>
      <p:graphicFrame>
        <p:nvGraphicFramePr>
          <p:cNvPr id="4" name="Tabla 3"/>
          <p:cNvGraphicFramePr>
            <a:graphicFrameLocks noGrp="1"/>
          </p:cNvGraphicFramePr>
          <p:nvPr>
            <p:extLst>
              <p:ext uri="{D42A27DB-BD31-4B8C-83A1-F6EECF244321}">
                <p14:modId xmlns:p14="http://schemas.microsoft.com/office/powerpoint/2010/main" val="4138791095"/>
              </p:ext>
            </p:extLst>
          </p:nvPr>
        </p:nvGraphicFramePr>
        <p:xfrm>
          <a:off x="1009934" y="2982624"/>
          <a:ext cx="8884694" cy="3220995"/>
        </p:xfrm>
        <a:graphic>
          <a:graphicData uri="http://schemas.openxmlformats.org/drawingml/2006/table">
            <a:tbl>
              <a:tblPr firstRow="1" bandRow="1">
                <a:tableStyleId>{5C22544A-7EE6-4342-B048-85BDC9FD1C3A}</a:tableStyleId>
              </a:tblPr>
              <a:tblGrid>
                <a:gridCol w="4442347"/>
                <a:gridCol w="4442347"/>
              </a:tblGrid>
              <a:tr h="242604">
                <a:tc>
                  <a:txBody>
                    <a:bodyPr/>
                    <a:lstStyle/>
                    <a:p>
                      <a:pPr algn="just"/>
                      <a:r>
                        <a:rPr lang="es-NI" sz="1400" dirty="0">
                          <a:effectLst/>
                          <a:latin typeface="+mn-lt"/>
                        </a:rPr>
                        <a:t>FORTALEZAS y </a:t>
                      </a:r>
                      <a:r>
                        <a:rPr lang="es-NI" sz="1400" dirty="0" smtClean="0">
                          <a:effectLst/>
                          <a:latin typeface="+mn-lt"/>
                        </a:rPr>
                        <a:t>OPORTUNIDADES</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a:effectLst/>
                          <a:latin typeface="+mn-lt"/>
                        </a:rPr>
                        <a:t>DEBILIDADES Y AMENAZAS</a:t>
                      </a:r>
                      <a:endParaRPr lang="es-NI" sz="1400">
                        <a:effectLst/>
                        <a:latin typeface="+mn-lt"/>
                        <a:ea typeface="Times New Roman" panose="02020603050405020304" pitchFamily="18" charset="0"/>
                        <a:cs typeface="Times New Roman" panose="02020603050405020304" pitchFamily="18" charset="0"/>
                      </a:endParaRPr>
                    </a:p>
                  </a:txBody>
                  <a:tcPr marL="68580" marR="68580" marT="0" marB="0"/>
                </a:tc>
              </a:tr>
              <a:tr h="618430">
                <a:tc>
                  <a:txBody>
                    <a:bodyPr/>
                    <a:lstStyle/>
                    <a:p>
                      <a:pPr algn="just"/>
                      <a:r>
                        <a:rPr lang="es-NI" sz="1400" dirty="0">
                          <a:effectLst/>
                          <a:latin typeface="+mn-lt"/>
                        </a:rPr>
                        <a:t>El país ya tiene experiencias de etiquetado que podrían ser utilizados como buena práctica, se trata de la etiqueta de género en el presupuesto general de la nación</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a:effectLst/>
                          <a:latin typeface="+mn-lt"/>
                        </a:rPr>
                        <a:t>El tema del VIH compite con otras enfermedades apremiantes en el país</a:t>
                      </a:r>
                      <a:endParaRPr lang="es-NI" sz="1400">
                        <a:effectLst/>
                        <a:latin typeface="+mn-lt"/>
                        <a:ea typeface="Times New Roman" panose="02020603050405020304" pitchFamily="18" charset="0"/>
                        <a:cs typeface="Times New Roman" panose="02020603050405020304" pitchFamily="18" charset="0"/>
                      </a:endParaRPr>
                    </a:p>
                  </a:txBody>
                  <a:tcPr marL="68580" marR="68580" marT="0" marB="0"/>
                </a:tc>
              </a:tr>
              <a:tr h="485209">
                <a:tc>
                  <a:txBody>
                    <a:bodyPr/>
                    <a:lstStyle/>
                    <a:p>
                      <a:pPr algn="just"/>
                      <a:r>
                        <a:rPr lang="es-NI" sz="1400" dirty="0">
                          <a:effectLst/>
                          <a:latin typeface="+mn-lt"/>
                        </a:rPr>
                        <a:t>El Ministerio de Hacienda en su actual gestión no tendría ningún inconveniente en apoyar esta iniciativa</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a:effectLst/>
                          <a:latin typeface="+mn-lt"/>
                        </a:rPr>
                        <a:t>Es el Ministerio de Salud quien debe de tomar la decisión de etiquetar en materia de atención y prevención para VIH</a:t>
                      </a:r>
                      <a:endParaRPr lang="es-NI" sz="1400">
                        <a:effectLst/>
                        <a:latin typeface="+mn-lt"/>
                        <a:ea typeface="Times New Roman" panose="02020603050405020304" pitchFamily="18" charset="0"/>
                        <a:cs typeface="Times New Roman" panose="02020603050405020304" pitchFamily="18" charset="0"/>
                      </a:endParaRPr>
                    </a:p>
                  </a:txBody>
                  <a:tcPr marL="68580" marR="68580" marT="0" marB="0"/>
                </a:tc>
              </a:tr>
              <a:tr h="485209">
                <a:tc>
                  <a:txBody>
                    <a:bodyPr/>
                    <a:lstStyle/>
                    <a:p>
                      <a:pPr algn="just"/>
                      <a:r>
                        <a:rPr lang="es-NI" sz="1400" dirty="0">
                          <a:effectLst/>
                          <a:latin typeface="+mn-lt"/>
                        </a:rPr>
                        <a:t> El actual período pre-electoral es propicio para realizar cabildeo</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a:effectLst/>
                          <a:latin typeface="+mn-lt"/>
                        </a:rPr>
                        <a:t>La llegada al próximo gobierno de un partido conservador que no establezca el VIH como prioridad</a:t>
                      </a:r>
                      <a:endParaRPr lang="es-NI" sz="1400">
                        <a:effectLst/>
                        <a:latin typeface="+mn-lt"/>
                        <a:ea typeface="Times New Roman" panose="02020603050405020304" pitchFamily="18" charset="0"/>
                        <a:cs typeface="Times New Roman" panose="02020603050405020304" pitchFamily="18" charset="0"/>
                      </a:endParaRPr>
                    </a:p>
                  </a:txBody>
                  <a:tcPr marL="68580" marR="68580" marT="0" marB="0"/>
                </a:tc>
              </a:tr>
              <a:tr h="485209">
                <a:tc>
                  <a:txBody>
                    <a:bodyPr/>
                    <a:lstStyle/>
                    <a:p>
                      <a:pPr algn="just"/>
                      <a:r>
                        <a:rPr lang="es-NI" sz="1400" dirty="0">
                          <a:effectLst/>
                          <a:latin typeface="+mn-lt"/>
                        </a:rPr>
                        <a:t>Se tiene la posibilidad de incidir en que el próximo gobierno incluya en su Plan Quinquenal el tema del VIH  como prioridad.</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dirty="0">
                          <a:effectLst/>
                          <a:latin typeface="+mn-lt"/>
                        </a:rPr>
                        <a:t>No exista correlación en la Asamblea Legislativa para el etiquetado de la línea para VIH.</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r>
              <a:tr h="727813">
                <a:tc>
                  <a:txBody>
                    <a:bodyPr/>
                    <a:lstStyle/>
                    <a:p>
                      <a:pPr algn="just"/>
                      <a:r>
                        <a:rPr lang="es-NI" sz="1400" dirty="0">
                          <a:effectLst/>
                          <a:latin typeface="+mn-lt"/>
                        </a:rPr>
                        <a:t>Sociedad Civil organizada y algunas agencias de cooperación podrían ser aliados importantes para abogar por el etiquetado de VIH en el presupuesto general.</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dirty="0">
                          <a:effectLst/>
                          <a:latin typeface="+mn-lt"/>
                        </a:rPr>
                        <a:t> </a:t>
                      </a:r>
                      <a:endParaRPr lang="es-NI" sz="1400" dirty="0">
                        <a:effectLst/>
                        <a:latin typeface="+mn-lt"/>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46571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64526" y="1214650"/>
            <a:ext cx="9321421"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a:buFont typeface="Wingdings" panose="05000000000000000000" pitchFamily="2" charset="2"/>
              <a:buChar char="Ø"/>
            </a:pPr>
            <a:r>
              <a:rPr lang="es-NI" dirty="0">
                <a:latin typeface="Calibri" panose="020F0502020204030204" pitchFamily="34" charset="0"/>
                <a:cs typeface="Calibri" panose="020F0502020204030204" pitchFamily="34" charset="0"/>
              </a:rPr>
              <a:t>Incluir el etiquetado de una línea específica para VIH en el Presupuesto General deberá ser, en principio, una iniciativa del Ministerio de </a:t>
            </a:r>
            <a:r>
              <a:rPr lang="es-NI" dirty="0" smtClean="0">
                <a:latin typeface="Calibri" panose="020F0502020204030204" pitchFamily="34" charset="0"/>
                <a:cs typeface="Calibri" panose="020F0502020204030204" pitchFamily="34" charset="0"/>
              </a:rPr>
              <a:t>Salud.</a:t>
            </a:r>
          </a:p>
          <a:p>
            <a:pPr marL="285750" indent="-285750" algn="just">
              <a:buFont typeface="Wingdings" panose="05000000000000000000" pitchFamily="2" charset="2"/>
              <a:buChar char="Ø"/>
            </a:pPr>
            <a:endParaRPr lang="es-NI"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es-NI" dirty="0">
                <a:latin typeface="Calibri" panose="020F0502020204030204" pitchFamily="34" charset="0"/>
                <a:cs typeface="Calibri" panose="020F0502020204030204" pitchFamily="34" charset="0"/>
              </a:rPr>
              <a:t>I</a:t>
            </a:r>
            <a:r>
              <a:rPr lang="es-NI" dirty="0" smtClean="0">
                <a:latin typeface="Calibri" panose="020F0502020204030204" pitchFamily="34" charset="0"/>
                <a:cs typeface="Calibri" panose="020F0502020204030204" pitchFamily="34" charset="0"/>
              </a:rPr>
              <a:t>ncidencia </a:t>
            </a:r>
            <a:r>
              <a:rPr lang="es-NI" dirty="0">
                <a:latin typeface="Calibri" panose="020F0502020204030204" pitchFamily="34" charset="0"/>
                <a:cs typeface="Calibri" panose="020F0502020204030204" pitchFamily="34" charset="0"/>
              </a:rPr>
              <a:t>política que deberá realizarse, en consideración del titular entrevistado “la relación hacendaria es mínima, la decisión política queda en las carteras de Estado que definen su gasto público”, ya que en su consideración “el problema no es etiquetar, se trata de una decisión política, incidencia, cabildeo</a:t>
            </a:r>
            <a:r>
              <a:rPr lang="es-NI"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endParaRPr lang="es-NI"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es-NI" dirty="0" smtClean="0">
                <a:latin typeface="Calibri" panose="020F0502020204030204" pitchFamily="34" charset="0"/>
                <a:cs typeface="Calibri" panose="020F0502020204030204" pitchFamily="34" charset="0"/>
              </a:rPr>
              <a:t>El Plan </a:t>
            </a:r>
            <a:r>
              <a:rPr lang="es-NI" dirty="0">
                <a:latin typeface="Calibri" panose="020F0502020204030204" pitchFamily="34" charset="0"/>
                <a:cs typeface="Calibri" panose="020F0502020204030204" pitchFamily="34" charset="0"/>
              </a:rPr>
              <a:t>de Alto Nivel planteado adquiere relevancia, puesto que las acciones de incidencia irán dirigidas hacia titulares que conforman el Concejo de Ministros, </a:t>
            </a:r>
            <a:r>
              <a:rPr lang="es-NI" dirty="0" smtClean="0">
                <a:latin typeface="Calibri" panose="020F0502020204030204" pitchFamily="34" charset="0"/>
                <a:cs typeface="Calibri" panose="020F0502020204030204" pitchFamily="34" charset="0"/>
              </a:rPr>
              <a:t>el </a:t>
            </a:r>
            <a:r>
              <a:rPr lang="es-NI" dirty="0">
                <a:latin typeface="Calibri" panose="020F0502020204030204" pitchFamily="34" charset="0"/>
                <a:cs typeface="Calibri" panose="020F0502020204030204" pitchFamily="34" charset="0"/>
              </a:rPr>
              <a:t>Ministerio de Salud, </a:t>
            </a:r>
            <a:r>
              <a:rPr lang="es-NI" dirty="0" smtClean="0">
                <a:latin typeface="Calibri" panose="020F0502020204030204" pitchFamily="34" charset="0"/>
                <a:cs typeface="Calibri" panose="020F0502020204030204" pitchFamily="34" charset="0"/>
              </a:rPr>
              <a:t>la </a:t>
            </a:r>
            <a:r>
              <a:rPr lang="es-NI" dirty="0">
                <a:latin typeface="Calibri" panose="020F0502020204030204" pitchFamily="34" charset="0"/>
                <a:cs typeface="Calibri" panose="020F0502020204030204" pitchFamily="34" charset="0"/>
              </a:rPr>
              <a:t>Secretaría Técnica de la Presidencia y el Ministerio de Hacienda, en el caso del ejecutivo; posteriormente el cabildeo deberá realizarse en la Asamblea Legislativa con las </a:t>
            </a:r>
            <a:r>
              <a:rPr lang="es-NI" dirty="0" smtClean="0">
                <a:latin typeface="Calibri" panose="020F0502020204030204" pitchFamily="34" charset="0"/>
                <a:cs typeface="Calibri" panose="020F0502020204030204" pitchFamily="34" charset="0"/>
              </a:rPr>
              <a:t>distintas.  </a:t>
            </a:r>
          </a:p>
          <a:p>
            <a:pPr marL="285750" indent="-285750" algn="just">
              <a:buFont typeface="Wingdings" panose="05000000000000000000" pitchFamily="2" charset="2"/>
              <a:buChar char="Ø"/>
            </a:pPr>
            <a:endParaRPr lang="es-NI"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es-NI" dirty="0" smtClean="0">
                <a:latin typeface="Calibri" panose="020F0502020204030204" pitchFamily="34" charset="0"/>
                <a:cs typeface="Calibri" panose="020F0502020204030204" pitchFamily="34" charset="0"/>
              </a:rPr>
              <a:t>La </a:t>
            </a:r>
            <a:r>
              <a:rPr lang="es-NI" dirty="0">
                <a:latin typeface="Calibri" panose="020F0502020204030204" pitchFamily="34" charset="0"/>
                <a:cs typeface="Calibri" panose="020F0502020204030204" pitchFamily="34" charset="0"/>
              </a:rPr>
              <a:t>implementación de estas acciones podría ser bajo el liderazgo de la </a:t>
            </a:r>
            <a:r>
              <a:rPr lang="es-NI" dirty="0" smtClean="0">
                <a:latin typeface="Calibri" panose="020F0502020204030204" pitchFamily="34" charset="0"/>
                <a:cs typeface="Calibri" panose="020F0502020204030204" pitchFamily="34" charset="0"/>
              </a:rPr>
              <a:t>CONAVIH</a:t>
            </a:r>
            <a:endParaRPr lang="es-NI" dirty="0">
              <a:latin typeface="Calibri" panose="020F0502020204030204" pitchFamily="34" charset="0"/>
              <a:cs typeface="Calibri" panose="020F0502020204030204" pitchFamily="34" charset="0"/>
            </a:endParaRPr>
          </a:p>
        </p:txBody>
      </p:sp>
      <p:sp>
        <p:nvSpPr>
          <p:cNvPr id="3" name="CuadroTexto 2"/>
          <p:cNvSpPr txBox="1"/>
          <p:nvPr/>
        </p:nvSpPr>
        <p:spPr>
          <a:xfrm>
            <a:off x="4503185" y="420005"/>
            <a:ext cx="4858603" cy="400110"/>
          </a:xfrm>
          <a:prstGeom prst="rect">
            <a:avLst/>
          </a:prstGeom>
          <a:noFill/>
        </p:spPr>
        <p:txBody>
          <a:bodyPr wrap="square" rtlCol="0">
            <a:spAutoFit/>
          </a:bodyPr>
          <a:lstStyle/>
          <a:p>
            <a:r>
              <a:rPr lang="es-NI" sz="2000" dirty="0" smtClean="0">
                <a:solidFill>
                  <a:schemeClr val="accent1">
                    <a:lumMod val="75000"/>
                  </a:schemeClr>
                </a:solidFill>
                <a:latin typeface="Calibri" panose="020F0502020204030204" pitchFamily="34" charset="0"/>
                <a:cs typeface="Calibri" panose="020F0502020204030204" pitchFamily="34" charset="0"/>
              </a:rPr>
              <a:t>Aspectos Destacados</a:t>
            </a:r>
            <a:endParaRPr lang="es-NI" sz="2000"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6362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2512" y="504967"/>
            <a:ext cx="9921923" cy="646331"/>
          </a:xfrm>
          <a:prstGeom prst="rect">
            <a:avLst/>
          </a:prstGeom>
          <a:noFill/>
        </p:spPr>
        <p:txBody>
          <a:bodyPr wrap="square" rtlCol="0">
            <a:spAutoFit/>
          </a:bodyPr>
          <a:lstStyle/>
          <a:p>
            <a:pPr>
              <a:tabLst>
                <a:tab pos="685800" algn="l"/>
                <a:tab pos="914400" algn="l"/>
                <a:tab pos="1143000" algn="l"/>
                <a:tab pos="1371600" algn="l"/>
              </a:tabLst>
            </a:pPr>
            <a:r>
              <a:rPr lang="es-NI" b="1" dirty="0" smtClean="0">
                <a:solidFill>
                  <a:schemeClr val="accent1">
                    <a:lumMod val="75000"/>
                  </a:schemeClr>
                </a:solidFill>
                <a:latin typeface="Calibri" panose="020F0502020204030204" pitchFamily="34" charset="0"/>
                <a:cs typeface="Calibri" panose="020F0502020204030204" pitchFamily="34" charset="0"/>
              </a:rPr>
              <a:t>Estrategia 2:   Aseguramiento </a:t>
            </a:r>
            <a:r>
              <a:rPr lang="es-NI" b="1" dirty="0">
                <a:solidFill>
                  <a:schemeClr val="accent1">
                    <a:lumMod val="75000"/>
                  </a:schemeClr>
                </a:solidFill>
                <a:latin typeface="Calibri" panose="020F0502020204030204" pitchFamily="34" charset="0"/>
                <a:cs typeface="Calibri" panose="020F0502020204030204" pitchFamily="34" charset="0"/>
              </a:rPr>
              <a:t>de fondos nacionales de otros actores de la respuesta al VIH</a:t>
            </a:r>
          </a:p>
          <a:p>
            <a:pPr>
              <a:tabLst>
                <a:tab pos="685800" algn="l"/>
                <a:tab pos="914400" algn="l"/>
                <a:tab pos="1143000" algn="l"/>
                <a:tab pos="1371600" algn="l"/>
              </a:tabLst>
            </a:pPr>
            <a:endParaRPr lang="es-NI" b="1" dirty="0">
              <a:solidFill>
                <a:schemeClr val="accent1">
                  <a:lumMod val="75000"/>
                </a:schemeClr>
              </a:solidFill>
              <a:latin typeface="Calibri" panose="020F0502020204030204" pitchFamily="34" charset="0"/>
              <a:cs typeface="Calibri" panose="020F0502020204030204" pitchFamily="34" charset="0"/>
            </a:endParaRPr>
          </a:p>
        </p:txBody>
      </p:sp>
      <p:sp>
        <p:nvSpPr>
          <p:cNvPr id="3" name="CuadroTexto 2"/>
          <p:cNvSpPr txBox="1"/>
          <p:nvPr/>
        </p:nvSpPr>
        <p:spPr>
          <a:xfrm>
            <a:off x="955342" y="1337481"/>
            <a:ext cx="10031105"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NI" dirty="0"/>
              <a:t>Asegurar inversión pública institucional de las entidades que tienen responsabilidades conferidas en el Plan Estratégico Nacional Multisectorial 2016-2021, así como en las entidades públicas que conforman la Comisión Nacional Contra el VIH (CONAVIH</a:t>
            </a:r>
            <a:r>
              <a:rPr lang="es-NI" dirty="0" smtClean="0"/>
              <a:t>): MINED, MJSP, MINISTERIO DEL  TRABAJO</a:t>
            </a:r>
            <a:endParaRPr lang="es-NI" dirty="0"/>
          </a:p>
        </p:txBody>
      </p:sp>
      <p:graphicFrame>
        <p:nvGraphicFramePr>
          <p:cNvPr id="4" name="Tabla 3"/>
          <p:cNvGraphicFramePr>
            <a:graphicFrameLocks noGrp="1"/>
          </p:cNvGraphicFramePr>
          <p:nvPr>
            <p:extLst>
              <p:ext uri="{D42A27DB-BD31-4B8C-83A1-F6EECF244321}">
                <p14:modId xmlns:p14="http://schemas.microsoft.com/office/powerpoint/2010/main" val="4293070839"/>
              </p:ext>
            </p:extLst>
          </p:nvPr>
        </p:nvGraphicFramePr>
        <p:xfrm>
          <a:off x="1614436" y="2447725"/>
          <a:ext cx="7884406" cy="4053840"/>
        </p:xfrm>
        <a:graphic>
          <a:graphicData uri="http://schemas.openxmlformats.org/drawingml/2006/table">
            <a:tbl>
              <a:tblPr firstRow="1" bandCol="1">
                <a:tableStyleId>{5C22544A-7EE6-4342-B048-85BDC9FD1C3A}</a:tableStyleId>
              </a:tblPr>
              <a:tblGrid>
                <a:gridCol w="3942203"/>
                <a:gridCol w="3942203"/>
              </a:tblGrid>
              <a:tr h="0">
                <a:tc>
                  <a:txBody>
                    <a:bodyPr/>
                    <a:lstStyle/>
                    <a:p>
                      <a:pPr algn="just"/>
                      <a:r>
                        <a:rPr lang="es-NI" sz="1400" dirty="0">
                          <a:effectLst/>
                        </a:rPr>
                        <a:t>FORTALEZAS/ OPORTUNIDADES</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a:effectLst/>
                        </a:rPr>
                        <a:t>DEBILIDADES/AMENAZAS</a:t>
                      </a:r>
                      <a:endParaRPr lang="es-NI" sz="14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r>
                        <a:rPr lang="es-NI" sz="1400" dirty="0">
                          <a:effectLst/>
                        </a:rPr>
                        <a:t>Actualmente existe voluntad política en algunas entidades públicas para visibilizar el tema del VIH, como el Ministerio de Trabajo que ya lo hace.</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a:effectLst/>
                        </a:rPr>
                        <a:t>La Corte Suprema de Justicia a través de la Sala de lo Constitucional eliminó el impuesto de las operaciones financieras, con lo cual el Estado tiene  80 millones menos en ingresos.</a:t>
                      </a:r>
                      <a:endParaRPr lang="es-NI" sz="140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r>
                        <a:rPr lang="es-NI" sz="1400" dirty="0">
                          <a:effectLst/>
                        </a:rPr>
                        <a:t>El Ministerio de </a:t>
                      </a:r>
                      <a:r>
                        <a:rPr lang="es-NI" sz="1400" dirty="0">
                          <a:effectLst/>
                          <a:latin typeface="+mn-lt"/>
                        </a:rPr>
                        <a:t>Trabajo</a:t>
                      </a:r>
                      <a:r>
                        <a:rPr lang="es-NI" sz="1400" dirty="0">
                          <a:effectLst/>
                        </a:rPr>
                        <a:t> en el etiquetado de género de su presupuesto anual ha incluido “temas especiales” como el VIH y la inclusión a población </a:t>
                      </a:r>
                      <a:r>
                        <a:rPr lang="es-NI" sz="1400" dirty="0" err="1">
                          <a:effectLst/>
                        </a:rPr>
                        <a:t>LGBTI</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dirty="0">
                          <a:effectLst/>
                        </a:rPr>
                        <a:t>La nueva administración en el ejecutivo para el período 2019-2024 podría no estar comprometida con el tema y que se den retrocesos. </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r>
                        <a:rPr lang="es-NI" sz="1400" dirty="0">
                          <a:effectLst/>
                        </a:rPr>
                        <a:t>El Ministerio de Justicia y Seguridad Pública ya tiene oficializada una Política </a:t>
                      </a:r>
                      <a:r>
                        <a:rPr lang="es-NI" sz="1400" dirty="0" err="1">
                          <a:effectLst/>
                        </a:rPr>
                        <a:t>LGBTI</a:t>
                      </a:r>
                      <a:r>
                        <a:rPr lang="es-NI" sz="1400" dirty="0">
                          <a:effectLst/>
                        </a:rPr>
                        <a:t> con lo cual muestra apertura para temas sensitivos.</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dirty="0">
                          <a:effectLst/>
                        </a:rPr>
                        <a:t>En el caso del Ministerio de Trabajo, se tiene el estigma de considerarlo como una entidad que sólo se dedica a imponer multas y ese factor podría influenciar negativamente en la Asamblea Legislativa.</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r>
                        <a:rPr lang="es-NI" sz="1400" dirty="0">
                          <a:effectLst/>
                        </a:rPr>
                        <a:t>La actual titular del Ministerio de Trabajo está dispuesta a impulsar una propuesta de anteproyecto de ley para que de las multas que impone esa entidad, un porcentaje sea devuelto al Ministerio para el abordaje de la temática del VIH.</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s-NI" sz="1400" dirty="0">
                          <a:effectLst/>
                        </a:rPr>
                        <a:t> </a:t>
                      </a:r>
                      <a:endParaRPr lang="es-NI"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16810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2341" y="569373"/>
            <a:ext cx="2151615" cy="369332"/>
          </a:xfrm>
          <a:prstGeom prst="rect">
            <a:avLst/>
          </a:prstGeom>
        </p:spPr>
        <p:txBody>
          <a:bodyPr wrap="none">
            <a:spAutoFit/>
          </a:bodyPr>
          <a:lstStyle/>
          <a:p>
            <a:r>
              <a:rPr lang="es-NI" dirty="0" smtClean="0">
                <a:solidFill>
                  <a:schemeClr val="accent1">
                    <a:lumMod val="75000"/>
                  </a:schemeClr>
                </a:solidFill>
                <a:latin typeface="Calibri" panose="020F0502020204030204" pitchFamily="34" charset="0"/>
                <a:cs typeface="Calibri" panose="020F0502020204030204" pitchFamily="34" charset="0"/>
              </a:rPr>
              <a:t>Aspectos Destacados</a:t>
            </a:r>
            <a:endParaRPr lang="es-NI" dirty="0">
              <a:solidFill>
                <a:schemeClr val="accent1">
                  <a:lumMod val="75000"/>
                </a:schemeClr>
              </a:solidFill>
              <a:latin typeface="Calibri" panose="020F0502020204030204" pitchFamily="34" charset="0"/>
              <a:cs typeface="Calibri" panose="020F0502020204030204" pitchFamily="34" charset="0"/>
            </a:endParaRPr>
          </a:p>
        </p:txBody>
      </p:sp>
      <p:sp>
        <p:nvSpPr>
          <p:cNvPr id="3" name="CuadroTexto 2"/>
          <p:cNvSpPr txBox="1"/>
          <p:nvPr/>
        </p:nvSpPr>
        <p:spPr>
          <a:xfrm>
            <a:off x="1255594" y="1214651"/>
            <a:ext cx="9348716"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NI" dirty="0" smtClean="0"/>
              <a:t>EL Ministerio </a:t>
            </a:r>
            <a:r>
              <a:rPr lang="es-NI" dirty="0"/>
              <a:t>de Trabajo, la titular manifestó que esta cartera podría gestionar ante la Asamblea Legislativa que del monto en concepto de multas que impone ese ministerio, un porcentaje (10 %)  podría ser para temáticas relacionadas con el </a:t>
            </a:r>
            <a:r>
              <a:rPr lang="es-NI" dirty="0" smtClean="0"/>
              <a:t>VIH.</a:t>
            </a:r>
          </a:p>
          <a:p>
            <a:endParaRPr lang="es-NI" dirty="0"/>
          </a:p>
          <a:p>
            <a:endParaRPr lang="es-NI" dirty="0"/>
          </a:p>
        </p:txBody>
      </p:sp>
    </p:spTree>
    <p:extLst>
      <p:ext uri="{BB962C8B-B14F-4D97-AF65-F5344CB8AC3E}">
        <p14:creationId xmlns:p14="http://schemas.microsoft.com/office/powerpoint/2010/main" val="4092719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09934" y="627797"/>
            <a:ext cx="6100550" cy="646331"/>
          </a:xfrm>
          <a:prstGeom prst="rect">
            <a:avLst/>
          </a:prstGeom>
          <a:noFill/>
        </p:spPr>
        <p:txBody>
          <a:bodyPr wrap="square" rtlCol="0">
            <a:spAutoFit/>
          </a:bodyPr>
          <a:lstStyle/>
          <a:p>
            <a:pPr>
              <a:tabLst>
                <a:tab pos="685800" algn="l"/>
                <a:tab pos="914400" algn="l"/>
                <a:tab pos="1143000" algn="l"/>
                <a:tab pos="1371600" algn="l"/>
              </a:tabLst>
            </a:pPr>
            <a:r>
              <a:rPr lang="es-NI" b="1" dirty="0">
                <a:solidFill>
                  <a:schemeClr val="accent1">
                    <a:lumMod val="75000"/>
                  </a:schemeClr>
                </a:solidFill>
                <a:latin typeface="Calibri" panose="020F0502020204030204" pitchFamily="34" charset="0"/>
                <a:cs typeface="Calibri" panose="020F0502020204030204" pitchFamily="34" charset="0"/>
              </a:rPr>
              <a:t>Estrategia 3:    Recursos de los municipios</a:t>
            </a:r>
          </a:p>
          <a:p>
            <a:endParaRPr lang="es-NI" dirty="0"/>
          </a:p>
        </p:txBody>
      </p:sp>
      <p:sp>
        <p:nvSpPr>
          <p:cNvPr id="3" name="CuadroTexto 2"/>
          <p:cNvSpPr txBox="1"/>
          <p:nvPr/>
        </p:nvSpPr>
        <p:spPr>
          <a:xfrm>
            <a:off x="1282890" y="1119116"/>
            <a:ext cx="8475260"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NI" dirty="0"/>
              <a:t>L</a:t>
            </a:r>
            <a:r>
              <a:rPr lang="es-NI" dirty="0" smtClean="0"/>
              <a:t>os </a:t>
            </a:r>
            <a:r>
              <a:rPr lang="es-NI" dirty="0"/>
              <a:t>fondos </a:t>
            </a:r>
            <a:r>
              <a:rPr lang="es-NI" dirty="0" err="1"/>
              <a:t>FODES</a:t>
            </a:r>
            <a:r>
              <a:rPr lang="es-NI" dirty="0"/>
              <a:t> deberían incrementarse en un 2%, y que, al existir ese incremento, un 1% podría ser destinado a la prevención, </a:t>
            </a:r>
            <a:r>
              <a:rPr lang="es-NI" dirty="0" smtClean="0"/>
              <a:t>armonizarse </a:t>
            </a:r>
            <a:r>
              <a:rPr lang="es-NI" dirty="0"/>
              <a:t>con que en el Código Municipal se den facultades más expresas a las municipalidades para actuar en materia de prevención. </a:t>
            </a:r>
            <a:endParaRPr lang="es-NI" dirty="0" smtClean="0"/>
          </a:p>
          <a:p>
            <a:endParaRPr lang="es-NI" dirty="0" smtClean="0"/>
          </a:p>
          <a:p>
            <a:r>
              <a:rPr lang="es-NI" dirty="0" smtClean="0"/>
              <a:t>Se requiere </a:t>
            </a:r>
            <a:r>
              <a:rPr lang="es-NI" dirty="0"/>
              <a:t>que la entidad rectora en materia de salud les oriente sobre el qué hacer y cómo hacerlo, incluso podrían colaborar en los testeos a la población. </a:t>
            </a:r>
          </a:p>
          <a:p>
            <a:endParaRPr lang="es-NI" dirty="0"/>
          </a:p>
        </p:txBody>
      </p:sp>
      <p:graphicFrame>
        <p:nvGraphicFramePr>
          <p:cNvPr id="4" name="Tabla 3"/>
          <p:cNvGraphicFramePr>
            <a:graphicFrameLocks noGrp="1"/>
          </p:cNvGraphicFramePr>
          <p:nvPr>
            <p:extLst>
              <p:ext uri="{D42A27DB-BD31-4B8C-83A1-F6EECF244321}">
                <p14:modId xmlns:p14="http://schemas.microsoft.com/office/powerpoint/2010/main" val="1970841262"/>
              </p:ext>
            </p:extLst>
          </p:nvPr>
        </p:nvGraphicFramePr>
        <p:xfrm>
          <a:off x="1378424" y="3818338"/>
          <a:ext cx="8871044" cy="2560320"/>
        </p:xfrm>
        <a:graphic>
          <a:graphicData uri="http://schemas.openxmlformats.org/drawingml/2006/table">
            <a:tbl>
              <a:tblPr firstRow="1" bandRow="1">
                <a:tableStyleId>{5C22544A-7EE6-4342-B048-85BDC9FD1C3A}</a:tableStyleId>
              </a:tblPr>
              <a:tblGrid>
                <a:gridCol w="4435522"/>
                <a:gridCol w="4435522"/>
              </a:tblGrid>
              <a:tr h="0">
                <a:tc>
                  <a:txBody>
                    <a:bodyPr/>
                    <a:lstStyle/>
                    <a:p>
                      <a:pPr algn="just"/>
                      <a:r>
                        <a:rPr lang="es-NI" sz="1400" dirty="0">
                          <a:effectLst/>
                          <a:latin typeface="Calibri" panose="020F0502020204030204" pitchFamily="34" charset="0"/>
                          <a:cs typeface="Calibri" panose="020F0502020204030204" pitchFamily="34" charset="0"/>
                        </a:rPr>
                        <a:t>FORTALEZAS/ OPORTUNIDADES</a:t>
                      </a:r>
                      <a:endParaRPr lang="es-NI"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s-NI" sz="1400">
                          <a:effectLst/>
                          <a:latin typeface="Calibri" panose="020F0502020204030204" pitchFamily="34" charset="0"/>
                          <a:cs typeface="Calibri" panose="020F0502020204030204" pitchFamily="34" charset="0"/>
                        </a:rPr>
                        <a:t>DEBILIDADES/AMENAZAS</a:t>
                      </a:r>
                      <a:endParaRPr lang="es-NI"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r>
              <a:tr h="0">
                <a:tc>
                  <a:txBody>
                    <a:bodyPr/>
                    <a:lstStyle/>
                    <a:p>
                      <a:pPr algn="just"/>
                      <a:r>
                        <a:rPr lang="es-NI" sz="1400" dirty="0">
                          <a:effectLst/>
                          <a:latin typeface="Calibri" panose="020F0502020204030204" pitchFamily="34" charset="0"/>
                          <a:cs typeface="Calibri" panose="020F0502020204030204" pitchFamily="34" charset="0"/>
                        </a:rPr>
                        <a:t>Existe ya una asignación presupuestaria vía </a:t>
                      </a:r>
                      <a:r>
                        <a:rPr lang="es-NI" sz="1400" dirty="0" err="1">
                          <a:effectLst/>
                          <a:latin typeface="Calibri" panose="020F0502020204030204" pitchFamily="34" charset="0"/>
                          <a:cs typeface="Calibri" panose="020F0502020204030204" pitchFamily="34" charset="0"/>
                        </a:rPr>
                        <a:t>FODES</a:t>
                      </a:r>
                      <a:r>
                        <a:rPr lang="es-NI" sz="1400" dirty="0">
                          <a:effectLst/>
                          <a:latin typeface="Calibri" panose="020F0502020204030204" pitchFamily="34" charset="0"/>
                          <a:cs typeface="Calibri" panose="020F0502020204030204" pitchFamily="34" charset="0"/>
                        </a:rPr>
                        <a:t> a los municipios y éstos poseen facultades para realizar acciones de salud a nivel local</a:t>
                      </a:r>
                      <a:endParaRPr lang="es-NI"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s-NI" sz="1400" dirty="0">
                          <a:effectLst/>
                          <a:latin typeface="Calibri" panose="020F0502020204030204" pitchFamily="34" charset="0"/>
                          <a:cs typeface="Calibri" panose="020F0502020204030204" pitchFamily="34" charset="0"/>
                        </a:rPr>
                        <a:t>Por autonomía municipal, cada uno de ellos puede tener prioridades distintas a contribuir en la respuesta al VIH. </a:t>
                      </a:r>
                      <a:endParaRPr lang="es-NI"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r>
              <a:tr h="0">
                <a:tc>
                  <a:txBody>
                    <a:bodyPr/>
                    <a:lstStyle/>
                    <a:p>
                      <a:pPr algn="just"/>
                      <a:r>
                        <a:rPr lang="es-NI" sz="1400" dirty="0">
                          <a:effectLst/>
                          <a:latin typeface="Calibri" panose="020F0502020204030204" pitchFamily="34" charset="0"/>
                          <a:cs typeface="Calibri" panose="020F0502020204030204" pitchFamily="34" charset="0"/>
                        </a:rPr>
                        <a:t>Las Unidades de Promoción de la Salud que existen a nivel municipal poseen ya personal e infraestructura que podría apoyar acciones relacionadas con el diagnóstico y la prevención del VIH. </a:t>
                      </a:r>
                      <a:endParaRPr lang="es-NI"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s-NI" sz="1400" dirty="0">
                          <a:effectLst/>
                          <a:latin typeface="Calibri" panose="020F0502020204030204" pitchFamily="34" charset="0"/>
                          <a:cs typeface="Calibri" panose="020F0502020204030204" pitchFamily="34" charset="0"/>
                        </a:rPr>
                        <a:t>La conformación actual de los Concejos Plurales en cada alcaldía, podría ser un obstáculo para que los alcaldes aliados en el tema no logren que se aprueben las acciones o la derivación de recursos al tema del VIH</a:t>
                      </a:r>
                      <a:endParaRPr lang="es-NI"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r>
              <a:tr h="0">
                <a:tc>
                  <a:txBody>
                    <a:bodyPr/>
                    <a:lstStyle/>
                    <a:p>
                      <a:pPr algn="just"/>
                      <a:r>
                        <a:rPr lang="es-NI" sz="1400" dirty="0">
                          <a:effectLst/>
                          <a:latin typeface="Calibri" panose="020F0502020204030204" pitchFamily="34" charset="0"/>
                          <a:cs typeface="Calibri" panose="020F0502020204030204" pitchFamily="34" charset="0"/>
                        </a:rPr>
                        <a:t>Existe voluntad política del actual Presidente del </a:t>
                      </a:r>
                      <a:r>
                        <a:rPr lang="es-NI" sz="1400" dirty="0" err="1">
                          <a:effectLst/>
                          <a:latin typeface="Calibri" panose="020F0502020204030204" pitchFamily="34" charset="0"/>
                          <a:cs typeface="Calibri" panose="020F0502020204030204" pitchFamily="34" charset="0"/>
                        </a:rPr>
                        <a:t>ISDEM</a:t>
                      </a:r>
                      <a:r>
                        <a:rPr lang="es-NI" sz="1400" dirty="0">
                          <a:effectLst/>
                          <a:latin typeface="Calibri" panose="020F0502020204030204" pitchFamily="34" charset="0"/>
                          <a:cs typeface="Calibri" panose="020F0502020204030204" pitchFamily="34" charset="0"/>
                        </a:rPr>
                        <a:t> y Alcalde de San Salvador para colocar este tema en agenda con todas las municipalidades y además de ser un piloto en San Salvador</a:t>
                      </a:r>
                      <a:endParaRPr lang="es-NI"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s-NI" sz="1400" dirty="0">
                          <a:effectLst/>
                          <a:latin typeface="Calibri" panose="020F0502020204030204" pitchFamily="34" charset="0"/>
                          <a:cs typeface="Calibri" panose="020F0502020204030204" pitchFamily="34" charset="0"/>
                        </a:rPr>
                        <a:t> </a:t>
                      </a:r>
                      <a:endParaRPr lang="es-NI"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544183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39511" y="473839"/>
            <a:ext cx="2151615" cy="369332"/>
          </a:xfrm>
          <a:prstGeom prst="rect">
            <a:avLst/>
          </a:prstGeom>
        </p:spPr>
        <p:txBody>
          <a:bodyPr wrap="none">
            <a:spAutoFit/>
          </a:bodyPr>
          <a:lstStyle/>
          <a:p>
            <a:r>
              <a:rPr lang="es-NI" dirty="0" smtClean="0">
                <a:solidFill>
                  <a:schemeClr val="accent1">
                    <a:lumMod val="75000"/>
                  </a:schemeClr>
                </a:solidFill>
                <a:latin typeface="Calibri" panose="020F0502020204030204" pitchFamily="34" charset="0"/>
                <a:cs typeface="Calibri" panose="020F0502020204030204" pitchFamily="34" charset="0"/>
              </a:rPr>
              <a:t>Aspectos Destacados</a:t>
            </a:r>
            <a:endParaRPr lang="es-NI" dirty="0">
              <a:solidFill>
                <a:schemeClr val="accent1">
                  <a:lumMod val="75000"/>
                </a:schemeClr>
              </a:solidFill>
              <a:latin typeface="Calibri" panose="020F0502020204030204" pitchFamily="34" charset="0"/>
              <a:cs typeface="Calibri" panose="020F0502020204030204" pitchFamily="34" charset="0"/>
            </a:endParaRPr>
          </a:p>
        </p:txBody>
      </p:sp>
      <p:sp>
        <p:nvSpPr>
          <p:cNvPr id="3" name="CuadroTexto 2"/>
          <p:cNvSpPr txBox="1"/>
          <p:nvPr/>
        </p:nvSpPr>
        <p:spPr>
          <a:xfrm>
            <a:off x="1446663" y="1214652"/>
            <a:ext cx="9635320"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a:buFont typeface="Wingdings" panose="05000000000000000000" pitchFamily="2" charset="2"/>
              <a:buChar char="Ø"/>
            </a:pPr>
            <a:r>
              <a:rPr lang="es-NI" dirty="0"/>
              <a:t>D</a:t>
            </a:r>
            <a:r>
              <a:rPr lang="es-NI" dirty="0" smtClean="0"/>
              <a:t>e </a:t>
            </a:r>
            <a:r>
              <a:rPr lang="es-NI" dirty="0"/>
              <a:t>no existir un incremento </a:t>
            </a:r>
            <a:r>
              <a:rPr lang="es-NI" dirty="0" smtClean="0"/>
              <a:t>en el presupuesto</a:t>
            </a:r>
            <a:r>
              <a:rPr lang="es-NI" dirty="0"/>
              <a:t>, se podrían derivar fondos actuales, sin comprometerse a especificar montos o porcentajes exactos. Sólo necesitarían que la entidad rectora en materia de salud les oriente sobre el qué hacer y cómo hacerlo, incluso podrían colaborar en los testeos a la población. </a:t>
            </a:r>
          </a:p>
          <a:p>
            <a:pPr marL="285750" indent="-285750" algn="just">
              <a:buFont typeface="Wingdings" panose="05000000000000000000" pitchFamily="2" charset="2"/>
              <a:buChar char="Ø"/>
            </a:pPr>
            <a:endParaRPr lang="es-NI" dirty="0" smtClean="0"/>
          </a:p>
          <a:p>
            <a:pPr marL="285750" indent="-285750" algn="just">
              <a:buFont typeface="Wingdings" panose="05000000000000000000" pitchFamily="2" charset="2"/>
              <a:buChar char="Ø"/>
            </a:pPr>
            <a:r>
              <a:rPr lang="es-NI" dirty="0" smtClean="0"/>
              <a:t>Suscripción </a:t>
            </a:r>
            <a:r>
              <a:rPr lang="es-NI" dirty="0"/>
              <a:t>de un Convenio o Carta Acuerdo entre autoridades del </a:t>
            </a:r>
            <a:r>
              <a:rPr lang="es-NI" dirty="0" err="1"/>
              <a:t>MINSAL</a:t>
            </a:r>
            <a:r>
              <a:rPr lang="es-NI" dirty="0"/>
              <a:t> e </a:t>
            </a:r>
            <a:r>
              <a:rPr lang="es-NI" dirty="0" err="1"/>
              <a:t>ISDEM</a:t>
            </a:r>
            <a:r>
              <a:rPr lang="es-NI" dirty="0"/>
              <a:t> para abogar y vigilar para que los municipios con más alta prevalencia de VIH destinen un porcentaje de los recursos del </a:t>
            </a:r>
            <a:r>
              <a:rPr lang="es-NI" dirty="0" err="1"/>
              <a:t>FODES</a:t>
            </a:r>
            <a:r>
              <a:rPr lang="es-NI" dirty="0"/>
              <a:t> en acciones estratégicas de prevención combinada para el cambio de comportamiento con poblaciones clave. </a:t>
            </a:r>
            <a:endParaRPr lang="es-NI" dirty="0" smtClean="0"/>
          </a:p>
          <a:p>
            <a:pPr marL="285750" indent="-285750" algn="just">
              <a:buFont typeface="Wingdings" panose="05000000000000000000" pitchFamily="2" charset="2"/>
              <a:buChar char="Ø"/>
            </a:pPr>
            <a:endParaRPr lang="es-NI" dirty="0" smtClean="0"/>
          </a:p>
          <a:p>
            <a:pPr marL="285750" indent="-285750" algn="just">
              <a:buFont typeface="Wingdings" panose="05000000000000000000" pitchFamily="2" charset="2"/>
              <a:buChar char="Ø"/>
            </a:pPr>
            <a:r>
              <a:rPr lang="es-NI" dirty="0" smtClean="0"/>
              <a:t>Bajo </a:t>
            </a:r>
            <a:r>
              <a:rPr lang="es-NI" dirty="0"/>
              <a:t>el acuerdo anterior, cada municipio establecerá la coordinación con las </a:t>
            </a:r>
            <a:r>
              <a:rPr lang="es-NI" dirty="0" err="1"/>
              <a:t>ADESCO</a:t>
            </a:r>
            <a:r>
              <a:rPr lang="es-NI" dirty="0"/>
              <a:t> más representativas de la localidad y las Clínicas de Atención Integral del </a:t>
            </a:r>
            <a:r>
              <a:rPr lang="es-NI" dirty="0" err="1"/>
              <a:t>MINSAL</a:t>
            </a:r>
            <a:r>
              <a:rPr lang="es-NI" dirty="0"/>
              <a:t> y otros de la zona para la promoción de actividades para la toma de prueba rápida oral para VIH con población clave, así como la realización de acciones de incidencia política, contraloría social, defensa y promoción de </a:t>
            </a:r>
            <a:r>
              <a:rPr lang="es-NI" dirty="0" err="1"/>
              <a:t>DDHH</a:t>
            </a:r>
            <a:r>
              <a:rPr lang="es-NI" dirty="0"/>
              <a:t> para la población de </a:t>
            </a:r>
            <a:r>
              <a:rPr lang="es-NI" dirty="0" err="1"/>
              <a:t>HSH</a:t>
            </a:r>
            <a:r>
              <a:rPr lang="es-NI" dirty="0"/>
              <a:t>, </a:t>
            </a:r>
            <a:r>
              <a:rPr lang="es-NI" dirty="0" err="1"/>
              <a:t>TRANS</a:t>
            </a:r>
            <a:r>
              <a:rPr lang="es-NI" dirty="0"/>
              <a:t> y </a:t>
            </a:r>
            <a:r>
              <a:rPr lang="es-NI" dirty="0" err="1"/>
              <a:t>TS</a:t>
            </a:r>
            <a:r>
              <a:rPr lang="es-NI" dirty="0"/>
              <a:t> del municipio.</a:t>
            </a:r>
          </a:p>
          <a:p>
            <a:endParaRPr lang="es-NI" dirty="0"/>
          </a:p>
        </p:txBody>
      </p:sp>
    </p:spTree>
    <p:extLst>
      <p:ext uri="{BB962C8B-B14F-4D97-AF65-F5344CB8AC3E}">
        <p14:creationId xmlns:p14="http://schemas.microsoft.com/office/powerpoint/2010/main" val="740966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4347</Words>
  <Application>Microsoft Office PowerPoint</Application>
  <PresentationFormat>Panorámica</PresentationFormat>
  <Paragraphs>698</Paragraphs>
  <Slides>26</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26</vt:i4>
      </vt:variant>
    </vt:vector>
  </HeadingPairs>
  <TitlesOfParts>
    <vt:vector size="35" baseType="lpstr">
      <vt:lpstr>Arial</vt:lpstr>
      <vt:lpstr>Calibri</vt:lpstr>
      <vt:lpstr>Calibri Light</vt:lpstr>
      <vt:lpstr>Georgia</vt:lpstr>
      <vt:lpstr>Symbol</vt:lpstr>
      <vt:lpstr>Times New Roman</vt:lpstr>
      <vt:lpstr>Wingdings</vt:lpstr>
      <vt:lpstr>Tema de Office</vt:lpstr>
      <vt:lpstr>1_Tema de Office</vt:lpstr>
      <vt:lpstr>ESTRATEGIA DE DE SOSTENIBILIDAD FINANCIERA DE LA RESPUESTA AL VIH EN EL SALVADOR</vt:lpstr>
      <vt:lpstr>OBJETIVOS DE LA CONSULTORÍA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Dina Soza</dc:creator>
  <cp:lastModifiedBy>Juan Jose Perez</cp:lastModifiedBy>
  <cp:revision>24</cp:revision>
  <dcterms:created xsi:type="dcterms:W3CDTF">2018-09-19T15:57:48Z</dcterms:created>
  <dcterms:modified xsi:type="dcterms:W3CDTF">2018-09-20T15:05:09Z</dcterms:modified>
</cp:coreProperties>
</file>