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265" r:id="rId2"/>
    <p:sldId id="304" r:id="rId3"/>
    <p:sldId id="307" r:id="rId4"/>
    <p:sldId id="331" r:id="rId5"/>
    <p:sldId id="332" r:id="rId6"/>
    <p:sldId id="309" r:id="rId7"/>
    <p:sldId id="333" r:id="rId8"/>
    <p:sldId id="334" r:id="rId9"/>
    <p:sldId id="335" r:id="rId10"/>
    <p:sldId id="336" r:id="rId11"/>
    <p:sldId id="337" r:id="rId12"/>
    <p:sldId id="338" r:id="rId13"/>
    <p:sldId id="339" r:id="rId14"/>
    <p:sldId id="340" r:id="rId15"/>
    <p:sldId id="325" r:id="rId16"/>
    <p:sldId id="341" r:id="rId17"/>
    <p:sldId id="342" r:id="rId18"/>
    <p:sldId id="343" r:id="rId19"/>
    <p:sldId id="344" r:id="rId20"/>
    <p:sldId id="345" r:id="rId21"/>
    <p:sldId id="346" r:id="rId22"/>
    <p:sldId id="347" r:id="rId23"/>
    <p:sldId id="306" r:id="rId24"/>
  </p:sldIdLst>
  <p:sldSz cx="9144000" cy="6858000" type="screen4x3"/>
  <p:notesSz cx="7102475" cy="9388475"/>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Estilo medio 4 - Énfasis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59" autoAdjust="0"/>
  </p:normalViewPr>
  <p:slideViewPr>
    <p:cSldViewPr>
      <p:cViewPr varScale="1">
        <p:scale>
          <a:sx n="108" d="100"/>
          <a:sy n="108" d="100"/>
        </p:scale>
        <p:origin x="170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30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s-SV"/>
          </a:p>
        </p:txBody>
      </p:sp>
      <p:sp>
        <p:nvSpPr>
          <p:cNvPr id="3" name="Marcador de fecha 2"/>
          <p:cNvSpPr>
            <a:spLocks noGrp="1"/>
          </p:cNvSpPr>
          <p:nvPr>
            <p:ph type="dt" sz="quarter" idx="1"/>
          </p:nvPr>
        </p:nvSpPr>
        <p:spPr>
          <a:xfrm>
            <a:off x="4022725" y="0"/>
            <a:ext cx="3078163" cy="469900"/>
          </a:xfrm>
          <a:prstGeom prst="rect">
            <a:avLst/>
          </a:prstGeom>
        </p:spPr>
        <p:txBody>
          <a:bodyPr vert="horz" lIns="91440" tIns="45720" rIns="91440" bIns="45720" rtlCol="0"/>
          <a:lstStyle>
            <a:lvl1pPr algn="r">
              <a:defRPr sz="1200"/>
            </a:lvl1pPr>
          </a:lstStyle>
          <a:p>
            <a:fld id="{7A2F98D1-8A82-455C-AE8C-0EFCFE4041E0}" type="datetimeFigureOut">
              <a:rPr lang="es-SV" smtClean="0"/>
              <a:pPr/>
              <a:t>25/9/2017</a:t>
            </a:fld>
            <a:endParaRPr lang="es-SV"/>
          </a:p>
        </p:txBody>
      </p:sp>
      <p:sp>
        <p:nvSpPr>
          <p:cNvPr id="4" name="Marcador de pie de página 3"/>
          <p:cNvSpPr>
            <a:spLocks noGrp="1"/>
          </p:cNvSpPr>
          <p:nvPr>
            <p:ph type="ftr" sz="quarter" idx="2"/>
          </p:nvPr>
        </p:nvSpPr>
        <p:spPr>
          <a:xfrm>
            <a:off x="0" y="8918575"/>
            <a:ext cx="3078163" cy="469900"/>
          </a:xfrm>
          <a:prstGeom prst="rect">
            <a:avLst/>
          </a:prstGeom>
        </p:spPr>
        <p:txBody>
          <a:bodyPr vert="horz" lIns="91440" tIns="45720" rIns="91440" bIns="45720" rtlCol="0" anchor="b"/>
          <a:lstStyle>
            <a:lvl1pPr algn="l">
              <a:defRPr sz="1200"/>
            </a:lvl1pPr>
          </a:lstStyle>
          <a:p>
            <a:endParaRPr lang="es-SV"/>
          </a:p>
        </p:txBody>
      </p:sp>
      <p:sp>
        <p:nvSpPr>
          <p:cNvPr id="5" name="Marcador de número de diapositiva 4"/>
          <p:cNvSpPr>
            <a:spLocks noGrp="1"/>
          </p:cNvSpPr>
          <p:nvPr>
            <p:ph type="sldNum" sz="quarter" idx="3"/>
          </p:nvPr>
        </p:nvSpPr>
        <p:spPr>
          <a:xfrm>
            <a:off x="4022725" y="8918575"/>
            <a:ext cx="3078163" cy="469900"/>
          </a:xfrm>
          <a:prstGeom prst="rect">
            <a:avLst/>
          </a:prstGeom>
        </p:spPr>
        <p:txBody>
          <a:bodyPr vert="horz" lIns="91440" tIns="45720" rIns="91440" bIns="45720" rtlCol="0" anchor="b"/>
          <a:lstStyle>
            <a:lvl1pPr algn="r">
              <a:defRPr sz="1200"/>
            </a:lvl1pPr>
          </a:lstStyle>
          <a:p>
            <a:fld id="{59B88993-B6DA-4076-ADE9-839D1395608F}" type="slidenum">
              <a:rPr lang="es-SV" smtClean="0"/>
              <a:pPr/>
              <a:t>‹Nº›</a:t>
            </a:fld>
            <a:endParaRPr lang="es-SV"/>
          </a:p>
        </p:txBody>
      </p:sp>
    </p:spTree>
    <p:extLst>
      <p:ext uri="{BB962C8B-B14F-4D97-AF65-F5344CB8AC3E}">
        <p14:creationId xmlns:p14="http://schemas.microsoft.com/office/powerpoint/2010/main" val="1315692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s-ES"/>
          </a:p>
        </p:txBody>
      </p:sp>
      <p:sp>
        <p:nvSpPr>
          <p:cNvPr id="3" name="Marcador de fecha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DF93B5BE-A30C-43FB-8848-12C4773F44B6}" type="datetimeFigureOut">
              <a:rPr lang="es-ES" smtClean="0"/>
              <a:pPr/>
              <a:t>25/09/2017</a:t>
            </a:fld>
            <a:endParaRPr lang="es-ES"/>
          </a:p>
        </p:txBody>
      </p:sp>
      <p:sp>
        <p:nvSpPr>
          <p:cNvPr id="4" name="Marcador de imagen de diapositiva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4229" tIns="47114" rIns="94229" bIns="47114" rtlCol="0" anchor="ctr"/>
          <a:lstStyle/>
          <a:p>
            <a:endParaRPr lang="es-ES"/>
          </a:p>
        </p:txBody>
      </p:sp>
      <p:sp>
        <p:nvSpPr>
          <p:cNvPr id="5" name="Marcador de notas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AA322833-2295-45EA-9EAF-8E696C092A90}" type="slidenum">
              <a:rPr lang="es-ES" smtClean="0"/>
              <a:pPr/>
              <a:t>‹Nº›</a:t>
            </a:fld>
            <a:endParaRPr lang="es-ES"/>
          </a:p>
        </p:txBody>
      </p:sp>
    </p:spTree>
    <p:extLst>
      <p:ext uri="{BB962C8B-B14F-4D97-AF65-F5344CB8AC3E}">
        <p14:creationId xmlns:p14="http://schemas.microsoft.com/office/powerpoint/2010/main" val="22961057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p>
        </p:txBody>
      </p:sp>
      <p:sp>
        <p:nvSpPr>
          <p:cNvPr id="4" name="3 Marcador de fecha"/>
          <p:cNvSpPr>
            <a:spLocks noGrp="1"/>
          </p:cNvSpPr>
          <p:nvPr>
            <p:ph type="dt" sz="half" idx="10"/>
          </p:nvPr>
        </p:nvSpPr>
        <p:spPr/>
        <p:txBody>
          <a:bodyPr/>
          <a:lstStyle/>
          <a:p>
            <a:fld id="{7ADD522B-734C-4158-AF22-ECD53C536201}" type="datetimeFigureOut">
              <a:rPr lang="es-ES" smtClean="0"/>
              <a:pPr/>
              <a:t>25/09/2017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650B0C4-AC0F-4D01-B69D-A22F61CAFCB5}"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7ADD522B-734C-4158-AF22-ECD53C536201}" type="datetimeFigureOut">
              <a:rPr lang="es-ES" smtClean="0"/>
              <a:pPr/>
              <a:t>25/09/2017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650B0C4-AC0F-4D01-B69D-A22F61CAFCB5}"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7ADD522B-734C-4158-AF22-ECD53C536201}" type="datetimeFigureOut">
              <a:rPr lang="es-ES" smtClean="0"/>
              <a:pPr/>
              <a:t>25/09/2017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650B0C4-AC0F-4D01-B69D-A22F61CAFCB5}"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7ADD522B-734C-4158-AF22-ECD53C536201}" type="datetimeFigureOut">
              <a:rPr lang="es-ES" smtClean="0"/>
              <a:pPr/>
              <a:t>25/09/2017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650B0C4-AC0F-4D01-B69D-A22F61CAFCB5}"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7ADD522B-734C-4158-AF22-ECD53C536201}" type="datetimeFigureOut">
              <a:rPr lang="es-ES" smtClean="0"/>
              <a:pPr/>
              <a:t>25/09/2017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650B0C4-AC0F-4D01-B69D-A22F61CAFCB5}"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fecha"/>
          <p:cNvSpPr>
            <a:spLocks noGrp="1"/>
          </p:cNvSpPr>
          <p:nvPr>
            <p:ph type="dt" sz="half" idx="10"/>
          </p:nvPr>
        </p:nvSpPr>
        <p:spPr/>
        <p:txBody>
          <a:bodyPr/>
          <a:lstStyle/>
          <a:p>
            <a:fld id="{7ADD522B-734C-4158-AF22-ECD53C536201}" type="datetimeFigureOut">
              <a:rPr lang="es-ES" smtClean="0"/>
              <a:pPr/>
              <a:t>25/09/2017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650B0C4-AC0F-4D01-B69D-A22F61CAFCB5}"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6 Marcador de fecha"/>
          <p:cNvSpPr>
            <a:spLocks noGrp="1"/>
          </p:cNvSpPr>
          <p:nvPr>
            <p:ph type="dt" sz="half" idx="10"/>
          </p:nvPr>
        </p:nvSpPr>
        <p:spPr/>
        <p:txBody>
          <a:bodyPr/>
          <a:lstStyle/>
          <a:p>
            <a:fld id="{7ADD522B-734C-4158-AF22-ECD53C536201}" type="datetimeFigureOut">
              <a:rPr lang="es-ES" smtClean="0"/>
              <a:pPr/>
              <a:t>25/09/2017</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7650B0C4-AC0F-4D01-B69D-A22F61CAFCB5}"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fecha"/>
          <p:cNvSpPr>
            <a:spLocks noGrp="1"/>
          </p:cNvSpPr>
          <p:nvPr>
            <p:ph type="dt" sz="half" idx="10"/>
          </p:nvPr>
        </p:nvSpPr>
        <p:spPr/>
        <p:txBody>
          <a:bodyPr/>
          <a:lstStyle/>
          <a:p>
            <a:fld id="{7ADD522B-734C-4158-AF22-ECD53C536201}" type="datetimeFigureOut">
              <a:rPr lang="es-ES" smtClean="0"/>
              <a:pPr/>
              <a:t>25/09/2017</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7650B0C4-AC0F-4D01-B69D-A22F61CAFCB5}"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ADD522B-734C-4158-AF22-ECD53C536201}" type="datetimeFigureOut">
              <a:rPr lang="es-ES" smtClean="0"/>
              <a:pPr/>
              <a:t>25/09/2017</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7650B0C4-AC0F-4D01-B69D-A22F61CAFCB5}"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7ADD522B-734C-4158-AF22-ECD53C536201}" type="datetimeFigureOut">
              <a:rPr lang="es-ES" smtClean="0"/>
              <a:pPr/>
              <a:t>25/09/2017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650B0C4-AC0F-4D01-B69D-A22F61CAFCB5}"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7ADD522B-734C-4158-AF22-ECD53C536201}" type="datetimeFigureOut">
              <a:rPr lang="es-ES" smtClean="0"/>
              <a:pPr/>
              <a:t>25/09/2017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650B0C4-AC0F-4D01-B69D-A22F61CAFCB5}"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dirty="0"/>
              <a:t>Haga clic para modificar el estilo de título del patrón</a:t>
            </a: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dirty="0"/>
              <a:t>Haga clic para modificar el estilo de texto del patrón</a:t>
            </a:r>
          </a:p>
          <a:p>
            <a:pPr lvl="1"/>
            <a:r>
              <a:rPr lang="es-ES" dirty="0"/>
              <a:t>Segundo nivel</a:t>
            </a:r>
          </a:p>
          <a:p>
            <a:pPr lvl="2"/>
            <a:r>
              <a:rPr lang="es-ES" dirty="0"/>
              <a:t>Tercer nivel</a:t>
            </a:r>
          </a:p>
          <a:p>
            <a:pPr lvl="3"/>
            <a:r>
              <a:rPr lang="es-ES" dirty="0"/>
              <a:t>Cuarto nivel</a:t>
            </a:r>
          </a:p>
          <a:p>
            <a:pPr lvl="4"/>
            <a:r>
              <a:rPr lang="es-ES" dirty="0"/>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DD522B-734C-4158-AF22-ECD53C536201}" type="datetimeFigureOut">
              <a:rPr lang="es-ES" smtClean="0"/>
              <a:pPr/>
              <a:t>25/09/2017</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50B0C4-AC0F-4D01-B69D-A22F61CAFCB5}"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xml"/><Relationship Id="rId5" Type="http://schemas.openxmlformats.org/officeDocument/2006/relationships/image" Target="../media/image6.png"/><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hyperlink" Target="http://www.mcpelsalvador.org.sv/" TargetMode="External"/><Relationship Id="rId7" Type="http://schemas.openxmlformats.org/officeDocument/2006/relationships/image" Target="../media/image17.jpeg"/><Relationship Id="rId2" Type="http://schemas.openxmlformats.org/officeDocument/2006/relationships/image" Target="../media/image2.jpeg"/><Relationship Id="rId1" Type="http://schemas.openxmlformats.org/officeDocument/2006/relationships/slideLayout" Target="../slideLayouts/slideLayout3.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hyperlink" Target="http://www.facebook.com/MCPES2002"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ítulo 1"/>
          <p:cNvSpPr txBox="1">
            <a:spLocks/>
          </p:cNvSpPr>
          <p:nvPr/>
        </p:nvSpPr>
        <p:spPr>
          <a:xfrm>
            <a:off x="7452320" y="172259"/>
            <a:ext cx="1424744" cy="592445"/>
          </a:xfrm>
          <a:prstGeom prst="rect">
            <a:avLst/>
          </a:prstGeom>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s-ES" sz="1600" dirty="0"/>
              <a:t>Septiembre 28, 2017</a:t>
            </a:r>
            <a:br>
              <a:rPr lang="es-ES" sz="2800" dirty="0"/>
            </a:br>
            <a:endParaRPr lang="es-ES" sz="500" dirty="0"/>
          </a:p>
        </p:txBody>
      </p:sp>
      <p:sp>
        <p:nvSpPr>
          <p:cNvPr id="4" name="Título 1"/>
          <p:cNvSpPr txBox="1">
            <a:spLocks/>
          </p:cNvSpPr>
          <p:nvPr/>
        </p:nvSpPr>
        <p:spPr>
          <a:xfrm>
            <a:off x="1259632" y="3363382"/>
            <a:ext cx="5688632" cy="864096"/>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SV" sz="1600" b="1" i="1" dirty="0"/>
              <a:t>Presenta:  </a:t>
            </a:r>
            <a:r>
              <a:rPr lang="es-ES" sz="1600" b="1" dirty="0"/>
              <a:t>Lcda. Marta Alicia de Magaña</a:t>
            </a:r>
          </a:p>
          <a:p>
            <a:r>
              <a:rPr lang="es-ES" sz="1600" b="1" i="1" dirty="0"/>
              <a:t>Directora Ejecutiva</a:t>
            </a:r>
            <a:endParaRPr lang="es-SV" sz="1600" b="1" i="1" dirty="0"/>
          </a:p>
        </p:txBody>
      </p:sp>
      <p:sp>
        <p:nvSpPr>
          <p:cNvPr id="2" name="Rectangle 1"/>
          <p:cNvSpPr/>
          <p:nvPr/>
        </p:nvSpPr>
        <p:spPr>
          <a:xfrm>
            <a:off x="971600" y="1916832"/>
            <a:ext cx="6480720" cy="1446550"/>
          </a:xfrm>
          <a:prstGeom prst="rect">
            <a:avLst/>
          </a:prstGeom>
        </p:spPr>
        <p:txBody>
          <a:bodyPr wrap="square">
            <a:spAutoFit/>
          </a:bodyPr>
          <a:lstStyle/>
          <a:p>
            <a:pPr algn="ctr">
              <a:defRPr/>
            </a:pPr>
            <a:r>
              <a:rPr lang="es-SV" sz="4400" dirty="0">
                <a:solidFill>
                  <a:schemeClr val="accent1">
                    <a:lumMod val="50000"/>
                  </a:schemeClr>
                </a:solidFill>
              </a:rPr>
              <a:t>Informe de Resultados </a:t>
            </a:r>
          </a:p>
          <a:p>
            <a:pPr algn="ctr">
              <a:defRPr/>
            </a:pPr>
            <a:r>
              <a:rPr lang="es-SV" sz="4400" dirty="0">
                <a:solidFill>
                  <a:schemeClr val="accent1">
                    <a:lumMod val="50000"/>
                  </a:schemeClr>
                </a:solidFill>
              </a:rPr>
              <a:t>2do Trimestre 2017</a:t>
            </a:r>
          </a:p>
        </p:txBody>
      </p:sp>
    </p:spTree>
    <p:extLst>
      <p:ext uri="{BB962C8B-B14F-4D97-AF65-F5344CB8AC3E}">
        <p14:creationId xmlns:p14="http://schemas.microsoft.com/office/powerpoint/2010/main" val="32295336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0" y="0"/>
            <a:ext cx="9144000" cy="276999"/>
          </a:xfrm>
          <a:prstGeom prst="rect">
            <a:avLst/>
          </a:prstGeom>
          <a:solidFill>
            <a:schemeClr val="tx2"/>
          </a:solidFill>
        </p:spPr>
        <p:txBody>
          <a:bodyPr wrap="square" rtlCol="0">
            <a:spAutoFit/>
          </a:bodyPr>
          <a:lstStyle/>
          <a:p>
            <a:r>
              <a:rPr lang="es-SV" sz="1200" b="1" dirty="0">
                <a:solidFill>
                  <a:schemeClr val="bg1"/>
                </a:solidFill>
                <a:effectLst>
                  <a:outerShdw blurRad="38100" dist="38100" dir="2700000" algn="tl">
                    <a:srgbClr val="000000">
                      <a:alpha val="43137"/>
                    </a:srgbClr>
                  </a:outerShdw>
                </a:effectLst>
              </a:rPr>
              <a:t>ACTIVIDAD 1  </a:t>
            </a:r>
          </a:p>
        </p:txBody>
      </p:sp>
      <p:sp>
        <p:nvSpPr>
          <p:cNvPr id="18433" name="Rectangle 1"/>
          <p:cNvSpPr>
            <a:spLocks noChangeArrowheads="1"/>
          </p:cNvSpPr>
          <p:nvPr/>
        </p:nvSpPr>
        <p:spPr bwMode="auto">
          <a:xfrm>
            <a:off x="30253" y="276999"/>
            <a:ext cx="8568952"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1" algn="ctr"/>
            <a:r>
              <a:rPr lang="es-ES" sz="2000" dirty="0"/>
              <a:t>Resultados Actividad 1</a:t>
            </a:r>
          </a:p>
        </p:txBody>
      </p:sp>
      <p:pic>
        <p:nvPicPr>
          <p:cNvPr id="8194" name="Picture 2">
            <a:extLst>
              <a:ext uri="{FF2B5EF4-FFF2-40B4-BE49-F238E27FC236}">
                <a16:creationId xmlns:a16="http://schemas.microsoft.com/office/drawing/2014/main" id="{ECCEAB0C-5A37-494B-BDD5-907A3C360F0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31840" y="817462"/>
            <a:ext cx="5324102" cy="2971001"/>
          </a:xfrm>
          <a:prstGeom prst="rect">
            <a:avLst/>
          </a:prstGeom>
          <a:noFill/>
          <a:extLst>
            <a:ext uri="{909E8E84-426E-40DD-AFC4-6F175D3DCCD1}">
              <a14:hiddenFill xmlns:a14="http://schemas.microsoft.com/office/drawing/2010/main">
                <a:solidFill>
                  <a:srgbClr val="FFFFFF"/>
                </a:solidFill>
              </a14:hiddenFill>
            </a:ext>
          </a:extLst>
        </p:spPr>
      </p:pic>
      <p:pic>
        <p:nvPicPr>
          <p:cNvPr id="2" name="Imagen 1">
            <a:extLst>
              <a:ext uri="{FF2B5EF4-FFF2-40B4-BE49-F238E27FC236}">
                <a16:creationId xmlns:a16="http://schemas.microsoft.com/office/drawing/2014/main" id="{C97FBDB6-4FDF-465C-8508-25BC230628A7}"/>
              </a:ext>
            </a:extLst>
          </p:cNvPr>
          <p:cNvPicPr>
            <a:picLocks noChangeAspect="1"/>
          </p:cNvPicPr>
          <p:nvPr/>
        </p:nvPicPr>
        <p:blipFill>
          <a:blip r:embed="rId3"/>
          <a:stretch>
            <a:fillRect/>
          </a:stretch>
        </p:blipFill>
        <p:spPr>
          <a:xfrm>
            <a:off x="3132052" y="3824443"/>
            <a:ext cx="5323890" cy="2903940"/>
          </a:xfrm>
          <a:prstGeom prst="rect">
            <a:avLst/>
          </a:prstGeom>
        </p:spPr>
      </p:pic>
      <p:sp>
        <p:nvSpPr>
          <p:cNvPr id="4" name="Rectángulo 3">
            <a:extLst>
              <a:ext uri="{FF2B5EF4-FFF2-40B4-BE49-F238E27FC236}">
                <a16:creationId xmlns:a16="http://schemas.microsoft.com/office/drawing/2014/main" id="{0134F794-A0DE-4FFA-B355-F31A0C4DFE9C}"/>
              </a:ext>
            </a:extLst>
          </p:cNvPr>
          <p:cNvSpPr/>
          <p:nvPr/>
        </p:nvSpPr>
        <p:spPr>
          <a:xfrm>
            <a:off x="539552" y="1733576"/>
            <a:ext cx="2088232" cy="738664"/>
          </a:xfrm>
          <a:prstGeom prst="rect">
            <a:avLst/>
          </a:prstGeom>
        </p:spPr>
        <p:txBody>
          <a:bodyPr wrap="square">
            <a:spAutoFit/>
          </a:bodyPr>
          <a:lstStyle/>
          <a:p>
            <a:pPr algn="just">
              <a:spcAft>
                <a:spcPts val="0"/>
              </a:spcAft>
            </a:pPr>
            <a:r>
              <a:rPr lang="es-ES" sz="1400" b="1" dirty="0">
                <a:latin typeface="Arial" panose="020B0604020202020204" pitchFamily="34" charset="0"/>
                <a:ea typeface="Times New Roman" panose="02020603050405020304" pitchFamily="18" charset="0"/>
              </a:rPr>
              <a:t>Figura 4: </a:t>
            </a:r>
          </a:p>
          <a:p>
            <a:pPr algn="just">
              <a:spcAft>
                <a:spcPts val="0"/>
              </a:spcAft>
            </a:pPr>
            <a:r>
              <a:rPr lang="es-ES" sz="1400" b="1" dirty="0">
                <a:latin typeface="Arial" panose="020B0604020202020204" pitchFamily="34" charset="0"/>
                <a:ea typeface="Times New Roman" panose="02020603050405020304" pitchFamily="18" charset="0"/>
              </a:rPr>
              <a:t>230% en relación con lo presupuestado</a:t>
            </a:r>
            <a:endParaRPr lang="es-SV" sz="6600" b="1" dirty="0">
              <a:effectLst/>
              <a:latin typeface="Times New Roman" panose="02020603050405020304" pitchFamily="18" charset="0"/>
              <a:ea typeface="Times New Roman" panose="02020603050405020304" pitchFamily="18" charset="0"/>
            </a:endParaRPr>
          </a:p>
        </p:txBody>
      </p:sp>
      <p:sp>
        <p:nvSpPr>
          <p:cNvPr id="10" name="Rectángulo 9">
            <a:extLst>
              <a:ext uri="{FF2B5EF4-FFF2-40B4-BE49-F238E27FC236}">
                <a16:creationId xmlns:a16="http://schemas.microsoft.com/office/drawing/2014/main" id="{A64E36C0-D9F4-4110-9C05-5F9498A60650}"/>
              </a:ext>
            </a:extLst>
          </p:cNvPr>
          <p:cNvSpPr/>
          <p:nvPr/>
        </p:nvSpPr>
        <p:spPr>
          <a:xfrm>
            <a:off x="539552" y="4537749"/>
            <a:ext cx="2344712" cy="738664"/>
          </a:xfrm>
          <a:prstGeom prst="rect">
            <a:avLst/>
          </a:prstGeom>
        </p:spPr>
        <p:txBody>
          <a:bodyPr wrap="square">
            <a:spAutoFit/>
          </a:bodyPr>
          <a:lstStyle/>
          <a:p>
            <a:pPr algn="just">
              <a:spcAft>
                <a:spcPts val="0"/>
              </a:spcAft>
            </a:pPr>
            <a:r>
              <a:rPr lang="es-ES" sz="1400" b="1" dirty="0">
                <a:latin typeface="Arial" panose="020B0604020202020204" pitchFamily="34" charset="0"/>
              </a:rPr>
              <a:t>Figura 5: </a:t>
            </a:r>
          </a:p>
          <a:p>
            <a:pPr algn="just">
              <a:spcAft>
                <a:spcPts val="0"/>
              </a:spcAft>
            </a:pPr>
            <a:r>
              <a:rPr lang="es-ES" sz="1400" b="1" dirty="0">
                <a:latin typeface="Arial" panose="020B0604020202020204" pitchFamily="34" charset="0"/>
              </a:rPr>
              <a:t>188% en relación con lo presupuestado</a:t>
            </a:r>
          </a:p>
        </p:txBody>
      </p:sp>
    </p:spTree>
    <p:extLst>
      <p:ext uri="{BB962C8B-B14F-4D97-AF65-F5344CB8AC3E}">
        <p14:creationId xmlns:p14="http://schemas.microsoft.com/office/powerpoint/2010/main" val="9702218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0" y="0"/>
            <a:ext cx="9144000" cy="276999"/>
          </a:xfrm>
          <a:prstGeom prst="rect">
            <a:avLst/>
          </a:prstGeom>
          <a:solidFill>
            <a:schemeClr val="tx2"/>
          </a:solidFill>
        </p:spPr>
        <p:txBody>
          <a:bodyPr wrap="square" rtlCol="0">
            <a:spAutoFit/>
          </a:bodyPr>
          <a:lstStyle/>
          <a:p>
            <a:r>
              <a:rPr lang="es-SV" sz="1200" b="1" dirty="0">
                <a:solidFill>
                  <a:schemeClr val="bg1"/>
                </a:solidFill>
                <a:effectLst>
                  <a:outerShdw blurRad="38100" dist="38100" dir="2700000" algn="tl">
                    <a:srgbClr val="000000">
                      <a:alpha val="43137"/>
                    </a:srgbClr>
                  </a:outerShdw>
                </a:effectLst>
              </a:rPr>
              <a:t>ACTIVIDAD 2  </a:t>
            </a:r>
          </a:p>
        </p:txBody>
      </p:sp>
      <p:sp>
        <p:nvSpPr>
          <p:cNvPr id="18433" name="Rectangle 1"/>
          <p:cNvSpPr>
            <a:spLocks noChangeArrowheads="1"/>
          </p:cNvSpPr>
          <p:nvPr/>
        </p:nvSpPr>
        <p:spPr bwMode="auto">
          <a:xfrm>
            <a:off x="395536" y="615796"/>
            <a:ext cx="8568952"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es-ES" b="1" u="sng" dirty="0"/>
              <a:t>Costos Directos</a:t>
            </a:r>
            <a:endParaRPr lang="es-SV" sz="2800" dirty="0"/>
          </a:p>
          <a:p>
            <a:r>
              <a:rPr lang="es-ES" b="1" dirty="0"/>
              <a:t> </a:t>
            </a:r>
            <a:endParaRPr lang="es-SV" sz="2800" dirty="0"/>
          </a:p>
          <a:p>
            <a:endParaRPr lang="es-ES" dirty="0"/>
          </a:p>
          <a:p>
            <a:r>
              <a:rPr lang="es-ES" dirty="0"/>
              <a:t>2.1-2.3 Staff</a:t>
            </a:r>
            <a:endParaRPr lang="es-SV" sz="2800" dirty="0"/>
          </a:p>
          <a:p>
            <a:r>
              <a:rPr lang="es-ES" dirty="0"/>
              <a:t>Meta: 4 al año</a:t>
            </a:r>
            <a:endParaRPr lang="es-SV" sz="2800" dirty="0"/>
          </a:p>
          <a:p>
            <a:r>
              <a:rPr lang="es-ES" dirty="0"/>
              <a:t>Resultado del trimestre: 2 (50% de cumplimiento en relación con la meta anual)</a:t>
            </a:r>
            <a:endParaRPr lang="es-SV" sz="2800" dirty="0"/>
          </a:p>
        </p:txBody>
      </p:sp>
      <p:graphicFrame>
        <p:nvGraphicFramePr>
          <p:cNvPr id="2" name="Tabla 1">
            <a:extLst>
              <a:ext uri="{FF2B5EF4-FFF2-40B4-BE49-F238E27FC236}">
                <a16:creationId xmlns:a16="http://schemas.microsoft.com/office/drawing/2014/main" id="{60C67F5D-FDF3-458F-8D21-3659FF6C0E62}"/>
              </a:ext>
            </a:extLst>
          </p:cNvPr>
          <p:cNvGraphicFramePr>
            <a:graphicFrameLocks noGrp="1"/>
          </p:cNvGraphicFramePr>
          <p:nvPr>
            <p:extLst>
              <p:ext uri="{D42A27DB-BD31-4B8C-83A1-F6EECF244321}">
                <p14:modId xmlns:p14="http://schemas.microsoft.com/office/powerpoint/2010/main" val="4104120848"/>
              </p:ext>
            </p:extLst>
          </p:nvPr>
        </p:nvGraphicFramePr>
        <p:xfrm>
          <a:off x="539552" y="2708920"/>
          <a:ext cx="7667804" cy="2414929"/>
        </p:xfrm>
        <a:graphic>
          <a:graphicData uri="http://schemas.openxmlformats.org/drawingml/2006/table">
            <a:tbl>
              <a:tblPr firstRow="1" firstCol="1" bandRow="1"/>
              <a:tblGrid>
                <a:gridCol w="1235710">
                  <a:extLst>
                    <a:ext uri="{9D8B030D-6E8A-4147-A177-3AD203B41FA5}">
                      <a16:colId xmlns:a16="http://schemas.microsoft.com/office/drawing/2014/main" val="739058160"/>
                    </a:ext>
                  </a:extLst>
                </a:gridCol>
                <a:gridCol w="1247517">
                  <a:extLst>
                    <a:ext uri="{9D8B030D-6E8A-4147-A177-3AD203B41FA5}">
                      <a16:colId xmlns:a16="http://schemas.microsoft.com/office/drawing/2014/main" val="3837975717"/>
                    </a:ext>
                  </a:extLst>
                </a:gridCol>
                <a:gridCol w="1152128">
                  <a:extLst>
                    <a:ext uri="{9D8B030D-6E8A-4147-A177-3AD203B41FA5}">
                      <a16:colId xmlns:a16="http://schemas.microsoft.com/office/drawing/2014/main" val="2670123008"/>
                    </a:ext>
                  </a:extLst>
                </a:gridCol>
                <a:gridCol w="1368152">
                  <a:extLst>
                    <a:ext uri="{9D8B030D-6E8A-4147-A177-3AD203B41FA5}">
                      <a16:colId xmlns:a16="http://schemas.microsoft.com/office/drawing/2014/main" val="3239283287"/>
                    </a:ext>
                  </a:extLst>
                </a:gridCol>
                <a:gridCol w="1140569">
                  <a:extLst>
                    <a:ext uri="{9D8B030D-6E8A-4147-A177-3AD203B41FA5}">
                      <a16:colId xmlns:a16="http://schemas.microsoft.com/office/drawing/2014/main" val="529753931"/>
                    </a:ext>
                  </a:extLst>
                </a:gridCol>
                <a:gridCol w="1523728">
                  <a:extLst>
                    <a:ext uri="{9D8B030D-6E8A-4147-A177-3AD203B41FA5}">
                      <a16:colId xmlns:a16="http://schemas.microsoft.com/office/drawing/2014/main" val="358714955"/>
                    </a:ext>
                  </a:extLst>
                </a:gridCol>
              </a:tblGrid>
              <a:tr h="436457">
                <a:tc gridSpan="2">
                  <a:txBody>
                    <a:bodyPr/>
                    <a:lstStyle/>
                    <a:p>
                      <a:pPr algn="ctr">
                        <a:spcAft>
                          <a:spcPts val="0"/>
                        </a:spcAft>
                      </a:pPr>
                      <a:r>
                        <a:rPr lang="es-ES" sz="1200" b="1" dirty="0">
                          <a:effectLst/>
                          <a:latin typeface="Arial" panose="020B0604020202020204" pitchFamily="34" charset="0"/>
                          <a:ea typeface="Times New Roman" panose="02020603050405020304" pitchFamily="18" charset="0"/>
                        </a:rPr>
                        <a:t>Presupuesto Anual</a:t>
                      </a:r>
                      <a:endParaRPr lang="es-SV" sz="20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hMerge="1">
                  <a:txBody>
                    <a:bodyPr/>
                    <a:lstStyle/>
                    <a:p>
                      <a:endParaRPr lang="es-SV"/>
                    </a:p>
                  </a:txBody>
                  <a:tcPr/>
                </a:tc>
                <a:tc>
                  <a:txBody>
                    <a:bodyPr/>
                    <a:lstStyle/>
                    <a:p>
                      <a:pPr algn="ctr">
                        <a:spcAft>
                          <a:spcPts val="0"/>
                        </a:spcAft>
                      </a:pPr>
                      <a:r>
                        <a:rPr lang="es-ES" sz="1200" b="1">
                          <a:effectLst/>
                          <a:latin typeface="Arial" panose="020B0604020202020204" pitchFamily="34" charset="0"/>
                          <a:ea typeface="Times New Roman" panose="02020603050405020304" pitchFamily="18" charset="0"/>
                        </a:rPr>
                        <a:t>Presupuesto semestral</a:t>
                      </a:r>
                      <a:endParaRPr lang="es-SV" sz="2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spcAft>
                          <a:spcPts val="0"/>
                        </a:spcAft>
                      </a:pPr>
                      <a:r>
                        <a:rPr lang="es-ES" sz="1200" b="1">
                          <a:effectLst/>
                          <a:latin typeface="Arial" panose="020B0604020202020204" pitchFamily="34" charset="0"/>
                          <a:ea typeface="Times New Roman" panose="02020603050405020304" pitchFamily="18" charset="0"/>
                        </a:rPr>
                        <a:t>Gasto al Q2</a:t>
                      </a:r>
                      <a:endParaRPr lang="es-SV" sz="2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spcAft>
                          <a:spcPts val="0"/>
                        </a:spcAft>
                      </a:pPr>
                      <a:r>
                        <a:rPr lang="es-ES" sz="1200" b="1">
                          <a:effectLst/>
                          <a:latin typeface="Arial" panose="020B0604020202020204" pitchFamily="34" charset="0"/>
                          <a:ea typeface="Times New Roman" panose="02020603050405020304" pitchFamily="18" charset="0"/>
                        </a:rPr>
                        <a:t>Saldo</a:t>
                      </a:r>
                      <a:endParaRPr lang="es-SV" sz="2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spcAft>
                          <a:spcPts val="0"/>
                        </a:spcAft>
                      </a:pPr>
                      <a:r>
                        <a:rPr lang="es-ES" sz="1200" b="1">
                          <a:effectLst/>
                          <a:latin typeface="Arial" panose="020B0604020202020204" pitchFamily="34" charset="0"/>
                          <a:ea typeface="Times New Roman" panose="02020603050405020304" pitchFamily="18" charset="0"/>
                        </a:rPr>
                        <a:t>% ejecución del presupuesto anual</a:t>
                      </a:r>
                      <a:endParaRPr lang="es-SV" sz="2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extLst>
                  <a:ext uri="{0D108BD9-81ED-4DB2-BD59-A6C34878D82A}">
                    <a16:rowId xmlns:a16="http://schemas.microsoft.com/office/drawing/2014/main" val="2584887965"/>
                  </a:ext>
                </a:extLst>
              </a:tr>
              <a:tr h="242476">
                <a:tc>
                  <a:txBody>
                    <a:bodyPr/>
                    <a:lstStyle/>
                    <a:p>
                      <a:pPr algn="ctr">
                        <a:spcAft>
                          <a:spcPts val="0"/>
                        </a:spcAft>
                      </a:pPr>
                      <a:r>
                        <a:rPr lang="es-ES" sz="1400">
                          <a:effectLst/>
                          <a:latin typeface="Arial" panose="020B0604020202020204" pitchFamily="34" charset="0"/>
                          <a:ea typeface="Times New Roman" panose="02020603050405020304" pitchFamily="18" charset="0"/>
                        </a:rPr>
                        <a:t>FM</a:t>
                      </a:r>
                      <a:endParaRPr lang="es-SV" sz="2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a:effectLst/>
                          <a:latin typeface="Arial" panose="020B0604020202020204" pitchFamily="34" charset="0"/>
                          <a:ea typeface="Times New Roman" panose="02020603050405020304" pitchFamily="18" charset="0"/>
                        </a:rPr>
                        <a:t>$74, 990.00</a:t>
                      </a:r>
                      <a:endParaRPr lang="es-SV" sz="2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a:effectLst/>
                          <a:latin typeface="Arial" panose="020B0604020202020204" pitchFamily="34" charset="0"/>
                          <a:ea typeface="Times New Roman" panose="02020603050405020304" pitchFamily="18" charset="0"/>
                        </a:rPr>
                        <a:t>$37,495.00</a:t>
                      </a:r>
                      <a:endParaRPr lang="es-SV" sz="2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a:effectLst/>
                          <a:latin typeface="Arial" panose="020B0604020202020204" pitchFamily="34" charset="0"/>
                          <a:ea typeface="Times New Roman" panose="02020603050405020304" pitchFamily="18" charset="0"/>
                        </a:rPr>
                        <a:t>$37, 406.72</a:t>
                      </a:r>
                      <a:endParaRPr lang="es-SV" sz="2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a:effectLst/>
                          <a:latin typeface="Arial" panose="020B0604020202020204" pitchFamily="34" charset="0"/>
                          <a:ea typeface="Times New Roman" panose="02020603050405020304" pitchFamily="18" charset="0"/>
                        </a:rPr>
                        <a:t>$37,583.28</a:t>
                      </a:r>
                      <a:endParaRPr lang="es-SV" sz="2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a:effectLst/>
                          <a:latin typeface="Arial" panose="020B0604020202020204" pitchFamily="34" charset="0"/>
                          <a:ea typeface="Times New Roman" panose="02020603050405020304" pitchFamily="18" charset="0"/>
                        </a:rPr>
                        <a:t>49.88%</a:t>
                      </a:r>
                      <a:endParaRPr lang="es-SV" sz="2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50361757"/>
                  </a:ext>
                </a:extLst>
              </a:tr>
              <a:tr h="242476">
                <a:tc>
                  <a:txBody>
                    <a:bodyPr/>
                    <a:lstStyle/>
                    <a:p>
                      <a:pPr algn="ctr">
                        <a:spcAft>
                          <a:spcPts val="0"/>
                        </a:spcAft>
                      </a:pPr>
                      <a:r>
                        <a:rPr lang="es-ES" sz="1400">
                          <a:effectLst/>
                          <a:latin typeface="Arial" panose="020B0604020202020204" pitchFamily="34" charset="0"/>
                          <a:ea typeface="Times New Roman" panose="02020603050405020304" pitchFamily="18" charset="0"/>
                        </a:rPr>
                        <a:t>SISCA</a:t>
                      </a:r>
                      <a:endParaRPr lang="es-SV" sz="2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a:effectLst/>
                          <a:latin typeface="Arial" panose="020B0604020202020204" pitchFamily="34" charset="0"/>
                          <a:ea typeface="Times New Roman" panose="02020603050405020304" pitchFamily="18" charset="0"/>
                        </a:rPr>
                        <a:t>$74, 990.00</a:t>
                      </a:r>
                      <a:endParaRPr lang="es-SV" sz="2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a:effectLst/>
                          <a:latin typeface="Arial" panose="020B0604020202020204" pitchFamily="34" charset="0"/>
                          <a:ea typeface="Times New Roman" panose="02020603050405020304" pitchFamily="18" charset="0"/>
                        </a:rPr>
                        <a:t>$37,495.00</a:t>
                      </a:r>
                      <a:endParaRPr lang="es-SV" sz="2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a:effectLst/>
                          <a:latin typeface="Arial" panose="020B0604020202020204" pitchFamily="34" charset="0"/>
                          <a:ea typeface="Times New Roman" panose="02020603050405020304" pitchFamily="18" charset="0"/>
                        </a:rPr>
                        <a:t>$36,692.50</a:t>
                      </a:r>
                      <a:endParaRPr lang="es-SV" sz="2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a:effectLst/>
                          <a:latin typeface="Arial" panose="020B0604020202020204" pitchFamily="34" charset="0"/>
                          <a:ea typeface="Times New Roman" panose="02020603050405020304" pitchFamily="18" charset="0"/>
                        </a:rPr>
                        <a:t>$38,297.50</a:t>
                      </a:r>
                      <a:endParaRPr lang="es-SV" sz="2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a:effectLst/>
                          <a:latin typeface="Arial" panose="020B0604020202020204" pitchFamily="34" charset="0"/>
                          <a:ea typeface="Times New Roman" panose="02020603050405020304" pitchFamily="18" charset="0"/>
                        </a:rPr>
                        <a:t>48.99%</a:t>
                      </a:r>
                      <a:endParaRPr lang="es-SV" sz="2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13410770"/>
                  </a:ext>
                </a:extLst>
              </a:tr>
              <a:tr h="1454856">
                <a:tc>
                  <a:txBody>
                    <a:bodyPr/>
                    <a:lstStyle/>
                    <a:p>
                      <a:pPr algn="ctr">
                        <a:spcAft>
                          <a:spcPts val="0"/>
                        </a:spcAft>
                      </a:pPr>
                      <a:r>
                        <a:rPr lang="es-ES" sz="1400">
                          <a:effectLst/>
                          <a:latin typeface="Arial" panose="020B0604020202020204" pitchFamily="34" charset="0"/>
                          <a:ea typeface="Times New Roman" panose="02020603050405020304" pitchFamily="18" charset="0"/>
                        </a:rPr>
                        <a:t>Comentarios:</a:t>
                      </a:r>
                      <a:endParaRPr lang="es-SV" sz="2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gn="just">
                        <a:spcAft>
                          <a:spcPts val="0"/>
                        </a:spcAft>
                      </a:pPr>
                      <a:r>
                        <a:rPr lang="es-ES" sz="1400" dirty="0">
                          <a:effectLst/>
                          <a:latin typeface="Arial" panose="020B0604020202020204" pitchFamily="34" charset="0"/>
                          <a:ea typeface="Times New Roman" panose="02020603050405020304" pitchFamily="18" charset="0"/>
                        </a:rPr>
                        <a:t>Al cierre de este período se refleja un remanente de $88.28 esto se debe a que no se cubrieron pagos de seguro médico y vida de la Técnico en Monitoreo para el mes de enero y febrero y diferencia real cobrada por la aseguradora por las otras dos funcionarias. </a:t>
                      </a:r>
                      <a:endParaRPr lang="es-SV" sz="2000" dirty="0">
                        <a:effectLst/>
                        <a:latin typeface="Times New Roman" panose="02020603050405020304" pitchFamily="18" charset="0"/>
                        <a:ea typeface="Times New Roman" panose="02020603050405020304" pitchFamily="18" charset="0"/>
                      </a:endParaRPr>
                    </a:p>
                    <a:p>
                      <a:pPr algn="just">
                        <a:spcAft>
                          <a:spcPts val="0"/>
                        </a:spcAft>
                      </a:pPr>
                      <a:r>
                        <a:rPr lang="es-ES" sz="1400" dirty="0">
                          <a:effectLst/>
                          <a:latin typeface="Arial" panose="020B0604020202020204" pitchFamily="34" charset="0"/>
                          <a:ea typeface="Times New Roman" panose="02020603050405020304" pitchFamily="18" charset="0"/>
                        </a:rPr>
                        <a:t>La diferencia en el reporte de gasto con SISCA por $714.22 se debe a que el cargo por seguros de vida y medico se han registrado en la línea de administración.</a:t>
                      </a:r>
                      <a:endParaRPr lang="es-SV" sz="20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SV"/>
                    </a:p>
                  </a:txBody>
                  <a:tcPr/>
                </a:tc>
                <a:tc hMerge="1">
                  <a:txBody>
                    <a:bodyPr/>
                    <a:lstStyle/>
                    <a:p>
                      <a:endParaRPr lang="es-SV"/>
                    </a:p>
                  </a:txBody>
                  <a:tcPr/>
                </a:tc>
                <a:tc hMerge="1">
                  <a:txBody>
                    <a:bodyPr/>
                    <a:lstStyle/>
                    <a:p>
                      <a:endParaRPr lang="es-SV"/>
                    </a:p>
                  </a:txBody>
                  <a:tcPr/>
                </a:tc>
                <a:tc hMerge="1">
                  <a:txBody>
                    <a:bodyPr/>
                    <a:lstStyle/>
                    <a:p>
                      <a:endParaRPr lang="es-SV"/>
                    </a:p>
                  </a:txBody>
                  <a:tcPr/>
                </a:tc>
                <a:extLst>
                  <a:ext uri="{0D108BD9-81ED-4DB2-BD59-A6C34878D82A}">
                    <a16:rowId xmlns:a16="http://schemas.microsoft.com/office/drawing/2014/main" val="549180424"/>
                  </a:ext>
                </a:extLst>
              </a:tr>
            </a:tbl>
          </a:graphicData>
        </a:graphic>
      </p:graphicFrame>
    </p:spTree>
    <p:extLst>
      <p:ext uri="{BB962C8B-B14F-4D97-AF65-F5344CB8AC3E}">
        <p14:creationId xmlns:p14="http://schemas.microsoft.com/office/powerpoint/2010/main" val="9201128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0" y="0"/>
            <a:ext cx="9144000" cy="276999"/>
          </a:xfrm>
          <a:prstGeom prst="rect">
            <a:avLst/>
          </a:prstGeom>
          <a:solidFill>
            <a:schemeClr val="tx2"/>
          </a:solidFill>
        </p:spPr>
        <p:txBody>
          <a:bodyPr wrap="square" rtlCol="0">
            <a:spAutoFit/>
          </a:bodyPr>
          <a:lstStyle/>
          <a:p>
            <a:r>
              <a:rPr lang="es-SV" sz="1200" b="1" dirty="0">
                <a:solidFill>
                  <a:schemeClr val="bg1"/>
                </a:solidFill>
                <a:effectLst>
                  <a:outerShdw blurRad="38100" dist="38100" dir="2700000" algn="tl">
                    <a:srgbClr val="000000">
                      <a:alpha val="43137"/>
                    </a:srgbClr>
                  </a:outerShdw>
                </a:effectLst>
              </a:rPr>
              <a:t>ACTIVIDAD 2  </a:t>
            </a:r>
          </a:p>
        </p:txBody>
      </p:sp>
      <p:sp>
        <p:nvSpPr>
          <p:cNvPr id="18433" name="Rectangle 1"/>
          <p:cNvSpPr>
            <a:spLocks noChangeArrowheads="1"/>
          </p:cNvSpPr>
          <p:nvPr/>
        </p:nvSpPr>
        <p:spPr bwMode="auto">
          <a:xfrm>
            <a:off x="431481" y="681663"/>
            <a:ext cx="8568952"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s-ES" dirty="0"/>
              <a:t>2.4 Insumos de oficina</a:t>
            </a:r>
          </a:p>
          <a:p>
            <a:r>
              <a:rPr lang="es-ES" dirty="0"/>
              <a:t>Meta: 2 al año</a:t>
            </a:r>
          </a:p>
          <a:p>
            <a:r>
              <a:rPr lang="es-ES" dirty="0"/>
              <a:t>Resultado: 0 (0% de cumplimiento en relación con la meta anual)</a:t>
            </a:r>
          </a:p>
        </p:txBody>
      </p:sp>
      <p:graphicFrame>
        <p:nvGraphicFramePr>
          <p:cNvPr id="4" name="Tabla 3">
            <a:extLst>
              <a:ext uri="{FF2B5EF4-FFF2-40B4-BE49-F238E27FC236}">
                <a16:creationId xmlns:a16="http://schemas.microsoft.com/office/drawing/2014/main" id="{64AC5E73-4064-43F8-9558-2ED3219B20CA}"/>
              </a:ext>
            </a:extLst>
          </p:cNvPr>
          <p:cNvGraphicFramePr>
            <a:graphicFrameLocks noGrp="1"/>
          </p:cNvGraphicFramePr>
          <p:nvPr>
            <p:extLst>
              <p:ext uri="{D42A27DB-BD31-4B8C-83A1-F6EECF244321}">
                <p14:modId xmlns:p14="http://schemas.microsoft.com/office/powerpoint/2010/main" val="1061153489"/>
              </p:ext>
            </p:extLst>
          </p:nvPr>
        </p:nvGraphicFramePr>
        <p:xfrm>
          <a:off x="539552" y="1772816"/>
          <a:ext cx="7704856" cy="1008111"/>
        </p:xfrm>
        <a:graphic>
          <a:graphicData uri="http://schemas.openxmlformats.org/drawingml/2006/table">
            <a:tbl>
              <a:tblPr firstRow="1" firstCol="1" bandRow="1"/>
              <a:tblGrid>
                <a:gridCol w="1143702">
                  <a:extLst>
                    <a:ext uri="{9D8B030D-6E8A-4147-A177-3AD203B41FA5}">
                      <a16:colId xmlns:a16="http://schemas.microsoft.com/office/drawing/2014/main" val="678887560"/>
                    </a:ext>
                  </a:extLst>
                </a:gridCol>
                <a:gridCol w="1070073">
                  <a:extLst>
                    <a:ext uri="{9D8B030D-6E8A-4147-A177-3AD203B41FA5}">
                      <a16:colId xmlns:a16="http://schemas.microsoft.com/office/drawing/2014/main" val="4217704078"/>
                    </a:ext>
                  </a:extLst>
                </a:gridCol>
                <a:gridCol w="1254146">
                  <a:extLst>
                    <a:ext uri="{9D8B030D-6E8A-4147-A177-3AD203B41FA5}">
                      <a16:colId xmlns:a16="http://schemas.microsoft.com/office/drawing/2014/main" val="1796609414"/>
                    </a:ext>
                  </a:extLst>
                </a:gridCol>
                <a:gridCol w="1451308">
                  <a:extLst>
                    <a:ext uri="{9D8B030D-6E8A-4147-A177-3AD203B41FA5}">
                      <a16:colId xmlns:a16="http://schemas.microsoft.com/office/drawing/2014/main" val="2475137284"/>
                    </a:ext>
                  </a:extLst>
                </a:gridCol>
                <a:gridCol w="1254146">
                  <a:extLst>
                    <a:ext uri="{9D8B030D-6E8A-4147-A177-3AD203B41FA5}">
                      <a16:colId xmlns:a16="http://schemas.microsoft.com/office/drawing/2014/main" val="1585005713"/>
                    </a:ext>
                  </a:extLst>
                </a:gridCol>
                <a:gridCol w="1531481">
                  <a:extLst>
                    <a:ext uri="{9D8B030D-6E8A-4147-A177-3AD203B41FA5}">
                      <a16:colId xmlns:a16="http://schemas.microsoft.com/office/drawing/2014/main" val="2152140502"/>
                    </a:ext>
                  </a:extLst>
                </a:gridCol>
              </a:tblGrid>
              <a:tr h="378042">
                <a:tc gridSpan="2">
                  <a:txBody>
                    <a:bodyPr/>
                    <a:lstStyle/>
                    <a:p>
                      <a:pPr algn="ctr">
                        <a:spcAft>
                          <a:spcPts val="0"/>
                        </a:spcAft>
                      </a:pPr>
                      <a:r>
                        <a:rPr lang="es-ES" sz="1100" b="1">
                          <a:effectLst/>
                          <a:latin typeface="Arial" panose="020B0604020202020204" pitchFamily="34" charset="0"/>
                          <a:ea typeface="Times New Roman" panose="02020603050405020304" pitchFamily="18" charset="0"/>
                        </a:rPr>
                        <a:t>Presupuesto Anual</a:t>
                      </a:r>
                      <a:endParaRPr lang="es-SV"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hMerge="1">
                  <a:txBody>
                    <a:bodyPr/>
                    <a:lstStyle/>
                    <a:p>
                      <a:endParaRPr lang="es-SV"/>
                    </a:p>
                  </a:txBody>
                  <a:tcPr/>
                </a:tc>
                <a:tc>
                  <a:txBody>
                    <a:bodyPr/>
                    <a:lstStyle/>
                    <a:p>
                      <a:pPr algn="ctr">
                        <a:spcAft>
                          <a:spcPts val="0"/>
                        </a:spcAft>
                      </a:pPr>
                      <a:r>
                        <a:rPr lang="es-ES" sz="1100" b="1">
                          <a:effectLst/>
                          <a:latin typeface="Arial" panose="020B0604020202020204" pitchFamily="34" charset="0"/>
                          <a:ea typeface="Times New Roman" panose="02020603050405020304" pitchFamily="18" charset="0"/>
                        </a:rPr>
                        <a:t>Presupuesto semestral</a:t>
                      </a:r>
                      <a:endParaRPr lang="es-SV"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spcAft>
                          <a:spcPts val="0"/>
                        </a:spcAft>
                      </a:pPr>
                      <a:r>
                        <a:rPr lang="es-ES" sz="1100" b="1">
                          <a:effectLst/>
                          <a:latin typeface="Arial" panose="020B0604020202020204" pitchFamily="34" charset="0"/>
                          <a:ea typeface="Times New Roman" panose="02020603050405020304" pitchFamily="18" charset="0"/>
                        </a:rPr>
                        <a:t>Gasto al Q2</a:t>
                      </a:r>
                      <a:endParaRPr lang="es-SV" sz="1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spcAft>
                          <a:spcPts val="0"/>
                        </a:spcAft>
                      </a:pPr>
                      <a:r>
                        <a:rPr lang="es-ES" sz="1100" b="1">
                          <a:effectLst/>
                          <a:latin typeface="Arial" panose="020B0604020202020204" pitchFamily="34" charset="0"/>
                          <a:ea typeface="Times New Roman" panose="02020603050405020304" pitchFamily="18" charset="0"/>
                        </a:rPr>
                        <a:t>Saldo</a:t>
                      </a:r>
                      <a:endParaRPr lang="es-SV" sz="1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spcAft>
                          <a:spcPts val="0"/>
                        </a:spcAft>
                      </a:pPr>
                      <a:r>
                        <a:rPr lang="es-ES" sz="1100" b="1">
                          <a:effectLst/>
                          <a:latin typeface="Arial" panose="020B0604020202020204" pitchFamily="34" charset="0"/>
                          <a:ea typeface="Times New Roman" panose="02020603050405020304" pitchFamily="18" charset="0"/>
                        </a:rPr>
                        <a:t>% ejecución del presupuesto anual</a:t>
                      </a:r>
                      <a:endParaRPr lang="es-SV"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extLst>
                  <a:ext uri="{0D108BD9-81ED-4DB2-BD59-A6C34878D82A}">
                    <a16:rowId xmlns:a16="http://schemas.microsoft.com/office/drawing/2014/main" val="4049677770"/>
                  </a:ext>
                </a:extLst>
              </a:tr>
              <a:tr h="210023">
                <a:tc>
                  <a:txBody>
                    <a:bodyPr/>
                    <a:lstStyle/>
                    <a:p>
                      <a:pPr algn="ctr">
                        <a:spcAft>
                          <a:spcPts val="0"/>
                        </a:spcAft>
                      </a:pPr>
                      <a:r>
                        <a:rPr lang="es-ES" sz="1200">
                          <a:effectLst/>
                          <a:latin typeface="Arial" panose="020B0604020202020204" pitchFamily="34" charset="0"/>
                          <a:ea typeface="Times New Roman" panose="02020603050405020304" pitchFamily="18" charset="0"/>
                        </a:rPr>
                        <a:t>FM</a:t>
                      </a:r>
                      <a:endParaRPr lang="es-SV"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effectLst/>
                          <a:latin typeface="Arial" panose="020B0604020202020204" pitchFamily="34" charset="0"/>
                          <a:ea typeface="Times New Roman" panose="02020603050405020304" pitchFamily="18" charset="0"/>
                        </a:rPr>
                        <a:t>$103.00</a:t>
                      </a:r>
                      <a:endParaRPr lang="es-SV" sz="1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effectLst/>
                          <a:latin typeface="Arial" panose="020B0604020202020204" pitchFamily="34" charset="0"/>
                          <a:ea typeface="Times New Roman" panose="02020603050405020304" pitchFamily="18" charset="0"/>
                        </a:rPr>
                        <a:t>$0.00</a:t>
                      </a:r>
                      <a:endParaRPr lang="es-SV"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effectLst/>
                          <a:latin typeface="Arial" panose="020B0604020202020204" pitchFamily="34" charset="0"/>
                          <a:ea typeface="Times New Roman" panose="02020603050405020304" pitchFamily="18" charset="0"/>
                        </a:rPr>
                        <a:t>$0.00</a:t>
                      </a:r>
                      <a:endParaRPr lang="es-SV" sz="1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effectLst/>
                          <a:latin typeface="Arial" panose="020B0604020202020204" pitchFamily="34" charset="0"/>
                          <a:ea typeface="Times New Roman" panose="02020603050405020304" pitchFamily="18" charset="0"/>
                        </a:rPr>
                        <a:t>$103.00</a:t>
                      </a:r>
                      <a:endParaRPr lang="es-SV" sz="1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effectLst/>
                          <a:latin typeface="Arial" panose="020B0604020202020204" pitchFamily="34" charset="0"/>
                          <a:ea typeface="Times New Roman" panose="02020603050405020304" pitchFamily="18" charset="0"/>
                        </a:rPr>
                        <a:t>0%</a:t>
                      </a:r>
                      <a:endParaRPr lang="es-SV"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78298980"/>
                  </a:ext>
                </a:extLst>
              </a:tr>
              <a:tr h="210023">
                <a:tc>
                  <a:txBody>
                    <a:bodyPr/>
                    <a:lstStyle/>
                    <a:p>
                      <a:pPr algn="ctr">
                        <a:spcAft>
                          <a:spcPts val="0"/>
                        </a:spcAft>
                      </a:pPr>
                      <a:r>
                        <a:rPr lang="es-ES" sz="1200">
                          <a:effectLst/>
                          <a:latin typeface="Arial" panose="020B0604020202020204" pitchFamily="34" charset="0"/>
                          <a:ea typeface="Times New Roman" panose="02020603050405020304" pitchFamily="18" charset="0"/>
                        </a:rPr>
                        <a:t>SISCA</a:t>
                      </a:r>
                      <a:endParaRPr lang="es-SV"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effectLst/>
                          <a:latin typeface="Arial" panose="020B0604020202020204" pitchFamily="34" charset="0"/>
                          <a:ea typeface="Times New Roman" panose="02020603050405020304" pitchFamily="18" charset="0"/>
                        </a:rPr>
                        <a:t>$103.00</a:t>
                      </a:r>
                      <a:endParaRPr lang="es-SV" sz="1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effectLst/>
                          <a:latin typeface="Arial" panose="020B0604020202020204" pitchFamily="34" charset="0"/>
                          <a:ea typeface="Times New Roman" panose="02020603050405020304" pitchFamily="18" charset="0"/>
                        </a:rPr>
                        <a:t>$0.00</a:t>
                      </a:r>
                      <a:endParaRPr lang="es-SV"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effectLst/>
                          <a:latin typeface="Arial" panose="020B0604020202020204" pitchFamily="34" charset="0"/>
                          <a:ea typeface="Times New Roman" panose="02020603050405020304" pitchFamily="18" charset="0"/>
                        </a:rPr>
                        <a:t>$0.00</a:t>
                      </a:r>
                      <a:endParaRPr lang="es-SV" sz="1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effectLst/>
                          <a:latin typeface="Arial" panose="020B0604020202020204" pitchFamily="34" charset="0"/>
                          <a:ea typeface="Times New Roman" panose="02020603050405020304" pitchFamily="18" charset="0"/>
                        </a:rPr>
                        <a:t>$103.00</a:t>
                      </a:r>
                      <a:endParaRPr lang="es-SV" sz="1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effectLst/>
                          <a:latin typeface="Arial" panose="020B0604020202020204" pitchFamily="34" charset="0"/>
                          <a:ea typeface="Times New Roman" panose="02020603050405020304" pitchFamily="18" charset="0"/>
                        </a:rPr>
                        <a:t>0%</a:t>
                      </a:r>
                      <a:endParaRPr lang="es-SV"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54727070"/>
                  </a:ext>
                </a:extLst>
              </a:tr>
              <a:tr h="210023">
                <a:tc>
                  <a:txBody>
                    <a:bodyPr/>
                    <a:lstStyle/>
                    <a:p>
                      <a:pPr algn="ctr">
                        <a:spcAft>
                          <a:spcPts val="0"/>
                        </a:spcAft>
                      </a:pPr>
                      <a:r>
                        <a:rPr lang="es-ES" sz="1200">
                          <a:effectLst/>
                          <a:latin typeface="Arial" panose="020B0604020202020204" pitchFamily="34" charset="0"/>
                          <a:ea typeface="Times New Roman" panose="02020603050405020304" pitchFamily="18" charset="0"/>
                        </a:rPr>
                        <a:t>Comentarios</a:t>
                      </a:r>
                      <a:endParaRPr lang="es-SV"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gn="just">
                        <a:spcAft>
                          <a:spcPts val="0"/>
                        </a:spcAft>
                      </a:pPr>
                      <a:r>
                        <a:rPr lang="es-ES" sz="1200" dirty="0">
                          <a:effectLst/>
                          <a:latin typeface="Arial" panose="020B0604020202020204" pitchFamily="34" charset="0"/>
                          <a:ea typeface="Times New Roman" panose="02020603050405020304" pitchFamily="18" charset="0"/>
                        </a:rPr>
                        <a:t> </a:t>
                      </a:r>
                      <a:endParaRPr lang="es-SV" sz="1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SV"/>
                    </a:p>
                  </a:txBody>
                  <a:tcPr/>
                </a:tc>
                <a:tc hMerge="1">
                  <a:txBody>
                    <a:bodyPr/>
                    <a:lstStyle/>
                    <a:p>
                      <a:endParaRPr lang="es-SV"/>
                    </a:p>
                  </a:txBody>
                  <a:tcPr/>
                </a:tc>
                <a:tc hMerge="1">
                  <a:txBody>
                    <a:bodyPr/>
                    <a:lstStyle/>
                    <a:p>
                      <a:endParaRPr lang="es-SV"/>
                    </a:p>
                  </a:txBody>
                  <a:tcPr/>
                </a:tc>
                <a:tc hMerge="1">
                  <a:txBody>
                    <a:bodyPr/>
                    <a:lstStyle/>
                    <a:p>
                      <a:endParaRPr lang="es-SV"/>
                    </a:p>
                  </a:txBody>
                  <a:tcPr/>
                </a:tc>
                <a:extLst>
                  <a:ext uri="{0D108BD9-81ED-4DB2-BD59-A6C34878D82A}">
                    <a16:rowId xmlns:a16="http://schemas.microsoft.com/office/drawing/2014/main" val="1375369246"/>
                  </a:ext>
                </a:extLst>
              </a:tr>
            </a:tbl>
          </a:graphicData>
        </a:graphic>
      </p:graphicFrame>
      <p:sp>
        <p:nvSpPr>
          <p:cNvPr id="6" name="Rectangle 1">
            <a:extLst>
              <a:ext uri="{FF2B5EF4-FFF2-40B4-BE49-F238E27FC236}">
                <a16:creationId xmlns:a16="http://schemas.microsoft.com/office/drawing/2014/main" id="{B4317D40-8135-4A3D-87A2-BF60580586EC}"/>
              </a:ext>
            </a:extLst>
          </p:cNvPr>
          <p:cNvSpPr>
            <a:spLocks noChangeArrowheads="1"/>
          </p:cNvSpPr>
          <p:nvPr/>
        </p:nvSpPr>
        <p:spPr bwMode="auto">
          <a:xfrm>
            <a:off x="431481" y="2906854"/>
            <a:ext cx="8568952"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s-ES" dirty="0"/>
              <a:t>2.5 Administración y gastos comunes </a:t>
            </a:r>
          </a:p>
          <a:p>
            <a:r>
              <a:rPr lang="es-ES" dirty="0"/>
              <a:t>Meta: 4 al año</a:t>
            </a:r>
          </a:p>
          <a:p>
            <a:r>
              <a:rPr lang="es-ES" dirty="0"/>
              <a:t>Resultado: 2 (50% de cumplimiento en relación con la meta anual)</a:t>
            </a:r>
          </a:p>
        </p:txBody>
      </p:sp>
      <p:graphicFrame>
        <p:nvGraphicFramePr>
          <p:cNvPr id="5" name="Tabla 4">
            <a:extLst>
              <a:ext uri="{FF2B5EF4-FFF2-40B4-BE49-F238E27FC236}">
                <a16:creationId xmlns:a16="http://schemas.microsoft.com/office/drawing/2014/main" id="{5A7CBF83-C426-4BF7-94C8-FFB65581F319}"/>
              </a:ext>
            </a:extLst>
          </p:cNvPr>
          <p:cNvGraphicFramePr>
            <a:graphicFrameLocks noGrp="1"/>
          </p:cNvGraphicFramePr>
          <p:nvPr>
            <p:extLst>
              <p:ext uri="{D42A27DB-BD31-4B8C-83A1-F6EECF244321}">
                <p14:modId xmlns:p14="http://schemas.microsoft.com/office/powerpoint/2010/main" val="1238898391"/>
              </p:ext>
            </p:extLst>
          </p:nvPr>
        </p:nvGraphicFramePr>
        <p:xfrm>
          <a:off x="539552" y="3918455"/>
          <a:ext cx="7713853" cy="2712720"/>
        </p:xfrm>
        <a:graphic>
          <a:graphicData uri="http://schemas.openxmlformats.org/drawingml/2006/table">
            <a:tbl>
              <a:tblPr firstRow="1" firstCol="1" bandRow="1"/>
              <a:tblGrid>
                <a:gridCol w="1145038">
                  <a:extLst>
                    <a:ext uri="{9D8B030D-6E8A-4147-A177-3AD203B41FA5}">
                      <a16:colId xmlns:a16="http://schemas.microsoft.com/office/drawing/2014/main" val="916985424"/>
                    </a:ext>
                  </a:extLst>
                </a:gridCol>
                <a:gridCol w="1071323">
                  <a:extLst>
                    <a:ext uri="{9D8B030D-6E8A-4147-A177-3AD203B41FA5}">
                      <a16:colId xmlns:a16="http://schemas.microsoft.com/office/drawing/2014/main" val="3723268497"/>
                    </a:ext>
                  </a:extLst>
                </a:gridCol>
                <a:gridCol w="1255610">
                  <a:extLst>
                    <a:ext uri="{9D8B030D-6E8A-4147-A177-3AD203B41FA5}">
                      <a16:colId xmlns:a16="http://schemas.microsoft.com/office/drawing/2014/main" val="4284121684"/>
                    </a:ext>
                  </a:extLst>
                </a:gridCol>
                <a:gridCol w="1453002">
                  <a:extLst>
                    <a:ext uri="{9D8B030D-6E8A-4147-A177-3AD203B41FA5}">
                      <a16:colId xmlns:a16="http://schemas.microsoft.com/office/drawing/2014/main" val="625314083"/>
                    </a:ext>
                  </a:extLst>
                </a:gridCol>
                <a:gridCol w="1255610">
                  <a:extLst>
                    <a:ext uri="{9D8B030D-6E8A-4147-A177-3AD203B41FA5}">
                      <a16:colId xmlns:a16="http://schemas.microsoft.com/office/drawing/2014/main" val="10826317"/>
                    </a:ext>
                  </a:extLst>
                </a:gridCol>
                <a:gridCol w="1533270">
                  <a:extLst>
                    <a:ext uri="{9D8B030D-6E8A-4147-A177-3AD203B41FA5}">
                      <a16:colId xmlns:a16="http://schemas.microsoft.com/office/drawing/2014/main" val="2430562080"/>
                    </a:ext>
                  </a:extLst>
                </a:gridCol>
              </a:tblGrid>
              <a:tr h="270062">
                <a:tc gridSpan="2">
                  <a:txBody>
                    <a:bodyPr/>
                    <a:lstStyle/>
                    <a:p>
                      <a:pPr algn="ctr">
                        <a:spcAft>
                          <a:spcPts val="0"/>
                        </a:spcAft>
                      </a:pPr>
                      <a:r>
                        <a:rPr lang="es-ES" sz="1100" b="1" dirty="0">
                          <a:effectLst/>
                          <a:latin typeface="Arial" panose="020B0604020202020204" pitchFamily="34" charset="0"/>
                          <a:ea typeface="Times New Roman" panose="02020603050405020304" pitchFamily="18" charset="0"/>
                        </a:rPr>
                        <a:t>Presupuesto Anual</a:t>
                      </a:r>
                      <a:endParaRPr lang="es-SV" sz="1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hMerge="1">
                  <a:txBody>
                    <a:bodyPr/>
                    <a:lstStyle/>
                    <a:p>
                      <a:endParaRPr lang="es-SV"/>
                    </a:p>
                  </a:txBody>
                  <a:tcPr/>
                </a:tc>
                <a:tc>
                  <a:txBody>
                    <a:bodyPr/>
                    <a:lstStyle/>
                    <a:p>
                      <a:pPr algn="ctr">
                        <a:spcAft>
                          <a:spcPts val="0"/>
                        </a:spcAft>
                      </a:pPr>
                      <a:r>
                        <a:rPr lang="es-ES" sz="1100" b="1">
                          <a:effectLst/>
                          <a:latin typeface="Arial" panose="020B0604020202020204" pitchFamily="34" charset="0"/>
                          <a:ea typeface="Times New Roman" panose="02020603050405020304" pitchFamily="18" charset="0"/>
                        </a:rPr>
                        <a:t>Presupuesto semestral</a:t>
                      </a:r>
                      <a:endParaRPr lang="es-SV"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spcAft>
                          <a:spcPts val="0"/>
                        </a:spcAft>
                      </a:pPr>
                      <a:r>
                        <a:rPr lang="es-ES" sz="1100" b="1">
                          <a:effectLst/>
                          <a:latin typeface="Arial" panose="020B0604020202020204" pitchFamily="34" charset="0"/>
                          <a:ea typeface="Times New Roman" panose="02020603050405020304" pitchFamily="18" charset="0"/>
                        </a:rPr>
                        <a:t>Gasto al Q2</a:t>
                      </a:r>
                      <a:endParaRPr lang="es-SV" sz="1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spcAft>
                          <a:spcPts val="0"/>
                        </a:spcAft>
                      </a:pPr>
                      <a:r>
                        <a:rPr lang="es-ES" sz="1100" b="1">
                          <a:effectLst/>
                          <a:latin typeface="Arial" panose="020B0604020202020204" pitchFamily="34" charset="0"/>
                          <a:ea typeface="Times New Roman" panose="02020603050405020304" pitchFamily="18" charset="0"/>
                        </a:rPr>
                        <a:t>Saldo</a:t>
                      </a:r>
                      <a:endParaRPr lang="es-SV" sz="1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spcAft>
                          <a:spcPts val="0"/>
                        </a:spcAft>
                      </a:pPr>
                      <a:r>
                        <a:rPr lang="es-ES" sz="1100" b="1">
                          <a:effectLst/>
                          <a:latin typeface="Arial" panose="020B0604020202020204" pitchFamily="34" charset="0"/>
                          <a:ea typeface="Times New Roman" panose="02020603050405020304" pitchFamily="18" charset="0"/>
                        </a:rPr>
                        <a:t>% ejecución del presupuesto anual</a:t>
                      </a:r>
                      <a:endParaRPr lang="es-SV"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extLst>
                  <a:ext uri="{0D108BD9-81ED-4DB2-BD59-A6C34878D82A}">
                    <a16:rowId xmlns:a16="http://schemas.microsoft.com/office/drawing/2014/main" val="1426429507"/>
                  </a:ext>
                </a:extLst>
              </a:tr>
              <a:tr h="150035">
                <a:tc>
                  <a:txBody>
                    <a:bodyPr/>
                    <a:lstStyle/>
                    <a:p>
                      <a:pPr algn="ctr">
                        <a:spcAft>
                          <a:spcPts val="0"/>
                        </a:spcAft>
                      </a:pPr>
                      <a:r>
                        <a:rPr lang="es-ES" sz="1200">
                          <a:effectLst/>
                          <a:latin typeface="Arial" panose="020B0604020202020204" pitchFamily="34" charset="0"/>
                          <a:ea typeface="Times New Roman" panose="02020603050405020304" pitchFamily="18" charset="0"/>
                        </a:rPr>
                        <a:t>FM</a:t>
                      </a:r>
                      <a:endParaRPr lang="es-SV"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effectLst/>
                          <a:latin typeface="Arial" panose="020B0604020202020204" pitchFamily="34" charset="0"/>
                          <a:ea typeface="Times New Roman" panose="02020603050405020304" pitchFamily="18" charset="0"/>
                        </a:rPr>
                        <a:t>$22,359.00</a:t>
                      </a:r>
                      <a:endParaRPr lang="es-SV" sz="1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effectLst/>
                          <a:latin typeface="Arial" panose="020B0604020202020204" pitchFamily="34" charset="0"/>
                          <a:ea typeface="Times New Roman" panose="02020603050405020304" pitchFamily="18" charset="0"/>
                        </a:rPr>
                        <a:t>$11,179.50</a:t>
                      </a:r>
                      <a:endParaRPr lang="es-SV"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effectLst/>
                          <a:latin typeface="Arial" panose="020B0604020202020204" pitchFamily="34" charset="0"/>
                          <a:ea typeface="Times New Roman" panose="02020603050405020304" pitchFamily="18" charset="0"/>
                        </a:rPr>
                        <a:t>$10,137.95</a:t>
                      </a:r>
                      <a:endParaRPr lang="es-SV" sz="1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effectLst/>
                          <a:latin typeface="Arial" panose="020B0604020202020204" pitchFamily="34" charset="0"/>
                          <a:ea typeface="Times New Roman" panose="02020603050405020304" pitchFamily="18" charset="0"/>
                        </a:rPr>
                        <a:t>$12,221.05</a:t>
                      </a:r>
                      <a:endParaRPr lang="es-SV" sz="1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effectLst/>
                          <a:latin typeface="Arial" panose="020B0604020202020204" pitchFamily="34" charset="0"/>
                          <a:ea typeface="Times New Roman" panose="02020603050405020304" pitchFamily="18" charset="0"/>
                        </a:rPr>
                        <a:t>45.34%</a:t>
                      </a:r>
                      <a:endParaRPr lang="es-SV"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4892968"/>
                  </a:ext>
                </a:extLst>
              </a:tr>
              <a:tr h="150035">
                <a:tc>
                  <a:txBody>
                    <a:bodyPr/>
                    <a:lstStyle/>
                    <a:p>
                      <a:pPr algn="ctr">
                        <a:spcAft>
                          <a:spcPts val="0"/>
                        </a:spcAft>
                      </a:pPr>
                      <a:r>
                        <a:rPr lang="es-ES" sz="1200">
                          <a:effectLst/>
                          <a:latin typeface="Arial" panose="020B0604020202020204" pitchFamily="34" charset="0"/>
                          <a:ea typeface="Times New Roman" panose="02020603050405020304" pitchFamily="18" charset="0"/>
                        </a:rPr>
                        <a:t>SISCA</a:t>
                      </a:r>
                      <a:endParaRPr lang="es-SV"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effectLst/>
                          <a:latin typeface="Arial" panose="020B0604020202020204" pitchFamily="34" charset="0"/>
                          <a:ea typeface="Times New Roman" panose="02020603050405020304" pitchFamily="18" charset="0"/>
                        </a:rPr>
                        <a:t>$22,359.00</a:t>
                      </a:r>
                      <a:endParaRPr lang="es-SV" sz="1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effectLst/>
                          <a:latin typeface="Arial" panose="020B0604020202020204" pitchFamily="34" charset="0"/>
                          <a:ea typeface="Times New Roman" panose="02020603050405020304" pitchFamily="18" charset="0"/>
                        </a:rPr>
                        <a:t>$11,179.50</a:t>
                      </a:r>
                      <a:endParaRPr lang="es-SV"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effectLst/>
                          <a:latin typeface="Arial" panose="020B0604020202020204" pitchFamily="34" charset="0"/>
                          <a:ea typeface="Times New Roman" panose="02020603050405020304" pitchFamily="18" charset="0"/>
                        </a:rPr>
                        <a:t>$11,572.17</a:t>
                      </a:r>
                      <a:endParaRPr lang="es-SV" sz="1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effectLst/>
                          <a:latin typeface="Arial" panose="020B0604020202020204" pitchFamily="34" charset="0"/>
                          <a:ea typeface="Times New Roman" panose="02020603050405020304" pitchFamily="18" charset="0"/>
                        </a:rPr>
                        <a:t>$11,531.83</a:t>
                      </a:r>
                      <a:endParaRPr lang="es-SV" sz="1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effectLst/>
                          <a:latin typeface="Arial" panose="020B0604020202020204" pitchFamily="34" charset="0"/>
                          <a:ea typeface="Times New Roman" panose="02020603050405020304" pitchFamily="18" charset="0"/>
                        </a:rPr>
                        <a:t>51.76%</a:t>
                      </a:r>
                      <a:endParaRPr lang="es-SV"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88662870"/>
                  </a:ext>
                </a:extLst>
              </a:tr>
              <a:tr h="1800416">
                <a:tc>
                  <a:txBody>
                    <a:bodyPr/>
                    <a:lstStyle/>
                    <a:p>
                      <a:pPr algn="ctr">
                        <a:spcAft>
                          <a:spcPts val="0"/>
                        </a:spcAft>
                      </a:pPr>
                      <a:r>
                        <a:rPr lang="es-ES" sz="1200">
                          <a:effectLst/>
                          <a:latin typeface="Arial" panose="020B0604020202020204" pitchFamily="34" charset="0"/>
                          <a:ea typeface="Times New Roman" panose="02020603050405020304" pitchFamily="18" charset="0"/>
                        </a:rPr>
                        <a:t>Comentarios</a:t>
                      </a:r>
                      <a:endParaRPr lang="es-SV"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gn="just">
                        <a:spcAft>
                          <a:spcPts val="0"/>
                        </a:spcAft>
                      </a:pPr>
                      <a:r>
                        <a:rPr lang="es-ES" sz="1200" dirty="0">
                          <a:effectLst/>
                          <a:latin typeface="Arial" panose="020B0604020202020204" pitchFamily="34" charset="0"/>
                          <a:ea typeface="Times New Roman" panose="02020603050405020304" pitchFamily="18" charset="0"/>
                        </a:rPr>
                        <a:t>Se reportan $1041.55 de ahorros debido a variación en costos por licencias adquiridas y algunas licencias que fueron presupuestadas, pero no ha sido necesaria su adquisición, por lo que se solicita utilizar parte de estos fondos, según recomendación ICT/SISCA, para la compra de una memoria para el equipo asignado a Administración, costo aproximado de $50.00, ampliación de memoria para laptop Dell asignando a la Directora Ejecutiva con un costo aproximado de $200.00 y adquisición de </a:t>
                      </a:r>
                      <a:r>
                        <a:rPr lang="es-ES" sz="1200" dirty="0" err="1">
                          <a:effectLst/>
                          <a:latin typeface="Arial" panose="020B0604020202020204" pitchFamily="34" charset="0"/>
                          <a:ea typeface="Times New Roman" panose="02020603050405020304" pitchFamily="18" charset="0"/>
                        </a:rPr>
                        <a:t>Docking</a:t>
                      </a:r>
                      <a:r>
                        <a:rPr lang="es-ES" sz="1200" dirty="0">
                          <a:effectLst/>
                          <a:latin typeface="Arial" panose="020B0604020202020204" pitchFamily="34" charset="0"/>
                          <a:ea typeface="Times New Roman" panose="02020603050405020304" pitchFamily="18" charset="0"/>
                        </a:rPr>
                        <a:t> </a:t>
                      </a:r>
                      <a:r>
                        <a:rPr lang="es-ES" sz="1200" dirty="0" err="1">
                          <a:effectLst/>
                          <a:latin typeface="Arial" panose="020B0604020202020204" pitchFamily="34" charset="0"/>
                          <a:ea typeface="Times New Roman" panose="02020603050405020304" pitchFamily="18" charset="0"/>
                        </a:rPr>
                        <a:t>Station</a:t>
                      </a:r>
                      <a:r>
                        <a:rPr lang="es-ES" sz="1200" dirty="0">
                          <a:effectLst/>
                          <a:latin typeface="Arial" panose="020B0604020202020204" pitchFamily="34" charset="0"/>
                          <a:ea typeface="Times New Roman" panose="02020603050405020304" pitchFamily="18" charset="0"/>
                        </a:rPr>
                        <a:t> Ver. 2 para laptop HP asignada a Monitoreo Estratégico con un costo aproximado de $180.00. Una vez aprobado por MCP se pedirá autorización a FM.</a:t>
                      </a:r>
                      <a:endParaRPr lang="es-SV" sz="1800" dirty="0">
                        <a:effectLst/>
                        <a:latin typeface="Times New Roman" panose="02020603050405020304" pitchFamily="18" charset="0"/>
                        <a:ea typeface="Times New Roman" panose="02020603050405020304" pitchFamily="18" charset="0"/>
                      </a:endParaRPr>
                    </a:p>
                    <a:p>
                      <a:pPr algn="just">
                        <a:spcAft>
                          <a:spcPts val="0"/>
                        </a:spcAft>
                      </a:pPr>
                      <a:r>
                        <a:rPr lang="es-ES" sz="1200" dirty="0">
                          <a:effectLst/>
                          <a:latin typeface="Arial" panose="020B0604020202020204" pitchFamily="34" charset="0"/>
                          <a:ea typeface="Times New Roman" panose="02020603050405020304" pitchFamily="18" charset="0"/>
                        </a:rPr>
                        <a:t>La diferencia de $1,434.22 en el reporte de gasto con SISCA se compone de la siguiente manera: $750.00 de línea 2.7 y $714.22 que corresponden a las líneas 2.1,2.2 y 2.3; y $30.00 por compra de chequera y que corresponden a esta línea.</a:t>
                      </a:r>
                      <a:endParaRPr lang="es-SV" sz="1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SV"/>
                    </a:p>
                  </a:txBody>
                  <a:tcPr/>
                </a:tc>
                <a:tc hMerge="1">
                  <a:txBody>
                    <a:bodyPr/>
                    <a:lstStyle/>
                    <a:p>
                      <a:endParaRPr lang="es-SV"/>
                    </a:p>
                  </a:txBody>
                  <a:tcPr/>
                </a:tc>
                <a:tc hMerge="1">
                  <a:txBody>
                    <a:bodyPr/>
                    <a:lstStyle/>
                    <a:p>
                      <a:endParaRPr lang="es-SV"/>
                    </a:p>
                  </a:txBody>
                  <a:tcPr/>
                </a:tc>
                <a:tc hMerge="1">
                  <a:txBody>
                    <a:bodyPr/>
                    <a:lstStyle/>
                    <a:p>
                      <a:endParaRPr lang="es-SV"/>
                    </a:p>
                  </a:txBody>
                  <a:tcPr/>
                </a:tc>
                <a:extLst>
                  <a:ext uri="{0D108BD9-81ED-4DB2-BD59-A6C34878D82A}">
                    <a16:rowId xmlns:a16="http://schemas.microsoft.com/office/drawing/2014/main" val="2309235269"/>
                  </a:ext>
                </a:extLst>
              </a:tr>
            </a:tbl>
          </a:graphicData>
        </a:graphic>
      </p:graphicFrame>
    </p:spTree>
    <p:extLst>
      <p:ext uri="{BB962C8B-B14F-4D97-AF65-F5344CB8AC3E}">
        <p14:creationId xmlns:p14="http://schemas.microsoft.com/office/powerpoint/2010/main" val="20538749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0" y="0"/>
            <a:ext cx="9144000" cy="276999"/>
          </a:xfrm>
          <a:prstGeom prst="rect">
            <a:avLst/>
          </a:prstGeom>
          <a:solidFill>
            <a:schemeClr val="tx2"/>
          </a:solidFill>
        </p:spPr>
        <p:txBody>
          <a:bodyPr wrap="square" rtlCol="0">
            <a:spAutoFit/>
          </a:bodyPr>
          <a:lstStyle/>
          <a:p>
            <a:r>
              <a:rPr lang="es-SV" sz="1200" b="1" dirty="0">
                <a:solidFill>
                  <a:schemeClr val="bg1"/>
                </a:solidFill>
                <a:effectLst>
                  <a:outerShdw blurRad="38100" dist="38100" dir="2700000" algn="tl">
                    <a:srgbClr val="000000">
                      <a:alpha val="43137"/>
                    </a:srgbClr>
                  </a:outerShdw>
                </a:effectLst>
              </a:rPr>
              <a:t>ACTIVIDAD 2  </a:t>
            </a:r>
          </a:p>
        </p:txBody>
      </p:sp>
      <p:sp>
        <p:nvSpPr>
          <p:cNvPr id="18433" name="Rectangle 1"/>
          <p:cNvSpPr>
            <a:spLocks noChangeArrowheads="1"/>
          </p:cNvSpPr>
          <p:nvPr/>
        </p:nvSpPr>
        <p:spPr bwMode="auto">
          <a:xfrm>
            <a:off x="397496" y="260648"/>
            <a:ext cx="8568952" cy="86177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s-ES" sz="1600" dirty="0"/>
              <a:t>2.6 Línea móvil</a:t>
            </a:r>
          </a:p>
          <a:p>
            <a:r>
              <a:rPr lang="es-ES" sz="1600" dirty="0"/>
              <a:t>Meta: 4 al año</a:t>
            </a:r>
          </a:p>
          <a:p>
            <a:r>
              <a:rPr lang="es-ES" sz="1600" dirty="0"/>
              <a:t>Resultado: 1 (25% de cumplimiento en relación con la meta anual)</a:t>
            </a:r>
          </a:p>
        </p:txBody>
      </p:sp>
      <p:sp>
        <p:nvSpPr>
          <p:cNvPr id="6" name="Rectangle 1">
            <a:extLst>
              <a:ext uri="{FF2B5EF4-FFF2-40B4-BE49-F238E27FC236}">
                <a16:creationId xmlns:a16="http://schemas.microsoft.com/office/drawing/2014/main" id="{B4317D40-8135-4A3D-87A2-BF60580586EC}"/>
              </a:ext>
            </a:extLst>
          </p:cNvPr>
          <p:cNvSpPr>
            <a:spLocks noChangeArrowheads="1"/>
          </p:cNvSpPr>
          <p:nvPr/>
        </p:nvSpPr>
        <p:spPr bwMode="auto">
          <a:xfrm>
            <a:off x="518722" y="2485821"/>
            <a:ext cx="8568952" cy="86177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s-ES" sz="1600" dirty="0"/>
              <a:t>2.7 Overhead</a:t>
            </a:r>
          </a:p>
          <a:p>
            <a:r>
              <a:rPr lang="es-ES" sz="1600" dirty="0"/>
              <a:t>Meta: 4 al año</a:t>
            </a:r>
          </a:p>
          <a:p>
            <a:r>
              <a:rPr lang="es-ES" sz="1600" dirty="0"/>
              <a:t>Resultado: 2 (50% de cumplimiento en relación con la meta anual)</a:t>
            </a:r>
          </a:p>
        </p:txBody>
      </p:sp>
      <p:sp>
        <p:nvSpPr>
          <p:cNvPr id="7" name="Rectangle 1">
            <a:extLst>
              <a:ext uri="{FF2B5EF4-FFF2-40B4-BE49-F238E27FC236}">
                <a16:creationId xmlns:a16="http://schemas.microsoft.com/office/drawing/2014/main" id="{D94C0C59-5711-49EA-9531-8150D93F6E42}"/>
              </a:ext>
            </a:extLst>
          </p:cNvPr>
          <p:cNvSpPr>
            <a:spLocks noChangeArrowheads="1"/>
          </p:cNvSpPr>
          <p:nvPr/>
        </p:nvSpPr>
        <p:spPr bwMode="auto">
          <a:xfrm>
            <a:off x="518722" y="4672519"/>
            <a:ext cx="8568952" cy="86177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s-ES" sz="1600" dirty="0"/>
              <a:t>2.8 Apoyo a comunicaciones</a:t>
            </a:r>
          </a:p>
          <a:p>
            <a:r>
              <a:rPr lang="es-ES" sz="1600" dirty="0"/>
              <a:t>Meta: 7 actividades en el año</a:t>
            </a:r>
          </a:p>
          <a:p>
            <a:r>
              <a:rPr lang="es-ES" sz="1600" dirty="0"/>
              <a:t>Resultado: 3 (42.86% de cumplimiento en relación con la meta anual)</a:t>
            </a:r>
          </a:p>
        </p:txBody>
      </p:sp>
      <p:graphicFrame>
        <p:nvGraphicFramePr>
          <p:cNvPr id="8" name="Tabla 7">
            <a:extLst>
              <a:ext uri="{FF2B5EF4-FFF2-40B4-BE49-F238E27FC236}">
                <a16:creationId xmlns:a16="http://schemas.microsoft.com/office/drawing/2014/main" id="{6B0BC6BB-A9E3-4DBB-839F-1B3F4396ACF6}"/>
              </a:ext>
            </a:extLst>
          </p:cNvPr>
          <p:cNvGraphicFramePr>
            <a:graphicFrameLocks noGrp="1"/>
          </p:cNvGraphicFramePr>
          <p:nvPr>
            <p:extLst>
              <p:ext uri="{D42A27DB-BD31-4B8C-83A1-F6EECF244321}">
                <p14:modId xmlns:p14="http://schemas.microsoft.com/office/powerpoint/2010/main" val="2901418938"/>
              </p:ext>
            </p:extLst>
          </p:nvPr>
        </p:nvGraphicFramePr>
        <p:xfrm>
          <a:off x="518722" y="1210613"/>
          <a:ext cx="7067199" cy="1104900"/>
        </p:xfrm>
        <a:graphic>
          <a:graphicData uri="http://schemas.openxmlformats.org/drawingml/2006/table">
            <a:tbl>
              <a:tblPr firstRow="1" firstCol="1" bandRow="1"/>
              <a:tblGrid>
                <a:gridCol w="1049049">
                  <a:extLst>
                    <a:ext uri="{9D8B030D-6E8A-4147-A177-3AD203B41FA5}">
                      <a16:colId xmlns:a16="http://schemas.microsoft.com/office/drawing/2014/main" val="3943741533"/>
                    </a:ext>
                  </a:extLst>
                </a:gridCol>
                <a:gridCol w="981514">
                  <a:extLst>
                    <a:ext uri="{9D8B030D-6E8A-4147-A177-3AD203B41FA5}">
                      <a16:colId xmlns:a16="http://schemas.microsoft.com/office/drawing/2014/main" val="767092435"/>
                    </a:ext>
                  </a:extLst>
                </a:gridCol>
                <a:gridCol w="1150352">
                  <a:extLst>
                    <a:ext uri="{9D8B030D-6E8A-4147-A177-3AD203B41FA5}">
                      <a16:colId xmlns:a16="http://schemas.microsoft.com/office/drawing/2014/main" val="1746606023"/>
                    </a:ext>
                  </a:extLst>
                </a:gridCol>
                <a:gridCol w="1331197">
                  <a:extLst>
                    <a:ext uri="{9D8B030D-6E8A-4147-A177-3AD203B41FA5}">
                      <a16:colId xmlns:a16="http://schemas.microsoft.com/office/drawing/2014/main" val="399342612"/>
                    </a:ext>
                  </a:extLst>
                </a:gridCol>
                <a:gridCol w="1150352">
                  <a:extLst>
                    <a:ext uri="{9D8B030D-6E8A-4147-A177-3AD203B41FA5}">
                      <a16:colId xmlns:a16="http://schemas.microsoft.com/office/drawing/2014/main" val="3276865038"/>
                    </a:ext>
                  </a:extLst>
                </a:gridCol>
                <a:gridCol w="1404735">
                  <a:extLst>
                    <a:ext uri="{9D8B030D-6E8A-4147-A177-3AD203B41FA5}">
                      <a16:colId xmlns:a16="http://schemas.microsoft.com/office/drawing/2014/main" val="3234886857"/>
                    </a:ext>
                  </a:extLst>
                </a:gridCol>
              </a:tblGrid>
              <a:tr h="0">
                <a:tc gridSpan="2">
                  <a:txBody>
                    <a:bodyPr/>
                    <a:lstStyle/>
                    <a:p>
                      <a:pPr algn="ctr">
                        <a:spcAft>
                          <a:spcPts val="0"/>
                        </a:spcAft>
                      </a:pPr>
                      <a:r>
                        <a:rPr lang="es-ES" sz="1000" b="1">
                          <a:effectLst/>
                          <a:latin typeface="Arial" panose="020B0604020202020204" pitchFamily="34" charset="0"/>
                          <a:ea typeface="Times New Roman" panose="02020603050405020304" pitchFamily="18" charset="0"/>
                        </a:rPr>
                        <a:t>Presupuesto Anual</a:t>
                      </a:r>
                      <a:endParaRPr lang="es-SV"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hMerge="1">
                  <a:txBody>
                    <a:bodyPr/>
                    <a:lstStyle/>
                    <a:p>
                      <a:endParaRPr lang="es-SV"/>
                    </a:p>
                  </a:txBody>
                  <a:tcPr/>
                </a:tc>
                <a:tc>
                  <a:txBody>
                    <a:bodyPr/>
                    <a:lstStyle/>
                    <a:p>
                      <a:pPr algn="ctr">
                        <a:spcAft>
                          <a:spcPts val="0"/>
                        </a:spcAft>
                      </a:pPr>
                      <a:r>
                        <a:rPr lang="es-ES" sz="1000" b="1">
                          <a:effectLst/>
                          <a:latin typeface="Arial" panose="020B0604020202020204" pitchFamily="34" charset="0"/>
                          <a:ea typeface="Times New Roman" panose="02020603050405020304" pitchFamily="18" charset="0"/>
                        </a:rPr>
                        <a:t>Presupuesto semestral</a:t>
                      </a:r>
                      <a:endParaRPr lang="es-SV"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spcAft>
                          <a:spcPts val="0"/>
                        </a:spcAft>
                      </a:pPr>
                      <a:r>
                        <a:rPr lang="es-ES" sz="1000" b="1">
                          <a:effectLst/>
                          <a:latin typeface="Arial" panose="020B0604020202020204" pitchFamily="34" charset="0"/>
                          <a:ea typeface="Times New Roman" panose="02020603050405020304" pitchFamily="18" charset="0"/>
                        </a:rPr>
                        <a:t>Gasto al Q2</a:t>
                      </a:r>
                      <a:endParaRPr lang="es-SV"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spcAft>
                          <a:spcPts val="0"/>
                        </a:spcAft>
                      </a:pPr>
                      <a:r>
                        <a:rPr lang="es-ES" sz="1000" b="1">
                          <a:effectLst/>
                          <a:latin typeface="Arial" panose="020B0604020202020204" pitchFamily="34" charset="0"/>
                          <a:ea typeface="Times New Roman" panose="02020603050405020304" pitchFamily="18" charset="0"/>
                        </a:rPr>
                        <a:t>Saldo</a:t>
                      </a:r>
                      <a:endParaRPr lang="es-SV"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spcAft>
                          <a:spcPts val="0"/>
                        </a:spcAft>
                      </a:pPr>
                      <a:r>
                        <a:rPr lang="es-ES" sz="1000" b="1">
                          <a:effectLst/>
                          <a:latin typeface="Arial" panose="020B0604020202020204" pitchFamily="34" charset="0"/>
                          <a:ea typeface="Times New Roman" panose="02020603050405020304" pitchFamily="18" charset="0"/>
                        </a:rPr>
                        <a:t>% ejecución del presupuesto anual</a:t>
                      </a:r>
                      <a:endParaRPr lang="es-SV"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extLst>
                  <a:ext uri="{0D108BD9-81ED-4DB2-BD59-A6C34878D82A}">
                    <a16:rowId xmlns:a16="http://schemas.microsoft.com/office/drawing/2014/main" val="4102161233"/>
                  </a:ext>
                </a:extLst>
              </a:tr>
              <a:tr h="0">
                <a:tc>
                  <a:txBody>
                    <a:bodyPr/>
                    <a:lstStyle/>
                    <a:p>
                      <a:pPr algn="ctr">
                        <a:spcAft>
                          <a:spcPts val="0"/>
                        </a:spcAft>
                      </a:pPr>
                      <a:r>
                        <a:rPr lang="es-ES" sz="1050">
                          <a:effectLst/>
                          <a:latin typeface="Arial" panose="020B0604020202020204" pitchFamily="34" charset="0"/>
                          <a:ea typeface="Times New Roman" panose="02020603050405020304" pitchFamily="18" charset="0"/>
                        </a:rPr>
                        <a:t>FM</a:t>
                      </a:r>
                      <a:endParaRPr lang="es-SV"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050" dirty="0">
                          <a:effectLst/>
                          <a:latin typeface="Arial" panose="020B0604020202020204" pitchFamily="34" charset="0"/>
                          <a:ea typeface="Times New Roman" panose="02020603050405020304" pitchFamily="18" charset="0"/>
                        </a:rPr>
                        <a:t>$672.00</a:t>
                      </a:r>
                      <a:endParaRPr lang="es-SV" sz="14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050">
                          <a:effectLst/>
                          <a:latin typeface="Arial" panose="020B0604020202020204" pitchFamily="34" charset="0"/>
                          <a:ea typeface="Times New Roman" panose="02020603050405020304" pitchFamily="18" charset="0"/>
                        </a:rPr>
                        <a:t>$336.00</a:t>
                      </a:r>
                      <a:endParaRPr lang="es-SV"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050">
                          <a:effectLst/>
                          <a:latin typeface="Arial" panose="020B0604020202020204" pitchFamily="34" charset="0"/>
                          <a:ea typeface="Times New Roman" panose="02020603050405020304" pitchFamily="18" charset="0"/>
                        </a:rPr>
                        <a:t>$135.38</a:t>
                      </a:r>
                      <a:endParaRPr lang="es-SV"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050">
                          <a:effectLst/>
                          <a:latin typeface="Arial" panose="020B0604020202020204" pitchFamily="34" charset="0"/>
                          <a:ea typeface="Times New Roman" panose="02020603050405020304" pitchFamily="18" charset="0"/>
                        </a:rPr>
                        <a:t>$103.00</a:t>
                      </a:r>
                      <a:endParaRPr lang="es-SV"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050">
                          <a:effectLst/>
                          <a:latin typeface="Arial" panose="020B0604020202020204" pitchFamily="34" charset="0"/>
                          <a:ea typeface="Times New Roman" panose="02020603050405020304" pitchFamily="18" charset="0"/>
                        </a:rPr>
                        <a:t>40.29%</a:t>
                      </a:r>
                      <a:endParaRPr lang="es-SV"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13604146"/>
                  </a:ext>
                </a:extLst>
              </a:tr>
              <a:tr h="0">
                <a:tc>
                  <a:txBody>
                    <a:bodyPr/>
                    <a:lstStyle/>
                    <a:p>
                      <a:pPr algn="ctr">
                        <a:spcAft>
                          <a:spcPts val="0"/>
                        </a:spcAft>
                      </a:pPr>
                      <a:r>
                        <a:rPr lang="es-ES" sz="1050">
                          <a:effectLst/>
                          <a:latin typeface="Arial" panose="020B0604020202020204" pitchFamily="34" charset="0"/>
                          <a:ea typeface="Times New Roman" panose="02020603050405020304" pitchFamily="18" charset="0"/>
                        </a:rPr>
                        <a:t>SISCA</a:t>
                      </a:r>
                      <a:endParaRPr lang="es-SV"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050">
                          <a:effectLst/>
                          <a:latin typeface="Arial" panose="020B0604020202020204" pitchFamily="34" charset="0"/>
                          <a:ea typeface="Times New Roman" panose="02020603050405020304" pitchFamily="18" charset="0"/>
                        </a:rPr>
                        <a:t>$672.00</a:t>
                      </a:r>
                      <a:endParaRPr lang="es-SV"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050">
                          <a:effectLst/>
                          <a:latin typeface="Arial" panose="020B0604020202020204" pitchFamily="34" charset="0"/>
                          <a:ea typeface="Times New Roman" panose="02020603050405020304" pitchFamily="18" charset="0"/>
                        </a:rPr>
                        <a:t>$336.00</a:t>
                      </a:r>
                      <a:endParaRPr lang="es-SV"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050">
                          <a:effectLst/>
                          <a:latin typeface="Arial" panose="020B0604020202020204" pitchFamily="34" charset="0"/>
                          <a:ea typeface="Times New Roman" panose="02020603050405020304" pitchFamily="18" charset="0"/>
                        </a:rPr>
                        <a:t>$0.00</a:t>
                      </a:r>
                      <a:endParaRPr lang="es-SV"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050">
                          <a:effectLst/>
                          <a:latin typeface="Arial" panose="020B0604020202020204" pitchFamily="34" charset="0"/>
                          <a:ea typeface="Times New Roman" panose="02020603050405020304" pitchFamily="18" charset="0"/>
                        </a:rPr>
                        <a:t>$103.00</a:t>
                      </a:r>
                      <a:endParaRPr lang="es-SV"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050">
                          <a:effectLst/>
                          <a:latin typeface="Arial" panose="020B0604020202020204" pitchFamily="34" charset="0"/>
                          <a:ea typeface="Times New Roman" panose="02020603050405020304" pitchFamily="18" charset="0"/>
                        </a:rPr>
                        <a:t>0%</a:t>
                      </a:r>
                      <a:endParaRPr lang="es-SV"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55576180"/>
                  </a:ext>
                </a:extLst>
              </a:tr>
              <a:tr h="0">
                <a:tc>
                  <a:txBody>
                    <a:bodyPr/>
                    <a:lstStyle/>
                    <a:p>
                      <a:pPr algn="ctr">
                        <a:spcAft>
                          <a:spcPts val="0"/>
                        </a:spcAft>
                      </a:pPr>
                      <a:r>
                        <a:rPr lang="es-ES" sz="1050">
                          <a:effectLst/>
                          <a:latin typeface="Arial" panose="020B0604020202020204" pitchFamily="34" charset="0"/>
                          <a:ea typeface="Times New Roman" panose="02020603050405020304" pitchFamily="18" charset="0"/>
                        </a:rPr>
                        <a:t>Comentarios</a:t>
                      </a:r>
                      <a:endParaRPr lang="es-SV"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gn="just">
                        <a:spcAft>
                          <a:spcPts val="0"/>
                        </a:spcAft>
                      </a:pPr>
                      <a:r>
                        <a:rPr lang="es-ES" sz="1050" dirty="0">
                          <a:effectLst/>
                          <a:latin typeface="Arial" panose="020B0604020202020204" pitchFamily="34" charset="0"/>
                          <a:ea typeface="Times New Roman" panose="02020603050405020304" pitchFamily="18" charset="0"/>
                        </a:rPr>
                        <a:t>Por problemas con el proveedor de servicio aún no se cuenta con la facturación del segundo trimestre. </a:t>
                      </a:r>
                      <a:endParaRPr lang="es-SV" sz="1400" dirty="0">
                        <a:effectLst/>
                        <a:latin typeface="Times New Roman" panose="02020603050405020304" pitchFamily="18" charset="0"/>
                        <a:ea typeface="Times New Roman" panose="02020603050405020304" pitchFamily="18" charset="0"/>
                      </a:endParaRPr>
                    </a:p>
                    <a:p>
                      <a:pPr algn="just">
                        <a:spcAft>
                          <a:spcPts val="0"/>
                        </a:spcAft>
                      </a:pPr>
                      <a:r>
                        <a:rPr lang="es-ES" sz="1050" dirty="0">
                          <a:effectLst/>
                          <a:latin typeface="Arial" panose="020B0604020202020204" pitchFamily="34" charset="0"/>
                          <a:ea typeface="Times New Roman" panose="02020603050405020304" pitchFamily="18" charset="0"/>
                        </a:rPr>
                        <a:t>SISCA, reportará el gasto del Q1 en el mes de julio. </a:t>
                      </a:r>
                      <a:endParaRPr lang="es-SV"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SV"/>
                    </a:p>
                  </a:txBody>
                  <a:tcPr/>
                </a:tc>
                <a:tc hMerge="1">
                  <a:txBody>
                    <a:bodyPr/>
                    <a:lstStyle/>
                    <a:p>
                      <a:endParaRPr lang="es-SV"/>
                    </a:p>
                  </a:txBody>
                  <a:tcPr/>
                </a:tc>
                <a:tc hMerge="1">
                  <a:txBody>
                    <a:bodyPr/>
                    <a:lstStyle/>
                    <a:p>
                      <a:endParaRPr lang="es-SV"/>
                    </a:p>
                  </a:txBody>
                  <a:tcPr/>
                </a:tc>
                <a:tc hMerge="1">
                  <a:txBody>
                    <a:bodyPr/>
                    <a:lstStyle/>
                    <a:p>
                      <a:endParaRPr lang="es-SV"/>
                    </a:p>
                  </a:txBody>
                  <a:tcPr/>
                </a:tc>
                <a:extLst>
                  <a:ext uri="{0D108BD9-81ED-4DB2-BD59-A6C34878D82A}">
                    <a16:rowId xmlns:a16="http://schemas.microsoft.com/office/drawing/2014/main" val="1111051064"/>
                  </a:ext>
                </a:extLst>
              </a:tr>
            </a:tbl>
          </a:graphicData>
        </a:graphic>
      </p:graphicFrame>
      <p:graphicFrame>
        <p:nvGraphicFramePr>
          <p:cNvPr id="9" name="Tabla 8">
            <a:extLst>
              <a:ext uri="{FF2B5EF4-FFF2-40B4-BE49-F238E27FC236}">
                <a16:creationId xmlns:a16="http://schemas.microsoft.com/office/drawing/2014/main" id="{E2602710-F68F-47A3-9418-BDE238CA2F46}"/>
              </a:ext>
            </a:extLst>
          </p:cNvPr>
          <p:cNvGraphicFramePr>
            <a:graphicFrameLocks noGrp="1"/>
          </p:cNvGraphicFramePr>
          <p:nvPr>
            <p:extLst>
              <p:ext uri="{D42A27DB-BD31-4B8C-83A1-F6EECF244321}">
                <p14:modId xmlns:p14="http://schemas.microsoft.com/office/powerpoint/2010/main" val="2383592620"/>
              </p:ext>
            </p:extLst>
          </p:nvPr>
        </p:nvGraphicFramePr>
        <p:xfrm>
          <a:off x="518722" y="3440877"/>
          <a:ext cx="7067198" cy="1120140"/>
        </p:xfrm>
        <a:graphic>
          <a:graphicData uri="http://schemas.openxmlformats.org/drawingml/2006/table">
            <a:tbl>
              <a:tblPr firstRow="1" firstCol="1" bandRow="1"/>
              <a:tblGrid>
                <a:gridCol w="1013030">
                  <a:extLst>
                    <a:ext uri="{9D8B030D-6E8A-4147-A177-3AD203B41FA5}">
                      <a16:colId xmlns:a16="http://schemas.microsoft.com/office/drawing/2014/main" val="3989754286"/>
                    </a:ext>
                  </a:extLst>
                </a:gridCol>
                <a:gridCol w="974760">
                  <a:extLst>
                    <a:ext uri="{9D8B030D-6E8A-4147-A177-3AD203B41FA5}">
                      <a16:colId xmlns:a16="http://schemas.microsoft.com/office/drawing/2014/main" val="1033502882"/>
                    </a:ext>
                  </a:extLst>
                </a:gridCol>
                <a:gridCol w="1396587">
                  <a:extLst>
                    <a:ext uri="{9D8B030D-6E8A-4147-A177-3AD203B41FA5}">
                      <a16:colId xmlns:a16="http://schemas.microsoft.com/office/drawing/2014/main" val="447244101"/>
                    </a:ext>
                  </a:extLst>
                </a:gridCol>
                <a:gridCol w="1296144">
                  <a:extLst>
                    <a:ext uri="{9D8B030D-6E8A-4147-A177-3AD203B41FA5}">
                      <a16:colId xmlns:a16="http://schemas.microsoft.com/office/drawing/2014/main" val="4052537624"/>
                    </a:ext>
                  </a:extLst>
                </a:gridCol>
                <a:gridCol w="973687">
                  <a:extLst>
                    <a:ext uri="{9D8B030D-6E8A-4147-A177-3AD203B41FA5}">
                      <a16:colId xmlns:a16="http://schemas.microsoft.com/office/drawing/2014/main" val="4032546437"/>
                    </a:ext>
                  </a:extLst>
                </a:gridCol>
                <a:gridCol w="1412990">
                  <a:extLst>
                    <a:ext uri="{9D8B030D-6E8A-4147-A177-3AD203B41FA5}">
                      <a16:colId xmlns:a16="http://schemas.microsoft.com/office/drawing/2014/main" val="3853781233"/>
                    </a:ext>
                  </a:extLst>
                </a:gridCol>
              </a:tblGrid>
              <a:tr h="88900">
                <a:tc gridSpan="2">
                  <a:txBody>
                    <a:bodyPr/>
                    <a:lstStyle/>
                    <a:p>
                      <a:pPr algn="ctr">
                        <a:spcAft>
                          <a:spcPts val="0"/>
                        </a:spcAft>
                      </a:pPr>
                      <a:r>
                        <a:rPr lang="es-ES" sz="1050">
                          <a:effectLst/>
                          <a:latin typeface="Arial" panose="020B0604020202020204" pitchFamily="34" charset="0"/>
                          <a:ea typeface="Times New Roman" panose="02020603050405020304" pitchFamily="18" charset="0"/>
                        </a:rPr>
                        <a:t>Presupuesto Anual</a:t>
                      </a:r>
                      <a:endParaRPr lang="es-SV"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hMerge="1">
                  <a:txBody>
                    <a:bodyPr/>
                    <a:lstStyle/>
                    <a:p>
                      <a:endParaRPr lang="es-SV"/>
                    </a:p>
                  </a:txBody>
                  <a:tcPr/>
                </a:tc>
                <a:tc>
                  <a:txBody>
                    <a:bodyPr/>
                    <a:lstStyle/>
                    <a:p>
                      <a:pPr algn="ctr">
                        <a:spcAft>
                          <a:spcPts val="0"/>
                        </a:spcAft>
                      </a:pPr>
                      <a:r>
                        <a:rPr lang="es-ES" sz="1050">
                          <a:effectLst/>
                          <a:latin typeface="Arial" panose="020B0604020202020204" pitchFamily="34" charset="0"/>
                          <a:ea typeface="Times New Roman" panose="02020603050405020304" pitchFamily="18" charset="0"/>
                        </a:rPr>
                        <a:t>Presupuesto semestral</a:t>
                      </a:r>
                      <a:endParaRPr lang="es-SV"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spcAft>
                          <a:spcPts val="0"/>
                        </a:spcAft>
                      </a:pPr>
                      <a:r>
                        <a:rPr lang="es-ES" sz="1050">
                          <a:effectLst/>
                          <a:latin typeface="Arial" panose="020B0604020202020204" pitchFamily="34" charset="0"/>
                          <a:ea typeface="Times New Roman" panose="02020603050405020304" pitchFamily="18" charset="0"/>
                        </a:rPr>
                        <a:t>Gasto al Q2</a:t>
                      </a:r>
                      <a:endParaRPr lang="es-SV"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spcAft>
                          <a:spcPts val="0"/>
                        </a:spcAft>
                      </a:pPr>
                      <a:r>
                        <a:rPr lang="es-ES" sz="1050">
                          <a:effectLst/>
                          <a:latin typeface="Arial" panose="020B0604020202020204" pitchFamily="34" charset="0"/>
                          <a:ea typeface="Times New Roman" panose="02020603050405020304" pitchFamily="18" charset="0"/>
                        </a:rPr>
                        <a:t>Saldo</a:t>
                      </a:r>
                      <a:endParaRPr lang="es-SV"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spcAft>
                          <a:spcPts val="0"/>
                        </a:spcAft>
                      </a:pPr>
                      <a:r>
                        <a:rPr lang="es-ES" sz="1000" b="1">
                          <a:effectLst/>
                          <a:latin typeface="Arial" panose="020B0604020202020204" pitchFamily="34" charset="0"/>
                          <a:ea typeface="Times New Roman" panose="02020603050405020304" pitchFamily="18" charset="0"/>
                        </a:rPr>
                        <a:t>% ejecución del presupuesto anual</a:t>
                      </a:r>
                      <a:endParaRPr lang="es-SV"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extLst>
                  <a:ext uri="{0D108BD9-81ED-4DB2-BD59-A6C34878D82A}">
                    <a16:rowId xmlns:a16="http://schemas.microsoft.com/office/drawing/2014/main" val="3647982008"/>
                  </a:ext>
                </a:extLst>
              </a:tr>
              <a:tr h="0">
                <a:tc>
                  <a:txBody>
                    <a:bodyPr/>
                    <a:lstStyle/>
                    <a:p>
                      <a:pPr algn="ctr">
                        <a:spcAft>
                          <a:spcPts val="0"/>
                        </a:spcAft>
                      </a:pPr>
                      <a:r>
                        <a:rPr lang="es-ES" sz="1050" dirty="0">
                          <a:effectLst/>
                          <a:latin typeface="Arial" panose="020B0604020202020204" pitchFamily="34" charset="0"/>
                          <a:ea typeface="Times New Roman" panose="02020603050405020304" pitchFamily="18" charset="0"/>
                        </a:rPr>
                        <a:t>FM</a:t>
                      </a:r>
                      <a:endParaRPr lang="es-SV"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050">
                          <a:effectLst/>
                          <a:latin typeface="Arial" panose="020B0604020202020204" pitchFamily="34" charset="0"/>
                          <a:ea typeface="Times New Roman" panose="02020603050405020304" pitchFamily="18" charset="0"/>
                        </a:rPr>
                        <a:t>$4,500.00</a:t>
                      </a:r>
                      <a:endParaRPr lang="es-SV"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050">
                          <a:effectLst/>
                          <a:latin typeface="Arial" panose="020B0604020202020204" pitchFamily="34" charset="0"/>
                          <a:ea typeface="Times New Roman" panose="02020603050405020304" pitchFamily="18" charset="0"/>
                        </a:rPr>
                        <a:t>$2,250.00</a:t>
                      </a:r>
                      <a:endParaRPr lang="es-SV"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050">
                          <a:effectLst/>
                          <a:latin typeface="Arial" panose="020B0604020202020204" pitchFamily="34" charset="0"/>
                          <a:ea typeface="Times New Roman" panose="02020603050405020304" pitchFamily="18" charset="0"/>
                        </a:rPr>
                        <a:t>$2,250.00</a:t>
                      </a:r>
                      <a:endParaRPr lang="es-SV"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050">
                          <a:effectLst/>
                          <a:latin typeface="Arial" panose="020B0604020202020204" pitchFamily="34" charset="0"/>
                          <a:ea typeface="Times New Roman" panose="02020603050405020304" pitchFamily="18" charset="0"/>
                        </a:rPr>
                        <a:t>$2,250.00</a:t>
                      </a:r>
                      <a:endParaRPr lang="es-SV"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050">
                          <a:effectLst/>
                          <a:latin typeface="Arial" panose="020B0604020202020204" pitchFamily="34" charset="0"/>
                          <a:ea typeface="Times New Roman" panose="02020603050405020304" pitchFamily="18" charset="0"/>
                        </a:rPr>
                        <a:t>50%</a:t>
                      </a:r>
                      <a:endParaRPr lang="es-SV"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43576823"/>
                  </a:ext>
                </a:extLst>
              </a:tr>
              <a:tr h="0">
                <a:tc>
                  <a:txBody>
                    <a:bodyPr/>
                    <a:lstStyle/>
                    <a:p>
                      <a:pPr algn="ctr">
                        <a:spcAft>
                          <a:spcPts val="0"/>
                        </a:spcAft>
                      </a:pPr>
                      <a:r>
                        <a:rPr lang="es-ES" sz="1050">
                          <a:effectLst/>
                          <a:latin typeface="Arial" panose="020B0604020202020204" pitchFamily="34" charset="0"/>
                          <a:ea typeface="Times New Roman" panose="02020603050405020304" pitchFamily="18" charset="0"/>
                        </a:rPr>
                        <a:t>SISCA</a:t>
                      </a:r>
                      <a:endParaRPr lang="es-SV"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050">
                          <a:effectLst/>
                          <a:latin typeface="Arial" panose="020B0604020202020204" pitchFamily="34" charset="0"/>
                          <a:ea typeface="Times New Roman" panose="02020603050405020304" pitchFamily="18" charset="0"/>
                        </a:rPr>
                        <a:t>$4,500.00</a:t>
                      </a:r>
                      <a:endParaRPr lang="es-SV"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050">
                          <a:effectLst/>
                          <a:latin typeface="Arial" panose="020B0604020202020204" pitchFamily="34" charset="0"/>
                          <a:ea typeface="Times New Roman" panose="02020603050405020304" pitchFamily="18" charset="0"/>
                        </a:rPr>
                        <a:t>$2,250.00</a:t>
                      </a:r>
                      <a:endParaRPr lang="es-SV"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050">
                          <a:effectLst/>
                          <a:latin typeface="Arial" panose="020B0604020202020204" pitchFamily="34" charset="0"/>
                          <a:ea typeface="Times New Roman" panose="02020603050405020304" pitchFamily="18" charset="0"/>
                        </a:rPr>
                        <a:t>$1,500.00</a:t>
                      </a:r>
                      <a:endParaRPr lang="es-SV"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050">
                          <a:effectLst/>
                          <a:latin typeface="Arial" panose="020B0604020202020204" pitchFamily="34" charset="0"/>
                          <a:ea typeface="Times New Roman" panose="02020603050405020304" pitchFamily="18" charset="0"/>
                        </a:rPr>
                        <a:t>$3,000.00</a:t>
                      </a:r>
                      <a:endParaRPr lang="es-SV"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050">
                          <a:effectLst/>
                          <a:latin typeface="Arial" panose="020B0604020202020204" pitchFamily="34" charset="0"/>
                          <a:ea typeface="Times New Roman" panose="02020603050405020304" pitchFamily="18" charset="0"/>
                        </a:rPr>
                        <a:t>33.33%</a:t>
                      </a:r>
                      <a:endParaRPr lang="es-SV"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2692175"/>
                  </a:ext>
                </a:extLst>
              </a:tr>
              <a:tr h="0">
                <a:tc>
                  <a:txBody>
                    <a:bodyPr/>
                    <a:lstStyle/>
                    <a:p>
                      <a:pPr algn="ctr">
                        <a:spcAft>
                          <a:spcPts val="0"/>
                        </a:spcAft>
                      </a:pPr>
                      <a:r>
                        <a:rPr lang="es-ES" sz="1050" dirty="0">
                          <a:effectLst/>
                          <a:latin typeface="Arial" panose="020B0604020202020204" pitchFamily="34" charset="0"/>
                          <a:ea typeface="Times New Roman" panose="02020603050405020304" pitchFamily="18" charset="0"/>
                        </a:rPr>
                        <a:t>Comentarios</a:t>
                      </a:r>
                      <a:endParaRPr lang="es-SV"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gn="just">
                        <a:spcAft>
                          <a:spcPts val="0"/>
                        </a:spcAft>
                      </a:pPr>
                      <a:r>
                        <a:rPr lang="es-ES" sz="1050" dirty="0">
                          <a:effectLst/>
                          <a:latin typeface="Arial" panose="020B0604020202020204" pitchFamily="34" charset="0"/>
                          <a:ea typeface="Times New Roman" panose="02020603050405020304" pitchFamily="18" charset="0"/>
                        </a:rPr>
                        <a:t>La diferencia en el reporte de gasto con SISCA por $750.00 se debe a que se ha registrado el pago de overhead de enero y febrero en la línea 2.5, ya se solicitó al administrador hacer la reclasificación del gasto.</a:t>
                      </a:r>
                      <a:endParaRPr lang="es-SV"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SV"/>
                    </a:p>
                  </a:txBody>
                  <a:tcPr/>
                </a:tc>
                <a:tc hMerge="1">
                  <a:txBody>
                    <a:bodyPr/>
                    <a:lstStyle/>
                    <a:p>
                      <a:endParaRPr lang="es-SV"/>
                    </a:p>
                  </a:txBody>
                  <a:tcPr/>
                </a:tc>
                <a:tc hMerge="1">
                  <a:txBody>
                    <a:bodyPr/>
                    <a:lstStyle/>
                    <a:p>
                      <a:endParaRPr lang="es-SV"/>
                    </a:p>
                  </a:txBody>
                  <a:tcPr/>
                </a:tc>
                <a:tc hMerge="1">
                  <a:txBody>
                    <a:bodyPr/>
                    <a:lstStyle/>
                    <a:p>
                      <a:endParaRPr lang="es-SV"/>
                    </a:p>
                  </a:txBody>
                  <a:tcPr/>
                </a:tc>
                <a:extLst>
                  <a:ext uri="{0D108BD9-81ED-4DB2-BD59-A6C34878D82A}">
                    <a16:rowId xmlns:a16="http://schemas.microsoft.com/office/drawing/2014/main" val="517769151"/>
                  </a:ext>
                </a:extLst>
              </a:tr>
            </a:tbl>
          </a:graphicData>
        </a:graphic>
      </p:graphicFrame>
      <p:graphicFrame>
        <p:nvGraphicFramePr>
          <p:cNvPr id="10" name="Tabla 9">
            <a:extLst>
              <a:ext uri="{FF2B5EF4-FFF2-40B4-BE49-F238E27FC236}">
                <a16:creationId xmlns:a16="http://schemas.microsoft.com/office/drawing/2014/main" id="{D26F2C49-995C-4EB6-9AD0-7F9393BBB98A}"/>
              </a:ext>
            </a:extLst>
          </p:cNvPr>
          <p:cNvGraphicFramePr>
            <a:graphicFrameLocks noGrp="1"/>
          </p:cNvGraphicFramePr>
          <p:nvPr>
            <p:extLst>
              <p:ext uri="{D42A27DB-BD31-4B8C-83A1-F6EECF244321}">
                <p14:modId xmlns:p14="http://schemas.microsoft.com/office/powerpoint/2010/main" val="1242486362"/>
              </p:ext>
            </p:extLst>
          </p:nvPr>
        </p:nvGraphicFramePr>
        <p:xfrm>
          <a:off x="518722" y="5570109"/>
          <a:ext cx="7160037" cy="1280160"/>
        </p:xfrm>
        <a:graphic>
          <a:graphicData uri="http://schemas.openxmlformats.org/drawingml/2006/table">
            <a:tbl>
              <a:tblPr firstRow="1" firstCol="1" bandRow="1"/>
              <a:tblGrid>
                <a:gridCol w="1034701">
                  <a:extLst>
                    <a:ext uri="{9D8B030D-6E8A-4147-A177-3AD203B41FA5}">
                      <a16:colId xmlns:a16="http://schemas.microsoft.com/office/drawing/2014/main" val="3274710419"/>
                    </a:ext>
                  </a:extLst>
                </a:gridCol>
                <a:gridCol w="1035461">
                  <a:extLst>
                    <a:ext uri="{9D8B030D-6E8A-4147-A177-3AD203B41FA5}">
                      <a16:colId xmlns:a16="http://schemas.microsoft.com/office/drawing/2014/main" val="3912171549"/>
                    </a:ext>
                  </a:extLst>
                </a:gridCol>
                <a:gridCol w="1118328">
                  <a:extLst>
                    <a:ext uri="{9D8B030D-6E8A-4147-A177-3AD203B41FA5}">
                      <a16:colId xmlns:a16="http://schemas.microsoft.com/office/drawing/2014/main" val="3916581843"/>
                    </a:ext>
                  </a:extLst>
                </a:gridCol>
                <a:gridCol w="1338040">
                  <a:extLst>
                    <a:ext uri="{9D8B030D-6E8A-4147-A177-3AD203B41FA5}">
                      <a16:colId xmlns:a16="http://schemas.microsoft.com/office/drawing/2014/main" val="2927807028"/>
                    </a:ext>
                  </a:extLst>
                </a:gridCol>
                <a:gridCol w="1157101">
                  <a:extLst>
                    <a:ext uri="{9D8B030D-6E8A-4147-A177-3AD203B41FA5}">
                      <a16:colId xmlns:a16="http://schemas.microsoft.com/office/drawing/2014/main" val="2537333112"/>
                    </a:ext>
                  </a:extLst>
                </a:gridCol>
                <a:gridCol w="1476406">
                  <a:extLst>
                    <a:ext uri="{9D8B030D-6E8A-4147-A177-3AD203B41FA5}">
                      <a16:colId xmlns:a16="http://schemas.microsoft.com/office/drawing/2014/main" val="371752065"/>
                    </a:ext>
                  </a:extLst>
                </a:gridCol>
              </a:tblGrid>
              <a:tr h="0">
                <a:tc gridSpan="2">
                  <a:txBody>
                    <a:bodyPr/>
                    <a:lstStyle/>
                    <a:p>
                      <a:pPr algn="ctr">
                        <a:spcAft>
                          <a:spcPts val="0"/>
                        </a:spcAft>
                      </a:pPr>
                      <a:r>
                        <a:rPr lang="es-ES" sz="1050" dirty="0">
                          <a:effectLst/>
                          <a:latin typeface="Arial" panose="020B0604020202020204" pitchFamily="34" charset="0"/>
                          <a:ea typeface="Times New Roman" panose="02020603050405020304" pitchFamily="18" charset="0"/>
                        </a:rPr>
                        <a:t>Presupuesto Anual</a:t>
                      </a:r>
                      <a:endParaRPr lang="es-SV"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hMerge="1">
                  <a:txBody>
                    <a:bodyPr/>
                    <a:lstStyle/>
                    <a:p>
                      <a:endParaRPr lang="es-SV"/>
                    </a:p>
                  </a:txBody>
                  <a:tcPr/>
                </a:tc>
                <a:tc>
                  <a:txBody>
                    <a:bodyPr/>
                    <a:lstStyle/>
                    <a:p>
                      <a:pPr algn="ctr">
                        <a:spcAft>
                          <a:spcPts val="0"/>
                        </a:spcAft>
                      </a:pPr>
                      <a:r>
                        <a:rPr lang="es-ES" sz="1050">
                          <a:effectLst/>
                          <a:latin typeface="Arial" panose="020B0604020202020204" pitchFamily="34" charset="0"/>
                          <a:ea typeface="Times New Roman" panose="02020603050405020304" pitchFamily="18" charset="0"/>
                        </a:rPr>
                        <a:t>Presupuesto semestral</a:t>
                      </a:r>
                      <a:endParaRPr lang="es-SV"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spcAft>
                          <a:spcPts val="0"/>
                        </a:spcAft>
                      </a:pPr>
                      <a:r>
                        <a:rPr lang="es-ES" sz="1050">
                          <a:effectLst/>
                          <a:latin typeface="Arial" panose="020B0604020202020204" pitchFamily="34" charset="0"/>
                          <a:ea typeface="Times New Roman" panose="02020603050405020304" pitchFamily="18" charset="0"/>
                        </a:rPr>
                        <a:t>Gasto al Q2</a:t>
                      </a:r>
                      <a:endParaRPr lang="es-SV"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spcAft>
                          <a:spcPts val="0"/>
                        </a:spcAft>
                      </a:pPr>
                      <a:r>
                        <a:rPr lang="es-ES" sz="1050">
                          <a:effectLst/>
                          <a:latin typeface="Arial" panose="020B0604020202020204" pitchFamily="34" charset="0"/>
                          <a:ea typeface="Times New Roman" panose="02020603050405020304" pitchFamily="18" charset="0"/>
                        </a:rPr>
                        <a:t>Saldo</a:t>
                      </a:r>
                      <a:endParaRPr lang="es-SV"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spcAft>
                          <a:spcPts val="0"/>
                        </a:spcAft>
                      </a:pPr>
                      <a:r>
                        <a:rPr lang="es-ES" sz="1000" b="1">
                          <a:effectLst/>
                          <a:latin typeface="Arial" panose="020B0604020202020204" pitchFamily="34" charset="0"/>
                          <a:ea typeface="Times New Roman" panose="02020603050405020304" pitchFamily="18" charset="0"/>
                        </a:rPr>
                        <a:t>% ejecución del presupuesto anual</a:t>
                      </a:r>
                      <a:endParaRPr lang="es-SV"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extLst>
                  <a:ext uri="{0D108BD9-81ED-4DB2-BD59-A6C34878D82A}">
                    <a16:rowId xmlns:a16="http://schemas.microsoft.com/office/drawing/2014/main" val="598217487"/>
                  </a:ext>
                </a:extLst>
              </a:tr>
              <a:tr h="0">
                <a:tc>
                  <a:txBody>
                    <a:bodyPr/>
                    <a:lstStyle/>
                    <a:p>
                      <a:pPr algn="ctr">
                        <a:spcAft>
                          <a:spcPts val="0"/>
                        </a:spcAft>
                      </a:pPr>
                      <a:r>
                        <a:rPr lang="es-ES" sz="1050">
                          <a:effectLst/>
                          <a:latin typeface="Arial" panose="020B0604020202020204" pitchFamily="34" charset="0"/>
                          <a:ea typeface="Times New Roman" panose="02020603050405020304" pitchFamily="18" charset="0"/>
                        </a:rPr>
                        <a:t>FM</a:t>
                      </a:r>
                      <a:endParaRPr lang="es-SV"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050">
                          <a:effectLst/>
                          <a:latin typeface="Arial" panose="020B0604020202020204" pitchFamily="34" charset="0"/>
                          <a:ea typeface="Times New Roman" panose="02020603050405020304" pitchFamily="18" charset="0"/>
                        </a:rPr>
                        <a:t>$3, 200.00</a:t>
                      </a:r>
                      <a:endParaRPr lang="es-SV"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050">
                          <a:effectLst/>
                          <a:latin typeface="Arial" panose="020B0604020202020204" pitchFamily="34" charset="0"/>
                          <a:ea typeface="Times New Roman" panose="02020603050405020304" pitchFamily="18" charset="0"/>
                        </a:rPr>
                        <a:t>$1,600.00</a:t>
                      </a:r>
                      <a:endParaRPr lang="es-SV"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050">
                          <a:effectLst/>
                          <a:latin typeface="Arial" panose="020B0604020202020204" pitchFamily="34" charset="0"/>
                          <a:ea typeface="Times New Roman" panose="02020603050405020304" pitchFamily="18" charset="0"/>
                        </a:rPr>
                        <a:t>$1,400.00</a:t>
                      </a:r>
                      <a:endParaRPr lang="es-SV"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050">
                          <a:effectLst/>
                          <a:latin typeface="Arial" panose="020B0604020202020204" pitchFamily="34" charset="0"/>
                          <a:ea typeface="Times New Roman" panose="02020603050405020304" pitchFamily="18" charset="0"/>
                        </a:rPr>
                        <a:t>$1, 800.00</a:t>
                      </a:r>
                      <a:endParaRPr lang="es-SV"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050">
                          <a:effectLst/>
                          <a:latin typeface="Arial" panose="020B0604020202020204" pitchFamily="34" charset="0"/>
                          <a:ea typeface="Times New Roman" panose="02020603050405020304" pitchFamily="18" charset="0"/>
                        </a:rPr>
                        <a:t>43.75%</a:t>
                      </a:r>
                      <a:endParaRPr lang="es-SV"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57165739"/>
                  </a:ext>
                </a:extLst>
              </a:tr>
              <a:tr h="0">
                <a:tc>
                  <a:txBody>
                    <a:bodyPr/>
                    <a:lstStyle/>
                    <a:p>
                      <a:pPr algn="ctr">
                        <a:spcAft>
                          <a:spcPts val="0"/>
                        </a:spcAft>
                      </a:pPr>
                      <a:r>
                        <a:rPr lang="es-ES" sz="1050">
                          <a:effectLst/>
                          <a:latin typeface="Arial" panose="020B0604020202020204" pitchFamily="34" charset="0"/>
                          <a:ea typeface="Times New Roman" panose="02020603050405020304" pitchFamily="18" charset="0"/>
                        </a:rPr>
                        <a:t>SISCA</a:t>
                      </a:r>
                      <a:endParaRPr lang="es-SV"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050">
                          <a:effectLst/>
                          <a:latin typeface="Arial" panose="020B0604020202020204" pitchFamily="34" charset="0"/>
                          <a:ea typeface="Times New Roman" panose="02020603050405020304" pitchFamily="18" charset="0"/>
                        </a:rPr>
                        <a:t>$3, 200.00</a:t>
                      </a:r>
                      <a:endParaRPr lang="es-SV"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050">
                          <a:effectLst/>
                          <a:latin typeface="Arial" panose="020B0604020202020204" pitchFamily="34" charset="0"/>
                          <a:ea typeface="Times New Roman" panose="02020603050405020304" pitchFamily="18" charset="0"/>
                        </a:rPr>
                        <a:t>$1,600.00</a:t>
                      </a:r>
                      <a:endParaRPr lang="es-SV"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050">
                          <a:effectLst/>
                          <a:latin typeface="Arial" panose="020B0604020202020204" pitchFamily="34" charset="0"/>
                          <a:ea typeface="Times New Roman" panose="02020603050405020304" pitchFamily="18" charset="0"/>
                        </a:rPr>
                        <a:t>$800.00</a:t>
                      </a:r>
                      <a:endParaRPr lang="es-SV"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050">
                          <a:effectLst/>
                          <a:latin typeface="Arial" panose="020B0604020202020204" pitchFamily="34" charset="0"/>
                          <a:ea typeface="Times New Roman" panose="02020603050405020304" pitchFamily="18" charset="0"/>
                        </a:rPr>
                        <a:t>$2,400.00</a:t>
                      </a:r>
                      <a:endParaRPr lang="es-SV" sz="1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050">
                          <a:effectLst/>
                          <a:latin typeface="Arial" panose="020B0604020202020204" pitchFamily="34" charset="0"/>
                          <a:ea typeface="Times New Roman" panose="02020603050405020304" pitchFamily="18" charset="0"/>
                        </a:rPr>
                        <a:t>25%</a:t>
                      </a:r>
                      <a:endParaRPr lang="es-SV"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5553366"/>
                  </a:ext>
                </a:extLst>
              </a:tr>
              <a:tr h="0">
                <a:tc>
                  <a:txBody>
                    <a:bodyPr/>
                    <a:lstStyle/>
                    <a:p>
                      <a:pPr algn="ctr">
                        <a:spcAft>
                          <a:spcPts val="0"/>
                        </a:spcAft>
                      </a:pPr>
                      <a:r>
                        <a:rPr lang="es-ES" sz="1050">
                          <a:effectLst/>
                          <a:latin typeface="Arial" panose="020B0604020202020204" pitchFamily="34" charset="0"/>
                          <a:ea typeface="Times New Roman" panose="02020603050405020304" pitchFamily="18" charset="0"/>
                        </a:rPr>
                        <a:t>Comentarios</a:t>
                      </a:r>
                      <a:endParaRPr lang="es-SV"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gn="just">
                        <a:spcAft>
                          <a:spcPts val="0"/>
                        </a:spcAft>
                      </a:pPr>
                      <a:r>
                        <a:rPr lang="es-ES" sz="1050" dirty="0">
                          <a:effectLst/>
                          <a:latin typeface="Arial" panose="020B0604020202020204" pitchFamily="34" charset="0"/>
                          <a:ea typeface="Times New Roman" panose="02020603050405020304" pitchFamily="18" charset="0"/>
                        </a:rPr>
                        <a:t>Al cierre del semestre el remanente en esta línea es de $ 200.00, esto es debido a que aún se está trabajando el contenido para el boletín correspondiente al segundo trimestre.</a:t>
                      </a:r>
                      <a:endParaRPr lang="es-SV" sz="1400" dirty="0">
                        <a:effectLst/>
                        <a:latin typeface="Times New Roman" panose="02020603050405020304" pitchFamily="18" charset="0"/>
                        <a:ea typeface="Times New Roman" panose="02020603050405020304" pitchFamily="18" charset="0"/>
                      </a:endParaRPr>
                    </a:p>
                    <a:p>
                      <a:pPr algn="just">
                        <a:spcAft>
                          <a:spcPts val="0"/>
                        </a:spcAft>
                      </a:pPr>
                      <a:r>
                        <a:rPr lang="es-ES" sz="1050" dirty="0">
                          <a:effectLst/>
                          <a:latin typeface="Arial" panose="020B0604020202020204" pitchFamily="34" charset="0"/>
                          <a:ea typeface="Times New Roman" panose="02020603050405020304" pitchFamily="18" charset="0"/>
                        </a:rPr>
                        <a:t>La diferencia de $600.00 en el reporte de SISCA se debe a que el registro del gasto se refleja en el mes de julio. </a:t>
                      </a:r>
                      <a:endParaRPr lang="es-SV"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SV"/>
                    </a:p>
                  </a:txBody>
                  <a:tcPr/>
                </a:tc>
                <a:tc hMerge="1">
                  <a:txBody>
                    <a:bodyPr/>
                    <a:lstStyle/>
                    <a:p>
                      <a:endParaRPr lang="es-SV"/>
                    </a:p>
                  </a:txBody>
                  <a:tcPr/>
                </a:tc>
                <a:tc hMerge="1">
                  <a:txBody>
                    <a:bodyPr/>
                    <a:lstStyle/>
                    <a:p>
                      <a:endParaRPr lang="es-SV"/>
                    </a:p>
                  </a:txBody>
                  <a:tcPr/>
                </a:tc>
                <a:tc hMerge="1">
                  <a:txBody>
                    <a:bodyPr/>
                    <a:lstStyle/>
                    <a:p>
                      <a:endParaRPr lang="es-SV"/>
                    </a:p>
                  </a:txBody>
                  <a:tcPr/>
                </a:tc>
                <a:extLst>
                  <a:ext uri="{0D108BD9-81ED-4DB2-BD59-A6C34878D82A}">
                    <a16:rowId xmlns:a16="http://schemas.microsoft.com/office/drawing/2014/main" val="1981350198"/>
                  </a:ext>
                </a:extLst>
              </a:tr>
            </a:tbl>
          </a:graphicData>
        </a:graphic>
      </p:graphicFrame>
    </p:spTree>
    <p:extLst>
      <p:ext uri="{BB962C8B-B14F-4D97-AF65-F5344CB8AC3E}">
        <p14:creationId xmlns:p14="http://schemas.microsoft.com/office/powerpoint/2010/main" val="32948941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0" y="0"/>
            <a:ext cx="9144000" cy="276999"/>
          </a:xfrm>
          <a:prstGeom prst="rect">
            <a:avLst/>
          </a:prstGeom>
          <a:solidFill>
            <a:schemeClr val="tx2"/>
          </a:solidFill>
        </p:spPr>
        <p:txBody>
          <a:bodyPr wrap="square" rtlCol="0">
            <a:spAutoFit/>
          </a:bodyPr>
          <a:lstStyle/>
          <a:p>
            <a:r>
              <a:rPr lang="es-SV" sz="1200" b="1" dirty="0">
                <a:solidFill>
                  <a:schemeClr val="bg1"/>
                </a:solidFill>
                <a:effectLst>
                  <a:outerShdw blurRad="38100" dist="38100" dir="2700000" algn="tl">
                    <a:srgbClr val="000000">
                      <a:alpha val="43137"/>
                    </a:srgbClr>
                  </a:outerShdw>
                </a:effectLst>
              </a:rPr>
              <a:t>ACTIVIDAD 2  </a:t>
            </a:r>
          </a:p>
        </p:txBody>
      </p:sp>
      <p:pic>
        <p:nvPicPr>
          <p:cNvPr id="2" name="Imagen 1">
            <a:extLst>
              <a:ext uri="{FF2B5EF4-FFF2-40B4-BE49-F238E27FC236}">
                <a16:creationId xmlns:a16="http://schemas.microsoft.com/office/drawing/2014/main" id="{0C7E1DB5-2700-45B9-B65D-B80D219BB14D}"/>
              </a:ext>
            </a:extLst>
          </p:cNvPr>
          <p:cNvPicPr>
            <a:picLocks noChangeAspect="1"/>
          </p:cNvPicPr>
          <p:nvPr/>
        </p:nvPicPr>
        <p:blipFill>
          <a:blip r:embed="rId2"/>
          <a:stretch>
            <a:fillRect/>
          </a:stretch>
        </p:blipFill>
        <p:spPr>
          <a:xfrm>
            <a:off x="108047" y="689168"/>
            <a:ext cx="5033877" cy="2811839"/>
          </a:xfrm>
          <a:prstGeom prst="rect">
            <a:avLst/>
          </a:prstGeom>
        </p:spPr>
      </p:pic>
      <p:pic>
        <p:nvPicPr>
          <p:cNvPr id="12290" name="Picture 2">
            <a:extLst>
              <a:ext uri="{FF2B5EF4-FFF2-40B4-BE49-F238E27FC236}">
                <a16:creationId xmlns:a16="http://schemas.microsoft.com/office/drawing/2014/main" id="{4BC505E2-E84A-424C-AEA6-61EFE921E7A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3789040"/>
            <a:ext cx="4996351" cy="2708920"/>
          </a:xfrm>
          <a:prstGeom prst="rect">
            <a:avLst/>
          </a:prstGeom>
          <a:noFill/>
          <a:extLst>
            <a:ext uri="{909E8E84-426E-40DD-AFC4-6F175D3DCCD1}">
              <a14:hiddenFill xmlns:a14="http://schemas.microsoft.com/office/drawing/2010/main">
                <a:solidFill>
                  <a:srgbClr val="FFFFFF"/>
                </a:solidFill>
              </a14:hiddenFill>
            </a:ext>
          </a:extLst>
        </p:spPr>
      </p:pic>
      <p:sp>
        <p:nvSpPr>
          <p:cNvPr id="4" name="Rectángulo 3">
            <a:extLst>
              <a:ext uri="{FF2B5EF4-FFF2-40B4-BE49-F238E27FC236}">
                <a16:creationId xmlns:a16="http://schemas.microsoft.com/office/drawing/2014/main" id="{1D78B2B2-624D-4574-9AC4-191F1F498299}"/>
              </a:ext>
            </a:extLst>
          </p:cNvPr>
          <p:cNvSpPr/>
          <p:nvPr/>
        </p:nvSpPr>
        <p:spPr>
          <a:xfrm>
            <a:off x="5364088" y="1412776"/>
            <a:ext cx="2592288" cy="1200329"/>
          </a:xfrm>
          <a:prstGeom prst="rect">
            <a:avLst/>
          </a:prstGeom>
        </p:spPr>
        <p:txBody>
          <a:bodyPr wrap="square">
            <a:spAutoFit/>
          </a:bodyPr>
          <a:lstStyle/>
          <a:p>
            <a:pPr algn="just">
              <a:spcAft>
                <a:spcPts val="0"/>
              </a:spcAft>
            </a:pPr>
            <a:r>
              <a:rPr lang="es-ES" dirty="0">
                <a:latin typeface="Arial" panose="020B0604020202020204" pitchFamily="34" charset="0"/>
                <a:ea typeface="Times New Roman" panose="02020603050405020304" pitchFamily="18" charset="0"/>
              </a:rPr>
              <a:t> </a:t>
            </a:r>
            <a:endParaRPr lang="es-SV" sz="2800" dirty="0">
              <a:latin typeface="Times New Roman" panose="02020603050405020304" pitchFamily="18" charset="0"/>
              <a:ea typeface="Times New Roman" panose="02020603050405020304" pitchFamily="18" charset="0"/>
            </a:endParaRPr>
          </a:p>
          <a:p>
            <a:pPr algn="just">
              <a:spcAft>
                <a:spcPts val="0"/>
              </a:spcAft>
            </a:pPr>
            <a:r>
              <a:rPr lang="es-ES" dirty="0">
                <a:latin typeface="Arial" panose="020B0604020202020204" pitchFamily="34" charset="0"/>
                <a:ea typeface="Times New Roman" panose="02020603050405020304" pitchFamily="18" charset="0"/>
              </a:rPr>
              <a:t>Figura 6: </a:t>
            </a:r>
          </a:p>
          <a:p>
            <a:pPr algn="just">
              <a:spcAft>
                <a:spcPts val="0"/>
              </a:spcAft>
            </a:pPr>
            <a:r>
              <a:rPr lang="es-ES" dirty="0">
                <a:latin typeface="Arial" panose="020B0604020202020204" pitchFamily="34" charset="0"/>
                <a:ea typeface="Times New Roman" panose="02020603050405020304" pitchFamily="18" charset="0"/>
              </a:rPr>
              <a:t>97% en relación con lo presupuestado</a:t>
            </a:r>
            <a:endParaRPr lang="es-SV" sz="2800" dirty="0">
              <a:effectLst/>
              <a:latin typeface="Times New Roman" panose="02020603050405020304" pitchFamily="18" charset="0"/>
              <a:ea typeface="Times New Roman" panose="02020603050405020304" pitchFamily="18" charset="0"/>
            </a:endParaRPr>
          </a:p>
        </p:txBody>
      </p:sp>
      <p:sp>
        <p:nvSpPr>
          <p:cNvPr id="5" name="Rectángulo 4">
            <a:extLst>
              <a:ext uri="{FF2B5EF4-FFF2-40B4-BE49-F238E27FC236}">
                <a16:creationId xmlns:a16="http://schemas.microsoft.com/office/drawing/2014/main" id="{241B6688-950C-4BDA-8735-FDA82BC361C9}"/>
              </a:ext>
            </a:extLst>
          </p:cNvPr>
          <p:cNvSpPr/>
          <p:nvPr/>
        </p:nvSpPr>
        <p:spPr>
          <a:xfrm>
            <a:off x="5391932" y="4653136"/>
            <a:ext cx="2636452" cy="923330"/>
          </a:xfrm>
          <a:prstGeom prst="rect">
            <a:avLst/>
          </a:prstGeom>
        </p:spPr>
        <p:txBody>
          <a:bodyPr wrap="square">
            <a:spAutoFit/>
          </a:bodyPr>
          <a:lstStyle/>
          <a:p>
            <a:pPr algn="just">
              <a:spcAft>
                <a:spcPts val="0"/>
              </a:spcAft>
            </a:pPr>
            <a:r>
              <a:rPr lang="es-ES" dirty="0">
                <a:latin typeface="Arial" panose="020B0604020202020204" pitchFamily="34" charset="0"/>
                <a:ea typeface="Times New Roman" panose="02020603050405020304" pitchFamily="18" charset="0"/>
              </a:rPr>
              <a:t>Figura 7: </a:t>
            </a:r>
          </a:p>
          <a:p>
            <a:pPr algn="just">
              <a:spcAft>
                <a:spcPts val="0"/>
              </a:spcAft>
            </a:pPr>
            <a:r>
              <a:rPr lang="es-ES" dirty="0">
                <a:latin typeface="Arial" panose="020B0604020202020204" pitchFamily="34" charset="0"/>
                <a:ea typeface="Times New Roman" panose="02020603050405020304" pitchFamily="18" charset="0"/>
              </a:rPr>
              <a:t>91.66% en relación con lo programado</a:t>
            </a:r>
            <a:endParaRPr lang="es-SV"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345455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0" y="1004"/>
            <a:ext cx="9144000" cy="276999"/>
          </a:xfrm>
          <a:prstGeom prst="rect">
            <a:avLst/>
          </a:prstGeom>
          <a:solidFill>
            <a:schemeClr val="tx2"/>
          </a:solidFill>
        </p:spPr>
        <p:txBody>
          <a:bodyPr wrap="square" rtlCol="0">
            <a:spAutoFit/>
          </a:bodyPr>
          <a:lstStyle/>
          <a:p>
            <a:r>
              <a:rPr lang="es-SV" sz="1200" b="1" dirty="0">
                <a:solidFill>
                  <a:schemeClr val="bg1"/>
                </a:solidFill>
                <a:effectLst>
                  <a:outerShdw blurRad="38100" dist="38100" dir="2700000" algn="tl">
                    <a:srgbClr val="000000">
                      <a:alpha val="43137"/>
                    </a:srgbClr>
                  </a:outerShdw>
                </a:effectLst>
              </a:rPr>
              <a:t>ACTIVIDADES NO PROGRAMADAS</a:t>
            </a:r>
          </a:p>
        </p:txBody>
      </p:sp>
      <p:sp>
        <p:nvSpPr>
          <p:cNvPr id="18433" name="Rectangle 1"/>
          <p:cNvSpPr>
            <a:spLocks noChangeArrowheads="1"/>
          </p:cNvSpPr>
          <p:nvPr/>
        </p:nvSpPr>
        <p:spPr bwMode="auto">
          <a:xfrm>
            <a:off x="287524" y="1100891"/>
            <a:ext cx="8568952" cy="42473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lvl="0" indent="-342900" algn="just">
              <a:lnSpc>
                <a:spcPct val="150000"/>
              </a:lnSpc>
              <a:buFont typeface="Wingdings" panose="05000000000000000000" pitchFamily="2" charset="2"/>
              <a:buChar char="Ø"/>
            </a:pPr>
            <a:r>
              <a:rPr lang="es-ES" sz="2000" dirty="0"/>
              <a:t>MISIONES INTERNACIONALES</a:t>
            </a:r>
          </a:p>
          <a:p>
            <a:pPr lvl="0" algn="just">
              <a:lnSpc>
                <a:spcPct val="150000"/>
              </a:lnSpc>
            </a:pPr>
            <a:endParaRPr lang="es-ES" sz="2000" dirty="0"/>
          </a:p>
          <a:p>
            <a:pPr lvl="0" algn="just">
              <a:lnSpc>
                <a:spcPct val="150000"/>
              </a:lnSpc>
            </a:pPr>
            <a:r>
              <a:rPr lang="es-ES" sz="2000" dirty="0"/>
              <a:t>En este semestre, desde la Dirección Ejecutiva se coordinó la misión oficial del representante de PEPFAR, el Lic. Carlos González, quien visitó el país y sostuvo reuniones con representantes de sociedad civil, receptores principales y altas autoridades de gobierno para conocer las necesidades del país en temas de financiamiento y procesos locales para la aplicación a fuentes de financiamiento. Para estas actividades se coordinó con Plan Internacional y MINSAL para facilitar local para dichas reuniones.</a:t>
            </a:r>
          </a:p>
        </p:txBody>
      </p:sp>
    </p:spTree>
    <p:extLst>
      <p:ext uri="{BB962C8B-B14F-4D97-AF65-F5344CB8AC3E}">
        <p14:creationId xmlns:p14="http://schemas.microsoft.com/office/powerpoint/2010/main" val="17742885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0" y="1004"/>
            <a:ext cx="9144000" cy="276999"/>
          </a:xfrm>
          <a:prstGeom prst="rect">
            <a:avLst/>
          </a:prstGeom>
          <a:solidFill>
            <a:schemeClr val="tx2"/>
          </a:solidFill>
        </p:spPr>
        <p:txBody>
          <a:bodyPr wrap="square" rtlCol="0">
            <a:spAutoFit/>
          </a:bodyPr>
          <a:lstStyle/>
          <a:p>
            <a:r>
              <a:rPr lang="es-SV" sz="1200" b="1" dirty="0">
                <a:solidFill>
                  <a:schemeClr val="bg1"/>
                </a:solidFill>
                <a:effectLst>
                  <a:outerShdw blurRad="38100" dist="38100" dir="2700000" algn="tl">
                    <a:srgbClr val="000000">
                      <a:alpha val="43137"/>
                    </a:srgbClr>
                  </a:outerShdw>
                </a:effectLst>
              </a:rPr>
              <a:t>ACTIVIDADES NO PROGRAMADAS</a:t>
            </a:r>
          </a:p>
        </p:txBody>
      </p:sp>
      <p:sp>
        <p:nvSpPr>
          <p:cNvPr id="18433" name="Rectangle 1"/>
          <p:cNvSpPr>
            <a:spLocks noChangeArrowheads="1"/>
          </p:cNvSpPr>
          <p:nvPr/>
        </p:nvSpPr>
        <p:spPr bwMode="auto">
          <a:xfrm>
            <a:off x="179512" y="546926"/>
            <a:ext cx="8568952" cy="628184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285750" lvl="0" indent="-285750" algn="just">
              <a:lnSpc>
                <a:spcPct val="150000"/>
              </a:lnSpc>
              <a:buFont typeface="Wingdings" panose="05000000000000000000" pitchFamily="2" charset="2"/>
              <a:buChar char="Ø"/>
            </a:pPr>
            <a:r>
              <a:rPr lang="es-ES" dirty="0"/>
              <a:t>COMITÉ DE PROPUESTAS</a:t>
            </a:r>
          </a:p>
          <a:p>
            <a:pPr lvl="0" algn="just">
              <a:lnSpc>
                <a:spcPct val="150000"/>
              </a:lnSpc>
            </a:pPr>
            <a:r>
              <a:rPr lang="es-ES" dirty="0"/>
              <a:t>Durante este período el comité de propuestas ha desarrollado 10 reuniones de trabajo para la coordinación de la ruta crítica, durante estas reuniones se sostuvo  fono conferencias con la gerente de portafolio para la clarificación de dudas referente a la asignación de fondos para el país, y las solicitudes de fondos que se trabajaran para VIH y TB que se estarán presentando al FM a principios del 2018, se ha mantenido dialogo permanente a través de las diferentes actividades realizadas para la recopilación de insumos tales como, Informe GAM, Taller ICPN, Foro de Diseminación de información Estratégica de VIH  y la Difusión del PENM VIH a nivel de las 5 regiones de salud,  en esta última actividad  se trabajó con los asistentes en mesas multisectoriales herramienta de trabajo para recopilar información a ser utilizada por los equipos técnicos que diseñaran la solicitud de fondos de VIH, como primer paso la información fue sistematizada desde la Dirección Ejecutiva para ser analizada por el comité ejecutivo de propuestas. Para estas actividades se ha contado con el apoyo de MINSAL, USAID/PASCA/LMG y ONUSIDA y Plan Internacional. </a:t>
            </a:r>
          </a:p>
        </p:txBody>
      </p:sp>
    </p:spTree>
    <p:extLst>
      <p:ext uri="{BB962C8B-B14F-4D97-AF65-F5344CB8AC3E}">
        <p14:creationId xmlns:p14="http://schemas.microsoft.com/office/powerpoint/2010/main" val="11818351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0" y="1004"/>
            <a:ext cx="9144000" cy="276999"/>
          </a:xfrm>
          <a:prstGeom prst="rect">
            <a:avLst/>
          </a:prstGeom>
          <a:solidFill>
            <a:schemeClr val="tx2"/>
          </a:solidFill>
        </p:spPr>
        <p:txBody>
          <a:bodyPr wrap="square" rtlCol="0">
            <a:spAutoFit/>
          </a:bodyPr>
          <a:lstStyle/>
          <a:p>
            <a:r>
              <a:rPr lang="es-SV" sz="1200" b="1" dirty="0">
                <a:solidFill>
                  <a:schemeClr val="bg1"/>
                </a:solidFill>
                <a:effectLst>
                  <a:outerShdw blurRad="38100" dist="38100" dir="2700000" algn="tl">
                    <a:srgbClr val="000000">
                      <a:alpha val="43137"/>
                    </a:srgbClr>
                  </a:outerShdw>
                </a:effectLst>
              </a:rPr>
              <a:t>ACTIVIDADES NO PROGRAMADAS</a:t>
            </a:r>
          </a:p>
        </p:txBody>
      </p:sp>
      <p:sp>
        <p:nvSpPr>
          <p:cNvPr id="18433" name="Rectangle 1"/>
          <p:cNvSpPr>
            <a:spLocks noChangeArrowheads="1"/>
          </p:cNvSpPr>
          <p:nvPr/>
        </p:nvSpPr>
        <p:spPr bwMode="auto">
          <a:xfrm>
            <a:off x="179512" y="1148694"/>
            <a:ext cx="8568952"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285750" lvl="0" indent="-285750" algn="just">
              <a:lnSpc>
                <a:spcPct val="150000"/>
              </a:lnSpc>
              <a:buFont typeface="Wingdings" panose="05000000000000000000" pitchFamily="2" charset="2"/>
              <a:buChar char="Ø"/>
            </a:pPr>
            <a:r>
              <a:rPr lang="es-ES" dirty="0"/>
              <a:t>COMITÉ DE MONITOREO ESTRATÉGICO: </a:t>
            </a:r>
          </a:p>
          <a:p>
            <a:pPr marL="285750" lvl="0" indent="-285750" algn="just">
              <a:lnSpc>
                <a:spcPct val="150000"/>
              </a:lnSpc>
              <a:buFont typeface="Wingdings" panose="05000000000000000000" pitchFamily="2" charset="2"/>
              <a:buChar char="Ø"/>
            </a:pPr>
            <a:endParaRPr lang="es-ES" dirty="0"/>
          </a:p>
          <a:p>
            <a:pPr lvl="0" algn="just">
              <a:lnSpc>
                <a:spcPct val="150000"/>
              </a:lnSpc>
            </a:pPr>
            <a:r>
              <a:rPr lang="es-ES" dirty="0"/>
              <a:t>Este año se acordó crear cuatro sub comités, un subcomité para VIH, uno para Tb, uno para Malaria y uno que da seguimiento al tema de medicamentos, estos con el objetivo de realizar un monitoreo específico de los indicadores y el cumplimiento de cada uno de los proyectos en ejecución, en este período se han sostenido 4 reuniones, 2 para revisión de los tableros de mando de los receptores principales de VIH, 1 para revisar el marco de desempeño de Malaria y definir que indicadores serán incluidos en el tablero de mando que se estará presentado en el tercer trimestre del año y 1 para la revisión del tablero de mando de TB. Para estas actividades se ha contado con el apoyo de OPS/OMS, USAID/PASCA/LMG y ONUSIDA, proporcionando asistencia técnica y espacio físico para el desarrollo de las reuniones.</a:t>
            </a:r>
          </a:p>
        </p:txBody>
      </p:sp>
    </p:spTree>
    <p:extLst>
      <p:ext uri="{BB962C8B-B14F-4D97-AF65-F5344CB8AC3E}">
        <p14:creationId xmlns:p14="http://schemas.microsoft.com/office/powerpoint/2010/main" val="17217595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0" y="1004"/>
            <a:ext cx="9144000" cy="276999"/>
          </a:xfrm>
          <a:prstGeom prst="rect">
            <a:avLst/>
          </a:prstGeom>
          <a:solidFill>
            <a:schemeClr val="tx2"/>
          </a:solidFill>
        </p:spPr>
        <p:txBody>
          <a:bodyPr wrap="square" rtlCol="0">
            <a:spAutoFit/>
          </a:bodyPr>
          <a:lstStyle/>
          <a:p>
            <a:r>
              <a:rPr lang="es-SV" sz="1200" b="1" dirty="0">
                <a:solidFill>
                  <a:schemeClr val="bg1"/>
                </a:solidFill>
                <a:effectLst>
                  <a:outerShdw blurRad="38100" dist="38100" dir="2700000" algn="tl">
                    <a:srgbClr val="000000">
                      <a:alpha val="43137"/>
                    </a:srgbClr>
                  </a:outerShdw>
                </a:effectLst>
              </a:rPr>
              <a:t>ACTIVIDADES NO PROGRAMADAS</a:t>
            </a:r>
          </a:p>
        </p:txBody>
      </p:sp>
      <p:sp>
        <p:nvSpPr>
          <p:cNvPr id="18433" name="Rectangle 1"/>
          <p:cNvSpPr>
            <a:spLocks noChangeArrowheads="1"/>
          </p:cNvSpPr>
          <p:nvPr/>
        </p:nvSpPr>
        <p:spPr bwMode="auto">
          <a:xfrm>
            <a:off x="683568" y="2204864"/>
            <a:ext cx="8568952" cy="295786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285750" lvl="0" indent="-285750">
              <a:lnSpc>
                <a:spcPct val="150000"/>
              </a:lnSpc>
              <a:buFont typeface="Wingdings" panose="05000000000000000000" pitchFamily="2" charset="2"/>
              <a:buChar char="Ø"/>
            </a:pPr>
            <a:r>
              <a:rPr lang="es-ES" dirty="0"/>
              <a:t>PARTICIPACIÓN DE COMITÉ EJECUTIVO</a:t>
            </a:r>
          </a:p>
          <a:p>
            <a:pPr marL="285750" lvl="0" indent="-285750">
              <a:lnSpc>
                <a:spcPct val="150000"/>
              </a:lnSpc>
              <a:buFont typeface="Wingdings" panose="05000000000000000000" pitchFamily="2" charset="2"/>
              <a:buChar char="Ø"/>
            </a:pPr>
            <a:endParaRPr lang="es-SV" dirty="0"/>
          </a:p>
          <a:p>
            <a:pPr>
              <a:lnSpc>
                <a:spcPct val="150000"/>
              </a:lnSpc>
            </a:pPr>
            <a:r>
              <a:rPr lang="es-ES" dirty="0"/>
              <a:t>La Lcda. Susan Padilla en su calidad de presidenta del MCP-ES participó en diferentes Mesas de honor entre las que se destacan el XII Congreso de TB, Foro de Diseminación de Información Estratégica dirigido por USAID/PASCA y la Dra. Celina de Miranda en su calidad de Vice presidenta acompañó el proceso de divulgación del PENM durante el mes de junio.</a:t>
            </a:r>
            <a:endParaRPr lang="es-SV" dirty="0"/>
          </a:p>
        </p:txBody>
      </p:sp>
    </p:spTree>
    <p:extLst>
      <p:ext uri="{BB962C8B-B14F-4D97-AF65-F5344CB8AC3E}">
        <p14:creationId xmlns:p14="http://schemas.microsoft.com/office/powerpoint/2010/main" val="35147559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0" y="1004"/>
            <a:ext cx="9144000" cy="276999"/>
          </a:xfrm>
          <a:prstGeom prst="rect">
            <a:avLst/>
          </a:prstGeom>
          <a:solidFill>
            <a:schemeClr val="tx2"/>
          </a:solidFill>
        </p:spPr>
        <p:txBody>
          <a:bodyPr wrap="square" rtlCol="0">
            <a:spAutoFit/>
          </a:bodyPr>
          <a:lstStyle/>
          <a:p>
            <a:r>
              <a:rPr lang="es-SV" sz="1200" b="1" dirty="0">
                <a:solidFill>
                  <a:schemeClr val="bg1"/>
                </a:solidFill>
                <a:effectLst>
                  <a:outerShdw blurRad="38100" dist="38100" dir="2700000" algn="tl">
                    <a:srgbClr val="000000">
                      <a:alpha val="43137"/>
                    </a:srgbClr>
                  </a:outerShdw>
                </a:effectLst>
              </a:rPr>
              <a:t>ACCIONES PARA LA SOSTENIBILIDAD DEL MCP-ES</a:t>
            </a:r>
          </a:p>
        </p:txBody>
      </p:sp>
      <p:sp>
        <p:nvSpPr>
          <p:cNvPr id="4" name="Rectángulo 3">
            <a:extLst>
              <a:ext uri="{FF2B5EF4-FFF2-40B4-BE49-F238E27FC236}">
                <a16:creationId xmlns:a16="http://schemas.microsoft.com/office/drawing/2014/main" id="{267466F4-6FEB-4111-8569-1E63BC16A5AA}"/>
              </a:ext>
            </a:extLst>
          </p:cNvPr>
          <p:cNvSpPr/>
          <p:nvPr/>
        </p:nvSpPr>
        <p:spPr>
          <a:xfrm>
            <a:off x="179512" y="548680"/>
            <a:ext cx="8784976" cy="2637710"/>
          </a:xfrm>
          <a:prstGeom prst="rect">
            <a:avLst/>
          </a:prstGeom>
        </p:spPr>
        <p:txBody>
          <a:bodyPr wrap="square">
            <a:spAutoFit/>
          </a:bodyPr>
          <a:lstStyle/>
          <a:p>
            <a:pPr marL="285750" indent="-285750" algn="just">
              <a:lnSpc>
                <a:spcPct val="150000"/>
              </a:lnSpc>
              <a:spcAft>
                <a:spcPts val="0"/>
              </a:spcAft>
              <a:buFont typeface="Wingdings" panose="05000000000000000000" pitchFamily="2" charset="2"/>
              <a:buChar char="v"/>
            </a:pPr>
            <a:r>
              <a:rPr lang="es-ES" sz="1400" dirty="0">
                <a:latin typeface="Arial" panose="020B0604020202020204" pitchFamily="34" charset="0"/>
                <a:ea typeface="Times New Roman" panose="02020603050405020304" pitchFamily="18" charset="0"/>
              </a:rPr>
              <a:t>Otros Donantes </a:t>
            </a:r>
          </a:p>
          <a:p>
            <a:pPr algn="just">
              <a:lnSpc>
                <a:spcPct val="150000"/>
              </a:lnSpc>
              <a:spcAft>
                <a:spcPts val="0"/>
              </a:spcAft>
            </a:pPr>
            <a:r>
              <a:rPr lang="es-ES" sz="1400" dirty="0">
                <a:latin typeface="Arial" panose="020B0604020202020204" pitchFamily="34" charset="0"/>
                <a:ea typeface="Times New Roman" panose="02020603050405020304" pitchFamily="18" charset="0"/>
              </a:rPr>
              <a:t>Cuando se presentó la solicitud de financiamiento para la sostenibilidad del mecanismo nos comprometimos a gestionar $12,000.00 como fondos de cofinanciamiento, para desarrollar diferentes actividades que no se incluyeron en el presupuesto para el año 2017 pero que se consideran importantes para el funcionamiento del mecanismo y desarrollo de los miembros. A la fecha se han gestionado $11,250.00, de los cuales $7,400.00 se han invertido como apoyo a las actividades relacionadas directamente con el cumplimiento de Ruta Crítica. (Divulgación del PENM y Foro de VIH) a continuación mostramos las áreas que han recibido cofinanciamiento en este periodo y las organizaciones donantes:</a:t>
            </a:r>
          </a:p>
        </p:txBody>
      </p:sp>
      <p:pic>
        <p:nvPicPr>
          <p:cNvPr id="2" name="Imagen 1">
            <a:extLst>
              <a:ext uri="{FF2B5EF4-FFF2-40B4-BE49-F238E27FC236}">
                <a16:creationId xmlns:a16="http://schemas.microsoft.com/office/drawing/2014/main" id="{C39C2FFE-07E1-4126-90CD-B3648C76106D}"/>
              </a:ext>
            </a:extLst>
          </p:cNvPr>
          <p:cNvPicPr>
            <a:picLocks noChangeAspect="1"/>
          </p:cNvPicPr>
          <p:nvPr/>
        </p:nvPicPr>
        <p:blipFill>
          <a:blip r:embed="rId2"/>
          <a:stretch>
            <a:fillRect/>
          </a:stretch>
        </p:blipFill>
        <p:spPr>
          <a:xfrm>
            <a:off x="179512" y="3717032"/>
            <a:ext cx="8719992" cy="2880320"/>
          </a:xfrm>
          <a:prstGeom prst="rect">
            <a:avLst/>
          </a:prstGeom>
        </p:spPr>
      </p:pic>
    </p:spTree>
    <p:extLst>
      <p:ext uri="{BB962C8B-B14F-4D97-AF65-F5344CB8AC3E}">
        <p14:creationId xmlns:p14="http://schemas.microsoft.com/office/powerpoint/2010/main" val="32878978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0" y="0"/>
            <a:ext cx="9144000" cy="261610"/>
          </a:xfrm>
          <a:prstGeom prst="rect">
            <a:avLst/>
          </a:prstGeom>
          <a:solidFill>
            <a:schemeClr val="tx2"/>
          </a:solidFill>
        </p:spPr>
        <p:txBody>
          <a:bodyPr wrap="square" rtlCol="0">
            <a:spAutoFit/>
          </a:bodyPr>
          <a:lstStyle/>
          <a:p>
            <a:r>
              <a:rPr lang="es-SV" sz="1100" b="1" dirty="0">
                <a:solidFill>
                  <a:schemeClr val="bg1"/>
                </a:solidFill>
                <a:effectLst>
                  <a:outerShdw blurRad="38100" dist="38100" dir="2700000" algn="tl">
                    <a:srgbClr val="000000">
                      <a:alpha val="43137"/>
                    </a:srgbClr>
                  </a:outerShdw>
                </a:effectLst>
              </a:rPr>
              <a:t>PRESUPUESTO</a:t>
            </a:r>
          </a:p>
        </p:txBody>
      </p:sp>
      <p:sp>
        <p:nvSpPr>
          <p:cNvPr id="3073" name="Rectangle 1"/>
          <p:cNvSpPr>
            <a:spLocks noChangeArrowheads="1"/>
          </p:cNvSpPr>
          <p:nvPr/>
        </p:nvSpPr>
        <p:spPr bwMode="auto">
          <a:xfrm>
            <a:off x="287524" y="319296"/>
            <a:ext cx="8568952"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spcBef>
                <a:spcPct val="0"/>
              </a:spcBef>
              <a:spcAft>
                <a:spcPct val="0"/>
              </a:spcAft>
            </a:pPr>
            <a:r>
              <a:rPr lang="es-ES" sz="1400" b="1" dirty="0">
                <a:latin typeface="Arial" pitchFamily="34" charset="0"/>
                <a:ea typeface="Times New Roman" pitchFamily="18" charset="0"/>
                <a:cs typeface="Arial" pitchFamily="34" charset="0"/>
              </a:rPr>
              <a:t>Presupuesto Anual del proyecto: </a:t>
            </a:r>
          </a:p>
          <a:p>
            <a:pPr lvl="0" algn="just" fontAlgn="base">
              <a:spcBef>
                <a:spcPct val="0"/>
              </a:spcBef>
              <a:spcAft>
                <a:spcPct val="0"/>
              </a:spcAft>
            </a:pPr>
            <a:r>
              <a:rPr lang="es-ES" sz="1400" b="1" dirty="0">
                <a:latin typeface="Arial" pitchFamily="34" charset="0"/>
                <a:ea typeface="Times New Roman" pitchFamily="18" charset="0"/>
                <a:cs typeface="Arial" pitchFamily="34" charset="0"/>
              </a:rPr>
              <a:t>Actividad 1: $14, 176.00</a:t>
            </a:r>
          </a:p>
          <a:p>
            <a:pPr lvl="0" algn="just" fontAlgn="base">
              <a:spcBef>
                <a:spcPct val="0"/>
              </a:spcBef>
              <a:spcAft>
                <a:spcPct val="0"/>
              </a:spcAft>
            </a:pPr>
            <a:r>
              <a:rPr lang="es-ES" sz="1400" b="1" dirty="0">
                <a:latin typeface="Arial" pitchFamily="34" charset="0"/>
                <a:ea typeface="Times New Roman" pitchFamily="18" charset="0"/>
                <a:cs typeface="Arial" pitchFamily="34" charset="0"/>
              </a:rPr>
              <a:t>Actividad 2: $105, 824.00                  </a:t>
            </a:r>
          </a:p>
          <a:p>
            <a:pPr lvl="0" algn="just" fontAlgn="base">
              <a:spcBef>
                <a:spcPct val="0"/>
              </a:spcBef>
              <a:spcAft>
                <a:spcPct val="0"/>
              </a:spcAft>
            </a:pPr>
            <a:r>
              <a:rPr lang="es-ES" sz="1400" b="1" dirty="0">
                <a:latin typeface="Arial" pitchFamily="34" charset="0"/>
                <a:ea typeface="Times New Roman" pitchFamily="18" charset="0"/>
                <a:cs typeface="Arial" pitchFamily="34" charset="0"/>
              </a:rPr>
              <a:t>Total: $120, 000.00</a:t>
            </a:r>
          </a:p>
          <a:p>
            <a:pPr lvl="0" algn="just" fontAlgn="base">
              <a:spcBef>
                <a:spcPct val="0"/>
              </a:spcBef>
              <a:spcAft>
                <a:spcPct val="0"/>
              </a:spcAft>
            </a:pPr>
            <a:endParaRPr lang="es-ES" sz="1400" b="1" dirty="0">
              <a:latin typeface="Arial" pitchFamily="34" charset="0"/>
              <a:ea typeface="Times New Roman" pitchFamily="18" charset="0"/>
              <a:cs typeface="Arial" pitchFamily="34" charset="0"/>
            </a:endParaRPr>
          </a:p>
          <a:p>
            <a:pPr lvl="0" algn="just" fontAlgn="base">
              <a:spcBef>
                <a:spcPct val="0"/>
              </a:spcBef>
              <a:spcAft>
                <a:spcPct val="0"/>
              </a:spcAft>
            </a:pPr>
            <a:r>
              <a:rPr lang="es-ES" sz="1400" b="1" dirty="0">
                <a:latin typeface="Arial" pitchFamily="34" charset="0"/>
                <a:ea typeface="Times New Roman" pitchFamily="18" charset="0"/>
                <a:cs typeface="Arial" pitchFamily="34" charset="0"/>
              </a:rPr>
              <a:t>Resultados del proyecto al Q2:</a:t>
            </a:r>
          </a:p>
          <a:p>
            <a:pPr lvl="0" algn="just" fontAlgn="base">
              <a:spcBef>
                <a:spcPct val="0"/>
              </a:spcBef>
              <a:spcAft>
                <a:spcPct val="0"/>
              </a:spcAft>
            </a:pPr>
            <a:r>
              <a:rPr lang="es-ES" sz="1400" b="1" dirty="0">
                <a:latin typeface="Arial" pitchFamily="34" charset="0"/>
                <a:ea typeface="Times New Roman" pitchFamily="18" charset="0"/>
                <a:cs typeface="Arial" pitchFamily="34" charset="0"/>
              </a:rPr>
              <a:t>Actividad 1 </a:t>
            </a:r>
          </a:p>
          <a:p>
            <a:pPr lvl="0" algn="just" fontAlgn="base">
              <a:spcBef>
                <a:spcPct val="0"/>
              </a:spcBef>
              <a:spcAft>
                <a:spcPct val="0"/>
              </a:spcAft>
            </a:pPr>
            <a:r>
              <a:rPr lang="es-ES" sz="1400" b="1" dirty="0">
                <a:latin typeface="Arial" pitchFamily="34" charset="0"/>
                <a:ea typeface="Times New Roman" pitchFamily="18" charset="0"/>
                <a:cs typeface="Arial" pitchFamily="34" charset="0"/>
              </a:rPr>
              <a:t>Asambleas (7), Comités (24), Movilización (6), Visitas de campo (4) y Fortalecimiento (3). </a:t>
            </a:r>
          </a:p>
          <a:p>
            <a:pPr lvl="0" algn="just" fontAlgn="base">
              <a:spcBef>
                <a:spcPct val="0"/>
              </a:spcBef>
              <a:spcAft>
                <a:spcPct val="0"/>
              </a:spcAft>
            </a:pPr>
            <a:endParaRPr lang="es-ES" sz="1400" b="1" dirty="0">
              <a:latin typeface="Arial" pitchFamily="34" charset="0"/>
              <a:ea typeface="Times New Roman" pitchFamily="18" charset="0"/>
              <a:cs typeface="Arial" pitchFamily="34" charset="0"/>
            </a:endParaRPr>
          </a:p>
          <a:p>
            <a:pPr lvl="0" algn="just" fontAlgn="base">
              <a:spcBef>
                <a:spcPct val="0"/>
              </a:spcBef>
              <a:spcAft>
                <a:spcPct val="0"/>
              </a:spcAft>
            </a:pPr>
            <a:r>
              <a:rPr lang="es-ES" sz="1400" b="1" dirty="0">
                <a:latin typeface="Arial" pitchFamily="34" charset="0"/>
                <a:ea typeface="Times New Roman" pitchFamily="18" charset="0"/>
                <a:cs typeface="Arial" pitchFamily="34" charset="0"/>
              </a:rPr>
              <a:t>Actividad 2 </a:t>
            </a:r>
          </a:p>
          <a:p>
            <a:pPr lvl="0" algn="just" fontAlgn="base">
              <a:spcBef>
                <a:spcPct val="0"/>
              </a:spcBef>
              <a:spcAft>
                <a:spcPct val="0"/>
              </a:spcAft>
            </a:pPr>
            <a:r>
              <a:rPr lang="es-ES" sz="1400" b="1" dirty="0">
                <a:latin typeface="Arial" pitchFamily="34" charset="0"/>
                <a:ea typeface="Times New Roman" pitchFamily="18" charset="0"/>
                <a:cs typeface="Arial" pitchFamily="34" charset="0"/>
              </a:rPr>
              <a:t>Salarios (2), Administración, servicios y gastos comunes (2), Servicios de telefonía móvil (2), Overhead (2) y apoyo a comunicaciones (3). </a:t>
            </a:r>
          </a:p>
        </p:txBody>
      </p:sp>
      <p:pic>
        <p:nvPicPr>
          <p:cNvPr id="2" name="Imagen 1">
            <a:extLst>
              <a:ext uri="{FF2B5EF4-FFF2-40B4-BE49-F238E27FC236}">
                <a16:creationId xmlns:a16="http://schemas.microsoft.com/office/drawing/2014/main" id="{B0D2030E-0F89-4426-BF1F-C8CF40D3C53C}"/>
              </a:ext>
            </a:extLst>
          </p:cNvPr>
          <p:cNvPicPr>
            <a:picLocks noChangeAspect="1"/>
          </p:cNvPicPr>
          <p:nvPr/>
        </p:nvPicPr>
        <p:blipFill>
          <a:blip r:embed="rId2"/>
          <a:stretch>
            <a:fillRect/>
          </a:stretch>
        </p:blipFill>
        <p:spPr>
          <a:xfrm>
            <a:off x="287524" y="3100021"/>
            <a:ext cx="3348372" cy="1181779"/>
          </a:xfrm>
          <a:prstGeom prst="rect">
            <a:avLst/>
          </a:prstGeom>
        </p:spPr>
      </p:pic>
      <p:pic>
        <p:nvPicPr>
          <p:cNvPr id="4" name="Imagen 3">
            <a:extLst>
              <a:ext uri="{FF2B5EF4-FFF2-40B4-BE49-F238E27FC236}">
                <a16:creationId xmlns:a16="http://schemas.microsoft.com/office/drawing/2014/main" id="{7B0A2964-0DE5-4CF4-8CFA-E1A62BEBA08D}"/>
              </a:ext>
            </a:extLst>
          </p:cNvPr>
          <p:cNvPicPr>
            <a:picLocks noChangeAspect="1"/>
          </p:cNvPicPr>
          <p:nvPr/>
        </p:nvPicPr>
        <p:blipFill>
          <a:blip r:embed="rId3"/>
          <a:stretch>
            <a:fillRect/>
          </a:stretch>
        </p:blipFill>
        <p:spPr>
          <a:xfrm>
            <a:off x="4716015" y="3150025"/>
            <a:ext cx="3929405" cy="1110484"/>
          </a:xfrm>
          <a:prstGeom prst="rect">
            <a:avLst/>
          </a:prstGeom>
        </p:spPr>
      </p:pic>
      <p:pic>
        <p:nvPicPr>
          <p:cNvPr id="5" name="Imagen 4">
            <a:extLst>
              <a:ext uri="{FF2B5EF4-FFF2-40B4-BE49-F238E27FC236}">
                <a16:creationId xmlns:a16="http://schemas.microsoft.com/office/drawing/2014/main" id="{60D1F2C7-BCEF-4D3F-B1B4-023675D2F62E}"/>
              </a:ext>
            </a:extLst>
          </p:cNvPr>
          <p:cNvPicPr>
            <a:picLocks noChangeAspect="1"/>
          </p:cNvPicPr>
          <p:nvPr/>
        </p:nvPicPr>
        <p:blipFill>
          <a:blip r:embed="rId4"/>
          <a:stretch>
            <a:fillRect/>
          </a:stretch>
        </p:blipFill>
        <p:spPr>
          <a:xfrm>
            <a:off x="4744072" y="4400844"/>
            <a:ext cx="3901349" cy="2268516"/>
          </a:xfrm>
          <a:prstGeom prst="rect">
            <a:avLst/>
          </a:prstGeom>
        </p:spPr>
      </p:pic>
      <p:pic>
        <p:nvPicPr>
          <p:cNvPr id="6" name="Imagen 5">
            <a:extLst>
              <a:ext uri="{FF2B5EF4-FFF2-40B4-BE49-F238E27FC236}">
                <a16:creationId xmlns:a16="http://schemas.microsoft.com/office/drawing/2014/main" id="{7966965D-9E8F-407E-B294-278BAECE7EFD}"/>
              </a:ext>
            </a:extLst>
          </p:cNvPr>
          <p:cNvPicPr>
            <a:picLocks noChangeAspect="1"/>
          </p:cNvPicPr>
          <p:nvPr/>
        </p:nvPicPr>
        <p:blipFill>
          <a:blip r:embed="rId5"/>
          <a:stretch>
            <a:fillRect/>
          </a:stretch>
        </p:blipFill>
        <p:spPr>
          <a:xfrm>
            <a:off x="251792" y="4402329"/>
            <a:ext cx="3456112" cy="2267031"/>
          </a:xfrm>
          <a:prstGeom prst="rect">
            <a:avLst/>
          </a:prstGeom>
        </p:spPr>
      </p:pic>
    </p:spTree>
    <p:extLst>
      <p:ext uri="{BB962C8B-B14F-4D97-AF65-F5344CB8AC3E}">
        <p14:creationId xmlns:p14="http://schemas.microsoft.com/office/powerpoint/2010/main" val="17742885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0" y="1004"/>
            <a:ext cx="9144000" cy="276999"/>
          </a:xfrm>
          <a:prstGeom prst="rect">
            <a:avLst/>
          </a:prstGeom>
          <a:solidFill>
            <a:schemeClr val="tx2"/>
          </a:solidFill>
        </p:spPr>
        <p:txBody>
          <a:bodyPr wrap="square" rtlCol="0">
            <a:spAutoFit/>
          </a:bodyPr>
          <a:lstStyle/>
          <a:p>
            <a:r>
              <a:rPr lang="es-SV" sz="1200" b="1" dirty="0">
                <a:solidFill>
                  <a:schemeClr val="bg1"/>
                </a:solidFill>
                <a:effectLst>
                  <a:outerShdw blurRad="38100" dist="38100" dir="2700000" algn="tl">
                    <a:srgbClr val="000000">
                      <a:alpha val="43137"/>
                    </a:srgbClr>
                  </a:outerShdw>
                </a:effectLst>
              </a:rPr>
              <a:t>ACCIONES PARA LA SOSTENIBILIDAD DEL MCP-ES</a:t>
            </a:r>
          </a:p>
        </p:txBody>
      </p:sp>
      <p:pic>
        <p:nvPicPr>
          <p:cNvPr id="13314" name="Gráfico 1">
            <a:extLst>
              <a:ext uri="{FF2B5EF4-FFF2-40B4-BE49-F238E27FC236}">
                <a16:creationId xmlns:a16="http://schemas.microsoft.com/office/drawing/2014/main" id="{F71CF04F-6110-43BE-B404-74B630BB9610}"/>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404664"/>
            <a:ext cx="4752528" cy="2952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5" name="Gráfico 1">
            <a:extLst>
              <a:ext uri="{FF2B5EF4-FFF2-40B4-BE49-F238E27FC236}">
                <a16:creationId xmlns:a16="http://schemas.microsoft.com/office/drawing/2014/main" id="{5A6AF44F-6134-4678-B06B-704B07304AC1}"/>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19872" y="3447956"/>
            <a:ext cx="5472608" cy="3293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392826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0" y="1004"/>
            <a:ext cx="9144000" cy="276999"/>
          </a:xfrm>
          <a:prstGeom prst="rect">
            <a:avLst/>
          </a:prstGeom>
          <a:solidFill>
            <a:schemeClr val="tx2"/>
          </a:solidFill>
        </p:spPr>
        <p:txBody>
          <a:bodyPr wrap="square" rtlCol="0">
            <a:spAutoFit/>
          </a:bodyPr>
          <a:lstStyle/>
          <a:p>
            <a:r>
              <a:rPr lang="es-SV" sz="1200" b="1" dirty="0">
                <a:solidFill>
                  <a:schemeClr val="bg1"/>
                </a:solidFill>
                <a:effectLst>
                  <a:outerShdw blurRad="38100" dist="38100" dir="2700000" algn="tl">
                    <a:srgbClr val="000000">
                      <a:alpha val="43137"/>
                    </a:srgbClr>
                  </a:outerShdw>
                </a:effectLst>
              </a:rPr>
              <a:t>LECCIONES APRENDIDAS</a:t>
            </a:r>
          </a:p>
        </p:txBody>
      </p:sp>
      <p:sp>
        <p:nvSpPr>
          <p:cNvPr id="2" name="Rectángulo 1">
            <a:extLst>
              <a:ext uri="{FF2B5EF4-FFF2-40B4-BE49-F238E27FC236}">
                <a16:creationId xmlns:a16="http://schemas.microsoft.com/office/drawing/2014/main" id="{C23ABD69-887E-47F0-A55F-13AAFB5C02D7}"/>
              </a:ext>
            </a:extLst>
          </p:cNvPr>
          <p:cNvSpPr/>
          <p:nvPr/>
        </p:nvSpPr>
        <p:spPr>
          <a:xfrm>
            <a:off x="179512" y="620688"/>
            <a:ext cx="8262664" cy="5509200"/>
          </a:xfrm>
          <a:prstGeom prst="rect">
            <a:avLst/>
          </a:prstGeom>
        </p:spPr>
        <p:txBody>
          <a:bodyPr wrap="square">
            <a:spAutoFit/>
          </a:bodyPr>
          <a:lstStyle/>
          <a:p>
            <a:pPr marL="285750" indent="-285750" algn="just">
              <a:spcAft>
                <a:spcPts val="0"/>
              </a:spcAft>
              <a:buFont typeface="Wingdings" panose="05000000000000000000" pitchFamily="2" charset="2"/>
              <a:buChar char="v"/>
            </a:pPr>
            <a:r>
              <a:rPr lang="es-ES" dirty="0">
                <a:latin typeface="Arial" panose="020B0604020202020204" pitchFamily="34" charset="0"/>
                <a:ea typeface="Times New Roman" panose="02020603050405020304" pitchFamily="18" charset="0"/>
              </a:rPr>
              <a:t>Lecciones aprendidas</a:t>
            </a:r>
          </a:p>
          <a:p>
            <a:pPr algn="just">
              <a:spcAft>
                <a:spcPts val="0"/>
              </a:spcAft>
            </a:pPr>
            <a:endParaRPr lang="es-SV" sz="2800" dirty="0">
              <a:latin typeface="Times New Roman" panose="02020603050405020304" pitchFamily="18" charset="0"/>
              <a:ea typeface="Times New Roman" panose="02020603050405020304" pitchFamily="18" charset="0"/>
            </a:endParaRPr>
          </a:p>
          <a:p>
            <a:pPr marL="342900" lvl="0" indent="-342900" algn="just">
              <a:spcAft>
                <a:spcPts val="0"/>
              </a:spcAft>
              <a:buFont typeface="+mj-lt"/>
              <a:buAutoNum type="alphaLcParenR"/>
            </a:pPr>
            <a:r>
              <a:rPr lang="es-ES" dirty="0">
                <a:latin typeface="Arial" panose="020B0604020202020204" pitchFamily="34" charset="0"/>
                <a:ea typeface="Times New Roman" panose="02020603050405020304" pitchFamily="18" charset="0"/>
              </a:rPr>
              <a:t>Compartir de manera transparente con los sectores constituyentes la información relevante que se maneja al interior del MCP-ES ha permitido generar confianza en los sectores en el trabajo desarrollado por los miembros. </a:t>
            </a:r>
            <a:endParaRPr lang="es-SV" sz="2800" dirty="0">
              <a:latin typeface="Times New Roman" panose="02020603050405020304" pitchFamily="18" charset="0"/>
              <a:ea typeface="Times New Roman" panose="02020603050405020304" pitchFamily="18" charset="0"/>
            </a:endParaRPr>
          </a:p>
          <a:p>
            <a:pPr marL="342900" lvl="0" indent="-342900" algn="just">
              <a:spcAft>
                <a:spcPts val="0"/>
              </a:spcAft>
              <a:buFont typeface="+mj-lt"/>
              <a:buAutoNum type="alphaLcParenR"/>
            </a:pPr>
            <a:r>
              <a:rPr lang="es-ES" dirty="0">
                <a:latin typeface="Arial" panose="020B0604020202020204" pitchFamily="34" charset="0"/>
                <a:ea typeface="Times New Roman" panose="02020603050405020304" pitchFamily="18" charset="0"/>
              </a:rPr>
              <a:t>Contar con documentos de gobernanza elaborados en consenso ha permitido la apropiación de los miembros y el cumplimiento de las normas esto a pesar de que estos instrumentos no tienen carácter de norma jurídica, los miembros del MCP-ES los reconocen, aplican y se someten a ellos en forma voluntaria</a:t>
            </a:r>
            <a:endParaRPr lang="es-SV" sz="2800" dirty="0">
              <a:latin typeface="Times New Roman" panose="02020603050405020304" pitchFamily="18" charset="0"/>
              <a:ea typeface="Times New Roman" panose="02020603050405020304" pitchFamily="18" charset="0"/>
            </a:endParaRPr>
          </a:p>
          <a:p>
            <a:pPr marL="342900" lvl="0" indent="-342900" algn="just">
              <a:spcAft>
                <a:spcPts val="0"/>
              </a:spcAft>
              <a:buFont typeface="+mj-lt"/>
              <a:buAutoNum type="alphaLcParenR"/>
            </a:pPr>
            <a:r>
              <a:rPr lang="es-ES" dirty="0">
                <a:latin typeface="Arial" panose="020B0604020202020204" pitchFamily="34" charset="0"/>
                <a:ea typeface="Times New Roman" panose="02020603050405020304" pitchFamily="18" charset="0"/>
              </a:rPr>
              <a:t>Reconocer la situación problemática y buscar el apoyo técnico de calidad para salir de la crisis a través del desarrollo de capacidades y de instrumentos de gestión idóneos.</a:t>
            </a:r>
            <a:endParaRPr lang="es-SV" sz="2800" dirty="0">
              <a:latin typeface="Times New Roman" panose="02020603050405020304" pitchFamily="18" charset="0"/>
              <a:ea typeface="Times New Roman" panose="02020603050405020304" pitchFamily="18" charset="0"/>
            </a:endParaRPr>
          </a:p>
          <a:p>
            <a:pPr marL="342900" lvl="0" indent="-342900" algn="just">
              <a:spcAft>
                <a:spcPts val="0"/>
              </a:spcAft>
              <a:buFont typeface="+mj-lt"/>
              <a:buAutoNum type="alphaLcParenR"/>
            </a:pPr>
            <a:r>
              <a:rPr lang="es-ES" dirty="0">
                <a:latin typeface="Arial" panose="020B0604020202020204" pitchFamily="34" charset="0"/>
                <a:ea typeface="Times New Roman" panose="02020603050405020304" pitchFamily="18" charset="0"/>
              </a:rPr>
              <a:t>El haber trabajado como equipo multisectorial que logra consensos ha tenido como resultado una excelente evaluación a nivel de Fondo Mundial y otras organizaciones cooperantes.</a:t>
            </a:r>
            <a:endParaRPr lang="es-SV" sz="2800" dirty="0">
              <a:latin typeface="Times New Roman" panose="02020603050405020304" pitchFamily="18" charset="0"/>
              <a:ea typeface="Times New Roman" panose="02020603050405020304" pitchFamily="18" charset="0"/>
            </a:endParaRPr>
          </a:p>
          <a:p>
            <a:pPr marL="342900" lvl="0" indent="-342900" algn="just">
              <a:spcAft>
                <a:spcPts val="0"/>
              </a:spcAft>
              <a:buFont typeface="+mj-lt"/>
              <a:buAutoNum type="alphaLcParenR"/>
            </a:pPr>
            <a:r>
              <a:rPr lang="es-ES" dirty="0">
                <a:latin typeface="Arial" panose="020B0604020202020204" pitchFamily="34" charset="0"/>
                <a:ea typeface="Times New Roman" panose="02020603050405020304" pitchFamily="18" charset="0"/>
              </a:rPr>
              <a:t>El fortalecimiento de las relaciones entre los miembros a través de los talleres desarrollados facilitó el trabajo y la comunicación entre ellos.</a:t>
            </a:r>
            <a:endParaRPr lang="es-SV"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4346955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0" y="1004"/>
            <a:ext cx="9144000" cy="276999"/>
          </a:xfrm>
          <a:prstGeom prst="rect">
            <a:avLst/>
          </a:prstGeom>
          <a:solidFill>
            <a:schemeClr val="tx2"/>
          </a:solidFill>
        </p:spPr>
        <p:txBody>
          <a:bodyPr wrap="square" rtlCol="0">
            <a:spAutoFit/>
          </a:bodyPr>
          <a:lstStyle/>
          <a:p>
            <a:r>
              <a:rPr lang="es-SV" sz="1200" b="1" dirty="0">
                <a:solidFill>
                  <a:schemeClr val="bg1"/>
                </a:solidFill>
                <a:effectLst>
                  <a:outerShdw blurRad="38100" dist="38100" dir="2700000" algn="tl">
                    <a:srgbClr val="000000">
                      <a:alpha val="43137"/>
                    </a:srgbClr>
                  </a:outerShdw>
                </a:effectLst>
              </a:rPr>
              <a:t>LECCIONES APRENDIDAS</a:t>
            </a:r>
          </a:p>
        </p:txBody>
      </p:sp>
      <p:sp>
        <p:nvSpPr>
          <p:cNvPr id="2" name="Rectángulo 1">
            <a:extLst>
              <a:ext uri="{FF2B5EF4-FFF2-40B4-BE49-F238E27FC236}">
                <a16:creationId xmlns:a16="http://schemas.microsoft.com/office/drawing/2014/main" id="{C23ABD69-887E-47F0-A55F-13AAFB5C02D7}"/>
              </a:ext>
            </a:extLst>
          </p:cNvPr>
          <p:cNvSpPr/>
          <p:nvPr/>
        </p:nvSpPr>
        <p:spPr>
          <a:xfrm>
            <a:off x="125760" y="548680"/>
            <a:ext cx="8892480" cy="6186309"/>
          </a:xfrm>
          <a:prstGeom prst="rect">
            <a:avLst/>
          </a:prstGeom>
        </p:spPr>
        <p:txBody>
          <a:bodyPr wrap="square">
            <a:spAutoFit/>
          </a:bodyPr>
          <a:lstStyle/>
          <a:p>
            <a:pPr marL="285750" indent="-285750" algn="just">
              <a:buFont typeface="Wingdings" panose="05000000000000000000" pitchFamily="2" charset="2"/>
              <a:buChar char="v"/>
            </a:pPr>
            <a:r>
              <a:rPr lang="es-ES" dirty="0"/>
              <a:t>Líneas de trabajo futuras.</a:t>
            </a:r>
          </a:p>
          <a:p>
            <a:pPr algn="just"/>
            <a:endParaRPr lang="es-SV" dirty="0"/>
          </a:p>
          <a:p>
            <a:pPr marL="285750" lvl="0" indent="-285750" algn="just">
              <a:buFont typeface="Wingdings" panose="05000000000000000000" pitchFamily="2" charset="2"/>
              <a:buChar char="§"/>
            </a:pPr>
            <a:r>
              <a:rPr lang="es-ES" dirty="0"/>
              <a:t>Velar por mantener en nuevas Notas Conceptuales un enfoque integral y multidisciplinario para llegar a las poblaciones más necesitadas</a:t>
            </a:r>
            <a:endParaRPr lang="es-SV" dirty="0"/>
          </a:p>
          <a:p>
            <a:pPr marL="285750" lvl="0" indent="-285750" algn="just">
              <a:buFont typeface="Wingdings" panose="05000000000000000000" pitchFamily="2" charset="2"/>
              <a:buChar char="§"/>
            </a:pPr>
            <a:r>
              <a:rPr lang="es-ES" dirty="0"/>
              <a:t>Apoyo al Receptor Principal en la implementación de la Nota Conceptual de Malaria</a:t>
            </a:r>
            <a:endParaRPr lang="es-SV" dirty="0"/>
          </a:p>
          <a:p>
            <a:pPr marL="285750" lvl="0" indent="-285750" algn="just">
              <a:buFont typeface="Wingdings" panose="05000000000000000000" pitchFamily="2" charset="2"/>
              <a:buChar char="§"/>
            </a:pPr>
            <a:r>
              <a:rPr lang="es-ES" dirty="0"/>
              <a:t>Mayor seguimiento a temas como desabastecimiento de medicamentos.</a:t>
            </a:r>
            <a:endParaRPr lang="es-SV" dirty="0"/>
          </a:p>
          <a:p>
            <a:pPr marL="285750" lvl="0" indent="-285750" algn="just">
              <a:buFont typeface="Wingdings" panose="05000000000000000000" pitchFamily="2" charset="2"/>
              <a:buChar char="§"/>
            </a:pPr>
            <a:r>
              <a:rPr lang="es-ES" dirty="0"/>
              <a:t>Supervisión estratégica más estrecha para el cumplimiento de metas de los RP</a:t>
            </a:r>
            <a:r>
              <a:rPr lang="es-SV" dirty="0"/>
              <a:t> </a:t>
            </a:r>
            <a:r>
              <a:rPr lang="es-ES" dirty="0"/>
              <a:t>Aprobar o desaprobar reprogramaciones </a:t>
            </a:r>
            <a:endParaRPr lang="es-SV" dirty="0"/>
          </a:p>
          <a:p>
            <a:pPr marL="285750" lvl="0" indent="-285750" algn="just">
              <a:buFont typeface="Wingdings" panose="05000000000000000000" pitchFamily="2" charset="2"/>
              <a:buChar char="§"/>
            </a:pPr>
            <a:r>
              <a:rPr lang="es-ES" dirty="0"/>
              <a:t>Presentar las solicitudes para la continuación del financiamiento de VIH y TB.</a:t>
            </a:r>
            <a:endParaRPr lang="es-SV" dirty="0"/>
          </a:p>
          <a:p>
            <a:pPr marL="285750" lvl="0" indent="-285750" algn="just">
              <a:buFont typeface="Wingdings" panose="05000000000000000000" pitchFamily="2" charset="2"/>
              <a:buChar char="§"/>
            </a:pPr>
            <a:r>
              <a:rPr lang="es-ES" dirty="0"/>
              <a:t>Asegurar la vinculación y coherencia entre las subvenciones del Fondo Mundial y los demás Programas Nacionales de Salud y Desarrollo</a:t>
            </a:r>
            <a:r>
              <a:rPr lang="es-SV" dirty="0"/>
              <a:t>.</a:t>
            </a:r>
          </a:p>
          <a:p>
            <a:pPr marL="285750" lvl="0" indent="-285750" algn="just">
              <a:buFont typeface="Wingdings" panose="05000000000000000000" pitchFamily="2" charset="2"/>
              <a:buChar char="§"/>
            </a:pPr>
            <a:r>
              <a:rPr lang="es-ES" dirty="0"/>
              <a:t>Promover el interés de los miembros en la respuesta nacional de Malaria y TB.</a:t>
            </a:r>
          </a:p>
          <a:p>
            <a:pPr marL="285750" lvl="0" indent="-285750" algn="just">
              <a:buFont typeface="Wingdings" panose="05000000000000000000" pitchFamily="2" charset="2"/>
              <a:buChar char="§"/>
            </a:pPr>
            <a:r>
              <a:rPr lang="es-ES" dirty="0"/>
              <a:t>Asegurar la participación en su composición de representantes de las poblaciones afectadas y poblaciones claves</a:t>
            </a:r>
            <a:r>
              <a:rPr lang="es-SV" dirty="0"/>
              <a:t>.</a:t>
            </a:r>
          </a:p>
          <a:p>
            <a:pPr marL="285750" lvl="0" indent="-285750" algn="just">
              <a:buFont typeface="Wingdings" panose="05000000000000000000" pitchFamily="2" charset="2"/>
              <a:buChar char="§"/>
            </a:pPr>
            <a:r>
              <a:rPr lang="es-ES" dirty="0"/>
              <a:t>Promover la participación efectiva de sus miembros en representación de sus constituyentes</a:t>
            </a:r>
            <a:r>
              <a:rPr lang="es-SV" dirty="0"/>
              <a:t>.</a:t>
            </a:r>
          </a:p>
          <a:p>
            <a:pPr marL="285750" lvl="0" indent="-285750" algn="just">
              <a:buFont typeface="Wingdings" panose="05000000000000000000" pitchFamily="2" charset="2"/>
              <a:buChar char="§"/>
            </a:pPr>
            <a:r>
              <a:rPr lang="es-ES" dirty="0"/>
              <a:t>Velar por el fortalecimiento de los mecanismos de Monitoreo Estratégico</a:t>
            </a:r>
            <a:r>
              <a:rPr lang="es-SV" dirty="0"/>
              <a:t>.</a:t>
            </a:r>
          </a:p>
          <a:p>
            <a:pPr marL="285750" lvl="0" indent="-285750" algn="just">
              <a:buFont typeface="Wingdings" panose="05000000000000000000" pitchFamily="2" charset="2"/>
              <a:buChar char="§"/>
            </a:pPr>
            <a:r>
              <a:rPr lang="es-ES" dirty="0"/>
              <a:t>Deberá velar porque se sigan promoviendo principios relacionados con los derechos humanos, como la no discriminación, la igualdad de género y la participación de las poblaciones clave afectada.</a:t>
            </a:r>
          </a:p>
          <a:p>
            <a:pPr marL="285750" lvl="0" indent="-285750" algn="just">
              <a:buFont typeface="Wingdings" panose="05000000000000000000" pitchFamily="2" charset="2"/>
              <a:buChar char="§"/>
            </a:pPr>
            <a:r>
              <a:rPr lang="es-ES" dirty="0"/>
              <a:t>Continuar con la implementación de los planes de trabajo de los nuevos representantes con sus constituyentes</a:t>
            </a:r>
            <a:endParaRPr lang="es-SV" dirty="0"/>
          </a:p>
        </p:txBody>
      </p:sp>
    </p:spTree>
    <p:extLst>
      <p:ext uri="{BB962C8B-B14F-4D97-AF65-F5344CB8AC3E}">
        <p14:creationId xmlns:p14="http://schemas.microsoft.com/office/powerpoint/2010/main" val="13578513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6" name="2 Subtítulo"/>
          <p:cNvSpPr txBox="1">
            <a:spLocks/>
          </p:cNvSpPr>
          <p:nvPr/>
        </p:nvSpPr>
        <p:spPr bwMode="auto">
          <a:xfrm>
            <a:off x="1476375" y="1657350"/>
            <a:ext cx="5761038" cy="431800"/>
          </a:xfrm>
          <a:prstGeom prst="rect">
            <a:avLst/>
          </a:prstGeom>
          <a:noFill/>
          <a:ln>
            <a:noFill/>
          </a:ln>
          <a:extLst/>
        </p:spPr>
        <p:txBody>
          <a:bodyPr>
            <a:normAutofit lnSpcReduction="10000"/>
          </a:bodyPr>
          <a:lstStyle>
            <a:lvl1pPr marL="0" indent="0" algn="ctr" rtl="0" eaLnBrk="0" fontAlgn="base" hangingPunct="0">
              <a:spcBef>
                <a:spcPct val="20000"/>
              </a:spcBef>
              <a:spcAft>
                <a:spcPct val="0"/>
              </a:spcAft>
              <a:buFont typeface="Arial" pitchFamily="34"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pitchFamily="34"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pitchFamily="34"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pitchFamily="34"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eaLnBrk="1" fontAlgn="auto" hangingPunct="1">
              <a:spcAft>
                <a:spcPts val="0"/>
              </a:spcAft>
              <a:defRPr/>
            </a:pPr>
            <a:endParaRPr lang="es-SV" sz="2400" b="1" dirty="0">
              <a:solidFill>
                <a:srgbClr val="002060"/>
              </a:solidFill>
              <a:latin typeface="Arial" pitchFamily="34" charset="0"/>
              <a:cs typeface="Arial" pitchFamily="34" charset="0"/>
            </a:endParaRPr>
          </a:p>
        </p:txBody>
      </p:sp>
      <p:sp>
        <p:nvSpPr>
          <p:cNvPr id="11" name="1 Rectángulo"/>
          <p:cNvSpPr>
            <a:spLocks noChangeArrowheads="1"/>
          </p:cNvSpPr>
          <p:nvPr/>
        </p:nvSpPr>
        <p:spPr bwMode="auto">
          <a:xfrm>
            <a:off x="971600" y="936010"/>
            <a:ext cx="6336704" cy="2492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s-ES" altLang="es-SV" sz="3600" b="1" dirty="0">
                <a:solidFill>
                  <a:srgbClr val="000000"/>
                </a:solidFill>
                <a:latin typeface="Arial Black" panose="020B0A04020102020204" pitchFamily="34" charset="0"/>
              </a:rPr>
              <a:t>MCP-ES</a:t>
            </a:r>
          </a:p>
          <a:p>
            <a:pPr algn="ctr" eaLnBrk="1" hangingPunct="1">
              <a:spcBef>
                <a:spcPct val="0"/>
              </a:spcBef>
              <a:buFontTx/>
              <a:buNone/>
            </a:pPr>
            <a:endParaRPr lang="es-ES" altLang="es-SV" sz="2400" b="1" dirty="0">
              <a:solidFill>
                <a:srgbClr val="000000"/>
              </a:solidFill>
              <a:latin typeface="Arial Black" panose="020B0A04020102020204" pitchFamily="34" charset="0"/>
            </a:endParaRPr>
          </a:p>
          <a:p>
            <a:pPr algn="ctr" eaLnBrk="1" hangingPunct="1">
              <a:spcBef>
                <a:spcPct val="0"/>
              </a:spcBef>
              <a:buFontTx/>
              <a:buNone/>
            </a:pPr>
            <a:r>
              <a:rPr lang="es-ES" altLang="es-SV" sz="2400" b="1" dirty="0">
                <a:solidFill>
                  <a:srgbClr val="000000"/>
                </a:solidFill>
                <a:latin typeface="Arial Black" panose="020B0A04020102020204" pitchFamily="34" charset="0"/>
              </a:rPr>
              <a:t>Contribuyendo a la reducción significativa y sostenible del VIH, Tuberculosis y Malaria, a través de las subvenciones del Fondo Mundial </a:t>
            </a:r>
          </a:p>
        </p:txBody>
      </p:sp>
      <p:grpSp>
        <p:nvGrpSpPr>
          <p:cNvPr id="14" name="13 Grupo"/>
          <p:cNvGrpSpPr/>
          <p:nvPr/>
        </p:nvGrpSpPr>
        <p:grpSpPr>
          <a:xfrm>
            <a:off x="2699792" y="3635553"/>
            <a:ext cx="4824536" cy="1785864"/>
            <a:chOff x="2699792" y="3635553"/>
            <a:chExt cx="4824536" cy="1785864"/>
          </a:xfrm>
        </p:grpSpPr>
        <p:sp>
          <p:nvSpPr>
            <p:cNvPr id="7" name="4 CuadroTexto"/>
            <p:cNvSpPr txBox="1">
              <a:spLocks noChangeArrowheads="1"/>
            </p:cNvSpPr>
            <p:nvPr/>
          </p:nvSpPr>
          <p:spPr bwMode="auto">
            <a:xfrm>
              <a:off x="2699792" y="3645024"/>
              <a:ext cx="47688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s-SV" altLang="es-SV" sz="2000" b="1" dirty="0">
                  <a:solidFill>
                    <a:srgbClr val="000000"/>
                  </a:solidFill>
                  <a:latin typeface="Arial" panose="020B0604020202020204" pitchFamily="34" charset="0"/>
                  <a:hlinkClick r:id="rId3"/>
                </a:rPr>
                <a:t>www.mcpelsalvador.org.sv</a:t>
              </a:r>
              <a:r>
                <a:rPr lang="es-SV" altLang="es-SV" sz="2000" b="1" dirty="0">
                  <a:solidFill>
                    <a:srgbClr val="000000"/>
                  </a:solidFill>
                  <a:latin typeface="Arial" panose="020B0604020202020204" pitchFamily="34" charset="0"/>
                </a:rPr>
                <a:t> </a:t>
              </a:r>
              <a:r>
                <a:rPr lang="es-SV" altLang="es-SV" sz="2800" dirty="0">
                  <a:solidFill>
                    <a:srgbClr val="000000"/>
                  </a:solidFill>
                  <a:latin typeface="Arial" panose="020B0604020202020204" pitchFamily="34" charset="0"/>
                </a:rPr>
                <a:t> </a:t>
              </a:r>
            </a:p>
          </p:txBody>
        </p:sp>
        <p:sp>
          <p:nvSpPr>
            <p:cNvPr id="8" name="5 CuadroTexto"/>
            <p:cNvSpPr txBox="1">
              <a:spLocks noChangeArrowheads="1"/>
            </p:cNvSpPr>
            <p:nvPr/>
          </p:nvSpPr>
          <p:spPr bwMode="auto">
            <a:xfrm>
              <a:off x="3402559" y="4221088"/>
              <a:ext cx="4121769"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s-SV" altLang="es-SV" sz="2000" b="1" dirty="0">
                  <a:solidFill>
                    <a:srgbClr val="000000"/>
                  </a:solidFill>
                  <a:latin typeface="Arial" panose="020B0604020202020204" pitchFamily="34" charset="0"/>
                  <a:hlinkClick r:id="rId4"/>
                </a:rPr>
                <a:t>www.facebook.com/MCPES2002</a:t>
              </a:r>
            </a:p>
            <a:p>
              <a:pPr eaLnBrk="1" hangingPunct="1">
                <a:spcBef>
                  <a:spcPct val="0"/>
                </a:spcBef>
                <a:buFontTx/>
                <a:buNone/>
              </a:pPr>
              <a:endParaRPr lang="es-SV" altLang="es-SV" sz="1600" dirty="0">
                <a:solidFill>
                  <a:srgbClr val="000000"/>
                </a:solidFill>
                <a:latin typeface="Arial" panose="020B0604020202020204" pitchFamily="34" charset="0"/>
              </a:endParaRPr>
            </a:p>
            <a:p>
              <a:pPr eaLnBrk="1" hangingPunct="1">
                <a:spcBef>
                  <a:spcPct val="0"/>
                </a:spcBef>
                <a:buFontTx/>
                <a:buNone/>
              </a:pPr>
              <a:r>
                <a:rPr lang="es-SV" altLang="es-SV" sz="2000" b="1" dirty="0">
                  <a:solidFill>
                    <a:srgbClr val="000000"/>
                  </a:solidFill>
                  <a:latin typeface="Arial" panose="020B0604020202020204" pitchFamily="34" charset="0"/>
                  <a:hlinkClick r:id="rId4"/>
                </a:rPr>
                <a:t>@MCPElSalvador </a:t>
              </a:r>
            </a:p>
            <a:p>
              <a:pPr eaLnBrk="1" hangingPunct="1">
                <a:spcBef>
                  <a:spcPct val="0"/>
                </a:spcBef>
                <a:buFontTx/>
                <a:buNone/>
              </a:pPr>
              <a:endParaRPr lang="es-SV" altLang="es-SV" sz="1600" dirty="0">
                <a:solidFill>
                  <a:srgbClr val="000000"/>
                </a:solidFill>
                <a:latin typeface="Arial" panose="020B0604020202020204" pitchFamily="34" charset="0"/>
              </a:endParaRPr>
            </a:p>
          </p:txBody>
        </p:sp>
        <p:pic>
          <p:nvPicPr>
            <p:cNvPr id="9" name="8 Imagen" descr="facebbok.jp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744043" y="4149080"/>
              <a:ext cx="531813" cy="53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9 Imagen" descr="twitter.jpg"/>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799606" y="4680942"/>
              <a:ext cx="47625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Imagen 1"/>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742878" y="3635553"/>
              <a:ext cx="532978" cy="513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877330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nodePh="1">
                                  <p:stCondLst>
                                    <p:cond delay="0"/>
                                  </p:stCondLst>
                                  <p:endCondLst>
                                    <p:cond evt="begin" delay="0">
                                      <p:tn val="5"/>
                                    </p:cond>
                                  </p:endCondLst>
                                  <p:childTnLst>
                                    <p:set>
                                      <p:cBhvr>
                                        <p:cTn id="6" dur="1" fill="hold">
                                          <p:stCondLst>
                                            <p:cond delay="499"/>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utoUpdateAnimBg="0" advAuto="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0" y="0"/>
            <a:ext cx="9144000" cy="276999"/>
          </a:xfrm>
          <a:prstGeom prst="rect">
            <a:avLst/>
          </a:prstGeom>
          <a:solidFill>
            <a:schemeClr val="tx2"/>
          </a:solidFill>
        </p:spPr>
        <p:txBody>
          <a:bodyPr wrap="square" rtlCol="0">
            <a:spAutoFit/>
          </a:bodyPr>
          <a:lstStyle/>
          <a:p>
            <a:r>
              <a:rPr lang="es-SV" sz="1200" b="1" dirty="0">
                <a:solidFill>
                  <a:schemeClr val="bg1"/>
                </a:solidFill>
                <a:effectLst>
                  <a:outerShdw blurRad="38100" dist="38100" dir="2700000" algn="tl">
                    <a:srgbClr val="000000">
                      <a:alpha val="43137"/>
                    </a:srgbClr>
                  </a:outerShdw>
                </a:effectLst>
              </a:rPr>
              <a:t>ACTIVIDAD 1</a:t>
            </a:r>
          </a:p>
        </p:txBody>
      </p:sp>
      <p:sp>
        <p:nvSpPr>
          <p:cNvPr id="18433" name="Rectangle 1"/>
          <p:cNvSpPr>
            <a:spLocks noChangeArrowheads="1"/>
          </p:cNvSpPr>
          <p:nvPr/>
        </p:nvSpPr>
        <p:spPr bwMode="auto">
          <a:xfrm>
            <a:off x="287524" y="460209"/>
            <a:ext cx="8568952" cy="233910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es-ES" b="1" u="sng" dirty="0"/>
              <a:t>Supervisión</a:t>
            </a:r>
          </a:p>
          <a:p>
            <a:pPr lvl="0"/>
            <a:endParaRPr lang="es-ES" sz="2800" b="1" u="sng" dirty="0"/>
          </a:p>
          <a:p>
            <a:pPr lvl="0"/>
            <a:endParaRPr lang="es-SV" sz="2800" dirty="0"/>
          </a:p>
          <a:p>
            <a:endParaRPr lang="es-ES" b="1" dirty="0"/>
          </a:p>
          <a:p>
            <a:r>
              <a:rPr lang="es-ES" b="1" dirty="0"/>
              <a:t>1.1 Asamblea general: </a:t>
            </a:r>
            <a:endParaRPr lang="es-SV" sz="2800" dirty="0"/>
          </a:p>
          <a:p>
            <a:r>
              <a:rPr lang="es-ES" dirty="0"/>
              <a:t>Meta: 8 reuniones al año </a:t>
            </a:r>
            <a:endParaRPr lang="es-SV" sz="2800" dirty="0"/>
          </a:p>
          <a:p>
            <a:r>
              <a:rPr lang="es-ES" dirty="0"/>
              <a:t>Resultado del semestre: 5 (62.5% de cumplimiento en relación con la meta anual)</a:t>
            </a:r>
            <a:endParaRPr kumimoji="0" lang="es-ES" b="0" i="0" u="none" strike="noStrike" cap="none" normalizeH="0" baseline="0" dirty="0">
              <a:ln>
                <a:noFill/>
              </a:ln>
              <a:solidFill>
                <a:schemeClr val="tx1"/>
              </a:solidFill>
              <a:effectLst/>
              <a:latin typeface="Arial" pitchFamily="34" charset="0"/>
              <a:cs typeface="Arial" pitchFamily="34" charset="0"/>
            </a:endParaRPr>
          </a:p>
        </p:txBody>
      </p:sp>
      <p:graphicFrame>
        <p:nvGraphicFramePr>
          <p:cNvPr id="6" name="Tabla 5">
            <a:extLst>
              <a:ext uri="{FF2B5EF4-FFF2-40B4-BE49-F238E27FC236}">
                <a16:creationId xmlns:a16="http://schemas.microsoft.com/office/drawing/2014/main" id="{7A5036BB-1739-42B7-AC3C-DA1086C663DB}"/>
              </a:ext>
            </a:extLst>
          </p:cNvPr>
          <p:cNvGraphicFramePr>
            <a:graphicFrameLocks noGrp="1"/>
          </p:cNvGraphicFramePr>
          <p:nvPr>
            <p:extLst>
              <p:ext uri="{D42A27DB-BD31-4B8C-83A1-F6EECF244321}">
                <p14:modId xmlns:p14="http://schemas.microsoft.com/office/powerpoint/2010/main" val="1300987247"/>
              </p:ext>
            </p:extLst>
          </p:nvPr>
        </p:nvGraphicFramePr>
        <p:xfrm>
          <a:off x="395536" y="3140968"/>
          <a:ext cx="7776864" cy="1872209"/>
        </p:xfrm>
        <a:graphic>
          <a:graphicData uri="http://schemas.openxmlformats.org/drawingml/2006/table">
            <a:tbl>
              <a:tblPr firstRow="1" firstCol="1" bandRow="1"/>
              <a:tblGrid>
                <a:gridCol w="793472">
                  <a:extLst>
                    <a:ext uri="{9D8B030D-6E8A-4147-A177-3AD203B41FA5}">
                      <a16:colId xmlns:a16="http://schemas.microsoft.com/office/drawing/2014/main" val="965658136"/>
                    </a:ext>
                  </a:extLst>
                </a:gridCol>
                <a:gridCol w="1004787">
                  <a:extLst>
                    <a:ext uri="{9D8B030D-6E8A-4147-A177-3AD203B41FA5}">
                      <a16:colId xmlns:a16="http://schemas.microsoft.com/office/drawing/2014/main" val="2572611417"/>
                    </a:ext>
                  </a:extLst>
                </a:gridCol>
                <a:gridCol w="1096662">
                  <a:extLst>
                    <a:ext uri="{9D8B030D-6E8A-4147-A177-3AD203B41FA5}">
                      <a16:colId xmlns:a16="http://schemas.microsoft.com/office/drawing/2014/main" val="3424128071"/>
                    </a:ext>
                  </a:extLst>
                </a:gridCol>
                <a:gridCol w="1096662">
                  <a:extLst>
                    <a:ext uri="{9D8B030D-6E8A-4147-A177-3AD203B41FA5}">
                      <a16:colId xmlns:a16="http://schemas.microsoft.com/office/drawing/2014/main" val="3388921210"/>
                    </a:ext>
                  </a:extLst>
                </a:gridCol>
                <a:gridCol w="1187703">
                  <a:extLst>
                    <a:ext uri="{9D8B030D-6E8A-4147-A177-3AD203B41FA5}">
                      <a16:colId xmlns:a16="http://schemas.microsoft.com/office/drawing/2014/main" val="2541573966"/>
                    </a:ext>
                  </a:extLst>
                </a:gridCol>
                <a:gridCol w="2597578">
                  <a:extLst>
                    <a:ext uri="{9D8B030D-6E8A-4147-A177-3AD203B41FA5}">
                      <a16:colId xmlns:a16="http://schemas.microsoft.com/office/drawing/2014/main" val="3313120498"/>
                    </a:ext>
                  </a:extLst>
                </a:gridCol>
              </a:tblGrid>
              <a:tr h="432048">
                <a:tc gridSpan="2">
                  <a:txBody>
                    <a:bodyPr/>
                    <a:lstStyle/>
                    <a:p>
                      <a:pPr algn="ctr">
                        <a:spcAft>
                          <a:spcPts val="0"/>
                        </a:spcAft>
                      </a:pPr>
                      <a:r>
                        <a:rPr lang="es-ES" sz="1200" b="1">
                          <a:effectLst/>
                          <a:latin typeface="Arial" panose="020B0604020202020204" pitchFamily="34" charset="0"/>
                          <a:ea typeface="Times New Roman" panose="02020603050405020304" pitchFamily="18" charset="0"/>
                        </a:rPr>
                        <a:t>Presupuesto Anual</a:t>
                      </a:r>
                      <a:endParaRPr lang="es-SV" sz="2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hMerge="1">
                  <a:txBody>
                    <a:bodyPr/>
                    <a:lstStyle/>
                    <a:p>
                      <a:endParaRPr lang="es-SV"/>
                    </a:p>
                  </a:txBody>
                  <a:tcPr/>
                </a:tc>
                <a:tc>
                  <a:txBody>
                    <a:bodyPr/>
                    <a:lstStyle/>
                    <a:p>
                      <a:pPr algn="ctr">
                        <a:spcAft>
                          <a:spcPts val="0"/>
                        </a:spcAft>
                      </a:pPr>
                      <a:r>
                        <a:rPr lang="es-ES" sz="1200" b="1">
                          <a:effectLst/>
                          <a:latin typeface="Arial" panose="020B0604020202020204" pitchFamily="34" charset="0"/>
                          <a:ea typeface="Times New Roman" panose="02020603050405020304" pitchFamily="18" charset="0"/>
                        </a:rPr>
                        <a:t>Presupuesto Semestral</a:t>
                      </a:r>
                      <a:endParaRPr lang="es-SV" sz="2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spcAft>
                          <a:spcPts val="0"/>
                        </a:spcAft>
                      </a:pPr>
                      <a:r>
                        <a:rPr lang="es-ES" sz="1200" b="1">
                          <a:effectLst/>
                          <a:latin typeface="Arial" panose="020B0604020202020204" pitchFamily="34" charset="0"/>
                          <a:ea typeface="Times New Roman" panose="02020603050405020304" pitchFamily="18" charset="0"/>
                        </a:rPr>
                        <a:t>Gasto al Q2</a:t>
                      </a:r>
                      <a:endParaRPr lang="es-SV" sz="2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spcAft>
                          <a:spcPts val="0"/>
                        </a:spcAft>
                      </a:pPr>
                      <a:r>
                        <a:rPr lang="es-ES" sz="1200" b="1">
                          <a:effectLst/>
                          <a:latin typeface="Arial" panose="020B0604020202020204" pitchFamily="34" charset="0"/>
                          <a:ea typeface="Times New Roman" panose="02020603050405020304" pitchFamily="18" charset="0"/>
                        </a:rPr>
                        <a:t>Saldo</a:t>
                      </a:r>
                      <a:endParaRPr lang="es-SV" sz="2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spcAft>
                          <a:spcPts val="0"/>
                        </a:spcAft>
                      </a:pPr>
                      <a:r>
                        <a:rPr lang="es-ES" sz="1200" b="1" dirty="0">
                          <a:effectLst/>
                          <a:latin typeface="Arial" panose="020B0604020202020204" pitchFamily="34" charset="0"/>
                          <a:ea typeface="Times New Roman" panose="02020603050405020304" pitchFamily="18" charset="0"/>
                        </a:rPr>
                        <a:t>% ejecución del presupuesto anual</a:t>
                      </a:r>
                      <a:endParaRPr lang="es-SV" sz="20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extLst>
                  <a:ext uri="{0D108BD9-81ED-4DB2-BD59-A6C34878D82A}">
                    <a16:rowId xmlns:a16="http://schemas.microsoft.com/office/drawing/2014/main" val="4042440068"/>
                  </a:ext>
                </a:extLst>
              </a:tr>
              <a:tr h="240027">
                <a:tc>
                  <a:txBody>
                    <a:bodyPr/>
                    <a:lstStyle/>
                    <a:p>
                      <a:pPr algn="ctr">
                        <a:spcAft>
                          <a:spcPts val="0"/>
                        </a:spcAft>
                      </a:pPr>
                      <a:r>
                        <a:rPr lang="es-ES" sz="1400">
                          <a:effectLst/>
                          <a:latin typeface="Arial" panose="020B0604020202020204" pitchFamily="34" charset="0"/>
                          <a:ea typeface="Times New Roman" panose="02020603050405020304" pitchFamily="18" charset="0"/>
                        </a:rPr>
                        <a:t>FM</a:t>
                      </a:r>
                      <a:endParaRPr lang="es-SV" sz="2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a:effectLst/>
                          <a:latin typeface="Arial" panose="020B0604020202020204" pitchFamily="34" charset="0"/>
                          <a:ea typeface="Times New Roman" panose="02020603050405020304" pitchFamily="18" charset="0"/>
                        </a:rPr>
                        <a:t>$2,464.00</a:t>
                      </a:r>
                      <a:endParaRPr lang="es-SV" sz="2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dirty="0">
                          <a:effectLst/>
                          <a:latin typeface="Arial" panose="020B0604020202020204" pitchFamily="34" charset="0"/>
                          <a:ea typeface="Times New Roman" panose="02020603050405020304" pitchFamily="18" charset="0"/>
                        </a:rPr>
                        <a:t>$1,408.00</a:t>
                      </a:r>
                      <a:endParaRPr lang="es-SV" sz="20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a:effectLst/>
                          <a:latin typeface="Arial" panose="020B0604020202020204" pitchFamily="34" charset="0"/>
                          <a:ea typeface="Times New Roman" panose="02020603050405020304" pitchFamily="18" charset="0"/>
                        </a:rPr>
                        <a:t>$1,509.06</a:t>
                      </a:r>
                      <a:endParaRPr lang="es-SV" sz="2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a:effectLst/>
                          <a:latin typeface="Arial" panose="020B0604020202020204" pitchFamily="34" charset="0"/>
                          <a:ea typeface="Times New Roman" panose="02020603050405020304" pitchFamily="18" charset="0"/>
                        </a:rPr>
                        <a:t>$ 954.94</a:t>
                      </a:r>
                      <a:endParaRPr lang="es-SV" sz="2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a:effectLst/>
                          <a:latin typeface="Arial" panose="020B0604020202020204" pitchFamily="34" charset="0"/>
                          <a:ea typeface="Times New Roman" panose="02020603050405020304" pitchFamily="18" charset="0"/>
                        </a:rPr>
                        <a:t>61.24%</a:t>
                      </a:r>
                      <a:endParaRPr lang="es-SV" sz="2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83011068"/>
                  </a:ext>
                </a:extLst>
              </a:tr>
              <a:tr h="240027">
                <a:tc>
                  <a:txBody>
                    <a:bodyPr/>
                    <a:lstStyle/>
                    <a:p>
                      <a:pPr algn="ctr">
                        <a:spcAft>
                          <a:spcPts val="0"/>
                        </a:spcAft>
                      </a:pPr>
                      <a:r>
                        <a:rPr lang="es-ES" sz="1400">
                          <a:effectLst/>
                          <a:latin typeface="Arial" panose="020B0604020202020204" pitchFamily="34" charset="0"/>
                          <a:ea typeface="Times New Roman" panose="02020603050405020304" pitchFamily="18" charset="0"/>
                        </a:rPr>
                        <a:t>SISCA</a:t>
                      </a:r>
                      <a:endParaRPr lang="es-SV" sz="2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a:effectLst/>
                          <a:latin typeface="Arial" panose="020B0604020202020204" pitchFamily="34" charset="0"/>
                          <a:ea typeface="Times New Roman" panose="02020603050405020304" pitchFamily="18" charset="0"/>
                        </a:rPr>
                        <a:t>$2, 464.00</a:t>
                      </a:r>
                      <a:endParaRPr lang="es-SV" sz="2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dirty="0">
                          <a:effectLst/>
                          <a:latin typeface="Arial" panose="020B0604020202020204" pitchFamily="34" charset="0"/>
                          <a:ea typeface="Times New Roman" panose="02020603050405020304" pitchFamily="18" charset="0"/>
                        </a:rPr>
                        <a:t>$1,408.00</a:t>
                      </a:r>
                      <a:endParaRPr lang="es-SV" sz="20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a:effectLst/>
                          <a:latin typeface="Arial" panose="020B0604020202020204" pitchFamily="34" charset="0"/>
                          <a:ea typeface="Times New Roman" panose="02020603050405020304" pitchFamily="18" charset="0"/>
                        </a:rPr>
                        <a:t>$1,509.06</a:t>
                      </a:r>
                      <a:endParaRPr lang="es-SV" sz="2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a:effectLst/>
                          <a:latin typeface="Arial" panose="020B0604020202020204" pitchFamily="34" charset="0"/>
                          <a:ea typeface="Times New Roman" panose="02020603050405020304" pitchFamily="18" charset="0"/>
                        </a:rPr>
                        <a:t>$954.94</a:t>
                      </a:r>
                      <a:endParaRPr lang="es-SV" sz="2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400">
                          <a:effectLst/>
                          <a:latin typeface="Arial" panose="020B0604020202020204" pitchFamily="34" charset="0"/>
                          <a:ea typeface="Times New Roman" panose="02020603050405020304" pitchFamily="18" charset="0"/>
                        </a:rPr>
                        <a:t>61.24%</a:t>
                      </a:r>
                      <a:endParaRPr lang="es-SV" sz="2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99254704"/>
                  </a:ext>
                </a:extLst>
              </a:tr>
              <a:tr h="960107">
                <a:tc gridSpan="2">
                  <a:txBody>
                    <a:bodyPr/>
                    <a:lstStyle/>
                    <a:p>
                      <a:pPr algn="ctr">
                        <a:spcAft>
                          <a:spcPts val="0"/>
                        </a:spcAft>
                      </a:pPr>
                      <a:r>
                        <a:rPr lang="es-ES" sz="1400">
                          <a:effectLst/>
                          <a:latin typeface="Arial" panose="020B0604020202020204" pitchFamily="34" charset="0"/>
                          <a:ea typeface="Times New Roman" panose="02020603050405020304" pitchFamily="18" charset="0"/>
                        </a:rPr>
                        <a:t>Cometarios: </a:t>
                      </a:r>
                      <a:endParaRPr lang="es-SV" sz="2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SV"/>
                    </a:p>
                  </a:txBody>
                  <a:tcPr/>
                </a:tc>
                <a:tc gridSpan="4">
                  <a:txBody>
                    <a:bodyPr/>
                    <a:lstStyle/>
                    <a:p>
                      <a:pPr algn="just">
                        <a:spcAft>
                          <a:spcPts val="0"/>
                        </a:spcAft>
                      </a:pPr>
                      <a:r>
                        <a:rPr lang="es-ES" sz="1400" dirty="0">
                          <a:effectLst/>
                          <a:latin typeface="Arial" panose="020B0604020202020204" pitchFamily="34" charset="0"/>
                          <a:ea typeface="Times New Roman" panose="02020603050405020304" pitchFamily="18" charset="0"/>
                        </a:rPr>
                        <a:t>Al final del semestre se reportan $101.06 de sobregiro en esta línea, esto es debido a reunión extraordinaria que se desarrolló en abril para la selección de RP. </a:t>
                      </a:r>
                      <a:endParaRPr lang="es-SV" sz="20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SV"/>
                    </a:p>
                  </a:txBody>
                  <a:tcPr/>
                </a:tc>
                <a:tc hMerge="1">
                  <a:txBody>
                    <a:bodyPr/>
                    <a:lstStyle/>
                    <a:p>
                      <a:endParaRPr lang="es-SV"/>
                    </a:p>
                  </a:txBody>
                  <a:tcPr/>
                </a:tc>
                <a:tc hMerge="1">
                  <a:txBody>
                    <a:bodyPr/>
                    <a:lstStyle/>
                    <a:p>
                      <a:endParaRPr lang="es-SV"/>
                    </a:p>
                  </a:txBody>
                  <a:tcPr/>
                </a:tc>
                <a:extLst>
                  <a:ext uri="{0D108BD9-81ED-4DB2-BD59-A6C34878D82A}">
                    <a16:rowId xmlns:a16="http://schemas.microsoft.com/office/drawing/2014/main" val="939696564"/>
                  </a:ext>
                </a:extLst>
              </a:tr>
            </a:tbl>
          </a:graphicData>
        </a:graphic>
      </p:graphicFrame>
    </p:spTree>
    <p:extLst>
      <p:ext uri="{BB962C8B-B14F-4D97-AF65-F5344CB8AC3E}">
        <p14:creationId xmlns:p14="http://schemas.microsoft.com/office/powerpoint/2010/main" val="17742885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0" y="0"/>
            <a:ext cx="9144000" cy="276999"/>
          </a:xfrm>
          <a:prstGeom prst="rect">
            <a:avLst/>
          </a:prstGeom>
          <a:solidFill>
            <a:schemeClr val="tx2"/>
          </a:solidFill>
        </p:spPr>
        <p:txBody>
          <a:bodyPr wrap="square" rtlCol="0">
            <a:spAutoFit/>
          </a:bodyPr>
          <a:lstStyle/>
          <a:p>
            <a:r>
              <a:rPr lang="es-SV" sz="1200" b="1" dirty="0">
                <a:solidFill>
                  <a:schemeClr val="bg1"/>
                </a:solidFill>
                <a:effectLst>
                  <a:outerShdw blurRad="38100" dist="38100" dir="2700000" algn="tl">
                    <a:srgbClr val="000000">
                      <a:alpha val="43137"/>
                    </a:srgbClr>
                  </a:outerShdw>
                </a:effectLst>
              </a:rPr>
              <a:t>ACTIVIDAD 1</a:t>
            </a:r>
          </a:p>
        </p:txBody>
      </p:sp>
      <p:sp>
        <p:nvSpPr>
          <p:cNvPr id="2" name="Rectángulo 1">
            <a:extLst>
              <a:ext uri="{FF2B5EF4-FFF2-40B4-BE49-F238E27FC236}">
                <a16:creationId xmlns:a16="http://schemas.microsoft.com/office/drawing/2014/main" id="{90006C45-0ED6-4B06-90C6-D48BDEFE56FA}"/>
              </a:ext>
            </a:extLst>
          </p:cNvPr>
          <p:cNvSpPr/>
          <p:nvPr/>
        </p:nvSpPr>
        <p:spPr>
          <a:xfrm>
            <a:off x="323528" y="980728"/>
            <a:ext cx="8424936" cy="5355312"/>
          </a:xfrm>
          <a:prstGeom prst="rect">
            <a:avLst/>
          </a:prstGeom>
        </p:spPr>
        <p:txBody>
          <a:bodyPr wrap="square">
            <a:spAutoFit/>
          </a:bodyPr>
          <a:lstStyle/>
          <a:p>
            <a:pPr marL="457200" algn="ctr">
              <a:spcAft>
                <a:spcPts val="0"/>
              </a:spcAft>
            </a:pPr>
            <a:r>
              <a:rPr lang="es-ES" b="1" u="sng" dirty="0">
                <a:latin typeface="Arial" panose="020B0604020202020204" pitchFamily="34" charset="0"/>
                <a:ea typeface="Times New Roman" panose="02020603050405020304" pitchFamily="18" charset="0"/>
              </a:rPr>
              <a:t>Algunos Acuerdos importantes tomados durante estas sesiones:</a:t>
            </a:r>
            <a:endParaRPr lang="es-SV" b="1" u="sng" dirty="0">
              <a:latin typeface="Times New Roman" panose="02020603050405020304" pitchFamily="18" charset="0"/>
              <a:ea typeface="Times New Roman" panose="02020603050405020304" pitchFamily="18" charset="0"/>
            </a:endParaRPr>
          </a:p>
          <a:p>
            <a:pPr marL="457200" algn="just">
              <a:spcAft>
                <a:spcPts val="0"/>
              </a:spcAft>
            </a:pPr>
            <a:r>
              <a:rPr lang="es-ES" dirty="0">
                <a:latin typeface="Arial" panose="020B0604020202020204" pitchFamily="34" charset="0"/>
                <a:ea typeface="Times New Roman" panose="02020603050405020304" pitchFamily="18" charset="0"/>
              </a:rPr>
              <a:t> </a:t>
            </a:r>
          </a:p>
          <a:p>
            <a:pPr marL="457200" algn="just">
              <a:spcAft>
                <a:spcPts val="0"/>
              </a:spcAft>
            </a:pPr>
            <a:endParaRPr lang="es-SV" dirty="0">
              <a:latin typeface="Times New Roman" panose="02020603050405020304" pitchFamily="18" charset="0"/>
              <a:ea typeface="Times New Roman" panose="02020603050405020304" pitchFamily="18" charset="0"/>
            </a:endParaRPr>
          </a:p>
          <a:p>
            <a:pPr marL="342900" lvl="0" indent="-342900" algn="just">
              <a:spcAft>
                <a:spcPts val="0"/>
              </a:spcAft>
              <a:buFont typeface="Arial" panose="020B0604020202020204" pitchFamily="34" charset="0"/>
              <a:buChar char="-"/>
            </a:pPr>
            <a:r>
              <a:rPr lang="es-ES" dirty="0">
                <a:latin typeface="Arial" panose="020B0604020202020204" pitchFamily="34" charset="0"/>
                <a:ea typeface="Times New Roman" panose="02020603050405020304" pitchFamily="18" charset="0"/>
              </a:rPr>
              <a:t>Ratificar la distribución de fondos enviada por el FM para VIH y TB. </a:t>
            </a:r>
          </a:p>
          <a:p>
            <a:pPr lvl="0" algn="just">
              <a:spcAft>
                <a:spcPts val="0"/>
              </a:spcAft>
            </a:pPr>
            <a:endParaRPr lang="es-SV" dirty="0">
              <a:latin typeface="Times New Roman" panose="02020603050405020304" pitchFamily="18" charset="0"/>
              <a:ea typeface="Times New Roman" panose="02020603050405020304" pitchFamily="18" charset="0"/>
            </a:endParaRPr>
          </a:p>
          <a:p>
            <a:pPr marL="342900" lvl="0" indent="-342900" algn="just">
              <a:spcAft>
                <a:spcPts val="0"/>
              </a:spcAft>
              <a:buFont typeface="Arial" panose="020B0604020202020204" pitchFamily="34" charset="0"/>
              <a:buChar char="-"/>
            </a:pPr>
            <a:r>
              <a:rPr lang="es-ES" dirty="0">
                <a:latin typeface="Arial" panose="020B0604020202020204" pitchFamily="34" charset="0"/>
                <a:ea typeface="Times New Roman" panose="02020603050405020304" pitchFamily="18" charset="0"/>
              </a:rPr>
              <a:t>Ratificar al Ministerio de Salud como administrador Único para la solicitud de Fondos de TB a ser presentada para el periodo 2019-2021.</a:t>
            </a:r>
          </a:p>
          <a:p>
            <a:pPr lvl="0" algn="just">
              <a:spcAft>
                <a:spcPts val="0"/>
              </a:spcAft>
            </a:pPr>
            <a:endParaRPr lang="es-SV" dirty="0">
              <a:latin typeface="Times New Roman" panose="02020603050405020304" pitchFamily="18" charset="0"/>
              <a:ea typeface="Times New Roman" panose="02020603050405020304" pitchFamily="18" charset="0"/>
            </a:endParaRPr>
          </a:p>
          <a:p>
            <a:pPr marL="342900" lvl="0" indent="-342900" algn="just">
              <a:spcAft>
                <a:spcPts val="0"/>
              </a:spcAft>
              <a:buFont typeface="Arial" panose="020B0604020202020204" pitchFamily="34" charset="0"/>
              <a:buChar char="-"/>
            </a:pPr>
            <a:r>
              <a:rPr lang="es-ES" dirty="0">
                <a:latin typeface="Arial" panose="020B0604020202020204" pitchFamily="34" charset="0"/>
                <a:ea typeface="Times New Roman" panose="02020603050405020304" pitchFamily="18" charset="0"/>
              </a:rPr>
              <a:t>Ratificar a Plan Internacional y MINSAL como administradores para la solicitud de VIH a ser presentada al FM para el periodo 2019-2021.</a:t>
            </a:r>
          </a:p>
          <a:p>
            <a:pPr lvl="0" algn="just">
              <a:spcAft>
                <a:spcPts val="0"/>
              </a:spcAft>
            </a:pPr>
            <a:endParaRPr lang="es-SV" dirty="0">
              <a:latin typeface="Times New Roman" panose="02020603050405020304" pitchFamily="18" charset="0"/>
              <a:ea typeface="Times New Roman" panose="02020603050405020304" pitchFamily="18" charset="0"/>
            </a:endParaRPr>
          </a:p>
          <a:p>
            <a:pPr marL="342900" lvl="0" indent="-342900" algn="just">
              <a:spcAft>
                <a:spcPts val="0"/>
              </a:spcAft>
              <a:buFont typeface="Arial" panose="020B0604020202020204" pitchFamily="34" charset="0"/>
              <a:buChar char="-"/>
            </a:pPr>
            <a:r>
              <a:rPr lang="es-ES" dirty="0">
                <a:latin typeface="Arial" panose="020B0604020202020204" pitchFamily="34" charset="0"/>
                <a:ea typeface="Times New Roman" panose="02020603050405020304" pitchFamily="18" charset="0"/>
              </a:rPr>
              <a:t>Se acordó dar acompañamiento al contrato celebrado entre Plan Internacional y MINSAL bajo el proyecto NMF TB. </a:t>
            </a:r>
          </a:p>
          <a:p>
            <a:pPr lvl="0" algn="just">
              <a:spcAft>
                <a:spcPts val="0"/>
              </a:spcAft>
            </a:pPr>
            <a:endParaRPr lang="es-SV" dirty="0">
              <a:latin typeface="Times New Roman" panose="02020603050405020304" pitchFamily="18" charset="0"/>
              <a:ea typeface="Times New Roman" panose="02020603050405020304" pitchFamily="18" charset="0"/>
            </a:endParaRPr>
          </a:p>
          <a:p>
            <a:pPr marL="342900" lvl="0" indent="-342900" algn="just">
              <a:spcAft>
                <a:spcPts val="0"/>
              </a:spcAft>
              <a:buFont typeface="Arial" panose="020B0604020202020204" pitchFamily="34" charset="0"/>
              <a:buChar char="-"/>
            </a:pPr>
            <a:r>
              <a:rPr lang="es-ES" dirty="0">
                <a:latin typeface="Arial" panose="020B0604020202020204" pitchFamily="34" charset="0"/>
                <a:ea typeface="Times New Roman" panose="02020603050405020304" pitchFamily="18" charset="0"/>
              </a:rPr>
              <a:t>Se acordó que la propuesta de VIH se presentará al FM en el mes de enero 2018 y la de TB en el mes de marzo del 2018</a:t>
            </a:r>
          </a:p>
          <a:p>
            <a:pPr lvl="0" algn="just">
              <a:spcAft>
                <a:spcPts val="0"/>
              </a:spcAft>
            </a:pPr>
            <a:endParaRPr lang="es-SV" dirty="0">
              <a:latin typeface="Times New Roman" panose="02020603050405020304" pitchFamily="18" charset="0"/>
              <a:ea typeface="Times New Roman" panose="02020603050405020304" pitchFamily="18" charset="0"/>
            </a:endParaRPr>
          </a:p>
          <a:p>
            <a:pPr marL="342900" lvl="0" indent="-342900" algn="just">
              <a:spcAft>
                <a:spcPts val="0"/>
              </a:spcAft>
              <a:buFont typeface="Arial" panose="020B0604020202020204" pitchFamily="34" charset="0"/>
              <a:buChar char="-"/>
            </a:pPr>
            <a:r>
              <a:rPr lang="es-ES" dirty="0">
                <a:latin typeface="Arial" panose="020B0604020202020204" pitchFamily="34" charset="0"/>
                <a:ea typeface="Times New Roman" panose="02020603050405020304" pitchFamily="18" charset="0"/>
              </a:rPr>
              <a:t>Se acordó llevar a cabo la elección del nuevo comité ejecutivo periodo 2017-2019, el jueves 22 de junio.</a:t>
            </a:r>
            <a:endParaRPr lang="es-SV"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6895359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0" y="0"/>
            <a:ext cx="9144000" cy="276999"/>
          </a:xfrm>
          <a:prstGeom prst="rect">
            <a:avLst/>
          </a:prstGeom>
          <a:solidFill>
            <a:schemeClr val="tx2"/>
          </a:solidFill>
        </p:spPr>
        <p:txBody>
          <a:bodyPr wrap="square" rtlCol="0">
            <a:spAutoFit/>
          </a:bodyPr>
          <a:lstStyle/>
          <a:p>
            <a:r>
              <a:rPr lang="es-SV" sz="1200" b="1" dirty="0">
                <a:solidFill>
                  <a:schemeClr val="bg1"/>
                </a:solidFill>
                <a:effectLst>
                  <a:outerShdw blurRad="38100" dist="38100" dir="2700000" algn="tl">
                    <a:srgbClr val="000000">
                      <a:alpha val="43137"/>
                    </a:srgbClr>
                  </a:outerShdw>
                </a:effectLst>
              </a:rPr>
              <a:t>ACTIVIDAD 1</a:t>
            </a:r>
          </a:p>
        </p:txBody>
      </p:sp>
      <p:sp>
        <p:nvSpPr>
          <p:cNvPr id="4" name="CuadroTexto 3">
            <a:extLst>
              <a:ext uri="{FF2B5EF4-FFF2-40B4-BE49-F238E27FC236}">
                <a16:creationId xmlns:a16="http://schemas.microsoft.com/office/drawing/2014/main" id="{0A983930-B98B-4BE8-801E-B00914833D98}"/>
              </a:ext>
            </a:extLst>
          </p:cNvPr>
          <p:cNvSpPr txBox="1"/>
          <p:nvPr/>
        </p:nvSpPr>
        <p:spPr>
          <a:xfrm>
            <a:off x="1619672" y="620688"/>
            <a:ext cx="5418406" cy="954107"/>
          </a:xfrm>
          <a:prstGeom prst="rect">
            <a:avLst/>
          </a:prstGeom>
          <a:noFill/>
        </p:spPr>
        <p:txBody>
          <a:bodyPr wrap="none" rtlCol="0">
            <a:spAutoFit/>
          </a:bodyPr>
          <a:lstStyle/>
          <a:p>
            <a:pPr algn="ctr"/>
            <a:r>
              <a:rPr lang="es-ES" b="1" dirty="0"/>
              <a:t>Asistencia a Plenarias del MCP-ES </a:t>
            </a:r>
            <a:endParaRPr lang="es-SV" dirty="0"/>
          </a:p>
          <a:p>
            <a:pPr algn="ctr"/>
            <a:r>
              <a:rPr lang="es-ES" b="1" dirty="0"/>
              <a:t>Representación por Sectores / Segundo Trimestre 2017</a:t>
            </a:r>
            <a:endParaRPr lang="es-SV" dirty="0"/>
          </a:p>
          <a:p>
            <a:pPr algn="ctr"/>
            <a:endParaRPr lang="es-SV" sz="2000" dirty="0"/>
          </a:p>
        </p:txBody>
      </p:sp>
      <p:pic>
        <p:nvPicPr>
          <p:cNvPr id="5" name="Imagen 4">
            <a:extLst>
              <a:ext uri="{FF2B5EF4-FFF2-40B4-BE49-F238E27FC236}">
                <a16:creationId xmlns:a16="http://schemas.microsoft.com/office/drawing/2014/main" id="{9D59AE58-0FB5-4527-871C-750E5DFFB62B}"/>
              </a:ext>
            </a:extLst>
          </p:cNvPr>
          <p:cNvPicPr>
            <a:picLocks noChangeAspect="1"/>
          </p:cNvPicPr>
          <p:nvPr/>
        </p:nvPicPr>
        <p:blipFill>
          <a:blip r:embed="rId2"/>
          <a:stretch>
            <a:fillRect/>
          </a:stretch>
        </p:blipFill>
        <p:spPr>
          <a:xfrm>
            <a:off x="656137" y="2225124"/>
            <a:ext cx="7831725" cy="4008729"/>
          </a:xfrm>
          <a:prstGeom prst="rect">
            <a:avLst/>
          </a:prstGeom>
        </p:spPr>
      </p:pic>
    </p:spTree>
    <p:extLst>
      <p:ext uri="{BB962C8B-B14F-4D97-AF65-F5344CB8AC3E}">
        <p14:creationId xmlns:p14="http://schemas.microsoft.com/office/powerpoint/2010/main" val="39892076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0" y="0"/>
            <a:ext cx="9144000" cy="276999"/>
          </a:xfrm>
          <a:prstGeom prst="rect">
            <a:avLst/>
          </a:prstGeom>
          <a:solidFill>
            <a:schemeClr val="tx2"/>
          </a:solidFill>
        </p:spPr>
        <p:txBody>
          <a:bodyPr wrap="square" rtlCol="0">
            <a:spAutoFit/>
          </a:bodyPr>
          <a:lstStyle/>
          <a:p>
            <a:r>
              <a:rPr lang="es-SV" sz="1200" b="1" dirty="0">
                <a:solidFill>
                  <a:schemeClr val="bg1"/>
                </a:solidFill>
                <a:effectLst>
                  <a:outerShdw blurRad="38100" dist="38100" dir="2700000" algn="tl">
                    <a:srgbClr val="000000">
                      <a:alpha val="43137"/>
                    </a:srgbClr>
                  </a:outerShdw>
                </a:effectLst>
              </a:rPr>
              <a:t>ACTIVIDAD 1  </a:t>
            </a:r>
          </a:p>
        </p:txBody>
      </p:sp>
      <p:sp>
        <p:nvSpPr>
          <p:cNvPr id="18433" name="Rectangle 1"/>
          <p:cNvSpPr>
            <a:spLocks noChangeArrowheads="1"/>
          </p:cNvSpPr>
          <p:nvPr/>
        </p:nvSpPr>
        <p:spPr bwMode="auto">
          <a:xfrm>
            <a:off x="-16012" y="404664"/>
            <a:ext cx="8568952"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1"/>
            <a:r>
              <a:rPr lang="es-ES" dirty="0"/>
              <a:t>1.2	Monitoreo Estratégico: </a:t>
            </a:r>
          </a:p>
          <a:p>
            <a:pPr lvl="1"/>
            <a:r>
              <a:rPr lang="es-ES" dirty="0"/>
              <a:t>	Meta: 4 reuniones al año </a:t>
            </a:r>
          </a:p>
          <a:p>
            <a:pPr lvl="1"/>
            <a:r>
              <a:rPr lang="es-ES" dirty="0"/>
              <a:t>	Resultado del semestre: 2 (50% de cumplimiento en relación con la meta anual)</a:t>
            </a:r>
          </a:p>
        </p:txBody>
      </p:sp>
      <p:graphicFrame>
        <p:nvGraphicFramePr>
          <p:cNvPr id="2" name="Tabla 1">
            <a:extLst>
              <a:ext uri="{FF2B5EF4-FFF2-40B4-BE49-F238E27FC236}">
                <a16:creationId xmlns:a16="http://schemas.microsoft.com/office/drawing/2014/main" id="{9094B027-5EEB-4402-B582-CD9502C4A080}"/>
              </a:ext>
            </a:extLst>
          </p:cNvPr>
          <p:cNvGraphicFramePr>
            <a:graphicFrameLocks noGrp="1"/>
          </p:cNvGraphicFramePr>
          <p:nvPr>
            <p:extLst>
              <p:ext uri="{D42A27DB-BD31-4B8C-83A1-F6EECF244321}">
                <p14:modId xmlns:p14="http://schemas.microsoft.com/office/powerpoint/2010/main" val="430500197"/>
              </p:ext>
            </p:extLst>
          </p:nvPr>
        </p:nvGraphicFramePr>
        <p:xfrm>
          <a:off x="539552" y="1556792"/>
          <a:ext cx="7488832" cy="1728191"/>
        </p:xfrm>
        <a:graphic>
          <a:graphicData uri="http://schemas.openxmlformats.org/drawingml/2006/table">
            <a:tbl>
              <a:tblPr firstRow="1" firstCol="1" bandRow="1"/>
              <a:tblGrid>
                <a:gridCol w="1219299">
                  <a:extLst>
                    <a:ext uri="{9D8B030D-6E8A-4147-A177-3AD203B41FA5}">
                      <a16:colId xmlns:a16="http://schemas.microsoft.com/office/drawing/2014/main" val="564454099"/>
                    </a:ext>
                  </a:extLst>
                </a:gridCol>
                <a:gridCol w="1026143">
                  <a:extLst>
                    <a:ext uri="{9D8B030D-6E8A-4147-A177-3AD203B41FA5}">
                      <a16:colId xmlns:a16="http://schemas.microsoft.com/office/drawing/2014/main" val="223162742"/>
                    </a:ext>
                  </a:extLst>
                </a:gridCol>
                <a:gridCol w="1255516">
                  <a:extLst>
                    <a:ext uri="{9D8B030D-6E8A-4147-A177-3AD203B41FA5}">
                      <a16:colId xmlns:a16="http://schemas.microsoft.com/office/drawing/2014/main" val="2884907081"/>
                    </a:ext>
                  </a:extLst>
                </a:gridCol>
                <a:gridCol w="1364167">
                  <a:extLst>
                    <a:ext uri="{9D8B030D-6E8A-4147-A177-3AD203B41FA5}">
                      <a16:colId xmlns:a16="http://schemas.microsoft.com/office/drawing/2014/main" val="378636612"/>
                    </a:ext>
                  </a:extLst>
                </a:gridCol>
                <a:gridCol w="1026143">
                  <a:extLst>
                    <a:ext uri="{9D8B030D-6E8A-4147-A177-3AD203B41FA5}">
                      <a16:colId xmlns:a16="http://schemas.microsoft.com/office/drawing/2014/main" val="184613713"/>
                    </a:ext>
                  </a:extLst>
                </a:gridCol>
                <a:gridCol w="1597564">
                  <a:extLst>
                    <a:ext uri="{9D8B030D-6E8A-4147-A177-3AD203B41FA5}">
                      <a16:colId xmlns:a16="http://schemas.microsoft.com/office/drawing/2014/main" val="2896262612"/>
                    </a:ext>
                  </a:extLst>
                </a:gridCol>
              </a:tblGrid>
              <a:tr h="420371">
                <a:tc gridSpan="2">
                  <a:txBody>
                    <a:bodyPr/>
                    <a:lstStyle/>
                    <a:p>
                      <a:pPr algn="ctr">
                        <a:spcAft>
                          <a:spcPts val="0"/>
                        </a:spcAft>
                      </a:pPr>
                      <a:r>
                        <a:rPr lang="es-ES" sz="1100" b="1" dirty="0">
                          <a:effectLst/>
                          <a:latin typeface="Arial" panose="020B0604020202020204" pitchFamily="34" charset="0"/>
                          <a:ea typeface="Times New Roman" panose="02020603050405020304" pitchFamily="18" charset="0"/>
                        </a:rPr>
                        <a:t>Presupuesto Anual</a:t>
                      </a:r>
                      <a:endParaRPr lang="es-SV" sz="1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hMerge="1">
                  <a:txBody>
                    <a:bodyPr/>
                    <a:lstStyle/>
                    <a:p>
                      <a:endParaRPr lang="es-SV"/>
                    </a:p>
                  </a:txBody>
                  <a:tcPr/>
                </a:tc>
                <a:tc>
                  <a:txBody>
                    <a:bodyPr/>
                    <a:lstStyle/>
                    <a:p>
                      <a:pPr algn="ctr">
                        <a:spcAft>
                          <a:spcPts val="0"/>
                        </a:spcAft>
                      </a:pPr>
                      <a:r>
                        <a:rPr lang="es-ES" sz="1100" b="1">
                          <a:effectLst/>
                          <a:latin typeface="Arial" panose="020B0604020202020204" pitchFamily="34" charset="0"/>
                          <a:ea typeface="Times New Roman" panose="02020603050405020304" pitchFamily="18" charset="0"/>
                        </a:rPr>
                        <a:t>Presupuesto Semestral</a:t>
                      </a:r>
                      <a:endParaRPr lang="es-SV"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spcAft>
                          <a:spcPts val="0"/>
                        </a:spcAft>
                      </a:pPr>
                      <a:r>
                        <a:rPr lang="es-ES" sz="1100" b="1">
                          <a:effectLst/>
                          <a:latin typeface="Arial" panose="020B0604020202020204" pitchFamily="34" charset="0"/>
                          <a:ea typeface="Times New Roman" panose="02020603050405020304" pitchFamily="18" charset="0"/>
                        </a:rPr>
                        <a:t>Gasto al Q2</a:t>
                      </a:r>
                      <a:endParaRPr lang="es-SV" sz="1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spcAft>
                          <a:spcPts val="0"/>
                        </a:spcAft>
                      </a:pPr>
                      <a:r>
                        <a:rPr lang="es-ES" sz="1100" b="1">
                          <a:effectLst/>
                          <a:latin typeface="Arial" panose="020B0604020202020204" pitchFamily="34" charset="0"/>
                          <a:ea typeface="Times New Roman" panose="02020603050405020304" pitchFamily="18" charset="0"/>
                        </a:rPr>
                        <a:t>Saldo</a:t>
                      </a:r>
                      <a:endParaRPr lang="es-SV" sz="1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spcAft>
                          <a:spcPts val="0"/>
                        </a:spcAft>
                      </a:pPr>
                      <a:r>
                        <a:rPr lang="es-ES" sz="1100" b="1">
                          <a:effectLst/>
                          <a:latin typeface="Arial" panose="020B0604020202020204" pitchFamily="34" charset="0"/>
                          <a:ea typeface="Times New Roman" panose="02020603050405020304" pitchFamily="18" charset="0"/>
                        </a:rPr>
                        <a:t>% ejecución del presupuesto anual</a:t>
                      </a:r>
                      <a:endParaRPr lang="es-SV"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extLst>
                  <a:ext uri="{0D108BD9-81ED-4DB2-BD59-A6C34878D82A}">
                    <a16:rowId xmlns:a16="http://schemas.microsoft.com/office/drawing/2014/main" val="287833678"/>
                  </a:ext>
                </a:extLst>
              </a:tr>
              <a:tr h="233539">
                <a:tc>
                  <a:txBody>
                    <a:bodyPr/>
                    <a:lstStyle/>
                    <a:p>
                      <a:pPr algn="ctr">
                        <a:spcAft>
                          <a:spcPts val="0"/>
                        </a:spcAft>
                      </a:pPr>
                      <a:r>
                        <a:rPr lang="es-ES" sz="1200">
                          <a:effectLst/>
                          <a:latin typeface="Arial" panose="020B0604020202020204" pitchFamily="34" charset="0"/>
                          <a:ea typeface="Times New Roman" panose="02020603050405020304" pitchFamily="18" charset="0"/>
                        </a:rPr>
                        <a:t>FM</a:t>
                      </a:r>
                      <a:endParaRPr lang="es-SV"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effectLst/>
                          <a:latin typeface="Arial" panose="020B0604020202020204" pitchFamily="34" charset="0"/>
                          <a:ea typeface="Times New Roman" panose="02020603050405020304" pitchFamily="18" charset="0"/>
                        </a:rPr>
                        <a:t>$ 1, 408.00</a:t>
                      </a:r>
                      <a:endParaRPr lang="es-SV" sz="1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effectLst/>
                          <a:latin typeface="Arial" panose="020B0604020202020204" pitchFamily="34" charset="0"/>
                          <a:ea typeface="Times New Roman" panose="02020603050405020304" pitchFamily="18" charset="0"/>
                        </a:rPr>
                        <a:t>$704.00</a:t>
                      </a:r>
                      <a:endParaRPr lang="es-SV"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effectLst/>
                          <a:latin typeface="Arial" panose="020B0604020202020204" pitchFamily="34" charset="0"/>
                          <a:ea typeface="Times New Roman" panose="02020603050405020304" pitchFamily="18" charset="0"/>
                        </a:rPr>
                        <a:t>$ 570.13</a:t>
                      </a:r>
                      <a:endParaRPr lang="es-SV" sz="1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effectLst/>
                          <a:latin typeface="Arial" panose="020B0604020202020204" pitchFamily="34" charset="0"/>
                          <a:ea typeface="Times New Roman" panose="02020603050405020304" pitchFamily="18" charset="0"/>
                        </a:rPr>
                        <a:t>$ 837.87</a:t>
                      </a:r>
                      <a:endParaRPr lang="es-SV" sz="1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effectLst/>
                          <a:latin typeface="Arial" panose="020B0604020202020204" pitchFamily="34" charset="0"/>
                          <a:ea typeface="Times New Roman" panose="02020603050405020304" pitchFamily="18" charset="0"/>
                        </a:rPr>
                        <a:t>40.49%</a:t>
                      </a:r>
                      <a:endParaRPr lang="es-SV"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8411777"/>
                  </a:ext>
                </a:extLst>
              </a:tr>
              <a:tr h="233539">
                <a:tc>
                  <a:txBody>
                    <a:bodyPr/>
                    <a:lstStyle/>
                    <a:p>
                      <a:pPr algn="ctr">
                        <a:spcAft>
                          <a:spcPts val="0"/>
                        </a:spcAft>
                      </a:pPr>
                      <a:r>
                        <a:rPr lang="es-ES" sz="1200">
                          <a:effectLst/>
                          <a:latin typeface="Arial" panose="020B0604020202020204" pitchFamily="34" charset="0"/>
                          <a:ea typeface="Times New Roman" panose="02020603050405020304" pitchFamily="18" charset="0"/>
                        </a:rPr>
                        <a:t>SISCA</a:t>
                      </a:r>
                      <a:endParaRPr lang="es-SV"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effectLst/>
                          <a:latin typeface="Arial" panose="020B0604020202020204" pitchFamily="34" charset="0"/>
                          <a:ea typeface="Times New Roman" panose="02020603050405020304" pitchFamily="18" charset="0"/>
                        </a:rPr>
                        <a:t>$ 1, 408.00</a:t>
                      </a:r>
                      <a:endParaRPr lang="es-SV" sz="1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effectLst/>
                          <a:latin typeface="Arial" panose="020B0604020202020204" pitchFamily="34" charset="0"/>
                          <a:ea typeface="Times New Roman" panose="02020603050405020304" pitchFamily="18" charset="0"/>
                        </a:rPr>
                        <a:t>$704.00</a:t>
                      </a:r>
                      <a:endParaRPr lang="es-SV"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effectLst/>
                          <a:latin typeface="Arial" panose="020B0604020202020204" pitchFamily="34" charset="0"/>
                          <a:ea typeface="Times New Roman" panose="02020603050405020304" pitchFamily="18" charset="0"/>
                        </a:rPr>
                        <a:t>$564.00</a:t>
                      </a:r>
                      <a:endParaRPr lang="es-SV" sz="1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effectLst/>
                          <a:latin typeface="Arial" panose="020B0604020202020204" pitchFamily="34" charset="0"/>
                          <a:ea typeface="Times New Roman" panose="02020603050405020304" pitchFamily="18" charset="0"/>
                        </a:rPr>
                        <a:t>$844.00</a:t>
                      </a:r>
                      <a:endParaRPr lang="es-SV" sz="1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effectLst/>
                          <a:latin typeface="Arial" panose="020B0604020202020204" pitchFamily="34" charset="0"/>
                          <a:ea typeface="Times New Roman" panose="02020603050405020304" pitchFamily="18" charset="0"/>
                        </a:rPr>
                        <a:t>40.05%</a:t>
                      </a:r>
                      <a:endParaRPr lang="es-SV"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23130390"/>
                  </a:ext>
                </a:extLst>
              </a:tr>
              <a:tr h="840742">
                <a:tc>
                  <a:txBody>
                    <a:bodyPr/>
                    <a:lstStyle/>
                    <a:p>
                      <a:pPr algn="ctr">
                        <a:spcAft>
                          <a:spcPts val="0"/>
                        </a:spcAft>
                      </a:pPr>
                      <a:r>
                        <a:rPr lang="es-ES" sz="1200" dirty="0">
                          <a:effectLst/>
                          <a:latin typeface="Arial" panose="020B0604020202020204" pitchFamily="34" charset="0"/>
                          <a:ea typeface="Times New Roman" panose="02020603050405020304" pitchFamily="18" charset="0"/>
                        </a:rPr>
                        <a:t>Comentarios:</a:t>
                      </a:r>
                      <a:endParaRPr lang="es-SV" sz="1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gn="just">
                        <a:spcAft>
                          <a:spcPts val="0"/>
                        </a:spcAft>
                      </a:pPr>
                      <a:r>
                        <a:rPr lang="es-ES" sz="1200" dirty="0">
                          <a:solidFill>
                            <a:srgbClr val="000000"/>
                          </a:solidFill>
                          <a:effectLst/>
                          <a:latin typeface="Arial" panose="020B0604020202020204" pitchFamily="34" charset="0"/>
                          <a:ea typeface="Times New Roman" panose="02020603050405020304" pitchFamily="18" charset="0"/>
                        </a:rPr>
                        <a:t>Al cierre de este período el remanente de esta línea es de $133.87.</a:t>
                      </a:r>
                      <a:endParaRPr lang="es-SV" sz="1800" dirty="0">
                        <a:effectLst/>
                        <a:latin typeface="Times New Roman" panose="02020603050405020304" pitchFamily="18" charset="0"/>
                        <a:ea typeface="Times New Roman" panose="02020603050405020304" pitchFamily="18" charset="0"/>
                      </a:endParaRPr>
                    </a:p>
                    <a:p>
                      <a:pPr algn="just">
                        <a:spcAft>
                          <a:spcPts val="0"/>
                        </a:spcAft>
                      </a:pPr>
                      <a:r>
                        <a:rPr lang="es-ES" sz="1200" dirty="0">
                          <a:solidFill>
                            <a:srgbClr val="000000"/>
                          </a:solidFill>
                          <a:effectLst/>
                          <a:latin typeface="Arial" panose="020B0604020202020204" pitchFamily="34" charset="0"/>
                          <a:ea typeface="Times New Roman" panose="02020603050405020304" pitchFamily="18" charset="0"/>
                        </a:rPr>
                        <a:t>La diferencia de $6.13 en el reporte de gasto con SISCA es debido a que no han registrado la liquidación de caja chica que se presentó el 13 de julio.</a:t>
                      </a:r>
                      <a:endParaRPr lang="es-SV" sz="1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SV"/>
                    </a:p>
                  </a:txBody>
                  <a:tcPr/>
                </a:tc>
                <a:tc hMerge="1">
                  <a:txBody>
                    <a:bodyPr/>
                    <a:lstStyle/>
                    <a:p>
                      <a:endParaRPr lang="es-SV"/>
                    </a:p>
                  </a:txBody>
                  <a:tcPr/>
                </a:tc>
                <a:tc hMerge="1">
                  <a:txBody>
                    <a:bodyPr/>
                    <a:lstStyle/>
                    <a:p>
                      <a:endParaRPr lang="es-SV"/>
                    </a:p>
                  </a:txBody>
                  <a:tcPr/>
                </a:tc>
                <a:tc hMerge="1">
                  <a:txBody>
                    <a:bodyPr/>
                    <a:lstStyle/>
                    <a:p>
                      <a:endParaRPr lang="es-SV"/>
                    </a:p>
                  </a:txBody>
                  <a:tcPr/>
                </a:tc>
                <a:extLst>
                  <a:ext uri="{0D108BD9-81ED-4DB2-BD59-A6C34878D82A}">
                    <a16:rowId xmlns:a16="http://schemas.microsoft.com/office/drawing/2014/main" val="3680881644"/>
                  </a:ext>
                </a:extLst>
              </a:tr>
            </a:tbl>
          </a:graphicData>
        </a:graphic>
      </p:graphicFrame>
      <p:sp>
        <p:nvSpPr>
          <p:cNvPr id="6" name="Rectangle 1">
            <a:extLst>
              <a:ext uri="{FF2B5EF4-FFF2-40B4-BE49-F238E27FC236}">
                <a16:creationId xmlns:a16="http://schemas.microsoft.com/office/drawing/2014/main" id="{22A6C252-404E-40FC-9BC6-D58FD5457DB9}"/>
              </a:ext>
            </a:extLst>
          </p:cNvPr>
          <p:cNvSpPr>
            <a:spLocks noChangeArrowheads="1"/>
          </p:cNvSpPr>
          <p:nvPr/>
        </p:nvSpPr>
        <p:spPr bwMode="auto">
          <a:xfrm>
            <a:off x="0" y="3513781"/>
            <a:ext cx="914400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1"/>
            <a:r>
              <a:rPr lang="es-ES" dirty="0"/>
              <a:t>1.3 Comité Ejecutivo: </a:t>
            </a:r>
            <a:endParaRPr lang="es-SV" sz="2800" dirty="0"/>
          </a:p>
          <a:p>
            <a:r>
              <a:rPr lang="es-ES" dirty="0"/>
              <a:t>	Meta: 8 reuniones al año</a:t>
            </a:r>
            <a:endParaRPr lang="es-SV" sz="2800" dirty="0"/>
          </a:p>
          <a:p>
            <a:r>
              <a:rPr lang="es-ES" dirty="0"/>
              <a:t>	Resultado del semestre: 7 (87.50% de cumplimiento en relación con la meta anual)</a:t>
            </a:r>
            <a:endParaRPr lang="es-SV" sz="2800" dirty="0"/>
          </a:p>
        </p:txBody>
      </p:sp>
      <p:graphicFrame>
        <p:nvGraphicFramePr>
          <p:cNvPr id="4" name="Tabla 3">
            <a:extLst>
              <a:ext uri="{FF2B5EF4-FFF2-40B4-BE49-F238E27FC236}">
                <a16:creationId xmlns:a16="http://schemas.microsoft.com/office/drawing/2014/main" id="{F03D5E66-9653-499B-AC20-49163F141A5C}"/>
              </a:ext>
            </a:extLst>
          </p:cNvPr>
          <p:cNvGraphicFramePr>
            <a:graphicFrameLocks noGrp="1"/>
          </p:cNvGraphicFramePr>
          <p:nvPr>
            <p:extLst>
              <p:ext uri="{D42A27DB-BD31-4B8C-83A1-F6EECF244321}">
                <p14:modId xmlns:p14="http://schemas.microsoft.com/office/powerpoint/2010/main" val="1394657605"/>
              </p:ext>
            </p:extLst>
          </p:nvPr>
        </p:nvGraphicFramePr>
        <p:xfrm>
          <a:off x="539552" y="4564776"/>
          <a:ext cx="7488832" cy="2058121"/>
        </p:xfrm>
        <a:graphic>
          <a:graphicData uri="http://schemas.openxmlformats.org/drawingml/2006/table">
            <a:tbl>
              <a:tblPr firstRow="1" firstCol="1" bandRow="1"/>
              <a:tblGrid>
                <a:gridCol w="1283855">
                  <a:extLst>
                    <a:ext uri="{9D8B030D-6E8A-4147-A177-3AD203B41FA5}">
                      <a16:colId xmlns:a16="http://schemas.microsoft.com/office/drawing/2014/main" val="1771554049"/>
                    </a:ext>
                  </a:extLst>
                </a:gridCol>
                <a:gridCol w="948393">
                  <a:extLst>
                    <a:ext uri="{9D8B030D-6E8A-4147-A177-3AD203B41FA5}">
                      <a16:colId xmlns:a16="http://schemas.microsoft.com/office/drawing/2014/main" val="3881846422"/>
                    </a:ext>
                  </a:extLst>
                </a:gridCol>
                <a:gridCol w="1512168">
                  <a:extLst>
                    <a:ext uri="{9D8B030D-6E8A-4147-A177-3AD203B41FA5}">
                      <a16:colId xmlns:a16="http://schemas.microsoft.com/office/drawing/2014/main" val="3459001670"/>
                    </a:ext>
                  </a:extLst>
                </a:gridCol>
                <a:gridCol w="1224136">
                  <a:extLst>
                    <a:ext uri="{9D8B030D-6E8A-4147-A177-3AD203B41FA5}">
                      <a16:colId xmlns:a16="http://schemas.microsoft.com/office/drawing/2014/main" val="1247406493"/>
                    </a:ext>
                  </a:extLst>
                </a:gridCol>
                <a:gridCol w="975545">
                  <a:extLst>
                    <a:ext uri="{9D8B030D-6E8A-4147-A177-3AD203B41FA5}">
                      <a16:colId xmlns:a16="http://schemas.microsoft.com/office/drawing/2014/main" val="3118974163"/>
                    </a:ext>
                  </a:extLst>
                </a:gridCol>
                <a:gridCol w="1544735">
                  <a:extLst>
                    <a:ext uri="{9D8B030D-6E8A-4147-A177-3AD203B41FA5}">
                      <a16:colId xmlns:a16="http://schemas.microsoft.com/office/drawing/2014/main" val="71012448"/>
                    </a:ext>
                  </a:extLst>
                </a:gridCol>
              </a:tblGrid>
              <a:tr h="378022">
                <a:tc gridSpan="2">
                  <a:txBody>
                    <a:bodyPr/>
                    <a:lstStyle/>
                    <a:p>
                      <a:pPr algn="ctr">
                        <a:spcAft>
                          <a:spcPts val="0"/>
                        </a:spcAft>
                      </a:pPr>
                      <a:r>
                        <a:rPr lang="es-ES" sz="1100" b="1">
                          <a:effectLst/>
                          <a:latin typeface="Arial" panose="020B0604020202020204" pitchFamily="34" charset="0"/>
                          <a:ea typeface="Times New Roman" panose="02020603050405020304" pitchFamily="18" charset="0"/>
                        </a:rPr>
                        <a:t>Presupuesto Anual</a:t>
                      </a:r>
                      <a:endParaRPr lang="es-SV"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hMerge="1">
                  <a:txBody>
                    <a:bodyPr/>
                    <a:lstStyle/>
                    <a:p>
                      <a:endParaRPr lang="es-SV"/>
                    </a:p>
                  </a:txBody>
                  <a:tcPr>
                    <a:lnL w="12700" cap="flat" cmpd="sng" algn="ctr">
                      <a:solidFill>
                        <a:srgbClr val="000000"/>
                      </a:solidFill>
                      <a:prstDash val="solid"/>
                      <a:round/>
                      <a:headEnd type="none" w="med" len="med"/>
                      <a:tailEnd type="none" w="med" len="med"/>
                    </a:lnL>
                  </a:tcPr>
                </a:tc>
                <a:tc>
                  <a:txBody>
                    <a:bodyPr/>
                    <a:lstStyle/>
                    <a:p>
                      <a:pPr algn="ctr">
                        <a:spcAft>
                          <a:spcPts val="0"/>
                        </a:spcAft>
                      </a:pPr>
                      <a:r>
                        <a:rPr lang="es-ES" sz="1100" b="1">
                          <a:effectLst/>
                          <a:latin typeface="Arial" panose="020B0604020202020204" pitchFamily="34" charset="0"/>
                          <a:ea typeface="Times New Roman" panose="02020603050405020304" pitchFamily="18" charset="0"/>
                        </a:rPr>
                        <a:t>Presupuesto semestral</a:t>
                      </a:r>
                      <a:endParaRPr lang="es-SV"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spcAft>
                          <a:spcPts val="0"/>
                        </a:spcAft>
                      </a:pPr>
                      <a:r>
                        <a:rPr lang="es-ES" sz="1100" b="1">
                          <a:effectLst/>
                          <a:latin typeface="Arial" panose="020B0604020202020204" pitchFamily="34" charset="0"/>
                          <a:ea typeface="Times New Roman" panose="02020603050405020304" pitchFamily="18" charset="0"/>
                        </a:rPr>
                        <a:t>Gasto al Q2</a:t>
                      </a:r>
                      <a:endParaRPr lang="es-SV" sz="1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spcAft>
                          <a:spcPts val="0"/>
                        </a:spcAft>
                      </a:pPr>
                      <a:r>
                        <a:rPr lang="es-ES" sz="1100" b="1">
                          <a:effectLst/>
                          <a:latin typeface="Arial" panose="020B0604020202020204" pitchFamily="34" charset="0"/>
                          <a:ea typeface="Times New Roman" panose="02020603050405020304" pitchFamily="18" charset="0"/>
                        </a:rPr>
                        <a:t>Saldo</a:t>
                      </a:r>
                      <a:endParaRPr lang="es-SV" sz="1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spcAft>
                          <a:spcPts val="0"/>
                        </a:spcAft>
                      </a:pPr>
                      <a:r>
                        <a:rPr lang="es-ES" sz="1100" b="1">
                          <a:effectLst/>
                          <a:latin typeface="Arial" panose="020B0604020202020204" pitchFamily="34" charset="0"/>
                          <a:ea typeface="Times New Roman" panose="02020603050405020304" pitchFamily="18" charset="0"/>
                        </a:rPr>
                        <a:t>% ejecución del presupuesto anual</a:t>
                      </a:r>
                      <a:endParaRPr lang="es-SV" sz="1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extLst>
                  <a:ext uri="{0D108BD9-81ED-4DB2-BD59-A6C34878D82A}">
                    <a16:rowId xmlns:a16="http://schemas.microsoft.com/office/drawing/2014/main" val="2803451638"/>
                  </a:ext>
                </a:extLst>
              </a:tr>
              <a:tr h="560033">
                <a:tc>
                  <a:txBody>
                    <a:bodyPr/>
                    <a:lstStyle/>
                    <a:p>
                      <a:pPr algn="ctr">
                        <a:spcAft>
                          <a:spcPts val="0"/>
                        </a:spcAft>
                      </a:pPr>
                      <a:r>
                        <a:rPr lang="es-ES" sz="1200">
                          <a:effectLst/>
                          <a:latin typeface="Arial" panose="020B0604020202020204" pitchFamily="34" charset="0"/>
                          <a:ea typeface="Times New Roman" panose="02020603050405020304" pitchFamily="18" charset="0"/>
                        </a:rPr>
                        <a:t>FM</a:t>
                      </a:r>
                      <a:endParaRPr lang="es-SV"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s-ES" sz="1200">
                          <a:effectLst/>
                          <a:latin typeface="Arial" panose="020B0604020202020204" pitchFamily="34" charset="0"/>
                          <a:ea typeface="Times New Roman" panose="02020603050405020304" pitchFamily="18" charset="0"/>
                        </a:rPr>
                        <a:t>$ 864.00</a:t>
                      </a:r>
                      <a:endParaRPr lang="es-SV"/>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effectLst/>
                          <a:latin typeface="Arial" panose="020B0604020202020204" pitchFamily="34" charset="0"/>
                          <a:ea typeface="Times New Roman" panose="02020603050405020304" pitchFamily="18" charset="0"/>
                        </a:rPr>
                        <a:t>$416.00</a:t>
                      </a:r>
                      <a:endParaRPr lang="es-SV"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effectLst/>
                          <a:latin typeface="Arial" panose="020B0604020202020204" pitchFamily="34" charset="0"/>
                          <a:ea typeface="Times New Roman" panose="02020603050405020304" pitchFamily="18" charset="0"/>
                        </a:rPr>
                        <a:t>$ 355.12</a:t>
                      </a:r>
                      <a:endParaRPr lang="es-SV" sz="1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effectLst/>
                          <a:latin typeface="Arial" panose="020B0604020202020204" pitchFamily="34" charset="0"/>
                          <a:ea typeface="Times New Roman" panose="02020603050405020304" pitchFamily="18" charset="0"/>
                        </a:rPr>
                        <a:t>$ 508.88</a:t>
                      </a:r>
                      <a:endParaRPr lang="es-SV" sz="1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effectLst/>
                          <a:latin typeface="Arial" panose="020B0604020202020204" pitchFamily="34" charset="0"/>
                          <a:ea typeface="Times New Roman" panose="02020603050405020304" pitchFamily="18" charset="0"/>
                        </a:rPr>
                        <a:t>41.10%</a:t>
                      </a:r>
                      <a:endParaRPr lang="es-SV"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12497536"/>
                  </a:ext>
                </a:extLst>
              </a:tr>
              <a:tr h="560033">
                <a:tc>
                  <a:txBody>
                    <a:bodyPr/>
                    <a:lstStyle/>
                    <a:p>
                      <a:pPr algn="ctr">
                        <a:spcAft>
                          <a:spcPts val="0"/>
                        </a:spcAft>
                      </a:pPr>
                      <a:r>
                        <a:rPr lang="es-ES" sz="1200">
                          <a:effectLst/>
                          <a:latin typeface="Arial" panose="020B0604020202020204" pitchFamily="34" charset="0"/>
                          <a:ea typeface="Times New Roman" panose="02020603050405020304" pitchFamily="18" charset="0"/>
                        </a:rPr>
                        <a:t>SISCA</a:t>
                      </a:r>
                      <a:endParaRPr lang="es-SV"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s-ES" sz="1200" dirty="0">
                          <a:effectLst/>
                          <a:latin typeface="Arial" panose="020B0604020202020204" pitchFamily="34" charset="0"/>
                          <a:ea typeface="Times New Roman" panose="02020603050405020304" pitchFamily="18" charset="0"/>
                        </a:rPr>
                        <a:t>$ 864.00</a:t>
                      </a:r>
                      <a:endParaRPr lang="es-SV"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effectLst/>
                          <a:latin typeface="Arial" panose="020B0604020202020204" pitchFamily="34" charset="0"/>
                          <a:ea typeface="Times New Roman" panose="02020603050405020304" pitchFamily="18" charset="0"/>
                        </a:rPr>
                        <a:t>$416.00</a:t>
                      </a:r>
                      <a:endParaRPr lang="es-SV"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effectLst/>
                          <a:latin typeface="Arial" panose="020B0604020202020204" pitchFamily="34" charset="0"/>
                          <a:ea typeface="Times New Roman" panose="02020603050405020304" pitchFamily="18" charset="0"/>
                        </a:rPr>
                        <a:t>$ 282.95</a:t>
                      </a:r>
                      <a:endParaRPr lang="es-SV" sz="1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effectLst/>
                          <a:latin typeface="Arial" panose="020B0604020202020204" pitchFamily="34" charset="0"/>
                          <a:ea typeface="Times New Roman" panose="02020603050405020304" pitchFamily="18" charset="0"/>
                        </a:rPr>
                        <a:t>$581.05</a:t>
                      </a:r>
                      <a:endParaRPr lang="es-SV" sz="1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effectLst/>
                          <a:latin typeface="Arial" panose="020B0604020202020204" pitchFamily="34" charset="0"/>
                          <a:ea typeface="Times New Roman" panose="02020603050405020304" pitchFamily="18" charset="0"/>
                        </a:rPr>
                        <a:t>32.75%</a:t>
                      </a:r>
                      <a:endParaRPr lang="es-SV"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07880010"/>
                  </a:ext>
                </a:extLst>
              </a:tr>
              <a:tr h="560033">
                <a:tc>
                  <a:txBody>
                    <a:bodyPr/>
                    <a:lstStyle/>
                    <a:p>
                      <a:pPr algn="ctr">
                        <a:spcAft>
                          <a:spcPts val="0"/>
                        </a:spcAft>
                      </a:pPr>
                      <a:r>
                        <a:rPr lang="es-ES" sz="1200">
                          <a:effectLst/>
                          <a:latin typeface="Arial" panose="020B0604020202020204" pitchFamily="34" charset="0"/>
                          <a:ea typeface="Times New Roman" panose="02020603050405020304" pitchFamily="18" charset="0"/>
                        </a:rPr>
                        <a:t>Comentarios </a:t>
                      </a:r>
                      <a:endParaRPr lang="es-SV"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gn="just">
                        <a:spcAft>
                          <a:spcPts val="0"/>
                        </a:spcAft>
                      </a:pPr>
                      <a:r>
                        <a:rPr lang="es-ES" sz="1200" dirty="0">
                          <a:effectLst/>
                          <a:latin typeface="Arial" panose="020B0604020202020204" pitchFamily="34" charset="0"/>
                          <a:ea typeface="Times New Roman" panose="02020603050405020304" pitchFamily="18" charset="0"/>
                        </a:rPr>
                        <a:t>Al cierre de este período el remanente es de $60.88. </a:t>
                      </a:r>
                      <a:endParaRPr lang="es-SV" sz="1800" dirty="0">
                        <a:effectLst/>
                        <a:latin typeface="Times New Roman" panose="02020603050405020304" pitchFamily="18" charset="0"/>
                        <a:ea typeface="Times New Roman" panose="02020603050405020304" pitchFamily="18" charset="0"/>
                      </a:endParaRPr>
                    </a:p>
                    <a:p>
                      <a:pPr algn="just">
                        <a:spcAft>
                          <a:spcPts val="0"/>
                        </a:spcAft>
                      </a:pPr>
                      <a:r>
                        <a:rPr lang="es-ES" sz="1200" dirty="0">
                          <a:effectLst/>
                          <a:latin typeface="Arial" panose="020B0604020202020204" pitchFamily="34" charset="0"/>
                          <a:ea typeface="Times New Roman" panose="02020603050405020304" pitchFamily="18" charset="0"/>
                        </a:rPr>
                        <a:t>La diferencia de $72.17 en el reporte de gasto con SISCA es debido a que la liquidación de caja chica se presentó el 13 de julio y el reporte está considerado al 30 de junio. </a:t>
                      </a:r>
                      <a:endParaRPr lang="es-SV" sz="1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SV"/>
                    </a:p>
                  </a:txBody>
                  <a:tcPr/>
                </a:tc>
                <a:tc hMerge="1">
                  <a:txBody>
                    <a:bodyPr/>
                    <a:lstStyle/>
                    <a:p>
                      <a:endParaRPr lang="es-SV"/>
                    </a:p>
                  </a:txBody>
                  <a:tcPr/>
                </a:tc>
                <a:tc hMerge="1">
                  <a:txBody>
                    <a:bodyPr/>
                    <a:lstStyle/>
                    <a:p>
                      <a:endParaRPr lang="es-SV"/>
                    </a:p>
                  </a:txBody>
                  <a:tcPr/>
                </a:tc>
                <a:tc hMerge="1">
                  <a:txBody>
                    <a:bodyPr/>
                    <a:lstStyle/>
                    <a:p>
                      <a:endParaRPr lang="es-SV"/>
                    </a:p>
                  </a:txBody>
                  <a:tcPr/>
                </a:tc>
                <a:extLst>
                  <a:ext uri="{0D108BD9-81ED-4DB2-BD59-A6C34878D82A}">
                    <a16:rowId xmlns:a16="http://schemas.microsoft.com/office/drawing/2014/main" val="4091985839"/>
                  </a:ext>
                </a:extLst>
              </a:tr>
            </a:tbl>
          </a:graphicData>
        </a:graphic>
      </p:graphicFrame>
    </p:spTree>
    <p:extLst>
      <p:ext uri="{BB962C8B-B14F-4D97-AF65-F5344CB8AC3E}">
        <p14:creationId xmlns:p14="http://schemas.microsoft.com/office/powerpoint/2010/main" val="17742885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0" y="0"/>
            <a:ext cx="9144000" cy="276999"/>
          </a:xfrm>
          <a:prstGeom prst="rect">
            <a:avLst/>
          </a:prstGeom>
          <a:solidFill>
            <a:schemeClr val="tx2"/>
          </a:solidFill>
        </p:spPr>
        <p:txBody>
          <a:bodyPr wrap="square" rtlCol="0">
            <a:spAutoFit/>
          </a:bodyPr>
          <a:lstStyle/>
          <a:p>
            <a:r>
              <a:rPr lang="es-SV" sz="1200" b="1" dirty="0">
                <a:solidFill>
                  <a:schemeClr val="bg1"/>
                </a:solidFill>
                <a:effectLst>
                  <a:outerShdw blurRad="38100" dist="38100" dir="2700000" algn="tl">
                    <a:srgbClr val="000000">
                      <a:alpha val="43137"/>
                    </a:srgbClr>
                  </a:outerShdw>
                </a:effectLst>
              </a:rPr>
              <a:t>ACTIVIDAD 1  </a:t>
            </a:r>
          </a:p>
        </p:txBody>
      </p:sp>
      <p:sp>
        <p:nvSpPr>
          <p:cNvPr id="18433" name="Rectangle 1"/>
          <p:cNvSpPr>
            <a:spLocks noChangeArrowheads="1"/>
          </p:cNvSpPr>
          <p:nvPr/>
        </p:nvSpPr>
        <p:spPr bwMode="auto">
          <a:xfrm>
            <a:off x="-16012" y="404664"/>
            <a:ext cx="8568952"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1"/>
            <a:r>
              <a:rPr lang="es-ES" dirty="0"/>
              <a:t>1.4	Comité de Capacitación: </a:t>
            </a:r>
          </a:p>
          <a:p>
            <a:pPr lvl="1"/>
            <a:r>
              <a:rPr lang="es-ES" dirty="0"/>
              <a:t>	Meta: 4 reuniones al año</a:t>
            </a:r>
          </a:p>
          <a:p>
            <a:pPr lvl="1"/>
            <a:r>
              <a:rPr lang="es-ES" dirty="0"/>
              <a:t>	Resultado del semestre: 2 (50% de cumplimiento en relación con la meta anual)</a:t>
            </a:r>
          </a:p>
        </p:txBody>
      </p:sp>
      <p:sp>
        <p:nvSpPr>
          <p:cNvPr id="6" name="Rectangle 1">
            <a:extLst>
              <a:ext uri="{FF2B5EF4-FFF2-40B4-BE49-F238E27FC236}">
                <a16:creationId xmlns:a16="http://schemas.microsoft.com/office/drawing/2014/main" id="{22A6C252-404E-40FC-9BC6-D58FD5457DB9}"/>
              </a:ext>
            </a:extLst>
          </p:cNvPr>
          <p:cNvSpPr>
            <a:spLocks noChangeArrowheads="1"/>
          </p:cNvSpPr>
          <p:nvPr/>
        </p:nvSpPr>
        <p:spPr bwMode="auto">
          <a:xfrm>
            <a:off x="0" y="3513781"/>
            <a:ext cx="914400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1"/>
            <a:r>
              <a:rPr lang="es-ES" dirty="0"/>
              <a:t>1.5	Comité de Comunicaciones: </a:t>
            </a:r>
          </a:p>
          <a:p>
            <a:pPr lvl="1"/>
            <a:r>
              <a:rPr lang="es-ES" dirty="0"/>
              <a:t>	Meta: 4 reuniones al año </a:t>
            </a:r>
          </a:p>
          <a:p>
            <a:pPr lvl="1"/>
            <a:r>
              <a:rPr lang="es-ES" dirty="0"/>
              <a:t>	Resultado del Semestre: 1 (25% de cumplimiento en relación con la meta anual)</a:t>
            </a:r>
          </a:p>
        </p:txBody>
      </p:sp>
      <p:graphicFrame>
        <p:nvGraphicFramePr>
          <p:cNvPr id="5" name="Tabla 4">
            <a:extLst>
              <a:ext uri="{FF2B5EF4-FFF2-40B4-BE49-F238E27FC236}">
                <a16:creationId xmlns:a16="http://schemas.microsoft.com/office/drawing/2014/main" id="{F76EF9D4-2486-476A-BCC6-F82186C73FC5}"/>
              </a:ext>
            </a:extLst>
          </p:cNvPr>
          <p:cNvGraphicFramePr>
            <a:graphicFrameLocks noGrp="1"/>
          </p:cNvGraphicFramePr>
          <p:nvPr>
            <p:extLst>
              <p:ext uri="{D42A27DB-BD31-4B8C-83A1-F6EECF244321}">
                <p14:modId xmlns:p14="http://schemas.microsoft.com/office/powerpoint/2010/main" val="1456974141"/>
              </p:ext>
            </p:extLst>
          </p:nvPr>
        </p:nvGraphicFramePr>
        <p:xfrm>
          <a:off x="611560" y="1483633"/>
          <a:ext cx="7941380" cy="1615440"/>
        </p:xfrm>
        <a:graphic>
          <a:graphicData uri="http://schemas.openxmlformats.org/drawingml/2006/table">
            <a:tbl>
              <a:tblPr firstRow="1" firstCol="1" bandRow="1"/>
              <a:tblGrid>
                <a:gridCol w="1080120">
                  <a:extLst>
                    <a:ext uri="{9D8B030D-6E8A-4147-A177-3AD203B41FA5}">
                      <a16:colId xmlns:a16="http://schemas.microsoft.com/office/drawing/2014/main" val="2098916659"/>
                    </a:ext>
                  </a:extLst>
                </a:gridCol>
                <a:gridCol w="792088">
                  <a:extLst>
                    <a:ext uri="{9D8B030D-6E8A-4147-A177-3AD203B41FA5}">
                      <a16:colId xmlns:a16="http://schemas.microsoft.com/office/drawing/2014/main" val="1385573262"/>
                    </a:ext>
                  </a:extLst>
                </a:gridCol>
                <a:gridCol w="1512168">
                  <a:extLst>
                    <a:ext uri="{9D8B030D-6E8A-4147-A177-3AD203B41FA5}">
                      <a16:colId xmlns:a16="http://schemas.microsoft.com/office/drawing/2014/main" val="1623760823"/>
                    </a:ext>
                  </a:extLst>
                </a:gridCol>
                <a:gridCol w="1368152">
                  <a:extLst>
                    <a:ext uri="{9D8B030D-6E8A-4147-A177-3AD203B41FA5}">
                      <a16:colId xmlns:a16="http://schemas.microsoft.com/office/drawing/2014/main" val="1796049287"/>
                    </a:ext>
                  </a:extLst>
                </a:gridCol>
                <a:gridCol w="1421956">
                  <a:extLst>
                    <a:ext uri="{9D8B030D-6E8A-4147-A177-3AD203B41FA5}">
                      <a16:colId xmlns:a16="http://schemas.microsoft.com/office/drawing/2014/main" val="183423821"/>
                    </a:ext>
                  </a:extLst>
                </a:gridCol>
                <a:gridCol w="1766896">
                  <a:extLst>
                    <a:ext uri="{9D8B030D-6E8A-4147-A177-3AD203B41FA5}">
                      <a16:colId xmlns:a16="http://schemas.microsoft.com/office/drawing/2014/main" val="785606663"/>
                    </a:ext>
                  </a:extLst>
                </a:gridCol>
              </a:tblGrid>
              <a:tr h="0">
                <a:tc gridSpan="2">
                  <a:txBody>
                    <a:bodyPr/>
                    <a:lstStyle/>
                    <a:p>
                      <a:pPr algn="ctr">
                        <a:spcAft>
                          <a:spcPts val="0"/>
                        </a:spcAft>
                      </a:pPr>
                      <a:r>
                        <a:rPr lang="es-ES" sz="1100" b="1">
                          <a:effectLst/>
                          <a:latin typeface="Arial" panose="020B0604020202020204" pitchFamily="34" charset="0"/>
                          <a:ea typeface="Times New Roman" panose="02020603050405020304" pitchFamily="18" charset="0"/>
                        </a:rPr>
                        <a:t>Presupuesto Anual</a:t>
                      </a:r>
                      <a:endParaRPr lang="es-SV"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hMerge="1">
                  <a:txBody>
                    <a:bodyPr/>
                    <a:lstStyle/>
                    <a:p>
                      <a:endParaRPr lang="es-SV"/>
                    </a:p>
                  </a:txBody>
                  <a:tcPr/>
                </a:tc>
                <a:tc>
                  <a:txBody>
                    <a:bodyPr/>
                    <a:lstStyle/>
                    <a:p>
                      <a:pPr algn="ctr">
                        <a:spcAft>
                          <a:spcPts val="0"/>
                        </a:spcAft>
                      </a:pPr>
                      <a:r>
                        <a:rPr lang="es-ES" sz="1100" b="1">
                          <a:effectLst/>
                          <a:latin typeface="Arial" panose="020B0604020202020204" pitchFamily="34" charset="0"/>
                          <a:ea typeface="Times New Roman" panose="02020603050405020304" pitchFamily="18" charset="0"/>
                        </a:rPr>
                        <a:t>Presupuesto semestral</a:t>
                      </a:r>
                      <a:endParaRPr lang="es-SV"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spcAft>
                          <a:spcPts val="0"/>
                        </a:spcAft>
                      </a:pPr>
                      <a:r>
                        <a:rPr lang="es-ES" sz="1100" b="1">
                          <a:effectLst/>
                          <a:latin typeface="Arial" panose="020B0604020202020204" pitchFamily="34" charset="0"/>
                          <a:ea typeface="Times New Roman" panose="02020603050405020304" pitchFamily="18" charset="0"/>
                        </a:rPr>
                        <a:t>Gasto al Q2</a:t>
                      </a:r>
                      <a:endParaRPr lang="es-SV" sz="1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spcAft>
                          <a:spcPts val="0"/>
                        </a:spcAft>
                      </a:pPr>
                      <a:r>
                        <a:rPr lang="es-ES" sz="1100" b="1">
                          <a:effectLst/>
                          <a:latin typeface="Arial" panose="020B0604020202020204" pitchFamily="34" charset="0"/>
                          <a:ea typeface="Times New Roman" panose="02020603050405020304" pitchFamily="18" charset="0"/>
                        </a:rPr>
                        <a:t>Saldo</a:t>
                      </a:r>
                      <a:endParaRPr lang="es-SV" sz="1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spcAft>
                          <a:spcPts val="0"/>
                        </a:spcAft>
                      </a:pPr>
                      <a:r>
                        <a:rPr lang="es-ES" sz="1100" b="1">
                          <a:effectLst/>
                          <a:latin typeface="Arial" panose="020B0604020202020204" pitchFamily="34" charset="0"/>
                          <a:ea typeface="Times New Roman" panose="02020603050405020304" pitchFamily="18" charset="0"/>
                        </a:rPr>
                        <a:t>% ejecución del presupuesto anual</a:t>
                      </a:r>
                      <a:endParaRPr lang="es-SV" sz="1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extLst>
                  <a:ext uri="{0D108BD9-81ED-4DB2-BD59-A6C34878D82A}">
                    <a16:rowId xmlns:a16="http://schemas.microsoft.com/office/drawing/2014/main" val="2035320927"/>
                  </a:ext>
                </a:extLst>
              </a:tr>
              <a:tr h="0">
                <a:tc>
                  <a:txBody>
                    <a:bodyPr/>
                    <a:lstStyle/>
                    <a:p>
                      <a:pPr algn="ctr">
                        <a:spcAft>
                          <a:spcPts val="0"/>
                        </a:spcAft>
                      </a:pPr>
                      <a:r>
                        <a:rPr lang="es-ES" sz="1200">
                          <a:effectLst/>
                          <a:latin typeface="Arial" panose="020B0604020202020204" pitchFamily="34" charset="0"/>
                          <a:ea typeface="Times New Roman" panose="02020603050405020304" pitchFamily="18" charset="0"/>
                        </a:rPr>
                        <a:t>FM</a:t>
                      </a:r>
                      <a:endParaRPr lang="es-SV"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effectLst/>
                          <a:latin typeface="Arial" panose="020B0604020202020204" pitchFamily="34" charset="0"/>
                          <a:ea typeface="Times New Roman" panose="02020603050405020304" pitchFamily="18" charset="0"/>
                        </a:rPr>
                        <a:t>$320.00</a:t>
                      </a:r>
                      <a:endParaRPr lang="es-SV" sz="1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effectLst/>
                          <a:latin typeface="Arial" panose="020B0604020202020204" pitchFamily="34" charset="0"/>
                          <a:ea typeface="Times New Roman" panose="02020603050405020304" pitchFamily="18" charset="0"/>
                        </a:rPr>
                        <a:t>$160.00</a:t>
                      </a:r>
                      <a:endParaRPr lang="es-SV"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effectLst/>
                          <a:latin typeface="Arial" panose="020B0604020202020204" pitchFamily="34" charset="0"/>
                          <a:ea typeface="Times New Roman" panose="02020603050405020304" pitchFamily="18" charset="0"/>
                        </a:rPr>
                        <a:t>$ 85.47</a:t>
                      </a:r>
                      <a:endParaRPr lang="es-SV" sz="1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effectLst/>
                          <a:latin typeface="Arial" panose="020B0604020202020204" pitchFamily="34" charset="0"/>
                          <a:ea typeface="Times New Roman" panose="02020603050405020304" pitchFamily="18" charset="0"/>
                        </a:rPr>
                        <a:t>$ 234.53</a:t>
                      </a:r>
                      <a:endParaRPr lang="es-SV" sz="1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effectLst/>
                          <a:latin typeface="Arial" panose="020B0604020202020204" pitchFamily="34" charset="0"/>
                          <a:ea typeface="Times New Roman" panose="02020603050405020304" pitchFamily="18" charset="0"/>
                        </a:rPr>
                        <a:t>26.70 %</a:t>
                      </a:r>
                      <a:endParaRPr lang="es-SV"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43914965"/>
                  </a:ext>
                </a:extLst>
              </a:tr>
              <a:tr h="0">
                <a:tc>
                  <a:txBody>
                    <a:bodyPr/>
                    <a:lstStyle/>
                    <a:p>
                      <a:pPr algn="ctr">
                        <a:spcAft>
                          <a:spcPts val="0"/>
                        </a:spcAft>
                      </a:pPr>
                      <a:r>
                        <a:rPr lang="es-ES" sz="1200">
                          <a:effectLst/>
                          <a:latin typeface="Arial" panose="020B0604020202020204" pitchFamily="34" charset="0"/>
                          <a:ea typeface="Times New Roman" panose="02020603050405020304" pitchFamily="18" charset="0"/>
                        </a:rPr>
                        <a:t>SISCA</a:t>
                      </a:r>
                      <a:endParaRPr lang="es-SV"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effectLst/>
                          <a:latin typeface="Arial" panose="020B0604020202020204" pitchFamily="34" charset="0"/>
                          <a:ea typeface="Times New Roman" panose="02020603050405020304" pitchFamily="18" charset="0"/>
                        </a:rPr>
                        <a:t>$320.00</a:t>
                      </a:r>
                      <a:endParaRPr lang="es-SV" sz="1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effectLst/>
                          <a:latin typeface="Arial" panose="020B0604020202020204" pitchFamily="34" charset="0"/>
                          <a:ea typeface="Times New Roman" panose="02020603050405020304" pitchFamily="18" charset="0"/>
                        </a:rPr>
                        <a:t>$160.00</a:t>
                      </a:r>
                      <a:endParaRPr lang="es-SV"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effectLst/>
                          <a:latin typeface="Arial" panose="020B0604020202020204" pitchFamily="34" charset="0"/>
                          <a:ea typeface="Times New Roman" panose="02020603050405020304" pitchFamily="18" charset="0"/>
                        </a:rPr>
                        <a:t>$ 33.52</a:t>
                      </a:r>
                      <a:endParaRPr lang="es-SV" sz="1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effectLst/>
                          <a:latin typeface="Arial" panose="020B0604020202020204" pitchFamily="34" charset="0"/>
                          <a:ea typeface="Times New Roman" panose="02020603050405020304" pitchFamily="18" charset="0"/>
                        </a:rPr>
                        <a:t>$286.48</a:t>
                      </a:r>
                      <a:endParaRPr lang="es-SV" sz="1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effectLst/>
                          <a:latin typeface="Arial" panose="020B0604020202020204" pitchFamily="34" charset="0"/>
                          <a:ea typeface="Times New Roman" panose="02020603050405020304" pitchFamily="18" charset="0"/>
                        </a:rPr>
                        <a:t>10.48%</a:t>
                      </a:r>
                      <a:endParaRPr lang="es-SV"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23646327"/>
                  </a:ext>
                </a:extLst>
              </a:tr>
              <a:tr h="0">
                <a:tc>
                  <a:txBody>
                    <a:bodyPr/>
                    <a:lstStyle/>
                    <a:p>
                      <a:pPr algn="ctr">
                        <a:spcAft>
                          <a:spcPts val="0"/>
                        </a:spcAft>
                      </a:pPr>
                      <a:r>
                        <a:rPr lang="es-ES" sz="1200">
                          <a:effectLst/>
                          <a:latin typeface="Arial" panose="020B0604020202020204" pitchFamily="34" charset="0"/>
                          <a:ea typeface="Times New Roman" panose="02020603050405020304" pitchFamily="18" charset="0"/>
                        </a:rPr>
                        <a:t>Comentarios</a:t>
                      </a:r>
                      <a:endParaRPr lang="es-SV"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gn="just">
                        <a:spcAft>
                          <a:spcPts val="0"/>
                        </a:spcAft>
                      </a:pPr>
                      <a:r>
                        <a:rPr lang="es-ES" sz="1200" dirty="0">
                          <a:effectLst/>
                          <a:latin typeface="Arial" panose="020B0604020202020204" pitchFamily="34" charset="0"/>
                          <a:ea typeface="Times New Roman" panose="02020603050405020304" pitchFamily="18" charset="0"/>
                        </a:rPr>
                        <a:t>Debido a que las reuniones se han realizado en las instalaciones de la SISCA al cierre de este informe se cuenta con un remanente de $74.53. Solicitamos utilizar este monto para cubrir costos de reuniones del comité de propuestas.</a:t>
                      </a:r>
                      <a:endParaRPr lang="es-SV" sz="1800" dirty="0">
                        <a:effectLst/>
                        <a:latin typeface="Times New Roman" panose="02020603050405020304" pitchFamily="18" charset="0"/>
                        <a:ea typeface="Times New Roman" panose="02020603050405020304" pitchFamily="18" charset="0"/>
                      </a:endParaRPr>
                    </a:p>
                    <a:p>
                      <a:pPr algn="just">
                        <a:spcAft>
                          <a:spcPts val="0"/>
                        </a:spcAft>
                      </a:pPr>
                      <a:r>
                        <a:rPr lang="es-ES" sz="1200" dirty="0">
                          <a:effectLst/>
                          <a:latin typeface="Arial" panose="020B0604020202020204" pitchFamily="34" charset="0"/>
                          <a:ea typeface="Times New Roman" panose="02020603050405020304" pitchFamily="18" charset="0"/>
                        </a:rPr>
                        <a:t>Hay diferencia de $51.95 con en el saldo reportado por SISCA esto debido a que la liquidación de caja chica se presentó el 13 de julio.  </a:t>
                      </a:r>
                      <a:endParaRPr lang="es-SV"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SV"/>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hMerge="1">
                  <a:txBody>
                    <a:bodyPr/>
                    <a:lstStyle/>
                    <a:p>
                      <a:endParaRPr lang="es-SV"/>
                    </a:p>
                  </a:txBody>
                  <a:tcPr/>
                </a:tc>
                <a:tc hMerge="1">
                  <a:txBody>
                    <a:bodyPr/>
                    <a:lstStyle/>
                    <a:p>
                      <a:endParaRPr lang="es-SV"/>
                    </a:p>
                  </a:txBody>
                  <a:tcPr/>
                </a:tc>
                <a:tc hMerge="1">
                  <a:txBody>
                    <a:bodyPr/>
                    <a:lstStyle/>
                    <a:p>
                      <a:endParaRPr lang="es-SV"/>
                    </a:p>
                  </a:txBody>
                  <a:tcPr/>
                </a:tc>
                <a:extLst>
                  <a:ext uri="{0D108BD9-81ED-4DB2-BD59-A6C34878D82A}">
                    <a16:rowId xmlns:a16="http://schemas.microsoft.com/office/drawing/2014/main" val="1429771562"/>
                  </a:ext>
                </a:extLst>
              </a:tr>
            </a:tbl>
          </a:graphicData>
        </a:graphic>
      </p:graphicFrame>
      <p:graphicFrame>
        <p:nvGraphicFramePr>
          <p:cNvPr id="7" name="Tabla 6">
            <a:extLst>
              <a:ext uri="{FF2B5EF4-FFF2-40B4-BE49-F238E27FC236}">
                <a16:creationId xmlns:a16="http://schemas.microsoft.com/office/drawing/2014/main" id="{6FAFD948-E64F-4A68-B0D1-0C6B3BAB411B}"/>
              </a:ext>
            </a:extLst>
          </p:cNvPr>
          <p:cNvGraphicFramePr>
            <a:graphicFrameLocks noGrp="1"/>
          </p:cNvGraphicFramePr>
          <p:nvPr>
            <p:extLst>
              <p:ext uri="{D42A27DB-BD31-4B8C-83A1-F6EECF244321}">
                <p14:modId xmlns:p14="http://schemas.microsoft.com/office/powerpoint/2010/main" val="4273722614"/>
              </p:ext>
            </p:extLst>
          </p:nvPr>
        </p:nvGraphicFramePr>
        <p:xfrm>
          <a:off x="584046" y="4564776"/>
          <a:ext cx="7968895" cy="1888559"/>
        </p:xfrm>
        <a:graphic>
          <a:graphicData uri="http://schemas.openxmlformats.org/drawingml/2006/table">
            <a:tbl>
              <a:tblPr firstRow="1" firstCol="1" bandRow="1"/>
              <a:tblGrid>
                <a:gridCol w="1141337">
                  <a:extLst>
                    <a:ext uri="{9D8B030D-6E8A-4147-A177-3AD203B41FA5}">
                      <a16:colId xmlns:a16="http://schemas.microsoft.com/office/drawing/2014/main" val="3668869044"/>
                    </a:ext>
                  </a:extLst>
                </a:gridCol>
                <a:gridCol w="1021959">
                  <a:extLst>
                    <a:ext uri="{9D8B030D-6E8A-4147-A177-3AD203B41FA5}">
                      <a16:colId xmlns:a16="http://schemas.microsoft.com/office/drawing/2014/main" val="1890113241"/>
                    </a:ext>
                  </a:extLst>
                </a:gridCol>
                <a:gridCol w="1283370">
                  <a:extLst>
                    <a:ext uri="{9D8B030D-6E8A-4147-A177-3AD203B41FA5}">
                      <a16:colId xmlns:a16="http://schemas.microsoft.com/office/drawing/2014/main" val="2441905587"/>
                    </a:ext>
                  </a:extLst>
                </a:gridCol>
                <a:gridCol w="1325641">
                  <a:extLst>
                    <a:ext uri="{9D8B030D-6E8A-4147-A177-3AD203B41FA5}">
                      <a16:colId xmlns:a16="http://schemas.microsoft.com/office/drawing/2014/main" val="1380592130"/>
                    </a:ext>
                  </a:extLst>
                </a:gridCol>
                <a:gridCol w="1617316">
                  <a:extLst>
                    <a:ext uri="{9D8B030D-6E8A-4147-A177-3AD203B41FA5}">
                      <a16:colId xmlns:a16="http://schemas.microsoft.com/office/drawing/2014/main" val="1064634301"/>
                    </a:ext>
                  </a:extLst>
                </a:gridCol>
                <a:gridCol w="1579272">
                  <a:extLst>
                    <a:ext uri="{9D8B030D-6E8A-4147-A177-3AD203B41FA5}">
                      <a16:colId xmlns:a16="http://schemas.microsoft.com/office/drawing/2014/main" val="3959672606"/>
                    </a:ext>
                  </a:extLst>
                </a:gridCol>
              </a:tblGrid>
              <a:tr h="386296">
                <a:tc gridSpan="2">
                  <a:txBody>
                    <a:bodyPr/>
                    <a:lstStyle/>
                    <a:p>
                      <a:pPr algn="ctr">
                        <a:spcAft>
                          <a:spcPts val="0"/>
                        </a:spcAft>
                      </a:pPr>
                      <a:r>
                        <a:rPr lang="es-ES" sz="1100" b="1">
                          <a:effectLst/>
                          <a:latin typeface="Arial" panose="020B0604020202020204" pitchFamily="34" charset="0"/>
                          <a:ea typeface="Times New Roman" panose="02020603050405020304" pitchFamily="18" charset="0"/>
                        </a:rPr>
                        <a:t>Presupuesto Anual</a:t>
                      </a:r>
                      <a:endParaRPr lang="es-SV"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hMerge="1">
                  <a:txBody>
                    <a:bodyPr/>
                    <a:lstStyle/>
                    <a:p>
                      <a:endParaRPr lang="es-SV"/>
                    </a:p>
                  </a:txBody>
                  <a:tcPr/>
                </a:tc>
                <a:tc>
                  <a:txBody>
                    <a:bodyPr/>
                    <a:lstStyle/>
                    <a:p>
                      <a:pPr algn="ctr">
                        <a:spcAft>
                          <a:spcPts val="0"/>
                        </a:spcAft>
                      </a:pPr>
                      <a:r>
                        <a:rPr lang="es-ES" sz="1100" b="1">
                          <a:effectLst/>
                          <a:latin typeface="Arial" panose="020B0604020202020204" pitchFamily="34" charset="0"/>
                          <a:ea typeface="Times New Roman" panose="02020603050405020304" pitchFamily="18" charset="0"/>
                        </a:rPr>
                        <a:t>Presupuesto semestral</a:t>
                      </a:r>
                      <a:endParaRPr lang="es-SV"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spcAft>
                          <a:spcPts val="0"/>
                        </a:spcAft>
                      </a:pPr>
                      <a:r>
                        <a:rPr lang="es-ES" sz="1100" b="1">
                          <a:effectLst/>
                          <a:latin typeface="Arial" panose="020B0604020202020204" pitchFamily="34" charset="0"/>
                          <a:ea typeface="Times New Roman" panose="02020603050405020304" pitchFamily="18" charset="0"/>
                        </a:rPr>
                        <a:t>Gasto al Q2</a:t>
                      </a:r>
                      <a:endParaRPr lang="es-SV" sz="1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spcAft>
                          <a:spcPts val="0"/>
                        </a:spcAft>
                      </a:pPr>
                      <a:r>
                        <a:rPr lang="es-ES" sz="1100" b="1">
                          <a:effectLst/>
                          <a:latin typeface="Arial" panose="020B0604020202020204" pitchFamily="34" charset="0"/>
                          <a:ea typeface="Times New Roman" panose="02020603050405020304" pitchFamily="18" charset="0"/>
                        </a:rPr>
                        <a:t>Saldo</a:t>
                      </a:r>
                      <a:endParaRPr lang="es-SV" sz="1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spcAft>
                          <a:spcPts val="0"/>
                        </a:spcAft>
                      </a:pPr>
                      <a:r>
                        <a:rPr lang="es-ES" sz="1100" b="1">
                          <a:effectLst/>
                          <a:latin typeface="Arial" panose="020B0604020202020204" pitchFamily="34" charset="0"/>
                          <a:ea typeface="Times New Roman" panose="02020603050405020304" pitchFamily="18" charset="0"/>
                        </a:rPr>
                        <a:t>% ejecución del presupuesto anual</a:t>
                      </a:r>
                      <a:endParaRPr lang="es-SV"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extLst>
                  <a:ext uri="{0D108BD9-81ED-4DB2-BD59-A6C34878D82A}">
                    <a16:rowId xmlns:a16="http://schemas.microsoft.com/office/drawing/2014/main" val="798768603"/>
                  </a:ext>
                </a:extLst>
              </a:tr>
              <a:tr h="214609">
                <a:tc>
                  <a:txBody>
                    <a:bodyPr/>
                    <a:lstStyle/>
                    <a:p>
                      <a:pPr algn="ctr">
                        <a:spcAft>
                          <a:spcPts val="0"/>
                        </a:spcAft>
                      </a:pPr>
                      <a:r>
                        <a:rPr lang="es-ES" sz="1200">
                          <a:effectLst/>
                          <a:latin typeface="Arial" panose="020B0604020202020204" pitchFamily="34" charset="0"/>
                          <a:ea typeface="Times New Roman" panose="02020603050405020304" pitchFamily="18" charset="0"/>
                        </a:rPr>
                        <a:t>FM</a:t>
                      </a:r>
                      <a:endParaRPr lang="es-SV"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s-ES" sz="1200">
                          <a:effectLst/>
                          <a:latin typeface="Arial" panose="020B0604020202020204" pitchFamily="34" charset="0"/>
                          <a:ea typeface="Times New Roman" panose="02020603050405020304" pitchFamily="18" charset="0"/>
                        </a:rPr>
                        <a:t>$ 320.00</a:t>
                      </a:r>
                      <a:endParaRPr lang="es-SV" sz="200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effectLst/>
                          <a:latin typeface="Arial" panose="020B0604020202020204" pitchFamily="34" charset="0"/>
                          <a:ea typeface="Times New Roman" panose="02020603050405020304" pitchFamily="18" charset="0"/>
                        </a:rPr>
                        <a:t>$160.00</a:t>
                      </a:r>
                      <a:endParaRPr lang="es-SV"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effectLst/>
                          <a:latin typeface="Arial" panose="020B0604020202020204" pitchFamily="34" charset="0"/>
                          <a:ea typeface="Times New Roman" panose="02020603050405020304" pitchFamily="18" charset="0"/>
                        </a:rPr>
                        <a:t>$ 35.92</a:t>
                      </a:r>
                      <a:endParaRPr lang="es-SV" sz="1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effectLst/>
                          <a:latin typeface="Arial" panose="020B0604020202020204" pitchFamily="34" charset="0"/>
                          <a:ea typeface="Times New Roman" panose="02020603050405020304" pitchFamily="18" charset="0"/>
                        </a:rPr>
                        <a:t>$ 284.08</a:t>
                      </a:r>
                      <a:endParaRPr lang="es-SV" sz="1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effectLst/>
                          <a:latin typeface="Arial" panose="020B0604020202020204" pitchFamily="34" charset="0"/>
                          <a:ea typeface="Times New Roman" panose="02020603050405020304" pitchFamily="18" charset="0"/>
                        </a:rPr>
                        <a:t>10.96%</a:t>
                      </a:r>
                      <a:endParaRPr lang="es-SV"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52377705"/>
                  </a:ext>
                </a:extLst>
              </a:tr>
              <a:tr h="214609">
                <a:tc>
                  <a:txBody>
                    <a:bodyPr/>
                    <a:lstStyle/>
                    <a:p>
                      <a:pPr algn="ctr">
                        <a:spcAft>
                          <a:spcPts val="0"/>
                        </a:spcAft>
                      </a:pPr>
                      <a:r>
                        <a:rPr lang="es-ES" sz="1200">
                          <a:effectLst/>
                          <a:latin typeface="Arial" panose="020B0604020202020204" pitchFamily="34" charset="0"/>
                          <a:ea typeface="Times New Roman" panose="02020603050405020304" pitchFamily="18" charset="0"/>
                        </a:rPr>
                        <a:t>SISCA</a:t>
                      </a:r>
                      <a:endParaRPr lang="es-SV"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s-ES" sz="1200" dirty="0">
                          <a:effectLst/>
                          <a:latin typeface="Arial" panose="020B0604020202020204" pitchFamily="34" charset="0"/>
                          <a:ea typeface="Times New Roman" panose="02020603050405020304" pitchFamily="18" charset="0"/>
                        </a:rPr>
                        <a:t>$ 320.00</a:t>
                      </a:r>
                      <a:endParaRPr lang="es-SV" sz="2000"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effectLst/>
                          <a:latin typeface="Arial" panose="020B0604020202020204" pitchFamily="34" charset="0"/>
                          <a:ea typeface="Times New Roman" panose="02020603050405020304" pitchFamily="18" charset="0"/>
                        </a:rPr>
                        <a:t>$160.00</a:t>
                      </a:r>
                      <a:endParaRPr lang="es-SV"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effectLst/>
                          <a:latin typeface="Arial" panose="020B0604020202020204" pitchFamily="34" charset="0"/>
                          <a:ea typeface="Times New Roman" panose="02020603050405020304" pitchFamily="18" charset="0"/>
                        </a:rPr>
                        <a:t>$9.39</a:t>
                      </a:r>
                      <a:endParaRPr lang="es-SV" sz="1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effectLst/>
                          <a:latin typeface="Arial" panose="020B0604020202020204" pitchFamily="34" charset="0"/>
                          <a:ea typeface="Times New Roman" panose="02020603050405020304" pitchFamily="18" charset="0"/>
                        </a:rPr>
                        <a:t>$ 310.61</a:t>
                      </a:r>
                      <a:endParaRPr lang="es-SV" sz="1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effectLst/>
                          <a:latin typeface="Arial" panose="020B0604020202020204" pitchFamily="34" charset="0"/>
                          <a:ea typeface="Times New Roman" panose="02020603050405020304" pitchFamily="18" charset="0"/>
                        </a:rPr>
                        <a:t>2.94%</a:t>
                      </a:r>
                      <a:endParaRPr lang="es-SV"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87035652"/>
                  </a:ext>
                </a:extLst>
              </a:tr>
              <a:tr h="1073045">
                <a:tc>
                  <a:txBody>
                    <a:bodyPr/>
                    <a:lstStyle/>
                    <a:p>
                      <a:pPr algn="ctr">
                        <a:spcAft>
                          <a:spcPts val="0"/>
                        </a:spcAft>
                      </a:pPr>
                      <a:r>
                        <a:rPr lang="es-ES" sz="1200">
                          <a:effectLst/>
                          <a:latin typeface="Arial" panose="020B0604020202020204" pitchFamily="34" charset="0"/>
                          <a:ea typeface="Times New Roman" panose="02020603050405020304" pitchFamily="18" charset="0"/>
                        </a:rPr>
                        <a:t>Comentarios </a:t>
                      </a:r>
                      <a:endParaRPr lang="es-SV"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gn="just">
                        <a:spcAft>
                          <a:spcPts val="0"/>
                        </a:spcAft>
                      </a:pPr>
                      <a:r>
                        <a:rPr lang="es-ES" sz="1200" dirty="0">
                          <a:effectLst/>
                          <a:latin typeface="Arial" panose="020B0604020202020204" pitchFamily="34" charset="0"/>
                          <a:ea typeface="Times New Roman" panose="02020603050405020304" pitchFamily="18" charset="0"/>
                        </a:rPr>
                        <a:t>Al cierre del informe contamos con un remanente de $124.08. Se solicita autorización para utilizar estos remanentes para cubrir costos de algunas </a:t>
                      </a:r>
                      <a:r>
                        <a:rPr lang="es-ES" sz="1400" dirty="0">
                          <a:effectLst/>
                          <a:latin typeface="Arial" panose="020B0604020202020204" pitchFamily="34" charset="0"/>
                          <a:ea typeface="Times New Roman" panose="02020603050405020304" pitchFamily="18" charset="0"/>
                        </a:rPr>
                        <a:t>reuniones</a:t>
                      </a:r>
                      <a:r>
                        <a:rPr lang="es-ES" sz="1200" dirty="0">
                          <a:effectLst/>
                          <a:latin typeface="Arial" panose="020B0604020202020204" pitchFamily="34" charset="0"/>
                          <a:ea typeface="Times New Roman" panose="02020603050405020304" pitchFamily="18" charset="0"/>
                        </a:rPr>
                        <a:t> del comité de propuestas que se consideren necesarias. </a:t>
                      </a:r>
                      <a:endParaRPr lang="es-SV" sz="1800" dirty="0">
                        <a:effectLst/>
                        <a:latin typeface="Times New Roman" panose="02020603050405020304" pitchFamily="18" charset="0"/>
                        <a:ea typeface="Times New Roman" panose="02020603050405020304" pitchFamily="18" charset="0"/>
                      </a:endParaRPr>
                    </a:p>
                    <a:p>
                      <a:pPr algn="just">
                        <a:spcAft>
                          <a:spcPts val="0"/>
                        </a:spcAft>
                      </a:pPr>
                      <a:r>
                        <a:rPr lang="es-ES" sz="1200" dirty="0">
                          <a:effectLst/>
                          <a:latin typeface="Arial" panose="020B0604020202020204" pitchFamily="34" charset="0"/>
                          <a:ea typeface="Times New Roman" panose="02020603050405020304" pitchFamily="18" charset="0"/>
                        </a:rPr>
                        <a:t>La diferencia de $26.53 en el reporte de gastos con SISCA es debido gastos efectuados a través de caja chica que se liquidaron el 13 de julio.</a:t>
                      </a:r>
                      <a:endParaRPr lang="es-SV" sz="1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SV"/>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hMerge="1">
                  <a:txBody>
                    <a:bodyPr/>
                    <a:lstStyle/>
                    <a:p>
                      <a:endParaRPr lang="es-SV"/>
                    </a:p>
                  </a:txBody>
                  <a:tcPr/>
                </a:tc>
                <a:tc hMerge="1">
                  <a:txBody>
                    <a:bodyPr/>
                    <a:lstStyle/>
                    <a:p>
                      <a:endParaRPr lang="es-SV"/>
                    </a:p>
                  </a:txBody>
                  <a:tcPr/>
                </a:tc>
                <a:tc hMerge="1">
                  <a:txBody>
                    <a:bodyPr/>
                    <a:lstStyle/>
                    <a:p>
                      <a:endParaRPr lang="es-SV"/>
                    </a:p>
                  </a:txBody>
                  <a:tcPr/>
                </a:tc>
                <a:extLst>
                  <a:ext uri="{0D108BD9-81ED-4DB2-BD59-A6C34878D82A}">
                    <a16:rowId xmlns:a16="http://schemas.microsoft.com/office/drawing/2014/main" val="285329871"/>
                  </a:ext>
                </a:extLst>
              </a:tr>
            </a:tbl>
          </a:graphicData>
        </a:graphic>
      </p:graphicFrame>
    </p:spTree>
    <p:extLst>
      <p:ext uri="{BB962C8B-B14F-4D97-AF65-F5344CB8AC3E}">
        <p14:creationId xmlns:p14="http://schemas.microsoft.com/office/powerpoint/2010/main" val="19229339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0" y="0"/>
            <a:ext cx="9144000" cy="276999"/>
          </a:xfrm>
          <a:prstGeom prst="rect">
            <a:avLst/>
          </a:prstGeom>
          <a:solidFill>
            <a:schemeClr val="tx2"/>
          </a:solidFill>
        </p:spPr>
        <p:txBody>
          <a:bodyPr wrap="square" rtlCol="0">
            <a:spAutoFit/>
          </a:bodyPr>
          <a:lstStyle/>
          <a:p>
            <a:r>
              <a:rPr lang="es-SV" sz="1200" b="1" dirty="0">
                <a:solidFill>
                  <a:schemeClr val="bg1"/>
                </a:solidFill>
                <a:effectLst>
                  <a:outerShdw blurRad="38100" dist="38100" dir="2700000" algn="tl">
                    <a:srgbClr val="000000">
                      <a:alpha val="43137"/>
                    </a:srgbClr>
                  </a:outerShdw>
                </a:effectLst>
              </a:rPr>
              <a:t>ACTIVIDAD 1  </a:t>
            </a:r>
          </a:p>
        </p:txBody>
      </p:sp>
      <p:sp>
        <p:nvSpPr>
          <p:cNvPr id="18433" name="Rectangle 1"/>
          <p:cNvSpPr>
            <a:spLocks noChangeArrowheads="1"/>
          </p:cNvSpPr>
          <p:nvPr/>
        </p:nvSpPr>
        <p:spPr bwMode="auto">
          <a:xfrm>
            <a:off x="-16012" y="404664"/>
            <a:ext cx="8568952"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1"/>
            <a:r>
              <a:rPr lang="es-ES" dirty="0"/>
              <a:t>1.6	Gastos de movilización: </a:t>
            </a:r>
          </a:p>
          <a:p>
            <a:pPr lvl="1"/>
            <a:r>
              <a:rPr lang="es-ES" dirty="0"/>
              <a:t>	Meta: 12</a:t>
            </a:r>
          </a:p>
          <a:p>
            <a:pPr lvl="1"/>
            <a:r>
              <a:rPr lang="es-ES" dirty="0"/>
              <a:t>	Resultado: 6 (50% de cumplimiento en relación con la meta anual)</a:t>
            </a:r>
          </a:p>
        </p:txBody>
      </p:sp>
      <p:sp>
        <p:nvSpPr>
          <p:cNvPr id="6" name="Rectangle 1">
            <a:extLst>
              <a:ext uri="{FF2B5EF4-FFF2-40B4-BE49-F238E27FC236}">
                <a16:creationId xmlns:a16="http://schemas.microsoft.com/office/drawing/2014/main" id="{22A6C252-404E-40FC-9BC6-D58FD5457DB9}"/>
              </a:ext>
            </a:extLst>
          </p:cNvPr>
          <p:cNvSpPr>
            <a:spLocks noChangeArrowheads="1"/>
          </p:cNvSpPr>
          <p:nvPr/>
        </p:nvSpPr>
        <p:spPr bwMode="auto">
          <a:xfrm>
            <a:off x="543" y="3068960"/>
            <a:ext cx="914400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1"/>
            <a:r>
              <a:rPr lang="es-ES" dirty="0"/>
              <a:t>1.7	Visitas de Campo: </a:t>
            </a:r>
          </a:p>
          <a:p>
            <a:pPr lvl="1"/>
            <a:r>
              <a:rPr lang="es-ES" dirty="0"/>
              <a:t>	Meta: 8 visitas al año </a:t>
            </a:r>
          </a:p>
          <a:p>
            <a:pPr lvl="1"/>
            <a:r>
              <a:rPr lang="es-ES" dirty="0"/>
              <a:t>	Resultado: 4 (50% de cumplimiento en relación con la meta anual)</a:t>
            </a:r>
          </a:p>
        </p:txBody>
      </p:sp>
      <p:graphicFrame>
        <p:nvGraphicFramePr>
          <p:cNvPr id="2" name="Tabla 1">
            <a:extLst>
              <a:ext uri="{FF2B5EF4-FFF2-40B4-BE49-F238E27FC236}">
                <a16:creationId xmlns:a16="http://schemas.microsoft.com/office/drawing/2014/main" id="{49564A0F-6447-486F-86E2-B267302824D9}"/>
              </a:ext>
            </a:extLst>
          </p:cNvPr>
          <p:cNvGraphicFramePr>
            <a:graphicFrameLocks noGrp="1"/>
          </p:cNvGraphicFramePr>
          <p:nvPr>
            <p:extLst>
              <p:ext uri="{D42A27DB-BD31-4B8C-83A1-F6EECF244321}">
                <p14:modId xmlns:p14="http://schemas.microsoft.com/office/powerpoint/2010/main" val="1996770631"/>
              </p:ext>
            </p:extLst>
          </p:nvPr>
        </p:nvGraphicFramePr>
        <p:xfrm>
          <a:off x="539552" y="1455659"/>
          <a:ext cx="7704856" cy="1249680"/>
        </p:xfrm>
        <a:graphic>
          <a:graphicData uri="http://schemas.openxmlformats.org/drawingml/2006/table">
            <a:tbl>
              <a:tblPr firstRow="1" firstCol="1" bandRow="1"/>
              <a:tblGrid>
                <a:gridCol w="1049704">
                  <a:extLst>
                    <a:ext uri="{9D8B030D-6E8A-4147-A177-3AD203B41FA5}">
                      <a16:colId xmlns:a16="http://schemas.microsoft.com/office/drawing/2014/main" val="1596137153"/>
                    </a:ext>
                  </a:extLst>
                </a:gridCol>
                <a:gridCol w="822504">
                  <a:extLst>
                    <a:ext uri="{9D8B030D-6E8A-4147-A177-3AD203B41FA5}">
                      <a16:colId xmlns:a16="http://schemas.microsoft.com/office/drawing/2014/main" val="259557638"/>
                    </a:ext>
                  </a:extLst>
                </a:gridCol>
                <a:gridCol w="1224136">
                  <a:extLst>
                    <a:ext uri="{9D8B030D-6E8A-4147-A177-3AD203B41FA5}">
                      <a16:colId xmlns:a16="http://schemas.microsoft.com/office/drawing/2014/main" val="3758216448"/>
                    </a:ext>
                  </a:extLst>
                </a:gridCol>
                <a:gridCol w="1728192">
                  <a:extLst>
                    <a:ext uri="{9D8B030D-6E8A-4147-A177-3AD203B41FA5}">
                      <a16:colId xmlns:a16="http://schemas.microsoft.com/office/drawing/2014/main" val="1689543504"/>
                    </a:ext>
                  </a:extLst>
                </a:gridCol>
                <a:gridCol w="1224136">
                  <a:extLst>
                    <a:ext uri="{9D8B030D-6E8A-4147-A177-3AD203B41FA5}">
                      <a16:colId xmlns:a16="http://schemas.microsoft.com/office/drawing/2014/main" val="180528267"/>
                    </a:ext>
                  </a:extLst>
                </a:gridCol>
                <a:gridCol w="1656184">
                  <a:extLst>
                    <a:ext uri="{9D8B030D-6E8A-4147-A177-3AD203B41FA5}">
                      <a16:colId xmlns:a16="http://schemas.microsoft.com/office/drawing/2014/main" val="1909206126"/>
                    </a:ext>
                  </a:extLst>
                </a:gridCol>
              </a:tblGrid>
              <a:tr h="0">
                <a:tc gridSpan="2">
                  <a:txBody>
                    <a:bodyPr/>
                    <a:lstStyle/>
                    <a:p>
                      <a:pPr algn="ctr">
                        <a:spcAft>
                          <a:spcPts val="0"/>
                        </a:spcAft>
                      </a:pPr>
                      <a:r>
                        <a:rPr lang="es-ES" sz="1100" b="1">
                          <a:effectLst/>
                          <a:latin typeface="Arial" panose="020B0604020202020204" pitchFamily="34" charset="0"/>
                          <a:ea typeface="Times New Roman" panose="02020603050405020304" pitchFamily="18" charset="0"/>
                        </a:rPr>
                        <a:t>Presupuesto Anual</a:t>
                      </a:r>
                      <a:endParaRPr lang="es-SV"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hMerge="1">
                  <a:txBody>
                    <a:bodyPr/>
                    <a:lstStyle/>
                    <a:p>
                      <a:endParaRPr lang="es-SV"/>
                    </a:p>
                  </a:txBody>
                  <a:tcPr/>
                </a:tc>
                <a:tc>
                  <a:txBody>
                    <a:bodyPr/>
                    <a:lstStyle/>
                    <a:p>
                      <a:pPr algn="ctr">
                        <a:spcAft>
                          <a:spcPts val="0"/>
                        </a:spcAft>
                      </a:pPr>
                      <a:r>
                        <a:rPr lang="es-ES" sz="1100" b="1">
                          <a:effectLst/>
                          <a:latin typeface="Arial" panose="020B0604020202020204" pitchFamily="34" charset="0"/>
                          <a:ea typeface="Times New Roman" panose="02020603050405020304" pitchFamily="18" charset="0"/>
                        </a:rPr>
                        <a:t>Presupuesto semestral</a:t>
                      </a:r>
                      <a:endParaRPr lang="es-SV"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spcAft>
                          <a:spcPts val="0"/>
                        </a:spcAft>
                      </a:pPr>
                      <a:r>
                        <a:rPr lang="es-ES" sz="1100" b="1">
                          <a:effectLst/>
                          <a:latin typeface="Arial" panose="020B0604020202020204" pitchFamily="34" charset="0"/>
                          <a:ea typeface="Times New Roman" panose="02020603050405020304" pitchFamily="18" charset="0"/>
                        </a:rPr>
                        <a:t>Gasto al Q2</a:t>
                      </a:r>
                      <a:endParaRPr lang="es-SV" sz="1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spcAft>
                          <a:spcPts val="0"/>
                        </a:spcAft>
                      </a:pPr>
                      <a:r>
                        <a:rPr lang="es-ES" sz="1100" b="1">
                          <a:effectLst/>
                          <a:latin typeface="Arial" panose="020B0604020202020204" pitchFamily="34" charset="0"/>
                          <a:ea typeface="Times New Roman" panose="02020603050405020304" pitchFamily="18" charset="0"/>
                        </a:rPr>
                        <a:t>Saldo</a:t>
                      </a:r>
                      <a:endParaRPr lang="es-SV" sz="1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spcAft>
                          <a:spcPts val="0"/>
                        </a:spcAft>
                      </a:pPr>
                      <a:r>
                        <a:rPr lang="es-ES" sz="1100" b="1">
                          <a:effectLst/>
                          <a:latin typeface="Arial" panose="020B0604020202020204" pitchFamily="34" charset="0"/>
                          <a:ea typeface="Times New Roman" panose="02020603050405020304" pitchFamily="18" charset="0"/>
                        </a:rPr>
                        <a:t>% ejecución del presupuesto anual</a:t>
                      </a:r>
                      <a:endParaRPr lang="es-SV"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extLst>
                  <a:ext uri="{0D108BD9-81ED-4DB2-BD59-A6C34878D82A}">
                    <a16:rowId xmlns:a16="http://schemas.microsoft.com/office/drawing/2014/main" val="2583744615"/>
                  </a:ext>
                </a:extLst>
              </a:tr>
              <a:tr h="0">
                <a:tc>
                  <a:txBody>
                    <a:bodyPr/>
                    <a:lstStyle/>
                    <a:p>
                      <a:pPr algn="ctr">
                        <a:spcAft>
                          <a:spcPts val="0"/>
                        </a:spcAft>
                      </a:pPr>
                      <a:r>
                        <a:rPr lang="es-ES" sz="1200">
                          <a:effectLst/>
                          <a:latin typeface="Arial" panose="020B0604020202020204" pitchFamily="34" charset="0"/>
                          <a:ea typeface="Times New Roman" panose="02020603050405020304" pitchFamily="18" charset="0"/>
                        </a:rPr>
                        <a:t>FM</a:t>
                      </a:r>
                      <a:endParaRPr lang="es-SV"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effectLst/>
                          <a:latin typeface="Arial" panose="020B0604020202020204" pitchFamily="34" charset="0"/>
                          <a:ea typeface="Times New Roman" panose="02020603050405020304" pitchFamily="18" charset="0"/>
                        </a:rPr>
                        <a:t>$3,600.00</a:t>
                      </a:r>
                      <a:endParaRPr lang="es-SV" sz="1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effectLst/>
                          <a:latin typeface="Arial" panose="020B0604020202020204" pitchFamily="34" charset="0"/>
                          <a:ea typeface="Times New Roman" panose="02020603050405020304" pitchFamily="18" charset="0"/>
                        </a:rPr>
                        <a:t>$1,800.00</a:t>
                      </a:r>
                      <a:endParaRPr lang="es-SV"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effectLst/>
                          <a:latin typeface="Arial" panose="020B0604020202020204" pitchFamily="34" charset="0"/>
                          <a:ea typeface="Times New Roman" panose="02020603050405020304" pitchFamily="18" charset="0"/>
                        </a:rPr>
                        <a:t>$ 1,826.00</a:t>
                      </a:r>
                      <a:endParaRPr lang="es-SV" sz="1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effectLst/>
                          <a:latin typeface="Arial" panose="020B0604020202020204" pitchFamily="34" charset="0"/>
                          <a:ea typeface="Times New Roman" panose="02020603050405020304" pitchFamily="18" charset="0"/>
                        </a:rPr>
                        <a:t>$1,774.00</a:t>
                      </a:r>
                      <a:endParaRPr lang="es-SV" sz="1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effectLst/>
                          <a:latin typeface="Arial" panose="020B0604020202020204" pitchFamily="34" charset="0"/>
                          <a:ea typeface="Times New Roman" panose="02020603050405020304" pitchFamily="18" charset="0"/>
                        </a:rPr>
                        <a:t>50.72%</a:t>
                      </a:r>
                      <a:endParaRPr lang="es-SV"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55949125"/>
                  </a:ext>
                </a:extLst>
              </a:tr>
              <a:tr h="0">
                <a:tc>
                  <a:txBody>
                    <a:bodyPr/>
                    <a:lstStyle/>
                    <a:p>
                      <a:pPr algn="ctr">
                        <a:spcAft>
                          <a:spcPts val="0"/>
                        </a:spcAft>
                      </a:pPr>
                      <a:r>
                        <a:rPr lang="es-ES" sz="1200">
                          <a:effectLst/>
                          <a:latin typeface="Arial" panose="020B0604020202020204" pitchFamily="34" charset="0"/>
                          <a:ea typeface="Times New Roman" panose="02020603050405020304" pitchFamily="18" charset="0"/>
                        </a:rPr>
                        <a:t>SISCA</a:t>
                      </a:r>
                      <a:endParaRPr lang="es-SV"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effectLst/>
                          <a:latin typeface="Arial" panose="020B0604020202020204" pitchFamily="34" charset="0"/>
                          <a:ea typeface="Times New Roman" panose="02020603050405020304" pitchFamily="18" charset="0"/>
                        </a:rPr>
                        <a:t>$3,600.00</a:t>
                      </a:r>
                      <a:endParaRPr lang="es-SV" sz="1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effectLst/>
                          <a:latin typeface="Arial" panose="020B0604020202020204" pitchFamily="34" charset="0"/>
                          <a:ea typeface="Times New Roman" panose="02020603050405020304" pitchFamily="18" charset="0"/>
                        </a:rPr>
                        <a:t>$1,800.00</a:t>
                      </a:r>
                      <a:endParaRPr lang="es-SV"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effectLst/>
                          <a:latin typeface="Arial" panose="020B0604020202020204" pitchFamily="34" charset="0"/>
                          <a:ea typeface="Times New Roman" panose="02020603050405020304" pitchFamily="18" charset="0"/>
                        </a:rPr>
                        <a:t>$1,746.00</a:t>
                      </a:r>
                      <a:endParaRPr lang="es-SV" sz="1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effectLst/>
                          <a:latin typeface="Arial" panose="020B0604020202020204" pitchFamily="34" charset="0"/>
                          <a:ea typeface="Times New Roman" panose="02020603050405020304" pitchFamily="18" charset="0"/>
                        </a:rPr>
                        <a:t>$1,854.00</a:t>
                      </a:r>
                      <a:endParaRPr lang="es-SV" sz="1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effectLst/>
                          <a:latin typeface="Arial" panose="020B0604020202020204" pitchFamily="34" charset="0"/>
                          <a:ea typeface="Times New Roman" panose="02020603050405020304" pitchFamily="18" charset="0"/>
                        </a:rPr>
                        <a:t>48.50%</a:t>
                      </a:r>
                      <a:endParaRPr lang="es-SV"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0100327"/>
                  </a:ext>
                </a:extLst>
              </a:tr>
              <a:tr h="0">
                <a:tc>
                  <a:txBody>
                    <a:bodyPr/>
                    <a:lstStyle/>
                    <a:p>
                      <a:pPr algn="ctr">
                        <a:spcAft>
                          <a:spcPts val="0"/>
                        </a:spcAft>
                      </a:pPr>
                      <a:r>
                        <a:rPr lang="es-ES" sz="1200">
                          <a:effectLst/>
                          <a:latin typeface="Arial" panose="020B0604020202020204" pitchFamily="34" charset="0"/>
                          <a:ea typeface="Times New Roman" panose="02020603050405020304" pitchFamily="18" charset="0"/>
                        </a:rPr>
                        <a:t>Comentarios</a:t>
                      </a:r>
                      <a:endParaRPr lang="es-SV"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gn="just">
                        <a:spcAft>
                          <a:spcPts val="0"/>
                        </a:spcAft>
                      </a:pPr>
                      <a:r>
                        <a:rPr lang="es-ES" sz="1200" dirty="0">
                          <a:effectLst/>
                          <a:latin typeface="Arial" panose="020B0604020202020204" pitchFamily="34" charset="0"/>
                          <a:ea typeface="Times New Roman" panose="02020603050405020304" pitchFamily="18" charset="0"/>
                        </a:rPr>
                        <a:t>Al cierre de este período se reporta un gasto adicional de $26.00.</a:t>
                      </a:r>
                      <a:endParaRPr lang="es-SV" sz="1800" dirty="0">
                        <a:effectLst/>
                        <a:latin typeface="Times New Roman" panose="02020603050405020304" pitchFamily="18" charset="0"/>
                        <a:ea typeface="Times New Roman" panose="02020603050405020304" pitchFamily="18" charset="0"/>
                      </a:endParaRPr>
                    </a:p>
                    <a:p>
                      <a:pPr algn="just">
                        <a:spcAft>
                          <a:spcPts val="0"/>
                        </a:spcAft>
                      </a:pPr>
                      <a:r>
                        <a:rPr lang="es-ES" sz="1200" dirty="0">
                          <a:effectLst/>
                          <a:latin typeface="Arial" panose="020B0604020202020204" pitchFamily="34" charset="0"/>
                          <a:ea typeface="Times New Roman" panose="02020603050405020304" pitchFamily="18" charset="0"/>
                        </a:rPr>
                        <a:t>La diferencia de $80.00 en el reporte de SISCA es debido a que no han registrado la liquidación de caja chica presentada el 13 de julio.</a:t>
                      </a:r>
                      <a:endParaRPr lang="es-SV"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SV"/>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hMerge="1">
                  <a:txBody>
                    <a:bodyPr/>
                    <a:lstStyle/>
                    <a:p>
                      <a:endParaRPr lang="es-SV"/>
                    </a:p>
                  </a:txBody>
                  <a:tcPr/>
                </a:tc>
                <a:tc hMerge="1">
                  <a:txBody>
                    <a:bodyPr/>
                    <a:lstStyle/>
                    <a:p>
                      <a:endParaRPr lang="es-SV"/>
                    </a:p>
                  </a:txBody>
                  <a:tcPr/>
                </a:tc>
                <a:tc hMerge="1">
                  <a:txBody>
                    <a:bodyPr/>
                    <a:lstStyle/>
                    <a:p>
                      <a:endParaRPr lang="es-SV"/>
                    </a:p>
                  </a:txBody>
                  <a:tcPr/>
                </a:tc>
                <a:extLst>
                  <a:ext uri="{0D108BD9-81ED-4DB2-BD59-A6C34878D82A}">
                    <a16:rowId xmlns:a16="http://schemas.microsoft.com/office/drawing/2014/main" val="913979087"/>
                  </a:ext>
                </a:extLst>
              </a:tr>
            </a:tbl>
          </a:graphicData>
        </a:graphic>
      </p:graphicFrame>
      <p:graphicFrame>
        <p:nvGraphicFramePr>
          <p:cNvPr id="4" name="Tabla 3">
            <a:extLst>
              <a:ext uri="{FF2B5EF4-FFF2-40B4-BE49-F238E27FC236}">
                <a16:creationId xmlns:a16="http://schemas.microsoft.com/office/drawing/2014/main" id="{EFF6DA2F-0373-484F-9335-81A7ED132D1C}"/>
              </a:ext>
            </a:extLst>
          </p:cNvPr>
          <p:cNvGraphicFramePr>
            <a:graphicFrameLocks noGrp="1"/>
          </p:cNvGraphicFramePr>
          <p:nvPr>
            <p:extLst>
              <p:ext uri="{D42A27DB-BD31-4B8C-83A1-F6EECF244321}">
                <p14:modId xmlns:p14="http://schemas.microsoft.com/office/powerpoint/2010/main" val="4170379805"/>
              </p:ext>
            </p:extLst>
          </p:nvPr>
        </p:nvGraphicFramePr>
        <p:xfrm>
          <a:off x="539552" y="4221088"/>
          <a:ext cx="7670777" cy="2346960"/>
        </p:xfrm>
        <a:graphic>
          <a:graphicData uri="http://schemas.openxmlformats.org/drawingml/2006/table">
            <a:tbl>
              <a:tblPr firstRow="1" firstCol="1" bandRow="1"/>
              <a:tblGrid>
                <a:gridCol w="1042131">
                  <a:extLst>
                    <a:ext uri="{9D8B030D-6E8A-4147-A177-3AD203B41FA5}">
                      <a16:colId xmlns:a16="http://schemas.microsoft.com/office/drawing/2014/main" val="1471738422"/>
                    </a:ext>
                  </a:extLst>
                </a:gridCol>
                <a:gridCol w="902085">
                  <a:extLst>
                    <a:ext uri="{9D8B030D-6E8A-4147-A177-3AD203B41FA5}">
                      <a16:colId xmlns:a16="http://schemas.microsoft.com/office/drawing/2014/main" val="3377354912"/>
                    </a:ext>
                  </a:extLst>
                </a:gridCol>
                <a:gridCol w="1440160">
                  <a:extLst>
                    <a:ext uri="{9D8B030D-6E8A-4147-A177-3AD203B41FA5}">
                      <a16:colId xmlns:a16="http://schemas.microsoft.com/office/drawing/2014/main" val="3958104267"/>
                    </a:ext>
                  </a:extLst>
                </a:gridCol>
                <a:gridCol w="1152128">
                  <a:extLst>
                    <a:ext uri="{9D8B030D-6E8A-4147-A177-3AD203B41FA5}">
                      <a16:colId xmlns:a16="http://schemas.microsoft.com/office/drawing/2014/main" val="2442792388"/>
                    </a:ext>
                  </a:extLst>
                </a:gridCol>
                <a:gridCol w="1272498">
                  <a:extLst>
                    <a:ext uri="{9D8B030D-6E8A-4147-A177-3AD203B41FA5}">
                      <a16:colId xmlns:a16="http://schemas.microsoft.com/office/drawing/2014/main" val="3392714657"/>
                    </a:ext>
                  </a:extLst>
                </a:gridCol>
                <a:gridCol w="1861775">
                  <a:extLst>
                    <a:ext uri="{9D8B030D-6E8A-4147-A177-3AD203B41FA5}">
                      <a16:colId xmlns:a16="http://schemas.microsoft.com/office/drawing/2014/main" val="2299173347"/>
                    </a:ext>
                  </a:extLst>
                </a:gridCol>
              </a:tblGrid>
              <a:tr h="0">
                <a:tc gridSpan="2">
                  <a:txBody>
                    <a:bodyPr/>
                    <a:lstStyle/>
                    <a:p>
                      <a:pPr algn="ctr">
                        <a:spcAft>
                          <a:spcPts val="0"/>
                        </a:spcAft>
                      </a:pPr>
                      <a:r>
                        <a:rPr lang="es-ES" sz="1100" b="1">
                          <a:effectLst/>
                          <a:latin typeface="Arial" panose="020B0604020202020204" pitchFamily="34" charset="0"/>
                          <a:ea typeface="Times New Roman" panose="02020603050405020304" pitchFamily="18" charset="0"/>
                        </a:rPr>
                        <a:t>Presupuesto Anual</a:t>
                      </a:r>
                      <a:endParaRPr lang="es-SV"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hMerge="1">
                  <a:txBody>
                    <a:bodyPr/>
                    <a:lstStyle/>
                    <a:p>
                      <a:endParaRPr lang="es-SV"/>
                    </a:p>
                  </a:txBody>
                  <a:tcPr/>
                </a:tc>
                <a:tc>
                  <a:txBody>
                    <a:bodyPr/>
                    <a:lstStyle/>
                    <a:p>
                      <a:pPr algn="ctr">
                        <a:spcAft>
                          <a:spcPts val="0"/>
                        </a:spcAft>
                      </a:pPr>
                      <a:r>
                        <a:rPr lang="es-ES" sz="1100" b="1">
                          <a:effectLst/>
                          <a:latin typeface="Arial" panose="020B0604020202020204" pitchFamily="34" charset="0"/>
                          <a:ea typeface="Times New Roman" panose="02020603050405020304" pitchFamily="18" charset="0"/>
                        </a:rPr>
                        <a:t>Presupuesto semestral</a:t>
                      </a:r>
                      <a:endParaRPr lang="es-SV"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spcAft>
                          <a:spcPts val="0"/>
                        </a:spcAft>
                      </a:pPr>
                      <a:r>
                        <a:rPr lang="es-ES" sz="1100" b="1">
                          <a:effectLst/>
                          <a:latin typeface="Arial" panose="020B0604020202020204" pitchFamily="34" charset="0"/>
                          <a:ea typeface="Times New Roman" panose="02020603050405020304" pitchFamily="18" charset="0"/>
                        </a:rPr>
                        <a:t>Gasto al Q2</a:t>
                      </a:r>
                      <a:endParaRPr lang="es-SV" sz="1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spcAft>
                          <a:spcPts val="0"/>
                        </a:spcAft>
                      </a:pPr>
                      <a:r>
                        <a:rPr lang="es-ES" sz="1100" b="1">
                          <a:effectLst/>
                          <a:latin typeface="Arial" panose="020B0604020202020204" pitchFamily="34" charset="0"/>
                          <a:ea typeface="Times New Roman" panose="02020603050405020304" pitchFamily="18" charset="0"/>
                        </a:rPr>
                        <a:t>Saldo</a:t>
                      </a:r>
                      <a:endParaRPr lang="es-SV" sz="1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spcAft>
                          <a:spcPts val="0"/>
                        </a:spcAft>
                      </a:pPr>
                      <a:r>
                        <a:rPr lang="es-ES" sz="1100" b="1">
                          <a:effectLst/>
                          <a:latin typeface="Arial" panose="020B0604020202020204" pitchFamily="34" charset="0"/>
                          <a:ea typeface="Times New Roman" panose="02020603050405020304" pitchFamily="18" charset="0"/>
                        </a:rPr>
                        <a:t>% ejecución del presupuesto anual</a:t>
                      </a:r>
                      <a:endParaRPr lang="es-SV"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extLst>
                  <a:ext uri="{0D108BD9-81ED-4DB2-BD59-A6C34878D82A}">
                    <a16:rowId xmlns:a16="http://schemas.microsoft.com/office/drawing/2014/main" val="2949205716"/>
                  </a:ext>
                </a:extLst>
              </a:tr>
              <a:tr h="0">
                <a:tc>
                  <a:txBody>
                    <a:bodyPr/>
                    <a:lstStyle/>
                    <a:p>
                      <a:pPr algn="ctr">
                        <a:spcAft>
                          <a:spcPts val="0"/>
                        </a:spcAft>
                      </a:pPr>
                      <a:r>
                        <a:rPr lang="es-ES" sz="1200">
                          <a:effectLst/>
                          <a:latin typeface="Arial" panose="020B0604020202020204" pitchFamily="34" charset="0"/>
                          <a:ea typeface="Times New Roman" panose="02020603050405020304" pitchFamily="18" charset="0"/>
                        </a:rPr>
                        <a:t>FM</a:t>
                      </a:r>
                      <a:endParaRPr lang="es-SV"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effectLst/>
                          <a:latin typeface="Arial" panose="020B0604020202020204" pitchFamily="34" charset="0"/>
                          <a:ea typeface="Times New Roman" panose="02020603050405020304" pitchFamily="18" charset="0"/>
                        </a:rPr>
                        <a:t>$ 2, 400.00</a:t>
                      </a:r>
                      <a:endParaRPr lang="es-SV" sz="1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effectLst/>
                          <a:latin typeface="Arial" panose="020B0604020202020204" pitchFamily="34" charset="0"/>
                          <a:ea typeface="Times New Roman" panose="02020603050405020304" pitchFamily="18" charset="0"/>
                        </a:rPr>
                        <a:t>$1,200.00</a:t>
                      </a:r>
                      <a:endParaRPr lang="es-SV"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effectLst/>
                          <a:latin typeface="Arial" panose="020B0604020202020204" pitchFamily="34" charset="0"/>
                          <a:ea typeface="Times New Roman" panose="02020603050405020304" pitchFamily="18" charset="0"/>
                        </a:rPr>
                        <a:t>$ 319.42</a:t>
                      </a:r>
                      <a:endParaRPr lang="es-SV" sz="1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effectLst/>
                          <a:latin typeface="Arial" panose="020B0604020202020204" pitchFamily="34" charset="0"/>
                          <a:ea typeface="Times New Roman" panose="02020603050405020304" pitchFamily="18" charset="0"/>
                        </a:rPr>
                        <a:t>$2,080.58</a:t>
                      </a:r>
                      <a:endParaRPr lang="es-SV" sz="1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effectLst/>
                          <a:latin typeface="Arial" panose="020B0604020202020204" pitchFamily="34" charset="0"/>
                          <a:ea typeface="Times New Roman" panose="02020603050405020304" pitchFamily="18" charset="0"/>
                        </a:rPr>
                        <a:t>13.31%</a:t>
                      </a:r>
                      <a:endParaRPr lang="es-SV"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06790961"/>
                  </a:ext>
                </a:extLst>
              </a:tr>
              <a:tr h="0">
                <a:tc>
                  <a:txBody>
                    <a:bodyPr/>
                    <a:lstStyle/>
                    <a:p>
                      <a:pPr algn="ctr">
                        <a:spcAft>
                          <a:spcPts val="0"/>
                        </a:spcAft>
                      </a:pPr>
                      <a:r>
                        <a:rPr lang="es-ES" sz="1200">
                          <a:effectLst/>
                          <a:latin typeface="Arial" panose="020B0604020202020204" pitchFamily="34" charset="0"/>
                          <a:ea typeface="Times New Roman" panose="02020603050405020304" pitchFamily="18" charset="0"/>
                        </a:rPr>
                        <a:t>SISCA</a:t>
                      </a:r>
                      <a:endParaRPr lang="es-SV"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effectLst/>
                          <a:latin typeface="Arial" panose="020B0604020202020204" pitchFamily="34" charset="0"/>
                          <a:ea typeface="Times New Roman" panose="02020603050405020304" pitchFamily="18" charset="0"/>
                        </a:rPr>
                        <a:t>$ 2, 400.00</a:t>
                      </a:r>
                      <a:endParaRPr lang="es-SV" sz="1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effectLst/>
                          <a:latin typeface="Arial" panose="020B0604020202020204" pitchFamily="34" charset="0"/>
                          <a:ea typeface="Times New Roman" panose="02020603050405020304" pitchFamily="18" charset="0"/>
                        </a:rPr>
                        <a:t>$1,200.00</a:t>
                      </a:r>
                      <a:endParaRPr lang="es-SV"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effectLst/>
                          <a:latin typeface="Arial" panose="020B0604020202020204" pitchFamily="34" charset="0"/>
                          <a:ea typeface="Times New Roman" panose="02020603050405020304" pitchFamily="18" charset="0"/>
                        </a:rPr>
                        <a:t>$215.23</a:t>
                      </a:r>
                      <a:endParaRPr lang="es-SV" sz="1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effectLst/>
                          <a:latin typeface="Arial" panose="020B0604020202020204" pitchFamily="34" charset="0"/>
                          <a:ea typeface="Times New Roman" panose="02020603050405020304" pitchFamily="18" charset="0"/>
                        </a:rPr>
                        <a:t>$2,184.77</a:t>
                      </a:r>
                      <a:endParaRPr lang="es-SV" sz="1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effectLst/>
                          <a:latin typeface="Arial" panose="020B0604020202020204" pitchFamily="34" charset="0"/>
                          <a:ea typeface="Times New Roman" panose="02020603050405020304" pitchFamily="18" charset="0"/>
                        </a:rPr>
                        <a:t>8.97%</a:t>
                      </a:r>
                      <a:endParaRPr lang="es-SV"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01682668"/>
                  </a:ext>
                </a:extLst>
              </a:tr>
              <a:tr h="0">
                <a:tc>
                  <a:txBody>
                    <a:bodyPr/>
                    <a:lstStyle/>
                    <a:p>
                      <a:pPr algn="ctr">
                        <a:spcAft>
                          <a:spcPts val="0"/>
                        </a:spcAft>
                      </a:pPr>
                      <a:r>
                        <a:rPr lang="es-ES" sz="1200">
                          <a:effectLst/>
                          <a:latin typeface="Arial" panose="020B0604020202020204" pitchFamily="34" charset="0"/>
                          <a:ea typeface="Times New Roman" panose="02020603050405020304" pitchFamily="18" charset="0"/>
                        </a:rPr>
                        <a:t>Comentarios</a:t>
                      </a:r>
                      <a:endParaRPr lang="es-SV"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gn="just">
                        <a:spcAft>
                          <a:spcPts val="0"/>
                        </a:spcAft>
                      </a:pPr>
                      <a:r>
                        <a:rPr lang="es-ES" sz="1200" dirty="0">
                          <a:effectLst/>
                          <a:latin typeface="Arial" panose="020B0604020202020204" pitchFamily="34" charset="0"/>
                          <a:ea typeface="Times New Roman" panose="02020603050405020304" pitchFamily="18" charset="0"/>
                        </a:rPr>
                        <a:t>Al cierre de este período, el remanente en esta línea es de $880.58, esto se debe a que en las visitas de campo realizadas el costo de transporte ha sido mínimo: para la primera, tercera y cuarta visita el desplazamiento fue dentro de la capital y en la segunda visita realizada al Hospital de San Miguel se contó con apoyo de transporte del MINSAL, por lo que no se contrató servicio de transporte; los gastos realizados cubrieron la alimentación de los miembros que acompañaron la misión. Se solicita aprobación para utilizar los remanentes para fortalecer la actividad “Presentación de Informe a Autoridades Nacionales”, que se realiza al final del año.</a:t>
                      </a:r>
                      <a:endParaRPr lang="es-SV" sz="1800" dirty="0">
                        <a:effectLst/>
                        <a:latin typeface="Times New Roman" panose="02020603050405020304" pitchFamily="18" charset="0"/>
                        <a:ea typeface="Times New Roman" panose="02020603050405020304" pitchFamily="18" charset="0"/>
                      </a:endParaRPr>
                    </a:p>
                    <a:p>
                      <a:pPr algn="just">
                        <a:spcAft>
                          <a:spcPts val="0"/>
                        </a:spcAft>
                      </a:pPr>
                      <a:r>
                        <a:rPr lang="es-ES" sz="1200" dirty="0">
                          <a:effectLst/>
                          <a:latin typeface="Arial" panose="020B0604020202020204" pitchFamily="34" charset="0"/>
                          <a:ea typeface="Times New Roman" panose="02020603050405020304" pitchFamily="18" charset="0"/>
                        </a:rPr>
                        <a:t>La diferencia de $104.19 en el reporte de gasto con SISCA es debido a que la liquidación de caja chica se presentó el 13 de julio.</a:t>
                      </a:r>
                      <a:endParaRPr lang="es-SV" sz="20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SV"/>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hMerge="1">
                  <a:txBody>
                    <a:bodyPr/>
                    <a:lstStyle/>
                    <a:p>
                      <a:endParaRPr lang="es-SV"/>
                    </a:p>
                  </a:txBody>
                  <a:tcPr/>
                </a:tc>
                <a:tc hMerge="1">
                  <a:txBody>
                    <a:bodyPr/>
                    <a:lstStyle/>
                    <a:p>
                      <a:endParaRPr lang="es-SV"/>
                    </a:p>
                  </a:txBody>
                  <a:tcPr/>
                </a:tc>
                <a:tc hMerge="1">
                  <a:txBody>
                    <a:bodyPr/>
                    <a:lstStyle/>
                    <a:p>
                      <a:endParaRPr lang="es-SV"/>
                    </a:p>
                  </a:txBody>
                  <a:tcPr/>
                </a:tc>
                <a:extLst>
                  <a:ext uri="{0D108BD9-81ED-4DB2-BD59-A6C34878D82A}">
                    <a16:rowId xmlns:a16="http://schemas.microsoft.com/office/drawing/2014/main" val="2413984733"/>
                  </a:ext>
                </a:extLst>
              </a:tr>
            </a:tbl>
          </a:graphicData>
        </a:graphic>
      </p:graphicFrame>
    </p:spTree>
    <p:extLst>
      <p:ext uri="{BB962C8B-B14F-4D97-AF65-F5344CB8AC3E}">
        <p14:creationId xmlns:p14="http://schemas.microsoft.com/office/powerpoint/2010/main" val="31570069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0" y="0"/>
            <a:ext cx="9144000" cy="276999"/>
          </a:xfrm>
          <a:prstGeom prst="rect">
            <a:avLst/>
          </a:prstGeom>
          <a:solidFill>
            <a:schemeClr val="tx2"/>
          </a:solidFill>
        </p:spPr>
        <p:txBody>
          <a:bodyPr wrap="square" rtlCol="0">
            <a:spAutoFit/>
          </a:bodyPr>
          <a:lstStyle/>
          <a:p>
            <a:r>
              <a:rPr lang="es-SV" sz="1200" b="1" dirty="0">
                <a:solidFill>
                  <a:schemeClr val="bg1"/>
                </a:solidFill>
                <a:effectLst>
                  <a:outerShdw blurRad="38100" dist="38100" dir="2700000" algn="tl">
                    <a:srgbClr val="000000">
                      <a:alpha val="43137"/>
                    </a:srgbClr>
                  </a:outerShdw>
                </a:effectLst>
              </a:rPr>
              <a:t>ACTIVIDAD 1  </a:t>
            </a:r>
          </a:p>
        </p:txBody>
      </p:sp>
      <p:sp>
        <p:nvSpPr>
          <p:cNvPr id="18433" name="Rectangle 1"/>
          <p:cNvSpPr>
            <a:spLocks noChangeArrowheads="1"/>
          </p:cNvSpPr>
          <p:nvPr/>
        </p:nvSpPr>
        <p:spPr bwMode="auto">
          <a:xfrm>
            <a:off x="-16012" y="332656"/>
            <a:ext cx="8568952" cy="86177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1"/>
            <a:r>
              <a:rPr lang="es-ES" sz="1600" dirty="0"/>
              <a:t>1.8	Seguimiento a Planes de Trabajo: </a:t>
            </a:r>
          </a:p>
          <a:p>
            <a:pPr lvl="1"/>
            <a:r>
              <a:rPr lang="es-ES" sz="1600" dirty="0"/>
              <a:t>	Meta: 2 reuniones al año</a:t>
            </a:r>
          </a:p>
          <a:p>
            <a:pPr lvl="1"/>
            <a:r>
              <a:rPr lang="es-ES" sz="1600" dirty="0"/>
              <a:t>	Resultado del trimestre: 0 (0% de cumplimiento en relación con la meta anual)</a:t>
            </a:r>
          </a:p>
        </p:txBody>
      </p:sp>
      <p:sp>
        <p:nvSpPr>
          <p:cNvPr id="6" name="Rectangle 1">
            <a:extLst>
              <a:ext uri="{FF2B5EF4-FFF2-40B4-BE49-F238E27FC236}">
                <a16:creationId xmlns:a16="http://schemas.microsoft.com/office/drawing/2014/main" id="{22A6C252-404E-40FC-9BC6-D58FD5457DB9}"/>
              </a:ext>
            </a:extLst>
          </p:cNvPr>
          <p:cNvSpPr>
            <a:spLocks noChangeArrowheads="1"/>
          </p:cNvSpPr>
          <p:nvPr/>
        </p:nvSpPr>
        <p:spPr bwMode="auto">
          <a:xfrm>
            <a:off x="-41778" y="2390372"/>
            <a:ext cx="9144000" cy="86177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1"/>
            <a:r>
              <a:rPr lang="es-ES" sz="1600" dirty="0"/>
              <a:t>1.9	 Fortalecimiento a miembros:</a:t>
            </a:r>
          </a:p>
          <a:p>
            <a:pPr lvl="1"/>
            <a:r>
              <a:rPr lang="es-ES" sz="1600" dirty="0"/>
              <a:t> 	Meta: 1 actividad al año</a:t>
            </a:r>
          </a:p>
          <a:p>
            <a:pPr lvl="1"/>
            <a:r>
              <a:rPr lang="es-ES" sz="1600" dirty="0"/>
              <a:t> 	Resultado del trimestre: 3 (300% de cumplimiento en relación con la meta anual)</a:t>
            </a:r>
          </a:p>
        </p:txBody>
      </p:sp>
      <p:graphicFrame>
        <p:nvGraphicFramePr>
          <p:cNvPr id="5" name="Tabla 4">
            <a:extLst>
              <a:ext uri="{FF2B5EF4-FFF2-40B4-BE49-F238E27FC236}">
                <a16:creationId xmlns:a16="http://schemas.microsoft.com/office/drawing/2014/main" id="{831353AA-726B-4238-9F11-9C0232C7F56D}"/>
              </a:ext>
            </a:extLst>
          </p:cNvPr>
          <p:cNvGraphicFramePr>
            <a:graphicFrameLocks noGrp="1"/>
          </p:cNvGraphicFramePr>
          <p:nvPr>
            <p:extLst>
              <p:ext uri="{D42A27DB-BD31-4B8C-83A1-F6EECF244321}">
                <p14:modId xmlns:p14="http://schemas.microsoft.com/office/powerpoint/2010/main" val="3073184093"/>
              </p:ext>
            </p:extLst>
          </p:nvPr>
        </p:nvGraphicFramePr>
        <p:xfrm>
          <a:off x="492188" y="1194430"/>
          <a:ext cx="7920878" cy="1296711"/>
        </p:xfrm>
        <a:graphic>
          <a:graphicData uri="http://schemas.openxmlformats.org/drawingml/2006/table">
            <a:tbl>
              <a:tblPr firstRow="1" firstCol="1" bandRow="1"/>
              <a:tblGrid>
                <a:gridCol w="1179974">
                  <a:extLst>
                    <a:ext uri="{9D8B030D-6E8A-4147-A177-3AD203B41FA5}">
                      <a16:colId xmlns:a16="http://schemas.microsoft.com/office/drawing/2014/main" val="2959172801"/>
                    </a:ext>
                  </a:extLst>
                </a:gridCol>
                <a:gridCol w="1047930">
                  <a:extLst>
                    <a:ext uri="{9D8B030D-6E8A-4147-A177-3AD203B41FA5}">
                      <a16:colId xmlns:a16="http://schemas.microsoft.com/office/drawing/2014/main" val="1233425990"/>
                    </a:ext>
                  </a:extLst>
                </a:gridCol>
                <a:gridCol w="1503773">
                  <a:extLst>
                    <a:ext uri="{9D8B030D-6E8A-4147-A177-3AD203B41FA5}">
                      <a16:colId xmlns:a16="http://schemas.microsoft.com/office/drawing/2014/main" val="3395950068"/>
                    </a:ext>
                  </a:extLst>
                </a:gridCol>
                <a:gridCol w="1322950">
                  <a:extLst>
                    <a:ext uri="{9D8B030D-6E8A-4147-A177-3AD203B41FA5}">
                      <a16:colId xmlns:a16="http://schemas.microsoft.com/office/drawing/2014/main" val="3582577499"/>
                    </a:ext>
                  </a:extLst>
                </a:gridCol>
                <a:gridCol w="1227072">
                  <a:extLst>
                    <a:ext uri="{9D8B030D-6E8A-4147-A177-3AD203B41FA5}">
                      <a16:colId xmlns:a16="http://schemas.microsoft.com/office/drawing/2014/main" val="1788649341"/>
                    </a:ext>
                  </a:extLst>
                </a:gridCol>
                <a:gridCol w="1639179">
                  <a:extLst>
                    <a:ext uri="{9D8B030D-6E8A-4147-A177-3AD203B41FA5}">
                      <a16:colId xmlns:a16="http://schemas.microsoft.com/office/drawing/2014/main" val="1630323993"/>
                    </a:ext>
                  </a:extLst>
                </a:gridCol>
              </a:tblGrid>
              <a:tr h="379639">
                <a:tc gridSpan="2">
                  <a:txBody>
                    <a:bodyPr/>
                    <a:lstStyle/>
                    <a:p>
                      <a:pPr algn="ctr">
                        <a:spcAft>
                          <a:spcPts val="0"/>
                        </a:spcAft>
                      </a:pPr>
                      <a:r>
                        <a:rPr lang="es-ES" sz="1100" b="1" dirty="0">
                          <a:effectLst/>
                          <a:latin typeface="Arial" panose="020B0604020202020204" pitchFamily="34" charset="0"/>
                          <a:ea typeface="Times New Roman" panose="02020603050405020304" pitchFamily="18" charset="0"/>
                        </a:rPr>
                        <a:t>Presupuesto Anual</a:t>
                      </a:r>
                      <a:endParaRPr lang="es-SV" sz="11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hMerge="1">
                  <a:txBody>
                    <a:bodyPr/>
                    <a:lstStyle/>
                    <a:p>
                      <a:endParaRPr lang="es-SV"/>
                    </a:p>
                  </a:txBody>
                  <a:tcPr/>
                </a:tc>
                <a:tc>
                  <a:txBody>
                    <a:bodyPr/>
                    <a:lstStyle/>
                    <a:p>
                      <a:pPr algn="ctr">
                        <a:spcAft>
                          <a:spcPts val="0"/>
                        </a:spcAft>
                      </a:pPr>
                      <a:r>
                        <a:rPr lang="es-ES" sz="1100" b="1" dirty="0">
                          <a:effectLst/>
                          <a:latin typeface="Arial" panose="020B0604020202020204" pitchFamily="34" charset="0"/>
                          <a:ea typeface="Times New Roman" panose="02020603050405020304" pitchFamily="18" charset="0"/>
                        </a:rPr>
                        <a:t>Presupuesto semestral</a:t>
                      </a:r>
                      <a:endParaRPr lang="es-SV" sz="11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spcAft>
                          <a:spcPts val="0"/>
                        </a:spcAft>
                      </a:pPr>
                      <a:r>
                        <a:rPr lang="es-ES" sz="1100" b="1">
                          <a:effectLst/>
                          <a:latin typeface="Arial" panose="020B0604020202020204" pitchFamily="34" charset="0"/>
                          <a:ea typeface="Times New Roman" panose="02020603050405020304" pitchFamily="18" charset="0"/>
                        </a:rPr>
                        <a:t>Gasto al Q2</a:t>
                      </a:r>
                      <a:endParaRPr lang="es-SV" sz="11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spcAft>
                          <a:spcPts val="0"/>
                        </a:spcAft>
                      </a:pPr>
                      <a:r>
                        <a:rPr lang="es-ES" sz="1100" b="1">
                          <a:effectLst/>
                          <a:latin typeface="Arial" panose="020B0604020202020204" pitchFamily="34" charset="0"/>
                          <a:ea typeface="Times New Roman" panose="02020603050405020304" pitchFamily="18" charset="0"/>
                        </a:rPr>
                        <a:t>Saldo</a:t>
                      </a:r>
                      <a:endParaRPr lang="es-SV" sz="11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spcAft>
                          <a:spcPts val="0"/>
                        </a:spcAft>
                      </a:pPr>
                      <a:r>
                        <a:rPr lang="es-ES" sz="1100" b="1">
                          <a:effectLst/>
                          <a:latin typeface="Arial" panose="020B0604020202020204" pitchFamily="34" charset="0"/>
                          <a:ea typeface="Times New Roman" panose="02020603050405020304" pitchFamily="18" charset="0"/>
                        </a:rPr>
                        <a:t>% ejecución del presupuesto anual</a:t>
                      </a:r>
                      <a:endParaRPr lang="es-SV"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extLst>
                  <a:ext uri="{0D108BD9-81ED-4DB2-BD59-A6C34878D82A}">
                    <a16:rowId xmlns:a16="http://schemas.microsoft.com/office/drawing/2014/main" val="2884475657"/>
                  </a:ext>
                </a:extLst>
              </a:tr>
              <a:tr h="207076">
                <a:tc>
                  <a:txBody>
                    <a:bodyPr/>
                    <a:lstStyle/>
                    <a:p>
                      <a:pPr algn="ctr">
                        <a:spcAft>
                          <a:spcPts val="0"/>
                        </a:spcAft>
                      </a:pPr>
                      <a:r>
                        <a:rPr lang="es-ES" sz="1100" dirty="0">
                          <a:effectLst/>
                          <a:latin typeface="Arial" panose="020B0604020202020204" pitchFamily="34" charset="0"/>
                          <a:ea typeface="Times New Roman" panose="02020603050405020304" pitchFamily="18" charset="0"/>
                        </a:rPr>
                        <a:t>FM</a:t>
                      </a:r>
                      <a:endParaRPr lang="es-SV" sz="11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100">
                          <a:effectLst/>
                          <a:latin typeface="Arial" panose="020B0604020202020204" pitchFamily="34" charset="0"/>
                          <a:ea typeface="Times New Roman" panose="02020603050405020304" pitchFamily="18" charset="0"/>
                        </a:rPr>
                        <a:t>$ 1, 600.00</a:t>
                      </a:r>
                      <a:endParaRPr lang="es-SV" sz="11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100" dirty="0">
                          <a:effectLst/>
                          <a:latin typeface="Arial" panose="020B0604020202020204" pitchFamily="34" charset="0"/>
                          <a:ea typeface="Times New Roman" panose="02020603050405020304" pitchFamily="18" charset="0"/>
                        </a:rPr>
                        <a:t>$800.00</a:t>
                      </a:r>
                      <a:endParaRPr lang="es-SV" sz="11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100">
                          <a:effectLst/>
                          <a:latin typeface="Arial" panose="020B0604020202020204" pitchFamily="34" charset="0"/>
                          <a:ea typeface="Times New Roman" panose="02020603050405020304" pitchFamily="18" charset="0"/>
                        </a:rPr>
                        <a:t>$ 0.00</a:t>
                      </a:r>
                      <a:endParaRPr lang="es-SV" sz="11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100">
                          <a:effectLst/>
                          <a:latin typeface="Arial" panose="020B0604020202020204" pitchFamily="34" charset="0"/>
                          <a:ea typeface="Times New Roman" panose="02020603050405020304" pitchFamily="18" charset="0"/>
                        </a:rPr>
                        <a:t>$ 1, 600.00</a:t>
                      </a:r>
                      <a:endParaRPr lang="es-SV" sz="11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100">
                          <a:effectLst/>
                          <a:latin typeface="Arial" panose="020B0604020202020204" pitchFamily="34" charset="0"/>
                          <a:ea typeface="Times New Roman" panose="02020603050405020304" pitchFamily="18" charset="0"/>
                        </a:rPr>
                        <a:t>0%</a:t>
                      </a:r>
                      <a:endParaRPr lang="es-SV"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68501750"/>
                  </a:ext>
                </a:extLst>
              </a:tr>
              <a:tr h="207076">
                <a:tc>
                  <a:txBody>
                    <a:bodyPr/>
                    <a:lstStyle/>
                    <a:p>
                      <a:pPr algn="ctr">
                        <a:spcAft>
                          <a:spcPts val="0"/>
                        </a:spcAft>
                      </a:pPr>
                      <a:r>
                        <a:rPr lang="es-ES" sz="1100" dirty="0">
                          <a:effectLst/>
                          <a:latin typeface="Arial" panose="020B0604020202020204" pitchFamily="34" charset="0"/>
                          <a:ea typeface="Times New Roman" panose="02020603050405020304" pitchFamily="18" charset="0"/>
                        </a:rPr>
                        <a:t>SISCA</a:t>
                      </a:r>
                      <a:endParaRPr lang="es-SV" sz="11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100">
                          <a:effectLst/>
                          <a:latin typeface="Arial" panose="020B0604020202020204" pitchFamily="34" charset="0"/>
                          <a:ea typeface="Times New Roman" panose="02020603050405020304" pitchFamily="18" charset="0"/>
                        </a:rPr>
                        <a:t>$ 1, 600.00</a:t>
                      </a:r>
                      <a:endParaRPr lang="es-SV" sz="11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100" dirty="0">
                          <a:effectLst/>
                          <a:latin typeface="Arial" panose="020B0604020202020204" pitchFamily="34" charset="0"/>
                          <a:ea typeface="Times New Roman" panose="02020603050405020304" pitchFamily="18" charset="0"/>
                        </a:rPr>
                        <a:t>$800.00</a:t>
                      </a:r>
                      <a:endParaRPr lang="es-SV" sz="11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100" dirty="0">
                          <a:effectLst/>
                          <a:latin typeface="Arial" panose="020B0604020202020204" pitchFamily="34" charset="0"/>
                          <a:ea typeface="Times New Roman" panose="02020603050405020304" pitchFamily="18" charset="0"/>
                        </a:rPr>
                        <a:t>$ 0.00</a:t>
                      </a:r>
                      <a:endParaRPr lang="es-SV" sz="11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100">
                          <a:effectLst/>
                          <a:latin typeface="Arial" panose="020B0604020202020204" pitchFamily="34" charset="0"/>
                          <a:ea typeface="Times New Roman" panose="02020603050405020304" pitchFamily="18" charset="0"/>
                        </a:rPr>
                        <a:t>$ 1, 600.00</a:t>
                      </a:r>
                      <a:endParaRPr lang="es-SV" sz="11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100">
                          <a:effectLst/>
                          <a:latin typeface="Arial" panose="020B0604020202020204" pitchFamily="34" charset="0"/>
                          <a:ea typeface="Times New Roman" panose="02020603050405020304" pitchFamily="18" charset="0"/>
                        </a:rPr>
                        <a:t>0%</a:t>
                      </a:r>
                      <a:endParaRPr lang="es-SV"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34156050"/>
                  </a:ext>
                </a:extLst>
              </a:tr>
              <a:tr h="498937">
                <a:tc>
                  <a:txBody>
                    <a:bodyPr/>
                    <a:lstStyle/>
                    <a:p>
                      <a:pPr algn="ctr">
                        <a:spcAft>
                          <a:spcPts val="0"/>
                        </a:spcAft>
                      </a:pPr>
                      <a:r>
                        <a:rPr lang="es-ES" sz="1100">
                          <a:effectLst/>
                          <a:latin typeface="Arial" panose="020B0604020202020204" pitchFamily="34" charset="0"/>
                          <a:ea typeface="Times New Roman" panose="02020603050405020304" pitchFamily="18" charset="0"/>
                        </a:rPr>
                        <a:t>Comentarios</a:t>
                      </a:r>
                      <a:endParaRPr lang="es-SV"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gn="just">
                        <a:spcAft>
                          <a:spcPts val="0"/>
                        </a:spcAft>
                      </a:pPr>
                      <a:r>
                        <a:rPr lang="es-ES" sz="1100" dirty="0">
                          <a:effectLst/>
                          <a:latin typeface="Arial" panose="020B0604020202020204" pitchFamily="34" charset="0"/>
                          <a:ea typeface="Times New Roman" panose="02020603050405020304" pitchFamily="18" charset="0"/>
                        </a:rPr>
                        <a:t>L</a:t>
                      </a:r>
                      <a:r>
                        <a:rPr lang="es-SV" sz="1100" dirty="0">
                          <a:effectLst/>
                          <a:latin typeface="Arial" panose="020B0604020202020204" pitchFamily="34" charset="0"/>
                          <a:ea typeface="Times New Roman" panose="02020603050405020304" pitchFamily="18" charset="0"/>
                        </a:rPr>
                        <a:t>a actividad programada inicialmente para el 9 de mayo se ha reprogramado para el tercer trimestre (21 de septiembre).  En total se realizarán 3 actividades, las otras dos el 19 de octubre y 9 de noviembre, para cumplir con las 3 actividades se contará con cofinanciamiento por parte de Plan Internacional. </a:t>
                      </a:r>
                      <a:endParaRPr lang="es-SV" sz="11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SV"/>
                    </a:p>
                  </a:txBody>
                  <a:tcPr/>
                </a:tc>
                <a:tc hMerge="1">
                  <a:txBody>
                    <a:bodyPr/>
                    <a:lstStyle/>
                    <a:p>
                      <a:endParaRPr lang="es-SV"/>
                    </a:p>
                  </a:txBody>
                  <a:tcPr/>
                </a:tc>
                <a:tc hMerge="1">
                  <a:txBody>
                    <a:bodyPr/>
                    <a:lstStyle/>
                    <a:p>
                      <a:endParaRPr lang="es-SV"/>
                    </a:p>
                  </a:txBody>
                  <a:tcPr/>
                </a:tc>
                <a:tc hMerge="1">
                  <a:txBody>
                    <a:bodyPr/>
                    <a:lstStyle/>
                    <a:p>
                      <a:endParaRPr lang="es-SV"/>
                    </a:p>
                  </a:txBody>
                  <a:tcPr/>
                </a:tc>
                <a:extLst>
                  <a:ext uri="{0D108BD9-81ED-4DB2-BD59-A6C34878D82A}">
                    <a16:rowId xmlns:a16="http://schemas.microsoft.com/office/drawing/2014/main" val="3440254642"/>
                  </a:ext>
                </a:extLst>
              </a:tr>
            </a:tbl>
          </a:graphicData>
        </a:graphic>
      </p:graphicFrame>
      <p:graphicFrame>
        <p:nvGraphicFramePr>
          <p:cNvPr id="7" name="Tabla 6">
            <a:extLst>
              <a:ext uri="{FF2B5EF4-FFF2-40B4-BE49-F238E27FC236}">
                <a16:creationId xmlns:a16="http://schemas.microsoft.com/office/drawing/2014/main" id="{F23BC69D-A7D3-4B81-80A3-A8277BDBAF0E}"/>
              </a:ext>
            </a:extLst>
          </p:cNvPr>
          <p:cNvGraphicFramePr>
            <a:graphicFrameLocks noGrp="1"/>
          </p:cNvGraphicFramePr>
          <p:nvPr>
            <p:extLst>
              <p:ext uri="{D42A27DB-BD31-4B8C-83A1-F6EECF244321}">
                <p14:modId xmlns:p14="http://schemas.microsoft.com/office/powerpoint/2010/main" val="139899403"/>
              </p:ext>
            </p:extLst>
          </p:nvPr>
        </p:nvGraphicFramePr>
        <p:xfrm>
          <a:off x="467542" y="3370628"/>
          <a:ext cx="7992887" cy="1158240"/>
        </p:xfrm>
        <a:graphic>
          <a:graphicData uri="http://schemas.openxmlformats.org/drawingml/2006/table">
            <a:tbl>
              <a:tblPr firstRow="1" firstCol="1" bandRow="1"/>
              <a:tblGrid>
                <a:gridCol w="1145721">
                  <a:extLst>
                    <a:ext uri="{9D8B030D-6E8A-4147-A177-3AD203B41FA5}">
                      <a16:colId xmlns:a16="http://schemas.microsoft.com/office/drawing/2014/main" val="3346795550"/>
                    </a:ext>
                  </a:extLst>
                </a:gridCol>
                <a:gridCol w="1282358">
                  <a:extLst>
                    <a:ext uri="{9D8B030D-6E8A-4147-A177-3AD203B41FA5}">
                      <a16:colId xmlns:a16="http://schemas.microsoft.com/office/drawing/2014/main" val="1286413507"/>
                    </a:ext>
                  </a:extLst>
                </a:gridCol>
                <a:gridCol w="1270477">
                  <a:extLst>
                    <a:ext uri="{9D8B030D-6E8A-4147-A177-3AD203B41FA5}">
                      <a16:colId xmlns:a16="http://schemas.microsoft.com/office/drawing/2014/main" val="1549663108"/>
                    </a:ext>
                  </a:extLst>
                </a:gridCol>
                <a:gridCol w="1462279">
                  <a:extLst>
                    <a:ext uri="{9D8B030D-6E8A-4147-A177-3AD203B41FA5}">
                      <a16:colId xmlns:a16="http://schemas.microsoft.com/office/drawing/2014/main" val="1435163046"/>
                    </a:ext>
                  </a:extLst>
                </a:gridCol>
                <a:gridCol w="1173727">
                  <a:extLst>
                    <a:ext uri="{9D8B030D-6E8A-4147-A177-3AD203B41FA5}">
                      <a16:colId xmlns:a16="http://schemas.microsoft.com/office/drawing/2014/main" val="13708557"/>
                    </a:ext>
                  </a:extLst>
                </a:gridCol>
                <a:gridCol w="1658325">
                  <a:extLst>
                    <a:ext uri="{9D8B030D-6E8A-4147-A177-3AD203B41FA5}">
                      <a16:colId xmlns:a16="http://schemas.microsoft.com/office/drawing/2014/main" val="1580032814"/>
                    </a:ext>
                  </a:extLst>
                </a:gridCol>
              </a:tblGrid>
              <a:tr h="297136">
                <a:tc gridSpan="2">
                  <a:txBody>
                    <a:bodyPr/>
                    <a:lstStyle/>
                    <a:p>
                      <a:pPr algn="ctr">
                        <a:spcAft>
                          <a:spcPts val="0"/>
                        </a:spcAft>
                      </a:pPr>
                      <a:r>
                        <a:rPr lang="es-ES" sz="1050" b="1" dirty="0">
                          <a:effectLst/>
                          <a:latin typeface="Arial" panose="020B0604020202020204" pitchFamily="34" charset="0"/>
                          <a:ea typeface="Times New Roman" panose="02020603050405020304" pitchFamily="18" charset="0"/>
                        </a:rPr>
                        <a:t>Presupuesto Anual</a:t>
                      </a:r>
                      <a:endParaRPr lang="es-SV" sz="16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hMerge="1">
                  <a:txBody>
                    <a:bodyPr/>
                    <a:lstStyle/>
                    <a:p>
                      <a:endParaRPr lang="es-SV"/>
                    </a:p>
                  </a:txBody>
                  <a:tcPr/>
                </a:tc>
                <a:tc>
                  <a:txBody>
                    <a:bodyPr/>
                    <a:lstStyle/>
                    <a:p>
                      <a:pPr algn="ctr">
                        <a:spcAft>
                          <a:spcPts val="0"/>
                        </a:spcAft>
                      </a:pPr>
                      <a:r>
                        <a:rPr lang="es-ES" sz="1050" b="1">
                          <a:effectLst/>
                          <a:latin typeface="Arial" panose="020B0604020202020204" pitchFamily="34" charset="0"/>
                          <a:ea typeface="Times New Roman" panose="02020603050405020304" pitchFamily="18" charset="0"/>
                        </a:rPr>
                        <a:t>Presupuesto semestral</a:t>
                      </a:r>
                      <a:endParaRPr lang="es-SV"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spcAft>
                          <a:spcPts val="0"/>
                        </a:spcAft>
                      </a:pPr>
                      <a:r>
                        <a:rPr lang="es-ES" sz="1050" b="1">
                          <a:effectLst/>
                          <a:latin typeface="Arial" panose="020B0604020202020204" pitchFamily="34" charset="0"/>
                          <a:ea typeface="Times New Roman" panose="02020603050405020304" pitchFamily="18" charset="0"/>
                        </a:rPr>
                        <a:t>Gasto al Q2</a:t>
                      </a:r>
                      <a:endParaRPr lang="es-SV" sz="16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spcAft>
                          <a:spcPts val="0"/>
                        </a:spcAft>
                      </a:pPr>
                      <a:r>
                        <a:rPr lang="es-ES" sz="1050" b="1">
                          <a:effectLst/>
                          <a:latin typeface="Arial" panose="020B0604020202020204" pitchFamily="34" charset="0"/>
                          <a:ea typeface="Times New Roman" panose="02020603050405020304" pitchFamily="18" charset="0"/>
                        </a:rPr>
                        <a:t>Saldo</a:t>
                      </a:r>
                      <a:endParaRPr lang="es-SV" sz="16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spcAft>
                          <a:spcPts val="0"/>
                        </a:spcAft>
                      </a:pPr>
                      <a:r>
                        <a:rPr lang="es-ES" sz="1050" b="1">
                          <a:effectLst/>
                          <a:latin typeface="Arial" panose="020B0604020202020204" pitchFamily="34" charset="0"/>
                          <a:ea typeface="Times New Roman" panose="02020603050405020304" pitchFamily="18" charset="0"/>
                        </a:rPr>
                        <a:t>% ejecución del presupuesto anual</a:t>
                      </a:r>
                      <a:endParaRPr lang="es-SV"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extLst>
                  <a:ext uri="{0D108BD9-81ED-4DB2-BD59-A6C34878D82A}">
                    <a16:rowId xmlns:a16="http://schemas.microsoft.com/office/drawing/2014/main" val="719070757"/>
                  </a:ext>
                </a:extLst>
              </a:tr>
              <a:tr h="165075">
                <a:tc>
                  <a:txBody>
                    <a:bodyPr/>
                    <a:lstStyle/>
                    <a:p>
                      <a:pPr algn="ctr">
                        <a:spcAft>
                          <a:spcPts val="0"/>
                        </a:spcAft>
                      </a:pPr>
                      <a:r>
                        <a:rPr lang="es-ES" sz="1100">
                          <a:effectLst/>
                          <a:latin typeface="Arial" panose="020B0604020202020204" pitchFamily="34" charset="0"/>
                          <a:ea typeface="Times New Roman" panose="02020603050405020304" pitchFamily="18" charset="0"/>
                        </a:rPr>
                        <a:t>FM</a:t>
                      </a:r>
                      <a:endParaRPr lang="es-SV"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100">
                          <a:effectLst/>
                          <a:latin typeface="Arial" panose="020B0604020202020204" pitchFamily="34" charset="0"/>
                          <a:ea typeface="Times New Roman" panose="02020603050405020304" pitchFamily="18" charset="0"/>
                        </a:rPr>
                        <a:t>$480.00</a:t>
                      </a:r>
                      <a:endParaRPr lang="es-SV" sz="16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100">
                          <a:effectLst/>
                          <a:latin typeface="Arial" panose="020B0604020202020204" pitchFamily="34" charset="0"/>
                          <a:ea typeface="Times New Roman" panose="02020603050405020304" pitchFamily="18" charset="0"/>
                        </a:rPr>
                        <a:t>$480.00</a:t>
                      </a:r>
                      <a:endParaRPr lang="es-SV" sz="16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100">
                          <a:effectLst/>
                          <a:latin typeface="Arial" panose="020B0604020202020204" pitchFamily="34" charset="0"/>
                          <a:ea typeface="Times New Roman" panose="02020603050405020304" pitchFamily="18" charset="0"/>
                        </a:rPr>
                        <a:t>$480.00</a:t>
                      </a:r>
                      <a:endParaRPr lang="es-SV" sz="16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100">
                          <a:effectLst/>
                          <a:latin typeface="Arial" panose="020B0604020202020204" pitchFamily="34" charset="0"/>
                          <a:ea typeface="Times New Roman" panose="02020603050405020304" pitchFamily="18" charset="0"/>
                        </a:rPr>
                        <a:t>$ 0.00</a:t>
                      </a:r>
                      <a:endParaRPr lang="es-SV" sz="16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100">
                          <a:effectLst/>
                          <a:latin typeface="Arial" panose="020B0604020202020204" pitchFamily="34" charset="0"/>
                          <a:ea typeface="Times New Roman" panose="02020603050405020304" pitchFamily="18" charset="0"/>
                        </a:rPr>
                        <a:t>100%</a:t>
                      </a:r>
                      <a:endParaRPr lang="es-SV"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82401186"/>
                  </a:ext>
                </a:extLst>
              </a:tr>
              <a:tr h="165075">
                <a:tc>
                  <a:txBody>
                    <a:bodyPr/>
                    <a:lstStyle/>
                    <a:p>
                      <a:pPr algn="ctr">
                        <a:spcAft>
                          <a:spcPts val="0"/>
                        </a:spcAft>
                      </a:pPr>
                      <a:r>
                        <a:rPr lang="es-ES" sz="1100">
                          <a:effectLst/>
                          <a:latin typeface="Arial" panose="020B0604020202020204" pitchFamily="34" charset="0"/>
                          <a:ea typeface="Times New Roman" panose="02020603050405020304" pitchFamily="18" charset="0"/>
                        </a:rPr>
                        <a:t>SISCA</a:t>
                      </a:r>
                      <a:endParaRPr lang="es-SV"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100">
                          <a:effectLst/>
                          <a:latin typeface="Arial" panose="020B0604020202020204" pitchFamily="34" charset="0"/>
                          <a:ea typeface="Times New Roman" panose="02020603050405020304" pitchFamily="18" charset="0"/>
                        </a:rPr>
                        <a:t>$480.00</a:t>
                      </a:r>
                      <a:endParaRPr lang="es-SV" sz="16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100">
                          <a:effectLst/>
                          <a:latin typeface="Arial" panose="020B0604020202020204" pitchFamily="34" charset="0"/>
                          <a:ea typeface="Times New Roman" panose="02020603050405020304" pitchFamily="18" charset="0"/>
                        </a:rPr>
                        <a:t>$480.00</a:t>
                      </a:r>
                      <a:endParaRPr lang="es-SV" sz="16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100">
                          <a:effectLst/>
                          <a:latin typeface="Arial" panose="020B0604020202020204" pitchFamily="34" charset="0"/>
                          <a:ea typeface="Times New Roman" panose="02020603050405020304" pitchFamily="18" charset="0"/>
                        </a:rPr>
                        <a:t>$480.00</a:t>
                      </a:r>
                      <a:endParaRPr lang="es-SV" sz="16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100">
                          <a:effectLst/>
                          <a:latin typeface="Arial" panose="020B0604020202020204" pitchFamily="34" charset="0"/>
                          <a:ea typeface="Times New Roman" panose="02020603050405020304" pitchFamily="18" charset="0"/>
                        </a:rPr>
                        <a:t>$ 0.00</a:t>
                      </a:r>
                      <a:endParaRPr lang="es-SV" sz="16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100">
                          <a:effectLst/>
                          <a:latin typeface="Arial" panose="020B0604020202020204" pitchFamily="34" charset="0"/>
                          <a:ea typeface="Times New Roman" panose="02020603050405020304" pitchFamily="18" charset="0"/>
                        </a:rPr>
                        <a:t>100%</a:t>
                      </a:r>
                      <a:endParaRPr lang="es-SV"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05223183"/>
                  </a:ext>
                </a:extLst>
              </a:tr>
              <a:tr h="495226">
                <a:tc>
                  <a:txBody>
                    <a:bodyPr/>
                    <a:lstStyle/>
                    <a:p>
                      <a:pPr algn="ctr">
                        <a:spcAft>
                          <a:spcPts val="0"/>
                        </a:spcAft>
                      </a:pPr>
                      <a:r>
                        <a:rPr lang="es-ES" sz="1100">
                          <a:effectLst/>
                          <a:latin typeface="Arial" panose="020B0604020202020204" pitchFamily="34" charset="0"/>
                          <a:ea typeface="Times New Roman" panose="02020603050405020304" pitchFamily="18" charset="0"/>
                        </a:rPr>
                        <a:t>Comentarios</a:t>
                      </a:r>
                      <a:endParaRPr lang="es-SV" sz="16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gn="just">
                        <a:spcAft>
                          <a:spcPts val="0"/>
                        </a:spcAft>
                      </a:pPr>
                      <a:r>
                        <a:rPr lang="es-ES" sz="1100" dirty="0">
                          <a:effectLst/>
                          <a:latin typeface="Arial" panose="020B0604020202020204" pitchFamily="34" charset="0"/>
                          <a:ea typeface="Times New Roman" panose="02020603050405020304" pitchFamily="18" charset="0"/>
                        </a:rPr>
                        <a:t>Para esta actividad se recibió apoyo de Plan Internacional, esto fue informado al FM al momento de enviar la solicitud de fondos. El monto aportado por Plan Internacional para esta actividad esta reportado en la sección otros donantes y en tabla 3.</a:t>
                      </a:r>
                      <a:endParaRPr lang="es-SV" sz="16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SV"/>
                    </a:p>
                  </a:txBody>
                  <a:tcPr/>
                </a:tc>
                <a:tc hMerge="1">
                  <a:txBody>
                    <a:bodyPr/>
                    <a:lstStyle/>
                    <a:p>
                      <a:endParaRPr lang="es-SV"/>
                    </a:p>
                  </a:txBody>
                  <a:tcPr/>
                </a:tc>
                <a:tc hMerge="1">
                  <a:txBody>
                    <a:bodyPr/>
                    <a:lstStyle/>
                    <a:p>
                      <a:endParaRPr lang="es-SV"/>
                    </a:p>
                  </a:txBody>
                  <a:tcPr/>
                </a:tc>
                <a:tc hMerge="1">
                  <a:txBody>
                    <a:bodyPr/>
                    <a:lstStyle/>
                    <a:p>
                      <a:endParaRPr lang="es-SV"/>
                    </a:p>
                  </a:txBody>
                  <a:tcPr/>
                </a:tc>
                <a:extLst>
                  <a:ext uri="{0D108BD9-81ED-4DB2-BD59-A6C34878D82A}">
                    <a16:rowId xmlns:a16="http://schemas.microsoft.com/office/drawing/2014/main" val="712993279"/>
                  </a:ext>
                </a:extLst>
              </a:tr>
            </a:tbl>
          </a:graphicData>
        </a:graphic>
      </p:graphicFrame>
      <p:sp>
        <p:nvSpPr>
          <p:cNvPr id="9" name="Rectangle 1">
            <a:extLst>
              <a:ext uri="{FF2B5EF4-FFF2-40B4-BE49-F238E27FC236}">
                <a16:creationId xmlns:a16="http://schemas.microsoft.com/office/drawing/2014/main" id="{66B370FB-A155-41E3-B6D4-A8C64212C75D}"/>
              </a:ext>
            </a:extLst>
          </p:cNvPr>
          <p:cNvSpPr>
            <a:spLocks noChangeArrowheads="1"/>
          </p:cNvSpPr>
          <p:nvPr/>
        </p:nvSpPr>
        <p:spPr bwMode="auto">
          <a:xfrm>
            <a:off x="-16012" y="4647350"/>
            <a:ext cx="9144000" cy="86177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1"/>
            <a:r>
              <a:rPr lang="es-ES" sz="1600" dirty="0"/>
              <a:t>1.10	Informe Anual de Autoridades:</a:t>
            </a:r>
          </a:p>
          <a:p>
            <a:pPr lvl="1"/>
            <a:r>
              <a:rPr lang="es-ES" sz="1600" dirty="0"/>
              <a:t>	Meta: 1 actividad al año</a:t>
            </a:r>
          </a:p>
          <a:p>
            <a:pPr lvl="1"/>
            <a:r>
              <a:rPr lang="es-ES" sz="1600" dirty="0"/>
              <a:t>	Resultado del trimestre: 0 (0% de cumplimiento en relación con la meta anual)</a:t>
            </a:r>
          </a:p>
        </p:txBody>
      </p:sp>
      <p:graphicFrame>
        <p:nvGraphicFramePr>
          <p:cNvPr id="8" name="Tabla 7">
            <a:extLst>
              <a:ext uri="{FF2B5EF4-FFF2-40B4-BE49-F238E27FC236}">
                <a16:creationId xmlns:a16="http://schemas.microsoft.com/office/drawing/2014/main" id="{A0C036DB-D332-4AEE-9317-261642AEDFB3}"/>
              </a:ext>
            </a:extLst>
          </p:cNvPr>
          <p:cNvGraphicFramePr>
            <a:graphicFrameLocks noGrp="1"/>
          </p:cNvGraphicFramePr>
          <p:nvPr>
            <p:extLst>
              <p:ext uri="{D42A27DB-BD31-4B8C-83A1-F6EECF244321}">
                <p14:modId xmlns:p14="http://schemas.microsoft.com/office/powerpoint/2010/main" val="3604908630"/>
              </p:ext>
            </p:extLst>
          </p:nvPr>
        </p:nvGraphicFramePr>
        <p:xfrm>
          <a:off x="467542" y="5658878"/>
          <a:ext cx="7992887" cy="914400"/>
        </p:xfrm>
        <a:graphic>
          <a:graphicData uri="http://schemas.openxmlformats.org/drawingml/2006/table">
            <a:tbl>
              <a:tblPr firstRow="1" firstCol="1" bandRow="1"/>
              <a:tblGrid>
                <a:gridCol w="1205161">
                  <a:extLst>
                    <a:ext uri="{9D8B030D-6E8A-4147-A177-3AD203B41FA5}">
                      <a16:colId xmlns:a16="http://schemas.microsoft.com/office/drawing/2014/main" val="1591242871"/>
                    </a:ext>
                  </a:extLst>
                </a:gridCol>
                <a:gridCol w="948323">
                  <a:extLst>
                    <a:ext uri="{9D8B030D-6E8A-4147-A177-3AD203B41FA5}">
                      <a16:colId xmlns:a16="http://schemas.microsoft.com/office/drawing/2014/main" val="3194610139"/>
                    </a:ext>
                  </a:extLst>
                </a:gridCol>
                <a:gridCol w="1217187">
                  <a:extLst>
                    <a:ext uri="{9D8B030D-6E8A-4147-A177-3AD203B41FA5}">
                      <a16:colId xmlns:a16="http://schemas.microsoft.com/office/drawing/2014/main" val="328654859"/>
                    </a:ext>
                  </a:extLst>
                </a:gridCol>
                <a:gridCol w="1455985">
                  <a:extLst>
                    <a:ext uri="{9D8B030D-6E8A-4147-A177-3AD203B41FA5}">
                      <a16:colId xmlns:a16="http://schemas.microsoft.com/office/drawing/2014/main" val="3437271511"/>
                    </a:ext>
                  </a:extLst>
                </a:gridCol>
                <a:gridCol w="1340022">
                  <a:extLst>
                    <a:ext uri="{9D8B030D-6E8A-4147-A177-3AD203B41FA5}">
                      <a16:colId xmlns:a16="http://schemas.microsoft.com/office/drawing/2014/main" val="792922310"/>
                    </a:ext>
                  </a:extLst>
                </a:gridCol>
                <a:gridCol w="1826209">
                  <a:extLst>
                    <a:ext uri="{9D8B030D-6E8A-4147-A177-3AD203B41FA5}">
                      <a16:colId xmlns:a16="http://schemas.microsoft.com/office/drawing/2014/main" val="4005207854"/>
                    </a:ext>
                  </a:extLst>
                </a:gridCol>
              </a:tblGrid>
              <a:tr h="337000">
                <a:tc gridSpan="2">
                  <a:txBody>
                    <a:bodyPr/>
                    <a:lstStyle/>
                    <a:p>
                      <a:pPr algn="ctr">
                        <a:spcAft>
                          <a:spcPts val="0"/>
                        </a:spcAft>
                      </a:pPr>
                      <a:r>
                        <a:rPr lang="es-ES" sz="1200" dirty="0">
                          <a:effectLst/>
                          <a:latin typeface="Arial" panose="020B0604020202020204" pitchFamily="34" charset="0"/>
                          <a:ea typeface="Times New Roman" panose="02020603050405020304" pitchFamily="18" charset="0"/>
                        </a:rPr>
                        <a:t>Presupuesto Anual</a:t>
                      </a:r>
                      <a:endParaRPr lang="es-SV" sz="1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hMerge="1">
                  <a:txBody>
                    <a:bodyPr/>
                    <a:lstStyle/>
                    <a:p>
                      <a:endParaRPr lang="es-SV"/>
                    </a:p>
                  </a:txBody>
                  <a:tcPr/>
                </a:tc>
                <a:tc>
                  <a:txBody>
                    <a:bodyPr/>
                    <a:lstStyle/>
                    <a:p>
                      <a:pPr algn="ctr">
                        <a:spcAft>
                          <a:spcPts val="0"/>
                        </a:spcAft>
                      </a:pPr>
                      <a:r>
                        <a:rPr lang="es-ES" sz="1200">
                          <a:effectLst/>
                          <a:latin typeface="Arial" panose="020B0604020202020204" pitchFamily="34" charset="0"/>
                          <a:ea typeface="Times New Roman" panose="02020603050405020304" pitchFamily="18" charset="0"/>
                        </a:rPr>
                        <a:t>Presupuesto semestral</a:t>
                      </a:r>
                      <a:endParaRPr lang="es-SV"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spcAft>
                          <a:spcPts val="0"/>
                        </a:spcAft>
                      </a:pPr>
                      <a:r>
                        <a:rPr lang="es-ES" sz="1200">
                          <a:effectLst/>
                          <a:latin typeface="Arial" panose="020B0604020202020204" pitchFamily="34" charset="0"/>
                          <a:ea typeface="Times New Roman" panose="02020603050405020304" pitchFamily="18" charset="0"/>
                        </a:rPr>
                        <a:t>Gasto Q2</a:t>
                      </a:r>
                      <a:endParaRPr lang="es-SV" sz="1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spcAft>
                          <a:spcPts val="0"/>
                        </a:spcAft>
                      </a:pPr>
                      <a:r>
                        <a:rPr lang="es-ES" sz="1200">
                          <a:effectLst/>
                          <a:latin typeface="Arial" panose="020B0604020202020204" pitchFamily="34" charset="0"/>
                          <a:ea typeface="Times New Roman" panose="02020603050405020304" pitchFamily="18" charset="0"/>
                        </a:rPr>
                        <a:t>Saldo</a:t>
                      </a:r>
                      <a:endParaRPr lang="es-SV" sz="1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spcAft>
                          <a:spcPts val="0"/>
                        </a:spcAft>
                      </a:pPr>
                      <a:r>
                        <a:rPr lang="es-ES" sz="1100" b="1">
                          <a:effectLst/>
                          <a:latin typeface="Arial" panose="020B0604020202020204" pitchFamily="34" charset="0"/>
                          <a:ea typeface="Times New Roman" panose="02020603050405020304" pitchFamily="18" charset="0"/>
                        </a:rPr>
                        <a:t>% ejecución del presupuesto anual</a:t>
                      </a:r>
                      <a:endParaRPr lang="es-SV"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extLst>
                  <a:ext uri="{0D108BD9-81ED-4DB2-BD59-A6C34878D82A}">
                    <a16:rowId xmlns:a16="http://schemas.microsoft.com/office/drawing/2014/main" val="2346636514"/>
                  </a:ext>
                </a:extLst>
              </a:tr>
              <a:tr h="168500">
                <a:tc>
                  <a:txBody>
                    <a:bodyPr/>
                    <a:lstStyle/>
                    <a:p>
                      <a:pPr algn="ctr">
                        <a:spcAft>
                          <a:spcPts val="0"/>
                        </a:spcAft>
                      </a:pPr>
                      <a:r>
                        <a:rPr lang="es-ES" sz="1200">
                          <a:effectLst/>
                          <a:latin typeface="Arial" panose="020B0604020202020204" pitchFamily="34" charset="0"/>
                          <a:ea typeface="Times New Roman" panose="02020603050405020304" pitchFamily="18" charset="0"/>
                        </a:rPr>
                        <a:t>FM</a:t>
                      </a:r>
                      <a:endParaRPr lang="es-SV"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effectLst/>
                          <a:latin typeface="Arial" panose="020B0604020202020204" pitchFamily="34" charset="0"/>
                          <a:ea typeface="Times New Roman" panose="02020603050405020304" pitchFamily="18" charset="0"/>
                        </a:rPr>
                        <a:t>$ 720.00</a:t>
                      </a:r>
                      <a:endParaRPr lang="es-SV" sz="1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effectLst/>
                          <a:latin typeface="Arial" panose="020B0604020202020204" pitchFamily="34" charset="0"/>
                          <a:ea typeface="Times New Roman" panose="02020603050405020304" pitchFamily="18" charset="0"/>
                        </a:rPr>
                        <a:t>$0.00</a:t>
                      </a:r>
                      <a:endParaRPr lang="es-SV"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effectLst/>
                          <a:latin typeface="Arial" panose="020B0604020202020204" pitchFamily="34" charset="0"/>
                          <a:ea typeface="Times New Roman" panose="02020603050405020304" pitchFamily="18" charset="0"/>
                        </a:rPr>
                        <a:t>$ 0.00</a:t>
                      </a:r>
                      <a:endParaRPr lang="es-SV" sz="1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effectLst/>
                          <a:latin typeface="Arial" panose="020B0604020202020204" pitchFamily="34" charset="0"/>
                          <a:ea typeface="Times New Roman" panose="02020603050405020304" pitchFamily="18" charset="0"/>
                        </a:rPr>
                        <a:t>$ 720.00</a:t>
                      </a:r>
                      <a:endParaRPr lang="es-SV" sz="1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effectLst/>
                          <a:latin typeface="Arial" panose="020B0604020202020204" pitchFamily="34" charset="0"/>
                          <a:ea typeface="Times New Roman" panose="02020603050405020304" pitchFamily="18" charset="0"/>
                        </a:rPr>
                        <a:t>0%</a:t>
                      </a:r>
                      <a:endParaRPr lang="es-SV"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65957958"/>
                  </a:ext>
                </a:extLst>
              </a:tr>
              <a:tr h="168500">
                <a:tc>
                  <a:txBody>
                    <a:bodyPr/>
                    <a:lstStyle/>
                    <a:p>
                      <a:pPr algn="ctr">
                        <a:spcAft>
                          <a:spcPts val="0"/>
                        </a:spcAft>
                      </a:pPr>
                      <a:r>
                        <a:rPr lang="es-ES" sz="1200">
                          <a:effectLst/>
                          <a:latin typeface="Arial" panose="020B0604020202020204" pitchFamily="34" charset="0"/>
                          <a:ea typeface="Times New Roman" panose="02020603050405020304" pitchFamily="18" charset="0"/>
                        </a:rPr>
                        <a:t>SISCA</a:t>
                      </a:r>
                      <a:endParaRPr lang="es-SV"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effectLst/>
                          <a:latin typeface="Arial" panose="020B0604020202020204" pitchFamily="34" charset="0"/>
                          <a:ea typeface="Times New Roman" panose="02020603050405020304" pitchFamily="18" charset="0"/>
                        </a:rPr>
                        <a:t>$ 720.00</a:t>
                      </a:r>
                      <a:endParaRPr lang="es-SV" sz="1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effectLst/>
                          <a:latin typeface="Arial" panose="020B0604020202020204" pitchFamily="34" charset="0"/>
                          <a:ea typeface="Times New Roman" panose="02020603050405020304" pitchFamily="18" charset="0"/>
                        </a:rPr>
                        <a:t>$0.00</a:t>
                      </a:r>
                      <a:endParaRPr lang="es-SV"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effectLst/>
                          <a:latin typeface="Arial" panose="020B0604020202020204" pitchFamily="34" charset="0"/>
                          <a:ea typeface="Times New Roman" panose="02020603050405020304" pitchFamily="18" charset="0"/>
                        </a:rPr>
                        <a:t>$ 0.00</a:t>
                      </a:r>
                      <a:endParaRPr lang="es-SV" sz="1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effectLst/>
                          <a:latin typeface="Arial" panose="020B0604020202020204" pitchFamily="34" charset="0"/>
                          <a:ea typeface="Times New Roman" panose="02020603050405020304" pitchFamily="18" charset="0"/>
                        </a:rPr>
                        <a:t>$ 720.00</a:t>
                      </a:r>
                      <a:endParaRPr lang="es-SV" sz="1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200">
                          <a:effectLst/>
                          <a:latin typeface="Arial" panose="020B0604020202020204" pitchFamily="34" charset="0"/>
                          <a:ea typeface="Times New Roman" panose="02020603050405020304" pitchFamily="18" charset="0"/>
                        </a:rPr>
                        <a:t>0%</a:t>
                      </a:r>
                      <a:endParaRPr lang="es-SV"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74262417"/>
                  </a:ext>
                </a:extLst>
              </a:tr>
              <a:tr h="168500">
                <a:tc>
                  <a:txBody>
                    <a:bodyPr/>
                    <a:lstStyle/>
                    <a:p>
                      <a:pPr algn="ctr">
                        <a:spcAft>
                          <a:spcPts val="0"/>
                        </a:spcAft>
                      </a:pPr>
                      <a:r>
                        <a:rPr lang="es-ES" sz="1200">
                          <a:effectLst/>
                          <a:latin typeface="Arial" panose="020B0604020202020204" pitchFamily="34" charset="0"/>
                          <a:ea typeface="Times New Roman" panose="02020603050405020304" pitchFamily="18" charset="0"/>
                        </a:rPr>
                        <a:t>Comentarios</a:t>
                      </a:r>
                      <a:endParaRPr lang="es-SV"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gn="just">
                        <a:spcAft>
                          <a:spcPts val="0"/>
                        </a:spcAft>
                      </a:pPr>
                      <a:r>
                        <a:rPr lang="es-ES" sz="1200" dirty="0">
                          <a:effectLst/>
                          <a:latin typeface="Arial" panose="020B0604020202020204" pitchFamily="34" charset="0"/>
                          <a:ea typeface="Times New Roman" panose="02020603050405020304" pitchFamily="18" charset="0"/>
                        </a:rPr>
                        <a:t> </a:t>
                      </a:r>
                      <a:endParaRPr lang="es-SV" sz="1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SV"/>
                    </a:p>
                  </a:txBody>
                  <a:tcPr/>
                </a:tc>
                <a:tc hMerge="1">
                  <a:txBody>
                    <a:bodyPr/>
                    <a:lstStyle/>
                    <a:p>
                      <a:endParaRPr lang="es-SV"/>
                    </a:p>
                  </a:txBody>
                  <a:tcPr/>
                </a:tc>
                <a:tc hMerge="1">
                  <a:txBody>
                    <a:bodyPr/>
                    <a:lstStyle/>
                    <a:p>
                      <a:endParaRPr lang="es-SV"/>
                    </a:p>
                  </a:txBody>
                  <a:tcPr/>
                </a:tc>
                <a:tc hMerge="1">
                  <a:txBody>
                    <a:bodyPr/>
                    <a:lstStyle/>
                    <a:p>
                      <a:endParaRPr lang="es-SV"/>
                    </a:p>
                  </a:txBody>
                  <a:tcPr/>
                </a:tc>
                <a:extLst>
                  <a:ext uri="{0D108BD9-81ED-4DB2-BD59-A6C34878D82A}">
                    <a16:rowId xmlns:a16="http://schemas.microsoft.com/office/drawing/2014/main" val="3963794333"/>
                  </a:ext>
                </a:extLst>
              </a:tr>
            </a:tbl>
          </a:graphicData>
        </a:graphic>
      </p:graphicFrame>
    </p:spTree>
    <p:extLst>
      <p:ext uri="{BB962C8B-B14F-4D97-AF65-F5344CB8AC3E}">
        <p14:creationId xmlns:p14="http://schemas.microsoft.com/office/powerpoint/2010/main" val="131246870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2107</TotalTime>
  <Words>2952</Words>
  <Application>Microsoft Office PowerPoint</Application>
  <PresentationFormat>Presentación en pantalla (4:3)</PresentationFormat>
  <Paragraphs>473</Paragraphs>
  <Slides>23</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23</vt:i4>
      </vt:variant>
    </vt:vector>
  </HeadingPairs>
  <TitlesOfParts>
    <vt:vector size="29" baseType="lpstr">
      <vt:lpstr>Arial</vt:lpstr>
      <vt:lpstr>Arial Black</vt:lpstr>
      <vt:lpstr>Calibri</vt:lpstr>
      <vt:lpstr>Times New Roman</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CCEFG</dc:creator>
  <cp:lastModifiedBy>Marta Alicia Alvarado de Magaña</cp:lastModifiedBy>
  <cp:revision>145</cp:revision>
  <cp:lastPrinted>2016-08-23T00:35:24Z</cp:lastPrinted>
  <dcterms:created xsi:type="dcterms:W3CDTF">2014-09-12T13:24:53Z</dcterms:created>
  <dcterms:modified xsi:type="dcterms:W3CDTF">2017-09-25T17:25:01Z</dcterms:modified>
</cp:coreProperties>
</file>