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74" r:id="rId4"/>
    <p:sldId id="276" r:id="rId5"/>
    <p:sldId id="257" r:id="rId6"/>
    <p:sldId id="266" r:id="rId7"/>
    <p:sldId id="267" r:id="rId8"/>
    <p:sldId id="286" r:id="rId9"/>
    <p:sldId id="269" r:id="rId10"/>
    <p:sldId id="287" r:id="rId11"/>
    <p:sldId id="279" r:id="rId12"/>
    <p:sldId id="282" r:id="rId13"/>
    <p:sldId id="285" r:id="rId14"/>
    <p:sldId id="284" r:id="rId15"/>
    <p:sldId id="288" r:id="rId16"/>
    <p:sldId id="291" r:id="rId17"/>
    <p:sldId id="295" r:id="rId18"/>
  </p:sldIdLst>
  <p:sldSz cx="12192000" cy="685800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27A9"/>
    <a:srgbClr val="3A9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751" autoAdjust="0"/>
  </p:normalViewPr>
  <p:slideViewPr>
    <p:cSldViewPr snapToGrid="0">
      <p:cViewPr varScale="1">
        <p:scale>
          <a:sx n="78" d="100"/>
          <a:sy n="78" d="100"/>
        </p:scale>
        <p:origin x="105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pn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BD5D8-FC70-484A-99A5-B5A2EBBD66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5322D1B6-5710-49A1-AD22-1C8E5B43B27B}">
      <dgm:prSet phldrT="[Texto]"/>
      <dgm:spPr>
        <a:solidFill>
          <a:srgbClr val="FF0000"/>
        </a:solidFill>
      </dgm:spPr>
      <dgm:t>
        <a:bodyPr/>
        <a:lstStyle/>
        <a:p>
          <a:r>
            <a:rPr lang="es-ES" dirty="0"/>
            <a:t>Objetivos</a:t>
          </a:r>
        </a:p>
      </dgm:t>
    </dgm:pt>
    <dgm:pt modelId="{3AB4966F-88FE-4E01-9904-724BAD5F221A}" type="parTrans" cxnId="{80D33E04-233E-4BB2-B1E6-4A95D71FF1FC}">
      <dgm:prSet/>
      <dgm:spPr/>
      <dgm:t>
        <a:bodyPr/>
        <a:lstStyle/>
        <a:p>
          <a:endParaRPr lang="es-ES"/>
        </a:p>
      </dgm:t>
    </dgm:pt>
    <dgm:pt modelId="{9EEB281F-91C1-4FD2-A7E5-299E0C0D9E32}" type="sibTrans" cxnId="{80D33E04-233E-4BB2-B1E6-4A95D71FF1FC}">
      <dgm:prSet/>
      <dgm:spPr/>
      <dgm:t>
        <a:bodyPr/>
        <a:lstStyle/>
        <a:p>
          <a:endParaRPr lang="es-ES"/>
        </a:p>
      </dgm:t>
    </dgm:pt>
    <dgm:pt modelId="{4B3C20F6-6AD6-4CEB-A417-60B48A036D0C}">
      <dgm:prSet phldrT="[Texto]" custT="1"/>
      <dgm:spPr>
        <a:solidFill>
          <a:srgbClr val="0070C0"/>
        </a:solidFill>
      </dgm:spPr>
      <dgm:t>
        <a:bodyPr/>
        <a:lstStyle/>
        <a:p>
          <a:r>
            <a:rPr lang="es-ES" sz="2400" u="none" dirty="0"/>
            <a:t>1. </a:t>
          </a:r>
          <a:r>
            <a:rPr lang="es-ES" sz="2400" u="sng" dirty="0"/>
            <a:t>Participación de mujeres</a:t>
          </a:r>
          <a:r>
            <a:rPr lang="es-ES" sz="2400" u="none" dirty="0"/>
            <a:t> con VIH</a:t>
          </a:r>
          <a:r>
            <a:rPr lang="es-ES" sz="2400" dirty="0"/>
            <a:t> en espacios de toma de decisiones </a:t>
          </a:r>
          <a:r>
            <a:rPr lang="es-ES" sz="2400" u="sng" dirty="0"/>
            <a:t>para incidencia política a favor de sus necesidades y derechos</a:t>
          </a:r>
        </a:p>
      </dgm:t>
    </dgm:pt>
    <dgm:pt modelId="{B435622B-0E99-4058-8E68-2061E239D55A}" type="parTrans" cxnId="{F15359DE-8FA8-4E12-A097-81888F2565B6}">
      <dgm:prSet/>
      <dgm:spPr/>
      <dgm:t>
        <a:bodyPr/>
        <a:lstStyle/>
        <a:p>
          <a:endParaRPr lang="es-ES"/>
        </a:p>
      </dgm:t>
    </dgm:pt>
    <dgm:pt modelId="{738B9CE7-BC27-4719-9B2F-F5F058D7374D}" type="sibTrans" cxnId="{F15359DE-8FA8-4E12-A097-81888F2565B6}">
      <dgm:prSet/>
      <dgm:spPr/>
      <dgm:t>
        <a:bodyPr/>
        <a:lstStyle/>
        <a:p>
          <a:endParaRPr lang="es-ES"/>
        </a:p>
      </dgm:t>
    </dgm:pt>
    <dgm:pt modelId="{ABC51C81-DA8B-4FD8-9286-DC02457E3B61}">
      <dgm:prSet phldrT="[Texto]" custT="1"/>
      <dgm:spPr>
        <a:solidFill>
          <a:srgbClr val="9627A9"/>
        </a:solidFill>
      </dgm:spPr>
      <dgm:t>
        <a:bodyPr/>
        <a:lstStyle/>
        <a:p>
          <a:r>
            <a:rPr lang="es-ES" sz="2400" dirty="0"/>
            <a:t>2. Empoderamiento de las </a:t>
          </a:r>
          <a:r>
            <a:rPr lang="es-ES" sz="2400" u="sng" dirty="0"/>
            <a:t>mujeres con VIH: fortalecimiento de sus capacidades </a:t>
          </a:r>
          <a:r>
            <a:rPr lang="es-ES" sz="2400" dirty="0"/>
            <a:t>en temas de derechos humanos, violencia contra las mujeres, derechos sexuales y reproductivos</a:t>
          </a:r>
        </a:p>
      </dgm:t>
    </dgm:pt>
    <dgm:pt modelId="{A4BEEA29-8973-482A-B559-5B0EC4CCB173}" type="parTrans" cxnId="{1EC3AE96-9545-4C38-984A-9C774301D3AF}">
      <dgm:prSet/>
      <dgm:spPr/>
      <dgm:t>
        <a:bodyPr/>
        <a:lstStyle/>
        <a:p>
          <a:endParaRPr lang="es-ES"/>
        </a:p>
      </dgm:t>
    </dgm:pt>
    <dgm:pt modelId="{84DBF506-0A05-4549-9231-C70999E285F3}" type="sibTrans" cxnId="{1EC3AE96-9545-4C38-984A-9C774301D3AF}">
      <dgm:prSet/>
      <dgm:spPr/>
      <dgm:t>
        <a:bodyPr/>
        <a:lstStyle/>
        <a:p>
          <a:endParaRPr lang="es-ES"/>
        </a:p>
      </dgm:t>
    </dgm:pt>
    <dgm:pt modelId="{15FF84FC-C7E4-415E-BDAF-B4C943F69340}">
      <dgm:prSet phldrT="[Texto]" custT="1"/>
      <dgm:spPr>
        <a:solidFill>
          <a:srgbClr val="3A9692"/>
        </a:solidFill>
      </dgm:spPr>
      <dgm:t>
        <a:bodyPr/>
        <a:lstStyle/>
        <a:p>
          <a:r>
            <a:rPr lang="es-ES" sz="2400" dirty="0"/>
            <a:t>3. Fortalecimiento de </a:t>
          </a:r>
          <a:r>
            <a:rPr lang="es-ES" sz="2400" u="none" dirty="0"/>
            <a:t>las </a:t>
          </a:r>
          <a:r>
            <a:rPr lang="es-ES" sz="2400" u="sng" dirty="0"/>
            <a:t>bases comunitarias</a:t>
          </a:r>
          <a:r>
            <a:rPr lang="es-ES" sz="2400" u="none" dirty="0"/>
            <a:t> de </a:t>
          </a:r>
          <a:r>
            <a:rPr lang="es-ES" sz="2400" dirty="0"/>
            <a:t>la red ICW Latina</a:t>
          </a:r>
        </a:p>
      </dgm:t>
    </dgm:pt>
    <dgm:pt modelId="{C6891417-747B-4EC5-BB6D-0D6F13E4443E}" type="parTrans" cxnId="{620BA967-5693-4EFB-AA9F-29C839831A71}">
      <dgm:prSet/>
      <dgm:spPr/>
      <dgm:t>
        <a:bodyPr/>
        <a:lstStyle/>
        <a:p>
          <a:endParaRPr lang="es-ES"/>
        </a:p>
      </dgm:t>
    </dgm:pt>
    <dgm:pt modelId="{5FA28517-314B-457F-BE85-911A4D5D6B5E}" type="sibTrans" cxnId="{620BA967-5693-4EFB-AA9F-29C839831A71}">
      <dgm:prSet/>
      <dgm:spPr/>
      <dgm:t>
        <a:bodyPr/>
        <a:lstStyle/>
        <a:p>
          <a:endParaRPr lang="es-ES"/>
        </a:p>
      </dgm:t>
    </dgm:pt>
    <dgm:pt modelId="{82B948FC-FA2F-4706-8AD9-E0719DDDCF44}">
      <dgm:prSet custT="1"/>
      <dgm:spPr>
        <a:solidFill>
          <a:schemeClr val="accent2"/>
        </a:solidFill>
      </dgm:spPr>
      <dgm:t>
        <a:bodyPr/>
        <a:lstStyle/>
        <a:p>
          <a:r>
            <a:rPr lang="es-ES" sz="2500" dirty="0"/>
            <a:t>4. </a:t>
          </a:r>
          <a:r>
            <a:rPr lang="es-ES" sz="2400" dirty="0"/>
            <a:t>Mejorar la </a:t>
          </a:r>
          <a:r>
            <a:rPr lang="es-ES" sz="2400" u="sng" dirty="0"/>
            <a:t>información</a:t>
          </a:r>
          <a:r>
            <a:rPr lang="es-ES" sz="2400" dirty="0"/>
            <a:t> disponible sobre la situación de las mujeres con VIH y su uso para procesos de incidencia política</a:t>
          </a:r>
        </a:p>
      </dgm:t>
    </dgm:pt>
    <dgm:pt modelId="{2AB3C77E-C6BD-4158-A4C3-8D98650A313C}" type="parTrans" cxnId="{FA1FEA3F-4A2F-4354-8822-3F846C607F79}">
      <dgm:prSet/>
      <dgm:spPr/>
      <dgm:t>
        <a:bodyPr/>
        <a:lstStyle/>
        <a:p>
          <a:endParaRPr lang="es-ES"/>
        </a:p>
      </dgm:t>
    </dgm:pt>
    <dgm:pt modelId="{F5AA0C59-7F6B-40B5-B0E7-851C7D7D1363}" type="sibTrans" cxnId="{FA1FEA3F-4A2F-4354-8822-3F846C607F79}">
      <dgm:prSet/>
      <dgm:spPr/>
      <dgm:t>
        <a:bodyPr/>
        <a:lstStyle/>
        <a:p>
          <a:endParaRPr lang="es-ES"/>
        </a:p>
      </dgm:t>
    </dgm:pt>
    <dgm:pt modelId="{ED73F36C-9F50-4089-A635-D80ACAF87735}" type="pres">
      <dgm:prSet presAssocID="{C86BD5D8-FC70-484A-99A5-B5A2EBBD6605}" presName="Name0" presStyleCnt="0">
        <dgm:presLayoutVars>
          <dgm:chPref val="1"/>
          <dgm:dir/>
          <dgm:animOne val="branch"/>
          <dgm:animLvl val="lvl"/>
          <dgm:resizeHandles val="exact"/>
        </dgm:presLayoutVars>
      </dgm:prSet>
      <dgm:spPr/>
    </dgm:pt>
    <dgm:pt modelId="{C8B37EB5-0A91-4452-B1BA-33F795AE3B68}" type="pres">
      <dgm:prSet presAssocID="{5322D1B6-5710-49A1-AD22-1C8E5B43B27B}" presName="root1" presStyleCnt="0"/>
      <dgm:spPr/>
    </dgm:pt>
    <dgm:pt modelId="{2C41E4F0-5103-42A5-A446-849AA4BCC46F}" type="pres">
      <dgm:prSet presAssocID="{5322D1B6-5710-49A1-AD22-1C8E5B43B27B}" presName="LevelOneTextNode" presStyleLbl="node0" presStyleIdx="0" presStyleCnt="1">
        <dgm:presLayoutVars>
          <dgm:chPref val="3"/>
        </dgm:presLayoutVars>
      </dgm:prSet>
      <dgm:spPr>
        <a:prstGeom prst="roundRect">
          <a:avLst/>
        </a:prstGeom>
      </dgm:spPr>
    </dgm:pt>
    <dgm:pt modelId="{60EF6B23-C8F7-4D92-A040-0BC04CBD48F5}" type="pres">
      <dgm:prSet presAssocID="{5322D1B6-5710-49A1-AD22-1C8E5B43B27B}" presName="level2hierChild" presStyleCnt="0"/>
      <dgm:spPr/>
    </dgm:pt>
    <dgm:pt modelId="{286EDF87-EF13-45DB-AA0D-3553D0ADCF3E}" type="pres">
      <dgm:prSet presAssocID="{B435622B-0E99-4058-8E68-2061E239D55A}" presName="conn2-1" presStyleLbl="parChTrans1D2" presStyleIdx="0" presStyleCnt="4"/>
      <dgm:spPr/>
    </dgm:pt>
    <dgm:pt modelId="{1482F4FA-76EF-4344-92E6-8A393FDD9414}" type="pres">
      <dgm:prSet presAssocID="{B435622B-0E99-4058-8E68-2061E239D55A}" presName="connTx" presStyleLbl="parChTrans1D2" presStyleIdx="0" presStyleCnt="4"/>
      <dgm:spPr/>
    </dgm:pt>
    <dgm:pt modelId="{0491CAAA-5843-48CB-9B5B-CEB7EEBD01A1}" type="pres">
      <dgm:prSet presAssocID="{4B3C20F6-6AD6-4CEB-A417-60B48A036D0C}" presName="root2" presStyleCnt="0"/>
      <dgm:spPr/>
    </dgm:pt>
    <dgm:pt modelId="{8F2EA126-6E7D-458A-BD93-26C6871FD565}" type="pres">
      <dgm:prSet presAssocID="{4B3C20F6-6AD6-4CEB-A417-60B48A036D0C}" presName="LevelTwoTextNode" presStyleLbl="node2" presStyleIdx="0" presStyleCnt="4" custScaleX="326378" custScaleY="146030" custLinFactNeighborX="9399" custLinFactNeighborY="-43587">
        <dgm:presLayoutVars>
          <dgm:chPref val="3"/>
        </dgm:presLayoutVars>
      </dgm:prSet>
      <dgm:spPr>
        <a:prstGeom prst="roundRect">
          <a:avLst/>
        </a:prstGeom>
      </dgm:spPr>
    </dgm:pt>
    <dgm:pt modelId="{662A4187-1345-48F8-92EF-85AC7F181DFC}" type="pres">
      <dgm:prSet presAssocID="{4B3C20F6-6AD6-4CEB-A417-60B48A036D0C}" presName="level3hierChild" presStyleCnt="0"/>
      <dgm:spPr/>
    </dgm:pt>
    <dgm:pt modelId="{8BDD8CEF-7DD3-4D19-8A1A-0E0C19221A93}" type="pres">
      <dgm:prSet presAssocID="{A4BEEA29-8973-482A-B559-5B0EC4CCB173}" presName="conn2-1" presStyleLbl="parChTrans1D2" presStyleIdx="1" presStyleCnt="4"/>
      <dgm:spPr/>
    </dgm:pt>
    <dgm:pt modelId="{8E8F7F8B-807A-482E-8376-C7037436416B}" type="pres">
      <dgm:prSet presAssocID="{A4BEEA29-8973-482A-B559-5B0EC4CCB173}" presName="connTx" presStyleLbl="parChTrans1D2" presStyleIdx="1" presStyleCnt="4"/>
      <dgm:spPr/>
    </dgm:pt>
    <dgm:pt modelId="{70BCE7F8-D0C3-4F14-817C-3316E07F88CB}" type="pres">
      <dgm:prSet presAssocID="{ABC51C81-DA8B-4FD8-9286-DC02457E3B61}" presName="root2" presStyleCnt="0"/>
      <dgm:spPr/>
    </dgm:pt>
    <dgm:pt modelId="{ABDBE0F9-45B8-4A26-829E-B2CAB95C91B5}" type="pres">
      <dgm:prSet presAssocID="{ABC51C81-DA8B-4FD8-9286-DC02457E3B61}" presName="LevelTwoTextNode" presStyleLbl="node2" presStyleIdx="1" presStyleCnt="4" custScaleX="329658" custScaleY="167828" custLinFactNeighborX="13898" custLinFactNeighborY="-26461">
        <dgm:presLayoutVars>
          <dgm:chPref val="3"/>
        </dgm:presLayoutVars>
      </dgm:prSet>
      <dgm:spPr>
        <a:prstGeom prst="roundRect">
          <a:avLst/>
        </a:prstGeom>
      </dgm:spPr>
    </dgm:pt>
    <dgm:pt modelId="{7DC5B0FD-F8AE-4B19-9971-C1CAB962C6E9}" type="pres">
      <dgm:prSet presAssocID="{ABC51C81-DA8B-4FD8-9286-DC02457E3B61}" presName="level3hierChild" presStyleCnt="0"/>
      <dgm:spPr/>
    </dgm:pt>
    <dgm:pt modelId="{35938A97-C99E-4626-B213-3C486E8ED792}" type="pres">
      <dgm:prSet presAssocID="{C6891417-747B-4EC5-BB6D-0D6F13E4443E}" presName="conn2-1" presStyleLbl="parChTrans1D2" presStyleIdx="2" presStyleCnt="4"/>
      <dgm:spPr/>
    </dgm:pt>
    <dgm:pt modelId="{3B7A1A5F-777C-4182-97CB-B3E0743DAF9A}" type="pres">
      <dgm:prSet presAssocID="{C6891417-747B-4EC5-BB6D-0D6F13E4443E}" presName="connTx" presStyleLbl="parChTrans1D2" presStyleIdx="2" presStyleCnt="4"/>
      <dgm:spPr/>
    </dgm:pt>
    <dgm:pt modelId="{E4A7B34B-D8CD-49C1-B4EC-3DC3C1BC029D}" type="pres">
      <dgm:prSet presAssocID="{15FF84FC-C7E4-415E-BDAF-B4C943F69340}" presName="root2" presStyleCnt="0"/>
      <dgm:spPr/>
    </dgm:pt>
    <dgm:pt modelId="{ADCC7D91-D93F-41D6-B3B9-B9C0E0B74261}" type="pres">
      <dgm:prSet presAssocID="{15FF84FC-C7E4-415E-BDAF-B4C943F69340}" presName="LevelTwoTextNode" presStyleLbl="node2" presStyleIdx="2" presStyleCnt="4" custScaleX="328080" custLinFactNeighborX="16618" custLinFactNeighborY="-8275">
        <dgm:presLayoutVars>
          <dgm:chPref val="3"/>
        </dgm:presLayoutVars>
      </dgm:prSet>
      <dgm:spPr>
        <a:prstGeom prst="roundRect">
          <a:avLst/>
        </a:prstGeom>
      </dgm:spPr>
    </dgm:pt>
    <dgm:pt modelId="{99AF7874-02F2-4C1C-B65E-D49F03648973}" type="pres">
      <dgm:prSet presAssocID="{15FF84FC-C7E4-415E-BDAF-B4C943F69340}" presName="level3hierChild" presStyleCnt="0"/>
      <dgm:spPr/>
    </dgm:pt>
    <dgm:pt modelId="{35494240-17B9-4D9C-B31A-54D5E3FDA84F}" type="pres">
      <dgm:prSet presAssocID="{2AB3C77E-C6BD-4158-A4C3-8D98650A313C}" presName="conn2-1" presStyleLbl="parChTrans1D2" presStyleIdx="3" presStyleCnt="4"/>
      <dgm:spPr/>
    </dgm:pt>
    <dgm:pt modelId="{8E4B4F0A-F79E-4D64-A056-59D642C52B77}" type="pres">
      <dgm:prSet presAssocID="{2AB3C77E-C6BD-4158-A4C3-8D98650A313C}" presName="connTx" presStyleLbl="parChTrans1D2" presStyleIdx="3" presStyleCnt="4"/>
      <dgm:spPr/>
    </dgm:pt>
    <dgm:pt modelId="{06FA5582-654C-4B97-AD8A-935C04206DB3}" type="pres">
      <dgm:prSet presAssocID="{82B948FC-FA2F-4706-8AD9-E0719DDDCF44}" presName="root2" presStyleCnt="0"/>
      <dgm:spPr/>
    </dgm:pt>
    <dgm:pt modelId="{B9E8114E-DD38-43A3-98A9-995FB38EFC24}" type="pres">
      <dgm:prSet presAssocID="{82B948FC-FA2F-4706-8AD9-E0719DDDCF44}" presName="LevelTwoTextNode" presStyleLbl="node2" presStyleIdx="3" presStyleCnt="4" custScaleX="331299" custLinFactNeighborX="3560" custLinFactNeighborY="3337">
        <dgm:presLayoutVars>
          <dgm:chPref val="3"/>
        </dgm:presLayoutVars>
      </dgm:prSet>
      <dgm:spPr>
        <a:prstGeom prst="roundRect">
          <a:avLst/>
        </a:prstGeom>
      </dgm:spPr>
    </dgm:pt>
    <dgm:pt modelId="{FBD79CDA-165F-46D7-AC7B-8F392F46FE7F}" type="pres">
      <dgm:prSet presAssocID="{82B948FC-FA2F-4706-8AD9-E0719DDDCF44}" presName="level3hierChild" presStyleCnt="0"/>
      <dgm:spPr/>
    </dgm:pt>
  </dgm:ptLst>
  <dgm:cxnLst>
    <dgm:cxn modelId="{D2325100-FE25-4ABA-8BAC-F1EDA762F42F}" type="presOf" srcId="{ABC51C81-DA8B-4FD8-9286-DC02457E3B61}" destId="{ABDBE0F9-45B8-4A26-829E-B2CAB95C91B5}" srcOrd="0" destOrd="0" presId="urn:microsoft.com/office/officeart/2008/layout/HorizontalMultiLevelHierarchy"/>
    <dgm:cxn modelId="{80D33E04-233E-4BB2-B1E6-4A95D71FF1FC}" srcId="{C86BD5D8-FC70-484A-99A5-B5A2EBBD6605}" destId="{5322D1B6-5710-49A1-AD22-1C8E5B43B27B}" srcOrd="0" destOrd="0" parTransId="{3AB4966F-88FE-4E01-9904-724BAD5F221A}" sibTransId="{9EEB281F-91C1-4FD2-A7E5-299E0C0D9E32}"/>
    <dgm:cxn modelId="{626FB516-FD5F-45EF-82CA-A8A63EAA3E04}" type="presOf" srcId="{2AB3C77E-C6BD-4158-A4C3-8D98650A313C}" destId="{8E4B4F0A-F79E-4D64-A056-59D642C52B77}" srcOrd="1" destOrd="0" presId="urn:microsoft.com/office/officeart/2008/layout/HorizontalMultiLevelHierarchy"/>
    <dgm:cxn modelId="{DA175829-AF46-4B34-9A1C-10BA2B292B87}" type="presOf" srcId="{15FF84FC-C7E4-415E-BDAF-B4C943F69340}" destId="{ADCC7D91-D93F-41D6-B3B9-B9C0E0B74261}" srcOrd="0" destOrd="0" presId="urn:microsoft.com/office/officeart/2008/layout/HorizontalMultiLevelHierarchy"/>
    <dgm:cxn modelId="{1597523E-B2BB-4ACA-A2D1-5F228B46473B}" type="presOf" srcId="{B435622B-0E99-4058-8E68-2061E239D55A}" destId="{286EDF87-EF13-45DB-AA0D-3553D0ADCF3E}" srcOrd="0" destOrd="0" presId="urn:microsoft.com/office/officeart/2008/layout/HorizontalMultiLevelHierarchy"/>
    <dgm:cxn modelId="{FA1FEA3F-4A2F-4354-8822-3F846C607F79}" srcId="{5322D1B6-5710-49A1-AD22-1C8E5B43B27B}" destId="{82B948FC-FA2F-4706-8AD9-E0719DDDCF44}" srcOrd="3" destOrd="0" parTransId="{2AB3C77E-C6BD-4158-A4C3-8D98650A313C}" sibTransId="{F5AA0C59-7F6B-40B5-B0E7-851C7D7D1363}"/>
    <dgm:cxn modelId="{620BA967-5693-4EFB-AA9F-29C839831A71}" srcId="{5322D1B6-5710-49A1-AD22-1C8E5B43B27B}" destId="{15FF84FC-C7E4-415E-BDAF-B4C943F69340}" srcOrd="2" destOrd="0" parTransId="{C6891417-747B-4EC5-BB6D-0D6F13E4443E}" sibTransId="{5FA28517-314B-457F-BE85-911A4D5D6B5E}"/>
    <dgm:cxn modelId="{E909AE6A-DCBC-4747-ABCA-A726AE8CDED4}" type="presOf" srcId="{A4BEEA29-8973-482A-B559-5B0EC4CCB173}" destId="{8BDD8CEF-7DD3-4D19-8A1A-0E0C19221A93}" srcOrd="0" destOrd="0" presId="urn:microsoft.com/office/officeart/2008/layout/HorizontalMultiLevelHierarchy"/>
    <dgm:cxn modelId="{C12C004F-0A23-40D9-A149-7B20EE25D10D}" type="presOf" srcId="{B435622B-0E99-4058-8E68-2061E239D55A}" destId="{1482F4FA-76EF-4344-92E6-8A393FDD9414}" srcOrd="1" destOrd="0" presId="urn:microsoft.com/office/officeart/2008/layout/HorizontalMultiLevelHierarchy"/>
    <dgm:cxn modelId="{08D9F450-F675-4504-8AA9-5772BF6963F4}" type="presOf" srcId="{A4BEEA29-8973-482A-B559-5B0EC4CCB173}" destId="{8E8F7F8B-807A-482E-8376-C7037436416B}" srcOrd="1" destOrd="0" presId="urn:microsoft.com/office/officeart/2008/layout/HorizontalMultiLevelHierarchy"/>
    <dgm:cxn modelId="{D452F974-6989-44DD-BEB9-D729EADB4A69}" type="presOf" srcId="{2AB3C77E-C6BD-4158-A4C3-8D98650A313C}" destId="{35494240-17B9-4D9C-B31A-54D5E3FDA84F}" srcOrd="0" destOrd="0" presId="urn:microsoft.com/office/officeart/2008/layout/HorizontalMultiLevelHierarchy"/>
    <dgm:cxn modelId="{1F28FE7C-AB78-413A-B216-4220B577C233}" type="presOf" srcId="{C6891417-747B-4EC5-BB6D-0D6F13E4443E}" destId="{3B7A1A5F-777C-4182-97CB-B3E0743DAF9A}" srcOrd="1" destOrd="0" presId="urn:microsoft.com/office/officeart/2008/layout/HorizontalMultiLevelHierarchy"/>
    <dgm:cxn modelId="{1EC3AE96-9545-4C38-984A-9C774301D3AF}" srcId="{5322D1B6-5710-49A1-AD22-1C8E5B43B27B}" destId="{ABC51C81-DA8B-4FD8-9286-DC02457E3B61}" srcOrd="1" destOrd="0" parTransId="{A4BEEA29-8973-482A-B559-5B0EC4CCB173}" sibTransId="{84DBF506-0A05-4549-9231-C70999E285F3}"/>
    <dgm:cxn modelId="{7B7F4D9B-4D85-49CE-B13E-D588AC8D9ACC}" type="presOf" srcId="{4B3C20F6-6AD6-4CEB-A417-60B48A036D0C}" destId="{8F2EA126-6E7D-458A-BD93-26C6871FD565}" srcOrd="0" destOrd="0" presId="urn:microsoft.com/office/officeart/2008/layout/HorizontalMultiLevelHierarchy"/>
    <dgm:cxn modelId="{284440A0-FE3B-453A-80BF-D796000439ED}" type="presOf" srcId="{5322D1B6-5710-49A1-AD22-1C8E5B43B27B}" destId="{2C41E4F0-5103-42A5-A446-849AA4BCC46F}" srcOrd="0" destOrd="0" presId="urn:microsoft.com/office/officeart/2008/layout/HorizontalMultiLevelHierarchy"/>
    <dgm:cxn modelId="{5B916FA1-B4A3-4ADE-92F5-84DB02FEC68F}" type="presOf" srcId="{82B948FC-FA2F-4706-8AD9-E0719DDDCF44}" destId="{B9E8114E-DD38-43A3-98A9-995FB38EFC24}" srcOrd="0" destOrd="0" presId="urn:microsoft.com/office/officeart/2008/layout/HorizontalMultiLevelHierarchy"/>
    <dgm:cxn modelId="{9FC3E0A3-E83A-4821-A7A0-AD7306123CD9}" type="presOf" srcId="{C6891417-747B-4EC5-BB6D-0D6F13E4443E}" destId="{35938A97-C99E-4626-B213-3C486E8ED792}" srcOrd="0" destOrd="0" presId="urn:microsoft.com/office/officeart/2008/layout/HorizontalMultiLevelHierarchy"/>
    <dgm:cxn modelId="{4C0C61CB-EBD4-4A5C-95E8-255DD03374CB}" type="presOf" srcId="{C86BD5D8-FC70-484A-99A5-B5A2EBBD6605}" destId="{ED73F36C-9F50-4089-A635-D80ACAF87735}" srcOrd="0" destOrd="0" presId="urn:microsoft.com/office/officeart/2008/layout/HorizontalMultiLevelHierarchy"/>
    <dgm:cxn modelId="{F15359DE-8FA8-4E12-A097-81888F2565B6}" srcId="{5322D1B6-5710-49A1-AD22-1C8E5B43B27B}" destId="{4B3C20F6-6AD6-4CEB-A417-60B48A036D0C}" srcOrd="0" destOrd="0" parTransId="{B435622B-0E99-4058-8E68-2061E239D55A}" sibTransId="{738B9CE7-BC27-4719-9B2F-F5F058D7374D}"/>
    <dgm:cxn modelId="{94CA1940-D8BF-44CF-8E35-3455A0E57079}" type="presParOf" srcId="{ED73F36C-9F50-4089-A635-D80ACAF87735}" destId="{C8B37EB5-0A91-4452-B1BA-33F795AE3B68}" srcOrd="0" destOrd="0" presId="urn:microsoft.com/office/officeart/2008/layout/HorizontalMultiLevelHierarchy"/>
    <dgm:cxn modelId="{15A70E2F-D562-4DB4-A5F4-45E066EAB2CD}" type="presParOf" srcId="{C8B37EB5-0A91-4452-B1BA-33F795AE3B68}" destId="{2C41E4F0-5103-42A5-A446-849AA4BCC46F}" srcOrd="0" destOrd="0" presId="urn:microsoft.com/office/officeart/2008/layout/HorizontalMultiLevelHierarchy"/>
    <dgm:cxn modelId="{2820F5BF-08B5-4217-B5C6-AC33B30363DF}" type="presParOf" srcId="{C8B37EB5-0A91-4452-B1BA-33F795AE3B68}" destId="{60EF6B23-C8F7-4D92-A040-0BC04CBD48F5}" srcOrd="1" destOrd="0" presId="urn:microsoft.com/office/officeart/2008/layout/HorizontalMultiLevelHierarchy"/>
    <dgm:cxn modelId="{BDC86969-2E69-4E7B-973D-685F04DD1B2B}" type="presParOf" srcId="{60EF6B23-C8F7-4D92-A040-0BC04CBD48F5}" destId="{286EDF87-EF13-45DB-AA0D-3553D0ADCF3E}" srcOrd="0" destOrd="0" presId="urn:microsoft.com/office/officeart/2008/layout/HorizontalMultiLevelHierarchy"/>
    <dgm:cxn modelId="{121DCD12-0DAC-4DD5-8708-4A46E24C4442}" type="presParOf" srcId="{286EDF87-EF13-45DB-AA0D-3553D0ADCF3E}" destId="{1482F4FA-76EF-4344-92E6-8A393FDD9414}" srcOrd="0" destOrd="0" presId="urn:microsoft.com/office/officeart/2008/layout/HorizontalMultiLevelHierarchy"/>
    <dgm:cxn modelId="{BC5EF3B7-C8CE-4F1B-8CD8-7E58A2083B1A}" type="presParOf" srcId="{60EF6B23-C8F7-4D92-A040-0BC04CBD48F5}" destId="{0491CAAA-5843-48CB-9B5B-CEB7EEBD01A1}" srcOrd="1" destOrd="0" presId="urn:microsoft.com/office/officeart/2008/layout/HorizontalMultiLevelHierarchy"/>
    <dgm:cxn modelId="{C6A308F7-BE82-4EE6-9DEB-52A4B1D72A0A}" type="presParOf" srcId="{0491CAAA-5843-48CB-9B5B-CEB7EEBD01A1}" destId="{8F2EA126-6E7D-458A-BD93-26C6871FD565}" srcOrd="0" destOrd="0" presId="urn:microsoft.com/office/officeart/2008/layout/HorizontalMultiLevelHierarchy"/>
    <dgm:cxn modelId="{C6B2F76E-6276-4828-A5C0-9B66A91DB987}" type="presParOf" srcId="{0491CAAA-5843-48CB-9B5B-CEB7EEBD01A1}" destId="{662A4187-1345-48F8-92EF-85AC7F181DFC}" srcOrd="1" destOrd="0" presId="urn:microsoft.com/office/officeart/2008/layout/HorizontalMultiLevelHierarchy"/>
    <dgm:cxn modelId="{F2C8DFCD-CB25-446C-B072-538FC4BB958A}" type="presParOf" srcId="{60EF6B23-C8F7-4D92-A040-0BC04CBD48F5}" destId="{8BDD8CEF-7DD3-4D19-8A1A-0E0C19221A93}" srcOrd="2" destOrd="0" presId="urn:microsoft.com/office/officeart/2008/layout/HorizontalMultiLevelHierarchy"/>
    <dgm:cxn modelId="{C9982F0B-6AAD-4B85-B709-6521E5FA6F10}" type="presParOf" srcId="{8BDD8CEF-7DD3-4D19-8A1A-0E0C19221A93}" destId="{8E8F7F8B-807A-482E-8376-C7037436416B}" srcOrd="0" destOrd="0" presId="urn:microsoft.com/office/officeart/2008/layout/HorizontalMultiLevelHierarchy"/>
    <dgm:cxn modelId="{26825525-85CE-47E4-B5DC-113E35E81BDA}" type="presParOf" srcId="{60EF6B23-C8F7-4D92-A040-0BC04CBD48F5}" destId="{70BCE7F8-D0C3-4F14-817C-3316E07F88CB}" srcOrd="3" destOrd="0" presId="urn:microsoft.com/office/officeart/2008/layout/HorizontalMultiLevelHierarchy"/>
    <dgm:cxn modelId="{324D80F6-9A75-4B7C-B572-7C4BEE075524}" type="presParOf" srcId="{70BCE7F8-D0C3-4F14-817C-3316E07F88CB}" destId="{ABDBE0F9-45B8-4A26-829E-B2CAB95C91B5}" srcOrd="0" destOrd="0" presId="urn:microsoft.com/office/officeart/2008/layout/HorizontalMultiLevelHierarchy"/>
    <dgm:cxn modelId="{8E2EFFD5-5080-402E-B68A-B5213DC88560}" type="presParOf" srcId="{70BCE7F8-D0C3-4F14-817C-3316E07F88CB}" destId="{7DC5B0FD-F8AE-4B19-9971-C1CAB962C6E9}" srcOrd="1" destOrd="0" presId="urn:microsoft.com/office/officeart/2008/layout/HorizontalMultiLevelHierarchy"/>
    <dgm:cxn modelId="{6BA91C85-253F-4DF1-99BE-867198CB63DF}" type="presParOf" srcId="{60EF6B23-C8F7-4D92-A040-0BC04CBD48F5}" destId="{35938A97-C99E-4626-B213-3C486E8ED792}" srcOrd="4" destOrd="0" presId="urn:microsoft.com/office/officeart/2008/layout/HorizontalMultiLevelHierarchy"/>
    <dgm:cxn modelId="{C9DEA6D4-6BDB-4712-A8E8-A8E9125C3BA0}" type="presParOf" srcId="{35938A97-C99E-4626-B213-3C486E8ED792}" destId="{3B7A1A5F-777C-4182-97CB-B3E0743DAF9A}" srcOrd="0" destOrd="0" presId="urn:microsoft.com/office/officeart/2008/layout/HorizontalMultiLevelHierarchy"/>
    <dgm:cxn modelId="{A5F88CA6-5E2C-4FB9-9DB6-D70E163AFE02}" type="presParOf" srcId="{60EF6B23-C8F7-4D92-A040-0BC04CBD48F5}" destId="{E4A7B34B-D8CD-49C1-B4EC-3DC3C1BC029D}" srcOrd="5" destOrd="0" presId="urn:microsoft.com/office/officeart/2008/layout/HorizontalMultiLevelHierarchy"/>
    <dgm:cxn modelId="{04D7295C-8F63-4DD3-A750-5C8164F436B8}" type="presParOf" srcId="{E4A7B34B-D8CD-49C1-B4EC-3DC3C1BC029D}" destId="{ADCC7D91-D93F-41D6-B3B9-B9C0E0B74261}" srcOrd="0" destOrd="0" presId="urn:microsoft.com/office/officeart/2008/layout/HorizontalMultiLevelHierarchy"/>
    <dgm:cxn modelId="{39C9648E-3630-4208-B256-25C0710BB5BD}" type="presParOf" srcId="{E4A7B34B-D8CD-49C1-B4EC-3DC3C1BC029D}" destId="{99AF7874-02F2-4C1C-B65E-D49F03648973}" srcOrd="1" destOrd="0" presId="urn:microsoft.com/office/officeart/2008/layout/HorizontalMultiLevelHierarchy"/>
    <dgm:cxn modelId="{23D40A0B-4FE2-4C07-8CE9-BEE57E125812}" type="presParOf" srcId="{60EF6B23-C8F7-4D92-A040-0BC04CBD48F5}" destId="{35494240-17B9-4D9C-B31A-54D5E3FDA84F}" srcOrd="6" destOrd="0" presId="urn:microsoft.com/office/officeart/2008/layout/HorizontalMultiLevelHierarchy"/>
    <dgm:cxn modelId="{18BC0999-F9C8-49D9-BDD9-D56D212C0A54}" type="presParOf" srcId="{35494240-17B9-4D9C-B31A-54D5E3FDA84F}" destId="{8E4B4F0A-F79E-4D64-A056-59D642C52B77}" srcOrd="0" destOrd="0" presId="urn:microsoft.com/office/officeart/2008/layout/HorizontalMultiLevelHierarchy"/>
    <dgm:cxn modelId="{C7B1EE43-A7E9-4948-94C9-764D893EF3B3}" type="presParOf" srcId="{60EF6B23-C8F7-4D92-A040-0BC04CBD48F5}" destId="{06FA5582-654C-4B97-AD8A-935C04206DB3}" srcOrd="7" destOrd="0" presId="urn:microsoft.com/office/officeart/2008/layout/HorizontalMultiLevelHierarchy"/>
    <dgm:cxn modelId="{2ECAAA19-1B9A-4149-AC90-C285CBABEBA2}" type="presParOf" srcId="{06FA5582-654C-4B97-AD8A-935C04206DB3}" destId="{B9E8114E-DD38-43A3-98A9-995FB38EFC24}" srcOrd="0" destOrd="0" presId="urn:microsoft.com/office/officeart/2008/layout/HorizontalMultiLevelHierarchy"/>
    <dgm:cxn modelId="{A1269A86-1964-4156-8C3C-EDA399DF4DD0}" type="presParOf" srcId="{06FA5582-654C-4B97-AD8A-935C04206DB3}" destId="{FBD79CDA-165F-46D7-AC7B-8F392F46FE7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D641A-B854-4A05-BD7C-E44F8C7D7C0F}"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s-ES"/>
        </a:p>
      </dgm:t>
    </dgm:pt>
    <dgm:pt modelId="{F15E4A0C-A46E-450D-ABF5-87A3D05D545B}">
      <dgm:prSet phldrT="[Texto]" custT="1"/>
      <dgm:spPr/>
      <dgm:t>
        <a:bodyPr/>
        <a:lstStyle/>
        <a:p>
          <a:endParaRPr lang="es-ES" sz="2200" dirty="0"/>
        </a:p>
        <a:p>
          <a:r>
            <a:rPr lang="es-ES" sz="2400" dirty="0"/>
            <a:t>1.Incidencia Política</a:t>
          </a:r>
        </a:p>
        <a:p>
          <a:r>
            <a:rPr lang="es-ES" sz="2400" dirty="0"/>
            <a:t>(Eliminación de barreras legales para el acceso</a:t>
          </a:r>
          <a:r>
            <a:rPr lang="es-ES" sz="2200" dirty="0"/>
            <a:t>)</a:t>
          </a:r>
        </a:p>
      </dgm:t>
    </dgm:pt>
    <dgm:pt modelId="{9D44AC63-E4C6-496C-8883-F7F82920178A}" type="parTrans" cxnId="{79CA413C-2859-4EDA-842E-DC3E2F2C45CF}">
      <dgm:prSet/>
      <dgm:spPr/>
      <dgm:t>
        <a:bodyPr/>
        <a:lstStyle/>
        <a:p>
          <a:endParaRPr lang="es-ES"/>
        </a:p>
      </dgm:t>
    </dgm:pt>
    <dgm:pt modelId="{A2D42351-0414-41F1-9B84-5B959C2A776C}" type="sibTrans" cxnId="{79CA413C-2859-4EDA-842E-DC3E2F2C45CF}">
      <dgm:prSet/>
      <dgm:spPr/>
      <dgm:t>
        <a:bodyPr/>
        <a:lstStyle/>
        <a:p>
          <a:endParaRPr lang="es-ES"/>
        </a:p>
      </dgm:t>
    </dgm:pt>
    <dgm:pt modelId="{1F661FAB-D237-4A64-95AB-22A3D5107D2A}">
      <dgm:prSet phldrT="[Texto]"/>
      <dgm:spPr>
        <a:solidFill>
          <a:srgbClr val="9627A9"/>
        </a:solidFill>
      </dgm:spPr>
      <dgm:t>
        <a:bodyPr/>
        <a:lstStyle/>
        <a:p>
          <a:r>
            <a:rPr lang="es-ES" dirty="0"/>
            <a:t> </a:t>
          </a:r>
        </a:p>
        <a:p>
          <a:r>
            <a:rPr lang="es-ES" dirty="0"/>
            <a:t>2.Fortalecimiento de los Sistemas Comunitarios</a:t>
          </a:r>
        </a:p>
      </dgm:t>
    </dgm:pt>
    <dgm:pt modelId="{39F6FFFB-E331-4777-BA93-E5A53079EA41}" type="parTrans" cxnId="{2FA8A362-A9A4-45C7-B918-D5B8AC5E4C48}">
      <dgm:prSet/>
      <dgm:spPr/>
      <dgm:t>
        <a:bodyPr/>
        <a:lstStyle/>
        <a:p>
          <a:endParaRPr lang="es-ES"/>
        </a:p>
      </dgm:t>
    </dgm:pt>
    <dgm:pt modelId="{0CEBE58B-28EE-4A59-996A-0531A9F5B498}" type="sibTrans" cxnId="{2FA8A362-A9A4-45C7-B918-D5B8AC5E4C48}">
      <dgm:prSet/>
      <dgm:spPr/>
      <dgm:t>
        <a:bodyPr/>
        <a:lstStyle/>
        <a:p>
          <a:endParaRPr lang="es-ES"/>
        </a:p>
      </dgm:t>
    </dgm:pt>
    <dgm:pt modelId="{B4C68C73-B207-4ACA-A864-0145952022A4}">
      <dgm:prSet phldrT="[Texto]"/>
      <dgm:spPr>
        <a:solidFill>
          <a:srgbClr val="3A9692"/>
        </a:solidFill>
      </dgm:spPr>
      <dgm:t>
        <a:bodyPr/>
        <a:lstStyle/>
        <a:p>
          <a:endParaRPr lang="es-ES" dirty="0"/>
        </a:p>
        <a:p>
          <a:r>
            <a:rPr lang="es-ES" dirty="0"/>
            <a:t>3. Seguimiento y evaluación</a:t>
          </a:r>
        </a:p>
      </dgm:t>
    </dgm:pt>
    <dgm:pt modelId="{6A1920D9-13C0-4118-97ED-C4EB30D6225D}" type="parTrans" cxnId="{FD4435DD-581F-4910-8629-9166A6833912}">
      <dgm:prSet/>
      <dgm:spPr/>
      <dgm:t>
        <a:bodyPr/>
        <a:lstStyle/>
        <a:p>
          <a:endParaRPr lang="es-ES"/>
        </a:p>
      </dgm:t>
    </dgm:pt>
    <dgm:pt modelId="{54C17399-BEEE-4A46-A829-408D9C4A5469}" type="sibTrans" cxnId="{FD4435DD-581F-4910-8629-9166A6833912}">
      <dgm:prSet/>
      <dgm:spPr/>
      <dgm:t>
        <a:bodyPr/>
        <a:lstStyle/>
        <a:p>
          <a:endParaRPr lang="es-ES"/>
        </a:p>
      </dgm:t>
    </dgm:pt>
    <dgm:pt modelId="{A407903B-AF55-4601-9988-7B4BF1724331}" type="pres">
      <dgm:prSet presAssocID="{960D641A-B854-4A05-BD7C-E44F8C7D7C0F}" presName="Name0" presStyleCnt="0">
        <dgm:presLayoutVars>
          <dgm:dir/>
          <dgm:resizeHandles val="exact"/>
        </dgm:presLayoutVars>
      </dgm:prSet>
      <dgm:spPr/>
    </dgm:pt>
    <dgm:pt modelId="{83D3C13C-595B-4E0F-8016-22AC5A2BEA95}" type="pres">
      <dgm:prSet presAssocID="{960D641A-B854-4A05-BD7C-E44F8C7D7C0F}" presName="fgShape" presStyleLbl="fgShp" presStyleIdx="0" presStyleCnt="1" custAng="0" custScaleX="108696" custLinFactNeighborX="13949" custLinFactNeighborY="12079"/>
      <dgm:spPr>
        <a:prstGeom prst="mathMinus">
          <a:avLst/>
        </a:prstGeom>
        <a:blipFill rotWithShape="0">
          <a:blip xmlns:r="http://schemas.openxmlformats.org/officeDocument/2006/relationships" r:embed="rId1"/>
          <a:stretch>
            <a:fillRect/>
          </a:stretch>
        </a:blipFill>
        <a:effectLst>
          <a:reflection endPos="65000" dist="50800" dir="5400000" sy="-100000" algn="bl" rotWithShape="0"/>
        </a:effectLst>
      </dgm:spPr>
    </dgm:pt>
    <dgm:pt modelId="{39455711-FBC4-4539-B140-6ED47F1F8341}" type="pres">
      <dgm:prSet presAssocID="{960D641A-B854-4A05-BD7C-E44F8C7D7C0F}" presName="linComp" presStyleCnt="0"/>
      <dgm:spPr/>
    </dgm:pt>
    <dgm:pt modelId="{457F583C-3B16-4A1D-BC39-2033598280C1}" type="pres">
      <dgm:prSet presAssocID="{F15E4A0C-A46E-450D-ABF5-87A3D05D545B}" presName="compNode" presStyleCnt="0"/>
      <dgm:spPr/>
    </dgm:pt>
    <dgm:pt modelId="{E0A044AA-9284-4631-ACBD-29E0314E9392}" type="pres">
      <dgm:prSet presAssocID="{F15E4A0C-A46E-450D-ABF5-87A3D05D545B}" presName="bkgdShape" presStyleLbl="node1" presStyleIdx="0" presStyleCnt="3"/>
      <dgm:spPr/>
    </dgm:pt>
    <dgm:pt modelId="{1E5F0C9D-BE27-434A-B3C3-C1C695D50039}" type="pres">
      <dgm:prSet presAssocID="{F15E4A0C-A46E-450D-ABF5-87A3D05D545B}" presName="nodeTx" presStyleLbl="node1" presStyleIdx="0" presStyleCnt="3">
        <dgm:presLayoutVars>
          <dgm:bulletEnabled val="1"/>
        </dgm:presLayoutVars>
      </dgm:prSet>
      <dgm:spPr/>
    </dgm:pt>
    <dgm:pt modelId="{D05AE0DA-FEA2-4F6E-B7CF-E94EBB048BC3}" type="pres">
      <dgm:prSet presAssocID="{F15E4A0C-A46E-450D-ABF5-87A3D05D545B}" presName="invisiNode" presStyleLbl="node1" presStyleIdx="0" presStyleCnt="3"/>
      <dgm:spPr/>
    </dgm:pt>
    <dgm:pt modelId="{62C38B9F-77AD-4DE9-8101-5C5F6D3B6FFE}" type="pres">
      <dgm:prSet presAssocID="{F15E4A0C-A46E-450D-ABF5-87A3D05D545B}" presName="imagNode" presStyleLbl="fgImgPlace1" presStyleIdx="0" presStyleCnt="3"/>
      <dgm:spPr>
        <a:blipFill>
          <a:blip xmlns:r="http://schemas.openxmlformats.org/officeDocument/2006/relationships" r:embed="rId2"/>
          <a:srcRect/>
          <a:stretch>
            <a:fillRect l="-14000" r="-14000"/>
          </a:stretch>
        </a:blipFill>
      </dgm:spPr>
    </dgm:pt>
    <dgm:pt modelId="{B882F05D-DC0E-4CCB-BFA2-DDA151AD3276}" type="pres">
      <dgm:prSet presAssocID="{A2D42351-0414-41F1-9B84-5B959C2A776C}" presName="sibTrans" presStyleLbl="sibTrans2D1" presStyleIdx="0" presStyleCnt="0"/>
      <dgm:spPr/>
    </dgm:pt>
    <dgm:pt modelId="{5F9AF8D5-5D44-4419-9628-F1C1C392C694}" type="pres">
      <dgm:prSet presAssocID="{1F661FAB-D237-4A64-95AB-22A3D5107D2A}" presName="compNode" presStyleCnt="0"/>
      <dgm:spPr/>
    </dgm:pt>
    <dgm:pt modelId="{7F66E711-382E-487F-97F8-576E3616F111}" type="pres">
      <dgm:prSet presAssocID="{1F661FAB-D237-4A64-95AB-22A3D5107D2A}" presName="bkgdShape" presStyleLbl="node1" presStyleIdx="1" presStyleCnt="3"/>
      <dgm:spPr/>
    </dgm:pt>
    <dgm:pt modelId="{EAC2A036-F7C4-4AEB-8B6B-C4CC5BD1F009}" type="pres">
      <dgm:prSet presAssocID="{1F661FAB-D237-4A64-95AB-22A3D5107D2A}" presName="nodeTx" presStyleLbl="node1" presStyleIdx="1" presStyleCnt="3">
        <dgm:presLayoutVars>
          <dgm:bulletEnabled val="1"/>
        </dgm:presLayoutVars>
      </dgm:prSet>
      <dgm:spPr/>
    </dgm:pt>
    <dgm:pt modelId="{43AB21A4-8552-44E4-AA9E-AF8887F0E596}" type="pres">
      <dgm:prSet presAssocID="{1F661FAB-D237-4A64-95AB-22A3D5107D2A}" presName="invisiNode" presStyleLbl="node1" presStyleIdx="1" presStyleCnt="3"/>
      <dgm:spPr/>
    </dgm:pt>
    <dgm:pt modelId="{75DAD4E9-36A4-470E-997E-7CCC04F6D4BC}" type="pres">
      <dgm:prSet presAssocID="{1F661FAB-D237-4A64-95AB-22A3D5107D2A}" presName="imagNode" presStyleLbl="fgImgPlace1" presStyleIdx="1" presStyleCnt="3"/>
      <dgm:spPr>
        <a:blipFill>
          <a:blip xmlns:r="http://schemas.openxmlformats.org/officeDocument/2006/relationships" r:embed="rId3"/>
          <a:srcRect/>
          <a:stretch>
            <a:fillRect l="-25000" r="-25000"/>
          </a:stretch>
        </a:blipFill>
      </dgm:spPr>
    </dgm:pt>
    <dgm:pt modelId="{629430C5-D7CC-4A38-A81A-C6317EC298C0}" type="pres">
      <dgm:prSet presAssocID="{0CEBE58B-28EE-4A59-996A-0531A9F5B498}" presName="sibTrans" presStyleLbl="sibTrans2D1" presStyleIdx="0" presStyleCnt="0"/>
      <dgm:spPr/>
    </dgm:pt>
    <dgm:pt modelId="{97AAD1A8-3D35-4B14-8C2F-B81C5128504D}" type="pres">
      <dgm:prSet presAssocID="{B4C68C73-B207-4ACA-A864-0145952022A4}" presName="compNode" presStyleCnt="0"/>
      <dgm:spPr/>
    </dgm:pt>
    <dgm:pt modelId="{F4A368D6-C403-4A6C-B389-A8BBAA7D7AF6}" type="pres">
      <dgm:prSet presAssocID="{B4C68C73-B207-4ACA-A864-0145952022A4}" presName="bkgdShape" presStyleLbl="node1" presStyleIdx="2" presStyleCnt="3" custLinFactNeighborX="48736" custLinFactNeighborY="-28916"/>
      <dgm:spPr/>
    </dgm:pt>
    <dgm:pt modelId="{CB09D206-0C33-4E1B-8EE5-6DE3513E69A6}" type="pres">
      <dgm:prSet presAssocID="{B4C68C73-B207-4ACA-A864-0145952022A4}" presName="nodeTx" presStyleLbl="node1" presStyleIdx="2" presStyleCnt="3">
        <dgm:presLayoutVars>
          <dgm:bulletEnabled val="1"/>
        </dgm:presLayoutVars>
      </dgm:prSet>
      <dgm:spPr/>
    </dgm:pt>
    <dgm:pt modelId="{B3E1A95F-42DA-4A98-A451-CB0F66066686}" type="pres">
      <dgm:prSet presAssocID="{B4C68C73-B207-4ACA-A864-0145952022A4}" presName="invisiNode" presStyleLbl="node1" presStyleIdx="2" presStyleCnt="3"/>
      <dgm:spPr/>
    </dgm:pt>
    <dgm:pt modelId="{428F4A99-64CF-4AD9-AB45-D9A029501B6C}" type="pres">
      <dgm:prSet presAssocID="{B4C68C73-B207-4ACA-A864-0145952022A4}" presName="imagNode" presStyleLbl="fgImgPlace1" presStyleIdx="2" presStyleCnt="3"/>
      <dgm:spPr>
        <a:blipFill rotWithShape="1">
          <a:blip xmlns:r="http://schemas.openxmlformats.org/officeDocument/2006/relationships" r:embed="rId4"/>
          <a:stretch>
            <a:fillRect/>
          </a:stretch>
        </a:blipFill>
      </dgm:spPr>
    </dgm:pt>
  </dgm:ptLst>
  <dgm:cxnLst>
    <dgm:cxn modelId="{A7C8FF15-1DFA-4E8E-8E02-B8264C0C19C9}" type="presOf" srcId="{1F661FAB-D237-4A64-95AB-22A3D5107D2A}" destId="{EAC2A036-F7C4-4AEB-8B6B-C4CC5BD1F009}" srcOrd="1" destOrd="0" presId="urn:microsoft.com/office/officeart/2005/8/layout/hList7"/>
    <dgm:cxn modelId="{79CA413C-2859-4EDA-842E-DC3E2F2C45CF}" srcId="{960D641A-B854-4A05-BD7C-E44F8C7D7C0F}" destId="{F15E4A0C-A46E-450D-ABF5-87A3D05D545B}" srcOrd="0" destOrd="0" parTransId="{9D44AC63-E4C6-496C-8883-F7F82920178A}" sibTransId="{A2D42351-0414-41F1-9B84-5B959C2A776C}"/>
    <dgm:cxn modelId="{2FA8A362-A9A4-45C7-B918-D5B8AC5E4C48}" srcId="{960D641A-B854-4A05-BD7C-E44F8C7D7C0F}" destId="{1F661FAB-D237-4A64-95AB-22A3D5107D2A}" srcOrd="1" destOrd="0" parTransId="{39F6FFFB-E331-4777-BA93-E5A53079EA41}" sibTransId="{0CEBE58B-28EE-4A59-996A-0531A9F5B498}"/>
    <dgm:cxn modelId="{6388CF47-2E5E-46AA-A818-457E921DD4B7}" type="presOf" srcId="{1F661FAB-D237-4A64-95AB-22A3D5107D2A}" destId="{7F66E711-382E-487F-97F8-576E3616F111}" srcOrd="0" destOrd="0" presId="urn:microsoft.com/office/officeart/2005/8/layout/hList7"/>
    <dgm:cxn modelId="{DEA0FA6D-8132-4580-BEC7-A870F2F6595F}" type="presOf" srcId="{A2D42351-0414-41F1-9B84-5B959C2A776C}" destId="{B882F05D-DC0E-4CCB-BFA2-DDA151AD3276}" srcOrd="0" destOrd="0" presId="urn:microsoft.com/office/officeart/2005/8/layout/hList7"/>
    <dgm:cxn modelId="{F1348675-6E7E-43C8-A302-5500B16A4790}" type="presOf" srcId="{960D641A-B854-4A05-BD7C-E44F8C7D7C0F}" destId="{A407903B-AF55-4601-9988-7B4BF1724331}" srcOrd="0" destOrd="0" presId="urn:microsoft.com/office/officeart/2005/8/layout/hList7"/>
    <dgm:cxn modelId="{EA500593-C8C6-4A4E-91DE-C5BC57E81F4B}" type="presOf" srcId="{B4C68C73-B207-4ACA-A864-0145952022A4}" destId="{F4A368D6-C403-4A6C-B389-A8BBAA7D7AF6}" srcOrd="0" destOrd="0" presId="urn:microsoft.com/office/officeart/2005/8/layout/hList7"/>
    <dgm:cxn modelId="{0574539F-D5C7-4D59-86A1-926CDAA5427A}" type="presOf" srcId="{F15E4A0C-A46E-450D-ABF5-87A3D05D545B}" destId="{1E5F0C9D-BE27-434A-B3C3-C1C695D50039}" srcOrd="1" destOrd="0" presId="urn:microsoft.com/office/officeart/2005/8/layout/hList7"/>
    <dgm:cxn modelId="{F0C670C8-DCE6-45E1-B63A-A29E43FEB84E}" type="presOf" srcId="{B4C68C73-B207-4ACA-A864-0145952022A4}" destId="{CB09D206-0C33-4E1B-8EE5-6DE3513E69A6}" srcOrd="1" destOrd="0" presId="urn:microsoft.com/office/officeart/2005/8/layout/hList7"/>
    <dgm:cxn modelId="{FD4435DD-581F-4910-8629-9166A6833912}" srcId="{960D641A-B854-4A05-BD7C-E44F8C7D7C0F}" destId="{B4C68C73-B207-4ACA-A864-0145952022A4}" srcOrd="2" destOrd="0" parTransId="{6A1920D9-13C0-4118-97ED-C4EB30D6225D}" sibTransId="{54C17399-BEEE-4A46-A829-408D9C4A5469}"/>
    <dgm:cxn modelId="{BB0339DE-0695-4E21-8736-651A0AC5EFD1}" type="presOf" srcId="{F15E4A0C-A46E-450D-ABF5-87A3D05D545B}" destId="{E0A044AA-9284-4631-ACBD-29E0314E9392}" srcOrd="0" destOrd="0" presId="urn:microsoft.com/office/officeart/2005/8/layout/hList7"/>
    <dgm:cxn modelId="{17EBD0E7-80E2-4603-9383-A5D86081165C}" type="presOf" srcId="{0CEBE58B-28EE-4A59-996A-0531A9F5B498}" destId="{629430C5-D7CC-4A38-A81A-C6317EC298C0}" srcOrd="0" destOrd="0" presId="urn:microsoft.com/office/officeart/2005/8/layout/hList7"/>
    <dgm:cxn modelId="{0755E0A1-398F-4C21-970C-BD4D8B662A3B}" type="presParOf" srcId="{A407903B-AF55-4601-9988-7B4BF1724331}" destId="{83D3C13C-595B-4E0F-8016-22AC5A2BEA95}" srcOrd="0" destOrd="0" presId="urn:microsoft.com/office/officeart/2005/8/layout/hList7"/>
    <dgm:cxn modelId="{474BAD53-597E-43F8-9928-E6F674ABB3F4}" type="presParOf" srcId="{A407903B-AF55-4601-9988-7B4BF1724331}" destId="{39455711-FBC4-4539-B140-6ED47F1F8341}" srcOrd="1" destOrd="0" presId="urn:microsoft.com/office/officeart/2005/8/layout/hList7"/>
    <dgm:cxn modelId="{1F6AF46A-E971-4F23-B8AD-39352DA77069}" type="presParOf" srcId="{39455711-FBC4-4539-B140-6ED47F1F8341}" destId="{457F583C-3B16-4A1D-BC39-2033598280C1}" srcOrd="0" destOrd="0" presId="urn:microsoft.com/office/officeart/2005/8/layout/hList7"/>
    <dgm:cxn modelId="{FD913473-9135-4C33-834E-4586056A4928}" type="presParOf" srcId="{457F583C-3B16-4A1D-BC39-2033598280C1}" destId="{E0A044AA-9284-4631-ACBD-29E0314E9392}" srcOrd="0" destOrd="0" presId="urn:microsoft.com/office/officeart/2005/8/layout/hList7"/>
    <dgm:cxn modelId="{2D3610C3-8F4A-46DB-ACC7-D28F3297E6AF}" type="presParOf" srcId="{457F583C-3B16-4A1D-BC39-2033598280C1}" destId="{1E5F0C9D-BE27-434A-B3C3-C1C695D50039}" srcOrd="1" destOrd="0" presId="urn:microsoft.com/office/officeart/2005/8/layout/hList7"/>
    <dgm:cxn modelId="{B7B821EE-CD4F-48A4-A9BB-E19665906A0C}" type="presParOf" srcId="{457F583C-3B16-4A1D-BC39-2033598280C1}" destId="{D05AE0DA-FEA2-4F6E-B7CF-E94EBB048BC3}" srcOrd="2" destOrd="0" presId="urn:microsoft.com/office/officeart/2005/8/layout/hList7"/>
    <dgm:cxn modelId="{1A2427DB-A889-49D4-8B3D-A4DE66CF7090}" type="presParOf" srcId="{457F583C-3B16-4A1D-BC39-2033598280C1}" destId="{62C38B9F-77AD-4DE9-8101-5C5F6D3B6FFE}" srcOrd="3" destOrd="0" presId="urn:microsoft.com/office/officeart/2005/8/layout/hList7"/>
    <dgm:cxn modelId="{1A116515-9041-44FA-BAA9-58462D0D4EDE}" type="presParOf" srcId="{39455711-FBC4-4539-B140-6ED47F1F8341}" destId="{B882F05D-DC0E-4CCB-BFA2-DDA151AD3276}" srcOrd="1" destOrd="0" presId="urn:microsoft.com/office/officeart/2005/8/layout/hList7"/>
    <dgm:cxn modelId="{C42AE811-BB3B-4F4A-807E-B4573B4B28A7}" type="presParOf" srcId="{39455711-FBC4-4539-B140-6ED47F1F8341}" destId="{5F9AF8D5-5D44-4419-9628-F1C1C392C694}" srcOrd="2" destOrd="0" presId="urn:microsoft.com/office/officeart/2005/8/layout/hList7"/>
    <dgm:cxn modelId="{D76ADD24-1CE6-42C7-9AF3-3295CC1EEA2F}" type="presParOf" srcId="{5F9AF8D5-5D44-4419-9628-F1C1C392C694}" destId="{7F66E711-382E-487F-97F8-576E3616F111}" srcOrd="0" destOrd="0" presId="urn:microsoft.com/office/officeart/2005/8/layout/hList7"/>
    <dgm:cxn modelId="{D419941C-15D2-457F-9425-3117CF7C569A}" type="presParOf" srcId="{5F9AF8D5-5D44-4419-9628-F1C1C392C694}" destId="{EAC2A036-F7C4-4AEB-8B6B-C4CC5BD1F009}" srcOrd="1" destOrd="0" presId="urn:microsoft.com/office/officeart/2005/8/layout/hList7"/>
    <dgm:cxn modelId="{B70D706C-6FA0-4DB2-897A-35E8F1AACD35}" type="presParOf" srcId="{5F9AF8D5-5D44-4419-9628-F1C1C392C694}" destId="{43AB21A4-8552-44E4-AA9E-AF8887F0E596}" srcOrd="2" destOrd="0" presId="urn:microsoft.com/office/officeart/2005/8/layout/hList7"/>
    <dgm:cxn modelId="{BAC342F4-D7CD-430E-B0D7-562B60A3158D}" type="presParOf" srcId="{5F9AF8D5-5D44-4419-9628-F1C1C392C694}" destId="{75DAD4E9-36A4-470E-997E-7CCC04F6D4BC}" srcOrd="3" destOrd="0" presId="urn:microsoft.com/office/officeart/2005/8/layout/hList7"/>
    <dgm:cxn modelId="{C6534F5B-DCD1-47C3-BC6E-31E3A915D29E}" type="presParOf" srcId="{39455711-FBC4-4539-B140-6ED47F1F8341}" destId="{629430C5-D7CC-4A38-A81A-C6317EC298C0}" srcOrd="3" destOrd="0" presId="urn:microsoft.com/office/officeart/2005/8/layout/hList7"/>
    <dgm:cxn modelId="{F18750B4-8287-4D9E-A89E-E1AA002BCE9B}" type="presParOf" srcId="{39455711-FBC4-4539-B140-6ED47F1F8341}" destId="{97AAD1A8-3D35-4B14-8C2F-B81C5128504D}" srcOrd="4" destOrd="0" presId="urn:microsoft.com/office/officeart/2005/8/layout/hList7"/>
    <dgm:cxn modelId="{C655ADBE-E533-49B1-89A1-DD29A3DE4B95}" type="presParOf" srcId="{97AAD1A8-3D35-4B14-8C2F-B81C5128504D}" destId="{F4A368D6-C403-4A6C-B389-A8BBAA7D7AF6}" srcOrd="0" destOrd="0" presId="urn:microsoft.com/office/officeart/2005/8/layout/hList7"/>
    <dgm:cxn modelId="{3FD35389-02BB-4F68-9357-668819EDE9DA}" type="presParOf" srcId="{97AAD1A8-3D35-4B14-8C2F-B81C5128504D}" destId="{CB09D206-0C33-4E1B-8EE5-6DE3513E69A6}" srcOrd="1" destOrd="0" presId="urn:microsoft.com/office/officeart/2005/8/layout/hList7"/>
    <dgm:cxn modelId="{7398089E-CD14-4EF7-9156-7C76828F6A04}" type="presParOf" srcId="{97AAD1A8-3D35-4B14-8C2F-B81C5128504D}" destId="{B3E1A95F-42DA-4A98-A451-CB0F66066686}" srcOrd="2" destOrd="0" presId="urn:microsoft.com/office/officeart/2005/8/layout/hList7"/>
    <dgm:cxn modelId="{52B29DA7-8FB1-4FDF-BFFB-EE47900F9AD4}" type="presParOf" srcId="{97AAD1A8-3D35-4B14-8C2F-B81C5128504D}" destId="{428F4A99-64CF-4AD9-AB45-D9A029501B6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23C3A-43CA-4859-9D8F-9A3EAE7CDA5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D24FF2E8-3676-4AB3-92ED-06EF42E6AF86}">
      <dgm:prSet custT="1">
        <dgm:style>
          <a:lnRef idx="1">
            <a:schemeClr val="accent1"/>
          </a:lnRef>
          <a:fillRef idx="2">
            <a:schemeClr val="accent1"/>
          </a:fillRef>
          <a:effectRef idx="1">
            <a:schemeClr val="accent1"/>
          </a:effectRef>
          <a:fontRef idx="minor">
            <a:schemeClr val="dk1"/>
          </a:fontRef>
        </dgm:style>
      </dgm:prSet>
      <dgm:spPr/>
      <dgm:t>
        <a:bodyPr/>
        <a:lstStyle/>
        <a:p>
          <a:r>
            <a:rPr lang="es-ES" sz="2400" b="0" kern="1200" dirty="0">
              <a:latin typeface="Calibri" panose="020F0502020204030204"/>
              <a:ea typeface="+mn-ea"/>
              <a:cs typeface="+mn-cs"/>
            </a:rPr>
            <a:t> </a:t>
          </a:r>
        </a:p>
        <a:p>
          <a:r>
            <a:rPr lang="es-ES" sz="2400" b="0" kern="1200" dirty="0">
              <a:latin typeface="Calibri" panose="020F0502020204030204"/>
              <a:ea typeface="+mn-ea"/>
              <a:cs typeface="+mn-cs"/>
            </a:rPr>
            <a:t>2016</a:t>
          </a:r>
        </a:p>
        <a:p>
          <a:r>
            <a:rPr lang="es-ES" sz="2400" b="0" kern="1200" dirty="0">
              <a:latin typeface="Calibri" panose="020F0502020204030204"/>
              <a:ea typeface="+mn-ea"/>
              <a:cs typeface="+mn-cs"/>
            </a:rPr>
            <a:t>- Se elaboró un </a:t>
          </a:r>
          <a:r>
            <a:rPr lang="es-ES" sz="2400" b="0" kern="1200" dirty="0">
              <a:solidFill>
                <a:srgbClr val="9627A9"/>
              </a:solidFill>
              <a:latin typeface="Calibri" panose="020F0502020204030204"/>
              <a:ea typeface="+mn-ea"/>
              <a:cs typeface="+mn-cs"/>
            </a:rPr>
            <a:t>mapeo regional legal y de políticas sobre </a:t>
          </a:r>
          <a:r>
            <a:rPr lang="es-ES" sz="2400" b="0" kern="1200" dirty="0">
              <a:solidFill>
                <a:schemeClr val="tx1"/>
              </a:solidFill>
              <a:latin typeface="Calibri" panose="020F0502020204030204"/>
              <a:ea typeface="+mn-ea"/>
              <a:cs typeface="+mn-cs"/>
            </a:rPr>
            <a:t>38 criterios relacionados con los </a:t>
          </a:r>
          <a:r>
            <a:rPr lang="es-ES" sz="2400" b="0" kern="1200" dirty="0">
              <a:solidFill>
                <a:srgbClr val="9627A9"/>
              </a:solidFill>
              <a:latin typeface="Calibri" panose="020F0502020204030204"/>
              <a:ea typeface="+mn-ea"/>
              <a:cs typeface="+mn-cs"/>
            </a:rPr>
            <a:t>derechos humanos de las mujeres viviendo con VIH</a:t>
          </a:r>
          <a:r>
            <a:rPr lang="es-ES" sz="2400" b="0" kern="1200" dirty="0">
              <a:latin typeface="Calibri" panose="020F0502020204030204"/>
              <a:ea typeface="+mn-ea"/>
              <a:cs typeface="+mn-cs"/>
            </a:rPr>
            <a:t>, con énfasis en igualdad de género, VIH/SIDA, salud sexual y reproductiva y violencia contra las mujeres.</a:t>
          </a:r>
        </a:p>
        <a:p>
          <a:endParaRPr lang="es-ES" sz="2400" b="0" kern="1200" dirty="0">
            <a:latin typeface="Calibri" panose="020F0502020204030204"/>
            <a:ea typeface="+mn-ea"/>
            <a:cs typeface="+mn-cs"/>
          </a:endParaRPr>
        </a:p>
        <a:p>
          <a:r>
            <a:rPr lang="es-ES" sz="2400" b="0" kern="1200" dirty="0">
              <a:latin typeface="Calibri" panose="020F0502020204030204"/>
              <a:ea typeface="+mn-ea"/>
              <a:cs typeface="+mn-cs"/>
            </a:rPr>
            <a:t>2017</a:t>
          </a:r>
        </a:p>
        <a:p>
          <a:r>
            <a:rPr lang="es-ES" sz="2400" b="0" kern="1200" dirty="0">
              <a:latin typeface="Calibri" panose="020F0502020204030204"/>
              <a:ea typeface="+mn-ea"/>
              <a:cs typeface="+mn-cs"/>
            </a:rPr>
            <a:t>- Se está diseñando una </a:t>
          </a:r>
          <a:r>
            <a:rPr lang="es-ES" sz="2400" b="0" kern="1200" dirty="0">
              <a:solidFill>
                <a:srgbClr val="9627A9"/>
              </a:solidFill>
              <a:latin typeface="Calibri" panose="020F0502020204030204"/>
              <a:ea typeface="+mn-ea"/>
              <a:cs typeface="+mn-cs"/>
            </a:rPr>
            <a:t>herramienta en línea, basada en el mapeo</a:t>
          </a:r>
          <a:r>
            <a:rPr lang="es-ES" sz="2400" b="0" kern="1200" dirty="0">
              <a:latin typeface="Calibri" panose="020F0502020204030204"/>
              <a:ea typeface="+mn-ea"/>
              <a:cs typeface="+mn-cs"/>
            </a:rPr>
            <a:t>. Las mujeres monitorean cambios en legislación, políticas y normas en VIH, SSR y violencia. </a:t>
          </a:r>
        </a:p>
        <a:p>
          <a:endParaRPr lang="es-ES" sz="2400" b="0" kern="1200" dirty="0">
            <a:latin typeface="Calibri" panose="020F0502020204030204"/>
            <a:ea typeface="+mn-ea"/>
            <a:cs typeface="+mn-cs"/>
          </a:endParaRPr>
        </a:p>
      </dgm:t>
    </dgm:pt>
    <dgm:pt modelId="{27172AE6-813D-48FF-996A-DD0F0D88117B}" type="sibTrans" cxnId="{2327C683-DB6F-4AEA-B5A0-1EA12BBEA0AD}">
      <dgm:prSet/>
      <dgm:spPr/>
      <dgm:t>
        <a:bodyPr/>
        <a:lstStyle/>
        <a:p>
          <a:endParaRPr lang="es-ES"/>
        </a:p>
      </dgm:t>
    </dgm:pt>
    <dgm:pt modelId="{8A5ED947-4CB6-41F9-AD72-C912B14CFA90}" type="parTrans" cxnId="{2327C683-DB6F-4AEA-B5A0-1EA12BBEA0AD}">
      <dgm:prSet/>
      <dgm:spPr/>
      <dgm:t>
        <a:bodyPr/>
        <a:lstStyle/>
        <a:p>
          <a:endParaRPr lang="es-ES"/>
        </a:p>
      </dgm:t>
    </dgm:pt>
    <dgm:pt modelId="{DEA8E56C-7207-4CFB-95DB-930101FF5347}" type="pres">
      <dgm:prSet presAssocID="{8BD23C3A-43CA-4859-9D8F-9A3EAE7CDA53}" presName="diagram" presStyleCnt="0">
        <dgm:presLayoutVars>
          <dgm:chPref val="1"/>
          <dgm:dir/>
          <dgm:animOne val="branch"/>
          <dgm:animLvl val="lvl"/>
          <dgm:resizeHandles val="exact"/>
        </dgm:presLayoutVars>
      </dgm:prSet>
      <dgm:spPr/>
    </dgm:pt>
    <dgm:pt modelId="{DF0F5CE2-D0BB-4AD6-A710-673DCBD7B362}" type="pres">
      <dgm:prSet presAssocID="{D24FF2E8-3676-4AB3-92ED-06EF42E6AF86}" presName="root1" presStyleCnt="0"/>
      <dgm:spPr/>
    </dgm:pt>
    <dgm:pt modelId="{6ED342C6-21B5-482B-BA70-EB2DE184BAA0}" type="pres">
      <dgm:prSet presAssocID="{D24FF2E8-3676-4AB3-92ED-06EF42E6AF86}" presName="LevelOneTextNode" presStyleLbl="node0" presStyleIdx="0" presStyleCnt="1" custScaleX="51033" custScaleY="121297">
        <dgm:presLayoutVars>
          <dgm:chPref val="3"/>
        </dgm:presLayoutVars>
      </dgm:prSet>
      <dgm:spPr/>
    </dgm:pt>
    <dgm:pt modelId="{E66E777B-01A5-46DC-8911-7A041A6C78DC}" type="pres">
      <dgm:prSet presAssocID="{D24FF2E8-3676-4AB3-92ED-06EF42E6AF86}" presName="level2hierChild" presStyleCnt="0"/>
      <dgm:spPr/>
    </dgm:pt>
  </dgm:ptLst>
  <dgm:cxnLst>
    <dgm:cxn modelId="{704B092B-7D8F-42F1-A79A-3D93964FC8B9}" type="presOf" srcId="{D24FF2E8-3676-4AB3-92ED-06EF42E6AF86}" destId="{6ED342C6-21B5-482B-BA70-EB2DE184BAA0}" srcOrd="0" destOrd="0" presId="urn:microsoft.com/office/officeart/2005/8/layout/hierarchy2"/>
    <dgm:cxn modelId="{2327C683-DB6F-4AEA-B5A0-1EA12BBEA0AD}" srcId="{8BD23C3A-43CA-4859-9D8F-9A3EAE7CDA53}" destId="{D24FF2E8-3676-4AB3-92ED-06EF42E6AF86}" srcOrd="0" destOrd="0" parTransId="{8A5ED947-4CB6-41F9-AD72-C912B14CFA90}" sibTransId="{27172AE6-813D-48FF-996A-DD0F0D88117B}"/>
    <dgm:cxn modelId="{76A685DA-C0A8-4DDB-A531-7CCCB0C8D941}" type="presOf" srcId="{8BD23C3A-43CA-4859-9D8F-9A3EAE7CDA53}" destId="{DEA8E56C-7207-4CFB-95DB-930101FF5347}" srcOrd="0" destOrd="0" presId="urn:microsoft.com/office/officeart/2005/8/layout/hierarchy2"/>
    <dgm:cxn modelId="{9E727BD6-CE7B-4D79-8BA1-545AEA08D3CD}" type="presParOf" srcId="{DEA8E56C-7207-4CFB-95DB-930101FF5347}" destId="{DF0F5CE2-D0BB-4AD6-A710-673DCBD7B362}" srcOrd="0" destOrd="0" presId="urn:microsoft.com/office/officeart/2005/8/layout/hierarchy2"/>
    <dgm:cxn modelId="{B026B05F-FD2C-4C8A-A905-991E3578EF6D}" type="presParOf" srcId="{DF0F5CE2-D0BB-4AD6-A710-673DCBD7B362}" destId="{6ED342C6-21B5-482B-BA70-EB2DE184BAA0}" srcOrd="0" destOrd="0" presId="urn:microsoft.com/office/officeart/2005/8/layout/hierarchy2"/>
    <dgm:cxn modelId="{A721A25E-C6F8-4BB4-9990-7B2FDCE39FD1}" type="presParOf" srcId="{DF0F5CE2-D0BB-4AD6-A710-673DCBD7B362}" destId="{E66E777B-01A5-46DC-8911-7A041A6C78DC}"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23C3A-43CA-4859-9D8F-9A3EAE7CDA5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D24FF2E8-3676-4AB3-92ED-06EF42E6AF86}">
      <dgm:prSet custT="1">
        <dgm:style>
          <a:lnRef idx="1">
            <a:schemeClr val="accent1"/>
          </a:lnRef>
          <a:fillRef idx="2">
            <a:schemeClr val="accent1"/>
          </a:fillRef>
          <a:effectRef idx="1">
            <a:schemeClr val="accent1"/>
          </a:effectRef>
          <a:fontRef idx="minor">
            <a:schemeClr val="dk1"/>
          </a:fontRef>
        </dgm:style>
      </dgm:prSet>
      <dgm:spPr/>
      <dgm:t>
        <a:bodyPr/>
        <a:lstStyle/>
        <a:p>
          <a:r>
            <a:rPr lang="es-MX" sz="2400" b="0" kern="1200" dirty="0">
              <a:solidFill>
                <a:schemeClr val="tx1"/>
              </a:solidFill>
              <a:latin typeface="Calibri" panose="020F0502020204030204"/>
              <a:ea typeface="+mn-ea"/>
              <a:cs typeface="+mn-cs"/>
            </a:rPr>
            <a:t>Se desarrolló una </a:t>
          </a:r>
          <a:r>
            <a:rPr lang="es-MX" sz="2400" b="0" kern="1200" dirty="0">
              <a:solidFill>
                <a:srgbClr val="9627A9"/>
              </a:solidFill>
              <a:latin typeface="Calibri" panose="020F0502020204030204"/>
              <a:ea typeface="+mn-ea"/>
              <a:cs typeface="+mn-cs"/>
            </a:rPr>
            <a:t>estrategia regional de incidencia </a:t>
          </a:r>
          <a:r>
            <a:rPr lang="es-MX" sz="2400" b="0" kern="1200" dirty="0">
              <a:solidFill>
                <a:schemeClr val="tx1"/>
              </a:solidFill>
              <a:latin typeface="Calibri" panose="020F0502020204030204"/>
              <a:ea typeface="+mn-ea"/>
              <a:cs typeface="+mn-cs"/>
            </a:rPr>
            <a:t>y</a:t>
          </a:r>
          <a:r>
            <a:rPr lang="es-MX" sz="2400" b="0" kern="1200" dirty="0">
              <a:solidFill>
                <a:srgbClr val="9627A9"/>
              </a:solidFill>
              <a:latin typeface="Calibri" panose="020F0502020204030204"/>
              <a:ea typeface="+mn-ea"/>
              <a:cs typeface="+mn-cs"/>
            </a:rPr>
            <a:t> 10 planes de incidencia nacional </a:t>
          </a:r>
          <a:r>
            <a:rPr lang="es-MX" sz="2400" b="0" kern="1200" dirty="0">
              <a:solidFill>
                <a:schemeClr val="tx1"/>
              </a:solidFill>
              <a:latin typeface="Calibri" panose="020F0502020204030204"/>
              <a:ea typeface="+mn-ea"/>
              <a:cs typeface="+mn-cs"/>
            </a:rPr>
            <a:t>(falta el plan de Bolivia)</a:t>
          </a:r>
        </a:p>
        <a:p>
          <a:endParaRPr lang="es-MX" sz="2400" b="0" kern="1200" dirty="0">
            <a:solidFill>
              <a:schemeClr val="tx1"/>
            </a:solidFill>
            <a:latin typeface="Calibri" panose="020F0502020204030204"/>
            <a:ea typeface="+mn-ea"/>
            <a:cs typeface="+mn-cs"/>
          </a:endParaRPr>
        </a:p>
        <a:p>
          <a:r>
            <a:rPr lang="es-MX" sz="2400" b="0" kern="1200" dirty="0">
              <a:solidFill>
                <a:schemeClr val="tx1"/>
              </a:solidFill>
              <a:latin typeface="Calibri" panose="020F0502020204030204"/>
              <a:ea typeface="+mn-ea"/>
              <a:cs typeface="+mn-cs"/>
            </a:rPr>
            <a:t>- Se están implementando </a:t>
          </a:r>
          <a:r>
            <a:rPr lang="es-MX" sz="2400" b="0" kern="1200" dirty="0">
              <a:solidFill>
                <a:srgbClr val="9627A9"/>
              </a:solidFill>
              <a:latin typeface="Calibri" panose="020F0502020204030204"/>
              <a:ea typeface="+mn-ea"/>
              <a:cs typeface="+mn-cs"/>
            </a:rPr>
            <a:t>acciones de abogacía</a:t>
          </a:r>
          <a:r>
            <a:rPr lang="es-MX" sz="2400" b="0" kern="1200" dirty="0">
              <a:solidFill>
                <a:schemeClr val="tx1"/>
              </a:solidFill>
              <a:latin typeface="Calibri" panose="020F0502020204030204"/>
              <a:ea typeface="+mn-ea"/>
              <a:cs typeface="+mn-cs"/>
            </a:rPr>
            <a:t> a nivel regional y nacional en conjunto </a:t>
          </a:r>
          <a:r>
            <a:rPr lang="es-MX" sz="2400" b="0" kern="1200" dirty="0">
              <a:solidFill>
                <a:srgbClr val="9627A9"/>
              </a:solidFill>
              <a:latin typeface="Calibri" panose="020F0502020204030204"/>
              <a:ea typeface="+mn-ea"/>
              <a:cs typeface="+mn-cs"/>
            </a:rPr>
            <a:t>con otros movimientos y redes</a:t>
          </a:r>
        </a:p>
        <a:p>
          <a:endParaRPr lang="es-MX" sz="2400" b="0" kern="1200" dirty="0">
            <a:solidFill>
              <a:schemeClr val="tx1"/>
            </a:solidFill>
            <a:latin typeface="Calibri" panose="020F0502020204030204"/>
            <a:ea typeface="+mn-ea"/>
            <a:cs typeface="+mn-cs"/>
          </a:endParaRPr>
        </a:p>
        <a:p>
          <a:r>
            <a:rPr lang="es-MX" sz="2400" b="0" kern="1200" dirty="0">
              <a:solidFill>
                <a:schemeClr val="tx1"/>
              </a:solidFill>
              <a:latin typeface="Calibri" panose="020F0502020204030204"/>
              <a:ea typeface="+mn-ea"/>
              <a:cs typeface="+mn-cs"/>
            </a:rPr>
            <a:t>- En noviembre 2017 se realizará en Costa Rica un </a:t>
          </a:r>
          <a:r>
            <a:rPr lang="es-MX" sz="2400" b="0" kern="1200" dirty="0">
              <a:solidFill>
                <a:srgbClr val="9627A9"/>
              </a:solidFill>
              <a:latin typeface="Calibri" panose="020F0502020204030204"/>
              <a:ea typeface="+mn-ea"/>
              <a:cs typeface="+mn-cs"/>
            </a:rPr>
            <a:t>Dialogo de Alto Nivel </a:t>
          </a:r>
          <a:r>
            <a:rPr lang="es-MX" sz="2400" b="0" kern="1200" dirty="0">
              <a:solidFill>
                <a:schemeClr val="tx1"/>
              </a:solidFill>
              <a:latin typeface="Calibri" panose="020F0502020204030204"/>
              <a:ea typeface="+mn-ea"/>
              <a:cs typeface="+mn-cs"/>
            </a:rPr>
            <a:t>con autoridades de 18 países, redes y mujeres con VIH</a:t>
          </a:r>
          <a:endParaRPr lang="es-ES" sz="1800" b="0" kern="1200" dirty="0">
            <a:latin typeface="Calibri" panose="020F0502020204030204"/>
            <a:ea typeface="+mn-ea"/>
            <a:cs typeface="+mn-cs"/>
          </a:endParaRPr>
        </a:p>
      </dgm:t>
    </dgm:pt>
    <dgm:pt modelId="{8A5ED947-4CB6-41F9-AD72-C912B14CFA90}" type="parTrans" cxnId="{2327C683-DB6F-4AEA-B5A0-1EA12BBEA0AD}">
      <dgm:prSet/>
      <dgm:spPr/>
      <dgm:t>
        <a:bodyPr/>
        <a:lstStyle/>
        <a:p>
          <a:endParaRPr lang="es-ES"/>
        </a:p>
      </dgm:t>
    </dgm:pt>
    <dgm:pt modelId="{27172AE6-813D-48FF-996A-DD0F0D88117B}" type="sibTrans" cxnId="{2327C683-DB6F-4AEA-B5A0-1EA12BBEA0AD}">
      <dgm:prSet/>
      <dgm:spPr/>
      <dgm:t>
        <a:bodyPr/>
        <a:lstStyle/>
        <a:p>
          <a:endParaRPr lang="es-ES"/>
        </a:p>
      </dgm:t>
    </dgm:pt>
    <dgm:pt modelId="{DEA8E56C-7207-4CFB-95DB-930101FF5347}" type="pres">
      <dgm:prSet presAssocID="{8BD23C3A-43CA-4859-9D8F-9A3EAE7CDA53}" presName="diagram" presStyleCnt="0">
        <dgm:presLayoutVars>
          <dgm:chPref val="1"/>
          <dgm:dir/>
          <dgm:animOne val="branch"/>
          <dgm:animLvl val="lvl"/>
          <dgm:resizeHandles val="exact"/>
        </dgm:presLayoutVars>
      </dgm:prSet>
      <dgm:spPr/>
    </dgm:pt>
    <dgm:pt modelId="{BE0062B1-4300-4D27-8C62-996FAEA4EA01}" type="pres">
      <dgm:prSet presAssocID="{D24FF2E8-3676-4AB3-92ED-06EF42E6AF86}" presName="root1" presStyleCnt="0"/>
      <dgm:spPr/>
    </dgm:pt>
    <dgm:pt modelId="{8613FB47-CA9C-4CE5-9B4C-0AD7FC2E6506}" type="pres">
      <dgm:prSet presAssocID="{D24FF2E8-3676-4AB3-92ED-06EF42E6AF86}" presName="LevelOneTextNode" presStyleLbl="node0" presStyleIdx="0" presStyleCnt="1" custScaleY="247343">
        <dgm:presLayoutVars>
          <dgm:chPref val="3"/>
        </dgm:presLayoutVars>
      </dgm:prSet>
      <dgm:spPr/>
    </dgm:pt>
    <dgm:pt modelId="{D14CD23B-458E-4AA8-83AB-66D97EF2FCB9}" type="pres">
      <dgm:prSet presAssocID="{D24FF2E8-3676-4AB3-92ED-06EF42E6AF86}" presName="level2hierChild" presStyleCnt="0"/>
      <dgm:spPr/>
    </dgm:pt>
  </dgm:ptLst>
  <dgm:cxnLst>
    <dgm:cxn modelId="{9B4E3319-0C3C-4894-A75E-A10A635AC621}" type="presOf" srcId="{D24FF2E8-3676-4AB3-92ED-06EF42E6AF86}" destId="{8613FB47-CA9C-4CE5-9B4C-0AD7FC2E6506}" srcOrd="0" destOrd="0" presId="urn:microsoft.com/office/officeart/2005/8/layout/hierarchy2"/>
    <dgm:cxn modelId="{2327C683-DB6F-4AEA-B5A0-1EA12BBEA0AD}" srcId="{8BD23C3A-43CA-4859-9D8F-9A3EAE7CDA53}" destId="{D24FF2E8-3676-4AB3-92ED-06EF42E6AF86}" srcOrd="0" destOrd="0" parTransId="{8A5ED947-4CB6-41F9-AD72-C912B14CFA90}" sibTransId="{27172AE6-813D-48FF-996A-DD0F0D88117B}"/>
    <dgm:cxn modelId="{76A685DA-C0A8-4DDB-A531-7CCCB0C8D941}" type="presOf" srcId="{8BD23C3A-43CA-4859-9D8F-9A3EAE7CDA53}" destId="{DEA8E56C-7207-4CFB-95DB-930101FF5347}" srcOrd="0" destOrd="0" presId="urn:microsoft.com/office/officeart/2005/8/layout/hierarchy2"/>
    <dgm:cxn modelId="{B75AA9F7-FF54-4D99-84CC-71D568D3D50B}" type="presParOf" srcId="{DEA8E56C-7207-4CFB-95DB-930101FF5347}" destId="{BE0062B1-4300-4D27-8C62-996FAEA4EA01}" srcOrd="0" destOrd="0" presId="urn:microsoft.com/office/officeart/2005/8/layout/hierarchy2"/>
    <dgm:cxn modelId="{CA1FCE3C-B050-448B-9DB4-D5EF6F07EF82}" type="presParOf" srcId="{BE0062B1-4300-4D27-8C62-996FAEA4EA01}" destId="{8613FB47-CA9C-4CE5-9B4C-0AD7FC2E6506}" srcOrd="0" destOrd="0" presId="urn:microsoft.com/office/officeart/2005/8/layout/hierarchy2"/>
    <dgm:cxn modelId="{6B06FBFF-9E0B-4C1D-992F-C7689F0B104E}" type="presParOf" srcId="{BE0062B1-4300-4D27-8C62-996FAEA4EA01}" destId="{D14CD23B-458E-4AA8-83AB-66D97EF2FCB9}" srcOrd="1" destOrd="0" presId="urn:microsoft.com/office/officeart/2005/8/layout/hierarchy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D23C3A-43CA-4859-9D8F-9A3EAE7CDA5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D24FF2E8-3676-4AB3-92ED-06EF42E6AF86}">
      <dgm:prSet custT="1">
        <dgm:style>
          <a:lnRef idx="1">
            <a:schemeClr val="accent1"/>
          </a:lnRef>
          <a:fillRef idx="2">
            <a:schemeClr val="accent1"/>
          </a:fillRef>
          <a:effectRef idx="1">
            <a:schemeClr val="accent1"/>
          </a:effectRef>
          <a:fontRef idx="minor">
            <a:schemeClr val="dk1"/>
          </a:fontRef>
        </dgm:style>
      </dgm:prSet>
      <dgm:spPr/>
      <dgm:t>
        <a:bodyPr/>
        <a:lstStyle/>
        <a:p>
          <a:r>
            <a:rPr lang="es-MX" sz="2400" b="0" kern="1200" dirty="0">
              <a:solidFill>
                <a:schemeClr val="tx1"/>
              </a:solidFill>
              <a:latin typeface="Calibri" panose="020F0502020204030204"/>
              <a:ea typeface="+mn-ea"/>
              <a:cs typeface="+mn-cs"/>
            </a:rPr>
            <a:t>2017 </a:t>
          </a:r>
        </a:p>
        <a:p>
          <a:r>
            <a:rPr lang="es-MX" sz="2400" b="0" kern="1200" dirty="0">
              <a:solidFill>
                <a:srgbClr val="7030A0"/>
              </a:solidFill>
              <a:latin typeface="+mn-lt"/>
              <a:ea typeface="+mn-ea"/>
              <a:cs typeface="+mn-cs"/>
            </a:rPr>
            <a:t>* </a:t>
          </a:r>
          <a:r>
            <a:rPr lang="es-MX" sz="2400" b="0" kern="1200" dirty="0">
              <a:solidFill>
                <a:schemeClr val="tx1"/>
              </a:solidFill>
              <a:latin typeface="+mn-lt"/>
              <a:ea typeface="+mn-ea"/>
              <a:cs typeface="+mn-cs"/>
            </a:rPr>
            <a:t>Se desarrolló una </a:t>
          </a:r>
          <a:r>
            <a:rPr lang="es-MX" sz="2400" b="0" kern="1200" dirty="0">
              <a:solidFill>
                <a:srgbClr val="9627A9"/>
              </a:solidFill>
              <a:latin typeface="+mn-lt"/>
              <a:ea typeface="+mn-ea"/>
              <a:cs typeface="+mn-cs"/>
            </a:rPr>
            <a:t>propuesta de formación para el empoderamiento </a:t>
          </a:r>
          <a:r>
            <a:rPr lang="es-MX" sz="2400" b="0" kern="1200" dirty="0">
              <a:solidFill>
                <a:schemeClr val="tx1"/>
              </a:solidFill>
              <a:latin typeface="+mn-lt"/>
              <a:ea typeface="+mn-ea"/>
              <a:cs typeface="+mn-cs"/>
            </a:rPr>
            <a:t>de las mujeres con VIH, basado en el teatro del oprimido</a:t>
          </a:r>
        </a:p>
        <a:p>
          <a:r>
            <a:rPr lang="es-MX" sz="2400" b="0" kern="1200" dirty="0">
              <a:solidFill>
                <a:schemeClr val="tx1"/>
              </a:solidFill>
              <a:latin typeface="+mn-lt"/>
              <a:ea typeface="+mn-ea"/>
              <a:cs typeface="+mn-cs"/>
            </a:rPr>
            <a:t> </a:t>
          </a:r>
          <a:r>
            <a:rPr lang="es-MX" sz="2400" b="0" kern="1200" dirty="0">
              <a:solidFill>
                <a:srgbClr val="9627A9"/>
              </a:solidFill>
              <a:latin typeface="+mn-lt"/>
              <a:ea typeface="+mn-ea"/>
              <a:cs typeface="+mn-cs"/>
            </a:rPr>
            <a:t>*</a:t>
          </a:r>
          <a:r>
            <a:rPr lang="es-MX" sz="2400" b="0" kern="1200" dirty="0">
              <a:solidFill>
                <a:schemeClr val="tx1"/>
              </a:solidFill>
              <a:latin typeface="+mn-lt"/>
              <a:ea typeface="+mn-ea"/>
              <a:cs typeface="+mn-cs"/>
            </a:rPr>
            <a:t> Se capacitaron a 28 mujeres como formadoras de </a:t>
          </a:r>
          <a:r>
            <a:rPr lang="es-MX" sz="2400" b="0" kern="1200" dirty="0">
              <a:solidFill>
                <a:srgbClr val="9627A9"/>
              </a:solidFill>
              <a:latin typeface="+mn-lt"/>
              <a:ea typeface="+mn-ea"/>
              <a:cs typeface="+mn-cs"/>
            </a:rPr>
            <a:t>facilitadoras de grupos de empoderamiento,</a:t>
          </a:r>
          <a:r>
            <a:rPr lang="es-MX" sz="2400" b="0" kern="1200" dirty="0">
              <a:solidFill>
                <a:schemeClr val="tx1"/>
              </a:solidFill>
              <a:latin typeface="+mn-lt"/>
              <a:ea typeface="+mn-ea"/>
              <a:cs typeface="+mn-cs"/>
            </a:rPr>
            <a:t> que a su vez</a:t>
          </a:r>
          <a:r>
            <a:rPr lang="es-MX" sz="2400" b="0" kern="1200" dirty="0">
              <a:solidFill>
                <a:srgbClr val="9627A9"/>
              </a:solidFill>
              <a:latin typeface="+mn-lt"/>
              <a:ea typeface="+mn-ea"/>
              <a:cs typeface="+mn-cs"/>
            </a:rPr>
            <a:t> </a:t>
          </a:r>
          <a:r>
            <a:rPr lang="es-MX" sz="2400" b="0" kern="1200" dirty="0">
              <a:solidFill>
                <a:schemeClr val="tx1"/>
              </a:solidFill>
              <a:latin typeface="+mn-lt"/>
              <a:ea typeface="+mn-ea"/>
              <a:cs typeface="+mn-cs"/>
            </a:rPr>
            <a:t>han capacitado a 10 facilitadoras por cada país.</a:t>
          </a:r>
        </a:p>
        <a:p>
          <a:r>
            <a:rPr lang="es-MX" sz="2400" b="0" kern="1200" dirty="0">
              <a:solidFill>
                <a:schemeClr val="tx1"/>
              </a:solidFill>
              <a:latin typeface="+mn-lt"/>
              <a:ea typeface="+mn-ea"/>
              <a:cs typeface="+mn-cs"/>
            </a:rPr>
            <a:t>- Se están implementando </a:t>
          </a:r>
          <a:r>
            <a:rPr lang="es-MX" sz="2400" b="0" kern="1200" dirty="0">
              <a:solidFill>
                <a:srgbClr val="9627A9"/>
              </a:solidFill>
              <a:latin typeface="+mn-lt"/>
              <a:ea typeface="+mn-ea"/>
              <a:cs typeface="+mn-cs"/>
            </a:rPr>
            <a:t>g</a:t>
          </a:r>
          <a:r>
            <a:rPr lang="es-MX" sz="2400" b="0" kern="1200" dirty="0">
              <a:solidFill>
                <a:srgbClr val="7030A0"/>
              </a:solidFill>
              <a:latin typeface="+mn-lt"/>
              <a:ea typeface="+mn-ea"/>
              <a:cs typeface="+mn-cs"/>
            </a:rPr>
            <a:t>rupos de empoderamiento de </a:t>
          </a:r>
          <a:r>
            <a:rPr lang="es-MX" sz="2400" b="0" kern="1200" dirty="0" err="1">
              <a:solidFill>
                <a:srgbClr val="7030A0"/>
              </a:solidFill>
              <a:latin typeface="+mn-lt"/>
              <a:ea typeface="+mn-ea"/>
              <a:cs typeface="+mn-cs"/>
            </a:rPr>
            <a:t>MVVs</a:t>
          </a:r>
          <a:r>
            <a:rPr lang="es-MX" sz="2400" b="0" kern="1200" dirty="0">
              <a:solidFill>
                <a:srgbClr val="7030A0"/>
              </a:solidFill>
              <a:latin typeface="+mn-lt"/>
              <a:ea typeface="+mn-ea"/>
              <a:cs typeface="+mn-cs"/>
            </a:rPr>
            <a:t> </a:t>
          </a:r>
          <a:r>
            <a:rPr lang="es-MX" sz="2400" b="0" kern="1200" dirty="0">
              <a:solidFill>
                <a:schemeClr val="tx1"/>
              </a:solidFill>
              <a:latin typeface="+mn-lt"/>
              <a:ea typeface="+mn-ea"/>
              <a:cs typeface="+mn-cs"/>
            </a:rPr>
            <a:t>en los 11 países </a:t>
          </a:r>
        </a:p>
        <a:p>
          <a:r>
            <a:rPr lang="es-MX" sz="2400" b="0" kern="1200" dirty="0">
              <a:solidFill>
                <a:srgbClr val="9627A9"/>
              </a:solidFill>
              <a:latin typeface="+mn-lt"/>
              <a:ea typeface="+mn-ea"/>
              <a:cs typeface="+mn-cs"/>
            </a:rPr>
            <a:t>*</a:t>
          </a:r>
          <a:r>
            <a:rPr lang="es-MX" sz="2400" b="0" kern="1200" dirty="0">
              <a:solidFill>
                <a:schemeClr val="tx1"/>
              </a:solidFill>
              <a:latin typeface="+mn-lt"/>
              <a:ea typeface="+mn-ea"/>
              <a:cs typeface="+mn-cs"/>
            </a:rPr>
            <a:t> En septiembre y octubre 2017 se realizarán talleres regionales sobre </a:t>
          </a:r>
          <a:r>
            <a:rPr lang="es-MX" sz="2400" b="0" kern="1200" dirty="0">
              <a:solidFill>
                <a:srgbClr val="9627A9"/>
              </a:solidFill>
              <a:latin typeface="+mn-lt"/>
              <a:ea typeface="+mn-ea"/>
              <a:cs typeface="+mn-cs"/>
            </a:rPr>
            <a:t>liderazgo transformacional</a:t>
          </a:r>
        </a:p>
      </dgm:t>
    </dgm:pt>
    <dgm:pt modelId="{8A5ED947-4CB6-41F9-AD72-C912B14CFA90}" type="parTrans" cxnId="{2327C683-DB6F-4AEA-B5A0-1EA12BBEA0AD}">
      <dgm:prSet/>
      <dgm:spPr/>
      <dgm:t>
        <a:bodyPr/>
        <a:lstStyle/>
        <a:p>
          <a:endParaRPr lang="es-ES"/>
        </a:p>
      </dgm:t>
    </dgm:pt>
    <dgm:pt modelId="{27172AE6-813D-48FF-996A-DD0F0D88117B}" type="sibTrans" cxnId="{2327C683-DB6F-4AEA-B5A0-1EA12BBEA0AD}">
      <dgm:prSet/>
      <dgm:spPr/>
      <dgm:t>
        <a:bodyPr/>
        <a:lstStyle/>
        <a:p>
          <a:endParaRPr lang="es-ES"/>
        </a:p>
      </dgm:t>
    </dgm:pt>
    <dgm:pt modelId="{DEA8E56C-7207-4CFB-95DB-930101FF5347}" type="pres">
      <dgm:prSet presAssocID="{8BD23C3A-43CA-4859-9D8F-9A3EAE7CDA53}" presName="diagram" presStyleCnt="0">
        <dgm:presLayoutVars>
          <dgm:chPref val="1"/>
          <dgm:dir/>
          <dgm:animOne val="branch"/>
          <dgm:animLvl val="lvl"/>
          <dgm:resizeHandles val="exact"/>
        </dgm:presLayoutVars>
      </dgm:prSet>
      <dgm:spPr/>
    </dgm:pt>
    <dgm:pt modelId="{5E0BFB5C-75B4-4C1F-988A-F8DC38FEDF5A}" type="pres">
      <dgm:prSet presAssocID="{D24FF2E8-3676-4AB3-92ED-06EF42E6AF86}" presName="root1" presStyleCnt="0"/>
      <dgm:spPr/>
    </dgm:pt>
    <dgm:pt modelId="{F5FA0924-2980-47FA-8193-BEE3641B7496}" type="pres">
      <dgm:prSet presAssocID="{D24FF2E8-3676-4AB3-92ED-06EF42E6AF86}" presName="LevelOneTextNode" presStyleLbl="node0" presStyleIdx="0" presStyleCnt="1" custScaleY="275639" custLinFactX="23678" custLinFactNeighborX="100000" custLinFactNeighborY="0">
        <dgm:presLayoutVars>
          <dgm:chPref val="3"/>
        </dgm:presLayoutVars>
      </dgm:prSet>
      <dgm:spPr/>
    </dgm:pt>
    <dgm:pt modelId="{2AF3085C-AFDC-4ECB-AB76-EFEE5419691A}" type="pres">
      <dgm:prSet presAssocID="{D24FF2E8-3676-4AB3-92ED-06EF42E6AF86}" presName="level2hierChild" presStyleCnt="0"/>
      <dgm:spPr/>
    </dgm:pt>
  </dgm:ptLst>
  <dgm:cxnLst>
    <dgm:cxn modelId="{DE8A612B-7D71-47B1-BB5E-FCE6FD2B263D}" type="presOf" srcId="{D24FF2E8-3676-4AB3-92ED-06EF42E6AF86}" destId="{F5FA0924-2980-47FA-8193-BEE3641B7496}" srcOrd="0" destOrd="0" presId="urn:microsoft.com/office/officeart/2005/8/layout/hierarchy2"/>
    <dgm:cxn modelId="{2327C683-DB6F-4AEA-B5A0-1EA12BBEA0AD}" srcId="{8BD23C3A-43CA-4859-9D8F-9A3EAE7CDA53}" destId="{D24FF2E8-3676-4AB3-92ED-06EF42E6AF86}" srcOrd="0" destOrd="0" parTransId="{8A5ED947-4CB6-41F9-AD72-C912B14CFA90}" sibTransId="{27172AE6-813D-48FF-996A-DD0F0D88117B}"/>
    <dgm:cxn modelId="{76A685DA-C0A8-4DDB-A531-7CCCB0C8D941}" type="presOf" srcId="{8BD23C3A-43CA-4859-9D8F-9A3EAE7CDA53}" destId="{DEA8E56C-7207-4CFB-95DB-930101FF5347}" srcOrd="0" destOrd="0" presId="urn:microsoft.com/office/officeart/2005/8/layout/hierarchy2"/>
    <dgm:cxn modelId="{796FBFBB-26BB-47E0-807E-70B053AE44CF}" type="presParOf" srcId="{DEA8E56C-7207-4CFB-95DB-930101FF5347}" destId="{5E0BFB5C-75B4-4C1F-988A-F8DC38FEDF5A}" srcOrd="0" destOrd="0" presId="urn:microsoft.com/office/officeart/2005/8/layout/hierarchy2"/>
    <dgm:cxn modelId="{C0215A52-293B-4BD6-8915-9F80BFA4178F}" type="presParOf" srcId="{5E0BFB5C-75B4-4C1F-988A-F8DC38FEDF5A}" destId="{F5FA0924-2980-47FA-8193-BEE3641B7496}" srcOrd="0" destOrd="0" presId="urn:microsoft.com/office/officeart/2005/8/layout/hierarchy2"/>
    <dgm:cxn modelId="{51BA1956-CB61-485F-ACFE-4FFE4D31407C}" type="presParOf" srcId="{5E0BFB5C-75B4-4C1F-988A-F8DC38FEDF5A}" destId="{2AF3085C-AFDC-4ECB-AB76-EFEE5419691A}"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EDC873-0C47-2944-A4F1-FF4E50122358}" type="doc">
      <dgm:prSet loTypeId="urn:microsoft.com/office/officeart/2005/8/layout/StepDownProcess" loCatId="" qsTypeId="urn:microsoft.com/office/officeart/2005/8/quickstyle/3D3" qsCatId="3D" csTypeId="urn:microsoft.com/office/officeart/2005/8/colors/colorful4" csCatId="colorful" phldr="1"/>
      <dgm:spPr/>
      <dgm:t>
        <a:bodyPr/>
        <a:lstStyle/>
        <a:p>
          <a:endParaRPr lang="es-ES"/>
        </a:p>
      </dgm:t>
    </dgm:pt>
    <dgm:pt modelId="{9282C874-0F9D-6B47-ACFF-668D9306368F}">
      <dgm:prSet phldrT="[Texto]" custT="1"/>
      <dgm:spPr>
        <a:solidFill>
          <a:schemeClr val="accent4">
            <a:lumMod val="75000"/>
          </a:schemeClr>
        </a:solidFill>
      </dgm:spPr>
      <dgm:t>
        <a:bodyPr/>
        <a:lstStyle/>
        <a:p>
          <a:r>
            <a:rPr lang="es-ES" sz="1600" b="1" dirty="0">
              <a:latin typeface="Arial"/>
              <a:cs typeface="Arial"/>
            </a:rPr>
            <a:t>Año 1</a:t>
          </a:r>
        </a:p>
        <a:p>
          <a:r>
            <a:rPr lang="es-ES" sz="1600" b="1" dirty="0">
              <a:latin typeface="Arial"/>
              <a:cs typeface="Arial"/>
            </a:rPr>
            <a:t>(2016)</a:t>
          </a:r>
        </a:p>
      </dgm:t>
    </dgm:pt>
    <dgm:pt modelId="{507415E5-1788-0A4E-A5ED-651AC579000C}" type="parTrans" cxnId="{AD52CE3D-2329-9440-AA58-1A913903210E}">
      <dgm:prSet/>
      <dgm:spPr/>
      <dgm:t>
        <a:bodyPr/>
        <a:lstStyle/>
        <a:p>
          <a:endParaRPr lang="es-ES" sz="1200">
            <a:latin typeface="Arial"/>
            <a:cs typeface="Arial"/>
          </a:endParaRPr>
        </a:p>
      </dgm:t>
    </dgm:pt>
    <dgm:pt modelId="{32B918A1-A172-7747-82E4-74701C458078}" type="sibTrans" cxnId="{AD52CE3D-2329-9440-AA58-1A913903210E}">
      <dgm:prSet/>
      <dgm:spPr/>
      <dgm:t>
        <a:bodyPr/>
        <a:lstStyle/>
        <a:p>
          <a:endParaRPr lang="es-ES" sz="1200">
            <a:latin typeface="Arial"/>
            <a:cs typeface="Arial"/>
          </a:endParaRPr>
        </a:p>
      </dgm:t>
    </dgm:pt>
    <dgm:pt modelId="{3920D338-96A5-5843-B6B7-C19B73339101}">
      <dgm:prSet phldrT="[Texto]" custT="1"/>
      <dgm:spPr/>
      <dgm:t>
        <a:bodyPr/>
        <a:lstStyle/>
        <a:p>
          <a:pPr algn="l"/>
          <a:r>
            <a:rPr lang="es-ES_tradnl" sz="1600" dirty="0">
              <a:latin typeface="Arial"/>
              <a:cs typeface="Arial"/>
            </a:rPr>
            <a:t>Plataforma de trabajo</a:t>
          </a:r>
          <a:endParaRPr lang="es-ES" sz="1600" dirty="0">
            <a:latin typeface="Arial"/>
            <a:cs typeface="Arial"/>
          </a:endParaRPr>
        </a:p>
      </dgm:t>
    </dgm:pt>
    <dgm:pt modelId="{50690337-61AD-8C4C-ADD5-0800638F2FD3}" type="parTrans" cxnId="{534F0A20-550E-644B-9C77-A12359CDA504}">
      <dgm:prSet/>
      <dgm:spPr/>
      <dgm:t>
        <a:bodyPr/>
        <a:lstStyle/>
        <a:p>
          <a:endParaRPr lang="es-ES" sz="1200">
            <a:latin typeface="Arial"/>
            <a:cs typeface="Arial"/>
          </a:endParaRPr>
        </a:p>
      </dgm:t>
    </dgm:pt>
    <dgm:pt modelId="{F13CE50D-B621-FA47-970F-9F7BF03FCE6E}" type="sibTrans" cxnId="{534F0A20-550E-644B-9C77-A12359CDA504}">
      <dgm:prSet/>
      <dgm:spPr/>
      <dgm:t>
        <a:bodyPr/>
        <a:lstStyle/>
        <a:p>
          <a:endParaRPr lang="es-ES" sz="1200">
            <a:latin typeface="Arial"/>
            <a:cs typeface="Arial"/>
          </a:endParaRPr>
        </a:p>
      </dgm:t>
    </dgm:pt>
    <dgm:pt modelId="{900D68F3-8AC4-A74D-B417-70B5239F2D19}">
      <dgm:prSet phldrT="[Texto]" custT="1"/>
      <dgm:spPr>
        <a:solidFill>
          <a:schemeClr val="accent1">
            <a:lumMod val="50000"/>
          </a:schemeClr>
        </a:solidFill>
      </dgm:spPr>
      <dgm:t>
        <a:bodyPr/>
        <a:lstStyle/>
        <a:p>
          <a:r>
            <a:rPr lang="es-ES_tradnl" sz="1600" b="1" dirty="0">
              <a:latin typeface="Arial"/>
              <a:cs typeface="Arial"/>
            </a:rPr>
            <a:t>Año 2</a:t>
          </a:r>
        </a:p>
        <a:p>
          <a:r>
            <a:rPr lang="es-ES_tradnl" sz="1600" b="1" dirty="0">
              <a:latin typeface="Arial"/>
              <a:cs typeface="Arial"/>
            </a:rPr>
            <a:t>(2017)</a:t>
          </a:r>
          <a:endParaRPr lang="es-ES" sz="1600" b="1" dirty="0">
            <a:latin typeface="Arial"/>
            <a:cs typeface="Arial"/>
          </a:endParaRPr>
        </a:p>
      </dgm:t>
    </dgm:pt>
    <dgm:pt modelId="{BE909660-F92F-D04C-A94F-44C6DCFED627}" type="parTrans" cxnId="{4A3D1289-36EE-954E-8AC9-DAB67033305E}">
      <dgm:prSet/>
      <dgm:spPr/>
      <dgm:t>
        <a:bodyPr/>
        <a:lstStyle/>
        <a:p>
          <a:endParaRPr lang="es-ES" sz="1200">
            <a:latin typeface="Arial"/>
            <a:cs typeface="Arial"/>
          </a:endParaRPr>
        </a:p>
      </dgm:t>
    </dgm:pt>
    <dgm:pt modelId="{A35BCEF0-95B3-BF4F-B14C-2BB4F0E08492}" type="sibTrans" cxnId="{4A3D1289-36EE-954E-8AC9-DAB67033305E}">
      <dgm:prSet/>
      <dgm:spPr/>
      <dgm:t>
        <a:bodyPr/>
        <a:lstStyle/>
        <a:p>
          <a:endParaRPr lang="es-ES" sz="1200">
            <a:latin typeface="Arial"/>
            <a:cs typeface="Arial"/>
          </a:endParaRPr>
        </a:p>
      </dgm:t>
    </dgm:pt>
    <dgm:pt modelId="{6BDC8629-5B76-EA46-88D4-7A29273624CB}">
      <dgm:prSet phldrT="[Texto]" custT="1"/>
      <dgm:spPr/>
      <dgm:t>
        <a:bodyPr/>
        <a:lstStyle/>
        <a:p>
          <a:r>
            <a:rPr lang="es-ES" sz="1600" dirty="0">
              <a:latin typeface="Arial"/>
              <a:cs typeface="Arial"/>
            </a:rPr>
            <a:t>Implementación</a:t>
          </a:r>
        </a:p>
      </dgm:t>
    </dgm:pt>
    <dgm:pt modelId="{6A19E056-83E9-494C-A2BE-F3569D3178D1}" type="parTrans" cxnId="{E4697BC9-3C4A-2A49-B5D0-7645EC7C459F}">
      <dgm:prSet/>
      <dgm:spPr/>
      <dgm:t>
        <a:bodyPr/>
        <a:lstStyle/>
        <a:p>
          <a:endParaRPr lang="es-ES" sz="1200">
            <a:latin typeface="Arial"/>
            <a:cs typeface="Arial"/>
          </a:endParaRPr>
        </a:p>
      </dgm:t>
    </dgm:pt>
    <dgm:pt modelId="{BF7377F6-46AF-DB49-A959-799F332FB984}" type="sibTrans" cxnId="{E4697BC9-3C4A-2A49-B5D0-7645EC7C459F}">
      <dgm:prSet/>
      <dgm:spPr/>
      <dgm:t>
        <a:bodyPr/>
        <a:lstStyle/>
        <a:p>
          <a:endParaRPr lang="es-ES" sz="1200">
            <a:latin typeface="Arial"/>
            <a:cs typeface="Arial"/>
          </a:endParaRPr>
        </a:p>
      </dgm:t>
    </dgm:pt>
    <dgm:pt modelId="{3C2C4A2A-2451-5A49-8BA6-F35FA976AFD0}">
      <dgm:prSet phldrT="[Texto]" custT="1"/>
      <dgm:spPr>
        <a:solidFill>
          <a:schemeClr val="accent2">
            <a:lumMod val="75000"/>
          </a:schemeClr>
        </a:solidFill>
      </dgm:spPr>
      <dgm:t>
        <a:bodyPr/>
        <a:lstStyle/>
        <a:p>
          <a:r>
            <a:rPr lang="es-ES" sz="1600" b="1" dirty="0">
              <a:latin typeface="Arial"/>
              <a:cs typeface="Arial"/>
            </a:rPr>
            <a:t>Año 3</a:t>
          </a:r>
        </a:p>
        <a:p>
          <a:r>
            <a:rPr lang="es-ES" sz="1600" b="1" dirty="0">
              <a:latin typeface="Arial"/>
              <a:cs typeface="Arial"/>
            </a:rPr>
            <a:t>(2018)</a:t>
          </a:r>
        </a:p>
      </dgm:t>
    </dgm:pt>
    <dgm:pt modelId="{CE5063A3-749E-5843-BCCD-62B8B65E1842}" type="parTrans" cxnId="{C9E4E11E-5F26-9244-B2E7-756B49A8E926}">
      <dgm:prSet/>
      <dgm:spPr/>
      <dgm:t>
        <a:bodyPr/>
        <a:lstStyle/>
        <a:p>
          <a:endParaRPr lang="es-ES" sz="1200">
            <a:latin typeface="Arial"/>
            <a:cs typeface="Arial"/>
          </a:endParaRPr>
        </a:p>
      </dgm:t>
    </dgm:pt>
    <dgm:pt modelId="{BB54CDE9-057C-BE47-9725-8EC0781603FA}" type="sibTrans" cxnId="{C9E4E11E-5F26-9244-B2E7-756B49A8E926}">
      <dgm:prSet/>
      <dgm:spPr/>
      <dgm:t>
        <a:bodyPr/>
        <a:lstStyle/>
        <a:p>
          <a:endParaRPr lang="es-ES" sz="1200">
            <a:latin typeface="Arial"/>
            <a:cs typeface="Arial"/>
          </a:endParaRPr>
        </a:p>
      </dgm:t>
    </dgm:pt>
    <dgm:pt modelId="{7F9B407E-8AF8-E244-A128-B567D3155908}">
      <dgm:prSet phldrT="[Texto]" custT="1"/>
      <dgm:spPr/>
      <dgm:t>
        <a:bodyPr/>
        <a:lstStyle/>
        <a:p>
          <a:r>
            <a:rPr lang="es-ES_tradnl" sz="1600" dirty="0">
              <a:latin typeface="Arial"/>
              <a:cs typeface="Arial"/>
            </a:rPr>
            <a:t>Evaluación de resultados</a:t>
          </a:r>
          <a:endParaRPr lang="es-ES" sz="1600" dirty="0">
            <a:latin typeface="Arial"/>
            <a:cs typeface="Arial"/>
          </a:endParaRPr>
        </a:p>
      </dgm:t>
    </dgm:pt>
    <dgm:pt modelId="{63ADC9A9-C5EF-7543-8453-8535A9EADF8F}" type="parTrans" cxnId="{523389F4-1698-104A-87D4-A291A3D0C270}">
      <dgm:prSet/>
      <dgm:spPr/>
      <dgm:t>
        <a:bodyPr/>
        <a:lstStyle/>
        <a:p>
          <a:endParaRPr lang="es-ES" sz="1200">
            <a:latin typeface="Arial"/>
            <a:cs typeface="Arial"/>
          </a:endParaRPr>
        </a:p>
      </dgm:t>
    </dgm:pt>
    <dgm:pt modelId="{9DB7AEFE-CDAF-A040-BEC5-9B17C55D2B9F}" type="sibTrans" cxnId="{523389F4-1698-104A-87D4-A291A3D0C270}">
      <dgm:prSet/>
      <dgm:spPr/>
      <dgm:t>
        <a:bodyPr/>
        <a:lstStyle/>
        <a:p>
          <a:endParaRPr lang="es-ES" sz="1200">
            <a:latin typeface="Arial"/>
            <a:cs typeface="Arial"/>
          </a:endParaRPr>
        </a:p>
      </dgm:t>
    </dgm:pt>
    <dgm:pt modelId="{6C2C2B7A-D11C-C647-812A-4E89E542FD86}">
      <dgm:prSet phldrT="[Texto]" custT="1"/>
      <dgm:spPr/>
      <dgm:t>
        <a:bodyPr/>
        <a:lstStyle/>
        <a:p>
          <a:r>
            <a:rPr lang="es-ES" sz="1600" dirty="0">
              <a:latin typeface="Arial"/>
              <a:cs typeface="Arial"/>
            </a:rPr>
            <a:t>Cumplimiento de objetivos</a:t>
          </a:r>
        </a:p>
      </dgm:t>
    </dgm:pt>
    <dgm:pt modelId="{0D8685A1-EF09-8B42-ADB1-9E3C89635C9C}" type="parTrans" cxnId="{1084F11F-B5D3-5145-A422-6E3C16C4CA78}">
      <dgm:prSet/>
      <dgm:spPr/>
      <dgm:t>
        <a:bodyPr/>
        <a:lstStyle/>
        <a:p>
          <a:endParaRPr lang="es-ES"/>
        </a:p>
      </dgm:t>
    </dgm:pt>
    <dgm:pt modelId="{7A491015-1E7E-E144-9D31-3086D389E7CE}" type="sibTrans" cxnId="{1084F11F-B5D3-5145-A422-6E3C16C4CA78}">
      <dgm:prSet/>
      <dgm:spPr/>
      <dgm:t>
        <a:bodyPr/>
        <a:lstStyle/>
        <a:p>
          <a:endParaRPr lang="es-ES"/>
        </a:p>
      </dgm:t>
    </dgm:pt>
    <dgm:pt modelId="{19259126-30E6-5449-876B-6167B7996F3E}">
      <dgm:prSet phldrT="[Texto]" custT="1"/>
      <dgm:spPr/>
      <dgm:t>
        <a:bodyPr/>
        <a:lstStyle/>
        <a:p>
          <a:r>
            <a:rPr lang="es-ES" sz="1600" dirty="0">
              <a:latin typeface="Arial"/>
              <a:cs typeface="Arial"/>
            </a:rPr>
            <a:t>Resultados</a:t>
          </a:r>
        </a:p>
      </dgm:t>
    </dgm:pt>
    <dgm:pt modelId="{AB149D30-C5B8-004D-B82C-933ED7D410DB}" type="parTrans" cxnId="{ED2343B5-28BB-724B-A1EF-7D0D22FC8B35}">
      <dgm:prSet/>
      <dgm:spPr/>
      <dgm:t>
        <a:bodyPr/>
        <a:lstStyle/>
        <a:p>
          <a:endParaRPr lang="en-US"/>
        </a:p>
      </dgm:t>
    </dgm:pt>
    <dgm:pt modelId="{201D537D-B8E1-5545-853C-E209AFE169C3}" type="sibTrans" cxnId="{ED2343B5-28BB-724B-A1EF-7D0D22FC8B35}">
      <dgm:prSet/>
      <dgm:spPr/>
      <dgm:t>
        <a:bodyPr/>
        <a:lstStyle/>
        <a:p>
          <a:endParaRPr lang="en-US"/>
        </a:p>
      </dgm:t>
    </dgm:pt>
    <dgm:pt modelId="{5206BB69-6EE8-9C4B-B5EE-4152E3954053}">
      <dgm:prSet phldrT="[Texto]" custT="1"/>
      <dgm:spPr/>
      <dgm:t>
        <a:bodyPr/>
        <a:lstStyle/>
        <a:p>
          <a:pPr algn="l"/>
          <a:r>
            <a:rPr lang="es-ES" sz="1600" dirty="0">
              <a:latin typeface="Arial"/>
              <a:cs typeface="Arial"/>
            </a:rPr>
            <a:t>Organización de procesos</a:t>
          </a:r>
        </a:p>
      </dgm:t>
    </dgm:pt>
    <dgm:pt modelId="{5348F846-9FEB-5545-BE55-6F1456289895}" type="parTrans" cxnId="{F110428C-BEC4-ED4A-AB59-B623A0C8604A}">
      <dgm:prSet/>
      <dgm:spPr/>
      <dgm:t>
        <a:bodyPr/>
        <a:lstStyle/>
        <a:p>
          <a:endParaRPr lang="en-US"/>
        </a:p>
      </dgm:t>
    </dgm:pt>
    <dgm:pt modelId="{B9E94912-15F3-A84D-A97A-A3264E91B4A9}" type="sibTrans" cxnId="{F110428C-BEC4-ED4A-AB59-B623A0C8604A}">
      <dgm:prSet/>
      <dgm:spPr/>
      <dgm:t>
        <a:bodyPr/>
        <a:lstStyle/>
        <a:p>
          <a:endParaRPr lang="en-US"/>
        </a:p>
      </dgm:t>
    </dgm:pt>
    <dgm:pt modelId="{54A2C1D4-8BCC-0D4C-A157-5CB93C6E71CF}">
      <dgm:prSet phldrT="[Texto]" custT="1"/>
      <dgm:spPr/>
      <dgm:t>
        <a:bodyPr/>
        <a:lstStyle/>
        <a:p>
          <a:pPr algn="l"/>
          <a:r>
            <a:rPr lang="es-ES" sz="1600" dirty="0">
              <a:latin typeface="Arial"/>
              <a:cs typeface="Arial"/>
            </a:rPr>
            <a:t>Desarrollo de capacidades</a:t>
          </a:r>
        </a:p>
      </dgm:t>
    </dgm:pt>
    <dgm:pt modelId="{50CD1326-766A-1C44-BC74-B1B66BF0822C}" type="parTrans" cxnId="{9E02FFD8-7AFA-D44C-B023-B796C7E0DB65}">
      <dgm:prSet/>
      <dgm:spPr/>
      <dgm:t>
        <a:bodyPr/>
        <a:lstStyle/>
        <a:p>
          <a:endParaRPr lang="en-US"/>
        </a:p>
      </dgm:t>
    </dgm:pt>
    <dgm:pt modelId="{4F5DF46A-4493-1243-96F8-7F981B61B344}" type="sibTrans" cxnId="{9E02FFD8-7AFA-D44C-B023-B796C7E0DB65}">
      <dgm:prSet/>
      <dgm:spPr/>
      <dgm:t>
        <a:bodyPr/>
        <a:lstStyle/>
        <a:p>
          <a:endParaRPr lang="en-US"/>
        </a:p>
      </dgm:t>
    </dgm:pt>
    <dgm:pt modelId="{0CC6F584-21A1-1F4A-B702-17ADA2966CD0}">
      <dgm:prSet phldrT="[Texto]" custT="1"/>
      <dgm:spPr/>
      <dgm:t>
        <a:bodyPr/>
        <a:lstStyle/>
        <a:p>
          <a:pPr algn="l"/>
          <a:r>
            <a:rPr lang="es-ES" sz="1600" dirty="0">
              <a:latin typeface="Arial"/>
              <a:cs typeface="Arial"/>
            </a:rPr>
            <a:t>Implementación</a:t>
          </a:r>
        </a:p>
      </dgm:t>
    </dgm:pt>
    <dgm:pt modelId="{8B980FB0-97FF-EC44-B685-61DC3EE9E403}" type="parTrans" cxnId="{B8A14AFD-A101-2849-9D15-C0E61783A26F}">
      <dgm:prSet/>
      <dgm:spPr/>
      <dgm:t>
        <a:bodyPr/>
        <a:lstStyle/>
        <a:p>
          <a:endParaRPr lang="en-US"/>
        </a:p>
      </dgm:t>
    </dgm:pt>
    <dgm:pt modelId="{1D5877D3-2CCB-B641-925F-697886A47A9F}" type="sibTrans" cxnId="{B8A14AFD-A101-2849-9D15-C0E61783A26F}">
      <dgm:prSet/>
      <dgm:spPr/>
      <dgm:t>
        <a:bodyPr/>
        <a:lstStyle/>
        <a:p>
          <a:endParaRPr lang="en-US"/>
        </a:p>
      </dgm:t>
    </dgm:pt>
    <dgm:pt modelId="{2D25EAA0-B421-4F4C-8A1D-5CB4DEDE9B9B}" type="pres">
      <dgm:prSet presAssocID="{E9EDC873-0C47-2944-A4F1-FF4E50122358}" presName="rootnode" presStyleCnt="0">
        <dgm:presLayoutVars>
          <dgm:chMax/>
          <dgm:chPref/>
          <dgm:dir/>
          <dgm:animLvl val="lvl"/>
        </dgm:presLayoutVars>
      </dgm:prSet>
      <dgm:spPr/>
    </dgm:pt>
    <dgm:pt modelId="{C051C7DF-C70F-E24E-9192-64604EF181DE}" type="pres">
      <dgm:prSet presAssocID="{9282C874-0F9D-6B47-ACFF-668D9306368F}" presName="composite" presStyleCnt="0"/>
      <dgm:spPr/>
    </dgm:pt>
    <dgm:pt modelId="{66D658F5-EBC8-5143-8FF1-77797789C173}" type="pres">
      <dgm:prSet presAssocID="{9282C874-0F9D-6B47-ACFF-668D9306368F}" presName="bentUpArrow1" presStyleLbl="alignImgPlace1" presStyleIdx="0" presStyleCnt="2"/>
      <dgm:spPr/>
    </dgm:pt>
    <dgm:pt modelId="{B2428905-E414-A34E-B0AA-76227E6CD307}" type="pres">
      <dgm:prSet presAssocID="{9282C874-0F9D-6B47-ACFF-668D9306368F}" presName="ParentText" presStyleLbl="node1" presStyleIdx="0" presStyleCnt="3">
        <dgm:presLayoutVars>
          <dgm:chMax val="1"/>
          <dgm:chPref val="1"/>
          <dgm:bulletEnabled val="1"/>
        </dgm:presLayoutVars>
      </dgm:prSet>
      <dgm:spPr/>
    </dgm:pt>
    <dgm:pt modelId="{2AF1B662-6833-7842-A322-E784F58B8FA5}" type="pres">
      <dgm:prSet presAssocID="{9282C874-0F9D-6B47-ACFF-668D9306368F}" presName="ChildText" presStyleLbl="revTx" presStyleIdx="0" presStyleCnt="3" custScaleX="200096" custLinFactNeighborX="69000">
        <dgm:presLayoutVars>
          <dgm:chMax val="0"/>
          <dgm:chPref val="0"/>
          <dgm:bulletEnabled val="1"/>
        </dgm:presLayoutVars>
      </dgm:prSet>
      <dgm:spPr/>
    </dgm:pt>
    <dgm:pt modelId="{919FB19B-A7C2-934C-8B5A-288050383B35}" type="pres">
      <dgm:prSet presAssocID="{32B918A1-A172-7747-82E4-74701C458078}" presName="sibTrans" presStyleCnt="0"/>
      <dgm:spPr/>
    </dgm:pt>
    <dgm:pt modelId="{E679FCF5-60DA-E349-A300-1DCAC7C62F84}" type="pres">
      <dgm:prSet presAssocID="{900D68F3-8AC4-A74D-B417-70B5239F2D19}" presName="composite" presStyleCnt="0"/>
      <dgm:spPr/>
    </dgm:pt>
    <dgm:pt modelId="{6BC8C61B-9740-1D49-8366-2206A4D7EC9B}" type="pres">
      <dgm:prSet presAssocID="{900D68F3-8AC4-A74D-B417-70B5239F2D19}" presName="bentUpArrow1" presStyleLbl="alignImgPlace1" presStyleIdx="1" presStyleCnt="2"/>
      <dgm:spPr/>
    </dgm:pt>
    <dgm:pt modelId="{BB65696C-F726-EC45-A837-09588AA66D76}" type="pres">
      <dgm:prSet presAssocID="{900D68F3-8AC4-A74D-B417-70B5239F2D19}" presName="ParentText" presStyleLbl="node1" presStyleIdx="1" presStyleCnt="3">
        <dgm:presLayoutVars>
          <dgm:chMax val="1"/>
          <dgm:chPref val="1"/>
          <dgm:bulletEnabled val="1"/>
        </dgm:presLayoutVars>
      </dgm:prSet>
      <dgm:spPr/>
    </dgm:pt>
    <dgm:pt modelId="{CBEC9F1C-C4BB-4C44-BED1-90FC7C190DE3}" type="pres">
      <dgm:prSet presAssocID="{900D68F3-8AC4-A74D-B417-70B5239F2D19}" presName="ChildText" presStyleLbl="revTx" presStyleIdx="1" presStyleCnt="3">
        <dgm:presLayoutVars>
          <dgm:chMax val="0"/>
          <dgm:chPref val="0"/>
          <dgm:bulletEnabled val="1"/>
        </dgm:presLayoutVars>
      </dgm:prSet>
      <dgm:spPr/>
    </dgm:pt>
    <dgm:pt modelId="{85A7ABC4-8CF1-2E48-B249-C7B30DA16A90}" type="pres">
      <dgm:prSet presAssocID="{A35BCEF0-95B3-BF4F-B14C-2BB4F0E08492}" presName="sibTrans" presStyleCnt="0"/>
      <dgm:spPr/>
    </dgm:pt>
    <dgm:pt modelId="{57701042-4A52-8C4F-B739-CC604F78123E}" type="pres">
      <dgm:prSet presAssocID="{3C2C4A2A-2451-5A49-8BA6-F35FA976AFD0}" presName="composite" presStyleCnt="0"/>
      <dgm:spPr/>
    </dgm:pt>
    <dgm:pt modelId="{BBBE814B-4EC5-264C-A533-97293250EF4A}" type="pres">
      <dgm:prSet presAssocID="{3C2C4A2A-2451-5A49-8BA6-F35FA976AFD0}" presName="ParentText" presStyleLbl="node1" presStyleIdx="2" presStyleCnt="3">
        <dgm:presLayoutVars>
          <dgm:chMax val="1"/>
          <dgm:chPref val="1"/>
          <dgm:bulletEnabled val="1"/>
        </dgm:presLayoutVars>
      </dgm:prSet>
      <dgm:spPr/>
    </dgm:pt>
    <dgm:pt modelId="{D390788A-F8D2-0C41-B1A3-A113599F6BC8}" type="pres">
      <dgm:prSet presAssocID="{3C2C4A2A-2451-5A49-8BA6-F35FA976AFD0}" presName="FinalChildText" presStyleLbl="revTx" presStyleIdx="2" presStyleCnt="3" custScaleX="104038" custLinFactNeighborX="13800">
        <dgm:presLayoutVars>
          <dgm:chMax val="0"/>
          <dgm:chPref val="0"/>
          <dgm:bulletEnabled val="1"/>
        </dgm:presLayoutVars>
      </dgm:prSet>
      <dgm:spPr/>
    </dgm:pt>
  </dgm:ptLst>
  <dgm:cxnLst>
    <dgm:cxn modelId="{DA055B03-E554-9F49-A301-0BD99430A7A6}" type="presOf" srcId="{54A2C1D4-8BCC-0D4C-A157-5CB93C6E71CF}" destId="{2AF1B662-6833-7842-A322-E784F58B8FA5}" srcOrd="0" destOrd="2" presId="urn:microsoft.com/office/officeart/2005/8/layout/StepDownProcess"/>
    <dgm:cxn modelId="{8A7E9C0B-ABE1-BC47-A75B-68425A82AD43}" type="presOf" srcId="{E9EDC873-0C47-2944-A4F1-FF4E50122358}" destId="{2D25EAA0-B421-4F4C-8A1D-5CB4DEDE9B9B}" srcOrd="0" destOrd="0" presId="urn:microsoft.com/office/officeart/2005/8/layout/StepDownProcess"/>
    <dgm:cxn modelId="{C9E4E11E-5F26-9244-B2E7-756B49A8E926}" srcId="{E9EDC873-0C47-2944-A4F1-FF4E50122358}" destId="{3C2C4A2A-2451-5A49-8BA6-F35FA976AFD0}" srcOrd="2" destOrd="0" parTransId="{CE5063A3-749E-5843-BCCD-62B8B65E1842}" sibTransId="{BB54CDE9-057C-BE47-9725-8EC0781603FA}"/>
    <dgm:cxn modelId="{1084F11F-B5D3-5145-A422-6E3C16C4CA78}" srcId="{3C2C4A2A-2451-5A49-8BA6-F35FA976AFD0}" destId="{6C2C2B7A-D11C-C647-812A-4E89E542FD86}" srcOrd="1" destOrd="0" parTransId="{0D8685A1-EF09-8B42-ADB1-9E3C89635C9C}" sibTransId="{7A491015-1E7E-E144-9D31-3086D389E7CE}"/>
    <dgm:cxn modelId="{534F0A20-550E-644B-9C77-A12359CDA504}" srcId="{9282C874-0F9D-6B47-ACFF-668D9306368F}" destId="{3920D338-96A5-5843-B6B7-C19B73339101}" srcOrd="0" destOrd="0" parTransId="{50690337-61AD-8C4C-ADD5-0800638F2FD3}" sibTransId="{F13CE50D-B621-FA47-970F-9F7BF03FCE6E}"/>
    <dgm:cxn modelId="{AD52CE3D-2329-9440-AA58-1A913903210E}" srcId="{E9EDC873-0C47-2944-A4F1-FF4E50122358}" destId="{9282C874-0F9D-6B47-ACFF-668D9306368F}" srcOrd="0" destOrd="0" parTransId="{507415E5-1788-0A4E-A5ED-651AC579000C}" sibTransId="{32B918A1-A172-7747-82E4-74701C458078}"/>
    <dgm:cxn modelId="{9C501369-4807-D140-A028-82456839191D}" type="presOf" srcId="{7F9B407E-8AF8-E244-A128-B567D3155908}" destId="{D390788A-F8D2-0C41-B1A3-A113599F6BC8}" srcOrd="0" destOrd="0" presId="urn:microsoft.com/office/officeart/2005/8/layout/StepDownProcess"/>
    <dgm:cxn modelId="{CC3F9A69-1BDD-5D47-B119-37F568037C6A}" type="presOf" srcId="{19259126-30E6-5449-876B-6167B7996F3E}" destId="{CBEC9F1C-C4BB-4C44-BED1-90FC7C190DE3}" srcOrd="0" destOrd="1" presId="urn:microsoft.com/office/officeart/2005/8/layout/StepDownProcess"/>
    <dgm:cxn modelId="{E9A1E071-64D4-0E4D-8A3C-428087EAFD4E}" type="presOf" srcId="{5206BB69-6EE8-9C4B-B5EE-4152E3954053}" destId="{2AF1B662-6833-7842-A322-E784F58B8FA5}" srcOrd="0" destOrd="1" presId="urn:microsoft.com/office/officeart/2005/8/layout/StepDownProcess"/>
    <dgm:cxn modelId="{0D927B7D-A9AE-B446-9CD1-E65D39DEDA51}" type="presOf" srcId="{3C2C4A2A-2451-5A49-8BA6-F35FA976AFD0}" destId="{BBBE814B-4EC5-264C-A533-97293250EF4A}" srcOrd="0" destOrd="0" presId="urn:microsoft.com/office/officeart/2005/8/layout/StepDownProcess"/>
    <dgm:cxn modelId="{4A3D1289-36EE-954E-8AC9-DAB67033305E}" srcId="{E9EDC873-0C47-2944-A4F1-FF4E50122358}" destId="{900D68F3-8AC4-A74D-B417-70B5239F2D19}" srcOrd="1" destOrd="0" parTransId="{BE909660-F92F-D04C-A94F-44C6DCFED627}" sibTransId="{A35BCEF0-95B3-BF4F-B14C-2BB4F0E08492}"/>
    <dgm:cxn modelId="{F110428C-BEC4-ED4A-AB59-B623A0C8604A}" srcId="{9282C874-0F9D-6B47-ACFF-668D9306368F}" destId="{5206BB69-6EE8-9C4B-B5EE-4152E3954053}" srcOrd="1" destOrd="0" parTransId="{5348F846-9FEB-5545-BE55-6F1456289895}" sibTransId="{B9E94912-15F3-A84D-A97A-A3264E91B4A9}"/>
    <dgm:cxn modelId="{45482296-D0D8-9F40-87B6-069198173C3B}" type="presOf" srcId="{9282C874-0F9D-6B47-ACFF-668D9306368F}" destId="{B2428905-E414-A34E-B0AA-76227E6CD307}" srcOrd="0" destOrd="0" presId="urn:microsoft.com/office/officeart/2005/8/layout/StepDownProcess"/>
    <dgm:cxn modelId="{79EE9F96-71C5-0F46-82C1-E6A0FA313D7C}" type="presOf" srcId="{0CC6F584-21A1-1F4A-B702-17ADA2966CD0}" destId="{2AF1B662-6833-7842-A322-E784F58B8FA5}" srcOrd="0" destOrd="3" presId="urn:microsoft.com/office/officeart/2005/8/layout/StepDownProcess"/>
    <dgm:cxn modelId="{CD0E84AE-7BCD-F24E-96C6-E81AD748B556}" type="presOf" srcId="{3920D338-96A5-5843-B6B7-C19B73339101}" destId="{2AF1B662-6833-7842-A322-E784F58B8FA5}" srcOrd="0" destOrd="0" presId="urn:microsoft.com/office/officeart/2005/8/layout/StepDownProcess"/>
    <dgm:cxn modelId="{D7A95AB0-0FE5-A84F-98A6-A3FD3B6A44F3}" type="presOf" srcId="{6BDC8629-5B76-EA46-88D4-7A29273624CB}" destId="{CBEC9F1C-C4BB-4C44-BED1-90FC7C190DE3}" srcOrd="0" destOrd="0" presId="urn:microsoft.com/office/officeart/2005/8/layout/StepDownProcess"/>
    <dgm:cxn modelId="{D9066BB2-B503-2446-A670-39A043068C80}" type="presOf" srcId="{6C2C2B7A-D11C-C647-812A-4E89E542FD86}" destId="{D390788A-F8D2-0C41-B1A3-A113599F6BC8}" srcOrd="0" destOrd="1" presId="urn:microsoft.com/office/officeart/2005/8/layout/StepDownProcess"/>
    <dgm:cxn modelId="{ED2343B5-28BB-724B-A1EF-7D0D22FC8B35}" srcId="{900D68F3-8AC4-A74D-B417-70B5239F2D19}" destId="{19259126-30E6-5449-876B-6167B7996F3E}" srcOrd="1" destOrd="0" parTransId="{AB149D30-C5B8-004D-B82C-933ED7D410DB}" sibTransId="{201D537D-B8E1-5545-853C-E209AFE169C3}"/>
    <dgm:cxn modelId="{E4697BC9-3C4A-2A49-B5D0-7645EC7C459F}" srcId="{900D68F3-8AC4-A74D-B417-70B5239F2D19}" destId="{6BDC8629-5B76-EA46-88D4-7A29273624CB}" srcOrd="0" destOrd="0" parTransId="{6A19E056-83E9-494C-A2BE-F3569D3178D1}" sibTransId="{BF7377F6-46AF-DB49-A959-799F332FB984}"/>
    <dgm:cxn modelId="{9E02FFD8-7AFA-D44C-B023-B796C7E0DB65}" srcId="{9282C874-0F9D-6B47-ACFF-668D9306368F}" destId="{54A2C1D4-8BCC-0D4C-A157-5CB93C6E71CF}" srcOrd="2" destOrd="0" parTransId="{50CD1326-766A-1C44-BC74-B1B66BF0822C}" sibTransId="{4F5DF46A-4493-1243-96F8-7F981B61B344}"/>
    <dgm:cxn modelId="{D88245EF-5A0F-7F48-B812-67AE709EF5F3}" type="presOf" srcId="{900D68F3-8AC4-A74D-B417-70B5239F2D19}" destId="{BB65696C-F726-EC45-A837-09588AA66D76}" srcOrd="0" destOrd="0" presId="urn:microsoft.com/office/officeart/2005/8/layout/StepDownProcess"/>
    <dgm:cxn modelId="{523389F4-1698-104A-87D4-A291A3D0C270}" srcId="{3C2C4A2A-2451-5A49-8BA6-F35FA976AFD0}" destId="{7F9B407E-8AF8-E244-A128-B567D3155908}" srcOrd="0" destOrd="0" parTransId="{63ADC9A9-C5EF-7543-8453-8535A9EADF8F}" sibTransId="{9DB7AEFE-CDAF-A040-BEC5-9B17C55D2B9F}"/>
    <dgm:cxn modelId="{B8A14AFD-A101-2849-9D15-C0E61783A26F}" srcId="{9282C874-0F9D-6B47-ACFF-668D9306368F}" destId="{0CC6F584-21A1-1F4A-B702-17ADA2966CD0}" srcOrd="3" destOrd="0" parTransId="{8B980FB0-97FF-EC44-B685-61DC3EE9E403}" sibTransId="{1D5877D3-2CCB-B641-925F-697886A47A9F}"/>
    <dgm:cxn modelId="{03298EEF-C93D-0841-9570-39C446272AD6}" type="presParOf" srcId="{2D25EAA0-B421-4F4C-8A1D-5CB4DEDE9B9B}" destId="{C051C7DF-C70F-E24E-9192-64604EF181DE}" srcOrd="0" destOrd="0" presId="urn:microsoft.com/office/officeart/2005/8/layout/StepDownProcess"/>
    <dgm:cxn modelId="{8B3E54A0-DEE0-114E-90A2-709B11F597B1}" type="presParOf" srcId="{C051C7DF-C70F-E24E-9192-64604EF181DE}" destId="{66D658F5-EBC8-5143-8FF1-77797789C173}" srcOrd="0" destOrd="0" presId="urn:microsoft.com/office/officeart/2005/8/layout/StepDownProcess"/>
    <dgm:cxn modelId="{552CF514-D844-754B-81EE-14F3DB861370}" type="presParOf" srcId="{C051C7DF-C70F-E24E-9192-64604EF181DE}" destId="{B2428905-E414-A34E-B0AA-76227E6CD307}" srcOrd="1" destOrd="0" presId="urn:microsoft.com/office/officeart/2005/8/layout/StepDownProcess"/>
    <dgm:cxn modelId="{91F5A8C7-64D9-C142-B59F-8425AF3FAEA9}" type="presParOf" srcId="{C051C7DF-C70F-E24E-9192-64604EF181DE}" destId="{2AF1B662-6833-7842-A322-E784F58B8FA5}" srcOrd="2" destOrd="0" presId="urn:microsoft.com/office/officeart/2005/8/layout/StepDownProcess"/>
    <dgm:cxn modelId="{471AF92A-46FE-ED4A-8276-32E9D2126711}" type="presParOf" srcId="{2D25EAA0-B421-4F4C-8A1D-5CB4DEDE9B9B}" destId="{919FB19B-A7C2-934C-8B5A-288050383B35}" srcOrd="1" destOrd="0" presId="urn:microsoft.com/office/officeart/2005/8/layout/StepDownProcess"/>
    <dgm:cxn modelId="{F2C4F72E-59D5-E74C-B47D-9264784C79EE}" type="presParOf" srcId="{2D25EAA0-B421-4F4C-8A1D-5CB4DEDE9B9B}" destId="{E679FCF5-60DA-E349-A300-1DCAC7C62F84}" srcOrd="2" destOrd="0" presId="urn:microsoft.com/office/officeart/2005/8/layout/StepDownProcess"/>
    <dgm:cxn modelId="{29BFBA7A-9F90-064F-8AB9-C918ACE027D1}" type="presParOf" srcId="{E679FCF5-60DA-E349-A300-1DCAC7C62F84}" destId="{6BC8C61B-9740-1D49-8366-2206A4D7EC9B}" srcOrd="0" destOrd="0" presId="urn:microsoft.com/office/officeart/2005/8/layout/StepDownProcess"/>
    <dgm:cxn modelId="{6BC40C5F-379E-0B4E-A7B7-7135B9218896}" type="presParOf" srcId="{E679FCF5-60DA-E349-A300-1DCAC7C62F84}" destId="{BB65696C-F726-EC45-A837-09588AA66D76}" srcOrd="1" destOrd="0" presId="urn:microsoft.com/office/officeart/2005/8/layout/StepDownProcess"/>
    <dgm:cxn modelId="{362A4CAD-2493-E546-9E98-39CCB9A3F389}" type="presParOf" srcId="{E679FCF5-60DA-E349-A300-1DCAC7C62F84}" destId="{CBEC9F1C-C4BB-4C44-BED1-90FC7C190DE3}" srcOrd="2" destOrd="0" presId="urn:microsoft.com/office/officeart/2005/8/layout/StepDownProcess"/>
    <dgm:cxn modelId="{4EDFB008-1B86-DF4D-957B-C4974E03E506}" type="presParOf" srcId="{2D25EAA0-B421-4F4C-8A1D-5CB4DEDE9B9B}" destId="{85A7ABC4-8CF1-2E48-B249-C7B30DA16A90}" srcOrd="3" destOrd="0" presId="urn:microsoft.com/office/officeart/2005/8/layout/StepDownProcess"/>
    <dgm:cxn modelId="{E38A017F-2189-164A-AE09-8F2022FA989B}" type="presParOf" srcId="{2D25EAA0-B421-4F4C-8A1D-5CB4DEDE9B9B}" destId="{57701042-4A52-8C4F-B739-CC604F78123E}" srcOrd="4" destOrd="0" presId="urn:microsoft.com/office/officeart/2005/8/layout/StepDownProcess"/>
    <dgm:cxn modelId="{19D6B4FA-5E5A-984C-B6B4-AC621E320804}" type="presParOf" srcId="{57701042-4A52-8C4F-B739-CC604F78123E}" destId="{BBBE814B-4EC5-264C-A533-97293250EF4A}" srcOrd="0" destOrd="0" presId="urn:microsoft.com/office/officeart/2005/8/layout/StepDownProcess"/>
    <dgm:cxn modelId="{CA2D753A-18AC-1A47-B070-E5791F44D0DE}" type="presParOf" srcId="{57701042-4A52-8C4F-B739-CC604F78123E}" destId="{D390788A-F8D2-0C41-B1A3-A113599F6BC8}"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94240-17B9-4D9C-B31A-54D5E3FDA84F}">
      <dsp:nvSpPr>
        <dsp:cNvPr id="0" name=""/>
        <dsp:cNvSpPr/>
      </dsp:nvSpPr>
      <dsp:spPr>
        <a:xfrm>
          <a:off x="844638" y="2807127"/>
          <a:ext cx="556092" cy="2078252"/>
        </a:xfrm>
        <a:custGeom>
          <a:avLst/>
          <a:gdLst/>
          <a:ahLst/>
          <a:cxnLst/>
          <a:rect l="0" t="0" r="0" b="0"/>
          <a:pathLst>
            <a:path>
              <a:moveTo>
                <a:pt x="0" y="0"/>
              </a:moveTo>
              <a:lnTo>
                <a:pt x="278046" y="0"/>
              </a:lnTo>
              <a:lnTo>
                <a:pt x="278046" y="2078252"/>
              </a:lnTo>
              <a:lnTo>
                <a:pt x="556092" y="20782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068900" y="3792469"/>
        <a:ext cx="107568" cy="107568"/>
      </dsp:txXfrm>
    </dsp:sp>
    <dsp:sp modelId="{35938A97-C99E-4626-B213-3C486E8ED792}">
      <dsp:nvSpPr>
        <dsp:cNvPr id="0" name=""/>
        <dsp:cNvSpPr/>
      </dsp:nvSpPr>
      <dsp:spPr>
        <a:xfrm>
          <a:off x="844638" y="2807127"/>
          <a:ext cx="644654" cy="932355"/>
        </a:xfrm>
        <a:custGeom>
          <a:avLst/>
          <a:gdLst/>
          <a:ahLst/>
          <a:cxnLst/>
          <a:rect l="0" t="0" r="0" b="0"/>
          <a:pathLst>
            <a:path>
              <a:moveTo>
                <a:pt x="0" y="0"/>
              </a:moveTo>
              <a:lnTo>
                <a:pt x="322327" y="0"/>
              </a:lnTo>
              <a:lnTo>
                <a:pt x="322327" y="932355"/>
              </a:lnTo>
              <a:lnTo>
                <a:pt x="644654" y="9323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138627" y="3244967"/>
        <a:ext cx="56675" cy="56675"/>
      </dsp:txXfrm>
    </dsp:sp>
    <dsp:sp modelId="{8BDD8CEF-7DD3-4D19-8A1A-0E0C19221A93}">
      <dsp:nvSpPr>
        <dsp:cNvPr id="0" name=""/>
        <dsp:cNvSpPr/>
      </dsp:nvSpPr>
      <dsp:spPr>
        <a:xfrm>
          <a:off x="844638" y="2253974"/>
          <a:ext cx="601240" cy="553152"/>
        </a:xfrm>
        <a:custGeom>
          <a:avLst/>
          <a:gdLst/>
          <a:ahLst/>
          <a:cxnLst/>
          <a:rect l="0" t="0" r="0" b="0"/>
          <a:pathLst>
            <a:path>
              <a:moveTo>
                <a:pt x="0" y="553152"/>
              </a:moveTo>
              <a:lnTo>
                <a:pt x="300620" y="553152"/>
              </a:lnTo>
              <a:lnTo>
                <a:pt x="300620" y="0"/>
              </a:lnTo>
              <a:lnTo>
                <a:pt x="6012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124833" y="2510126"/>
        <a:ext cx="40849" cy="40849"/>
      </dsp:txXfrm>
    </dsp:sp>
    <dsp:sp modelId="{286EDF87-EF13-45DB-AA0D-3553D0ADCF3E}">
      <dsp:nvSpPr>
        <dsp:cNvPr id="0" name=""/>
        <dsp:cNvSpPr/>
      </dsp:nvSpPr>
      <dsp:spPr>
        <a:xfrm>
          <a:off x="844638" y="612447"/>
          <a:ext cx="691481" cy="2194680"/>
        </a:xfrm>
        <a:custGeom>
          <a:avLst/>
          <a:gdLst/>
          <a:ahLst/>
          <a:cxnLst/>
          <a:rect l="0" t="0" r="0" b="0"/>
          <a:pathLst>
            <a:path>
              <a:moveTo>
                <a:pt x="0" y="2194680"/>
              </a:moveTo>
              <a:lnTo>
                <a:pt x="345740" y="2194680"/>
              </a:lnTo>
              <a:lnTo>
                <a:pt x="345740" y="0"/>
              </a:lnTo>
              <a:lnTo>
                <a:pt x="69148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132852" y="1652261"/>
        <a:ext cx="115051" cy="115051"/>
      </dsp:txXfrm>
    </dsp:sp>
    <dsp:sp modelId="{2C41E4F0-5103-42A5-A446-849AA4BCC46F}">
      <dsp:nvSpPr>
        <dsp:cNvPr id="0" name=""/>
        <dsp:cNvSpPr/>
      </dsp:nvSpPr>
      <dsp:spPr>
        <a:xfrm rot="16200000">
          <a:off x="-1782118" y="2387729"/>
          <a:ext cx="4414717" cy="838796"/>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s-ES" sz="4900" kern="1200" dirty="0"/>
            <a:t>Objetivos</a:t>
          </a:r>
        </a:p>
      </dsp:txBody>
      <dsp:txXfrm>
        <a:off x="-1741171" y="2428676"/>
        <a:ext cx="4332823" cy="756902"/>
      </dsp:txXfrm>
    </dsp:sp>
    <dsp:sp modelId="{8F2EA126-6E7D-458A-BD93-26C6871FD565}">
      <dsp:nvSpPr>
        <dsp:cNvPr id="0" name=""/>
        <dsp:cNvSpPr/>
      </dsp:nvSpPr>
      <dsp:spPr>
        <a:xfrm>
          <a:off x="1536119" y="0"/>
          <a:ext cx="8979480" cy="122489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u="none" kern="1200" dirty="0"/>
            <a:t>1. </a:t>
          </a:r>
          <a:r>
            <a:rPr lang="es-ES" sz="2400" u="sng" kern="1200" dirty="0"/>
            <a:t>Participación de mujeres</a:t>
          </a:r>
          <a:r>
            <a:rPr lang="es-ES" sz="2400" u="none" kern="1200" dirty="0"/>
            <a:t> con VIH</a:t>
          </a:r>
          <a:r>
            <a:rPr lang="es-ES" sz="2400" kern="1200" dirty="0"/>
            <a:t> en espacios de toma de decisiones </a:t>
          </a:r>
          <a:r>
            <a:rPr lang="es-ES" sz="2400" u="sng" kern="1200" dirty="0"/>
            <a:t>para incidencia política a favor de sus necesidades y derechos</a:t>
          </a:r>
        </a:p>
      </dsp:txBody>
      <dsp:txXfrm>
        <a:off x="1595913" y="59794"/>
        <a:ext cx="8859892" cy="1105306"/>
      </dsp:txXfrm>
    </dsp:sp>
    <dsp:sp modelId="{ABDBE0F9-45B8-4A26-829E-B2CAB95C91B5}">
      <dsp:nvSpPr>
        <dsp:cNvPr id="0" name=""/>
        <dsp:cNvSpPr/>
      </dsp:nvSpPr>
      <dsp:spPr>
        <a:xfrm>
          <a:off x="1445878" y="1550107"/>
          <a:ext cx="9069721" cy="1407735"/>
        </a:xfrm>
        <a:prstGeom prst="roundRect">
          <a:avLst/>
        </a:prstGeom>
        <a:solidFill>
          <a:srgbClr val="9627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2. Empoderamiento de las </a:t>
          </a:r>
          <a:r>
            <a:rPr lang="es-ES" sz="2400" u="sng" kern="1200" dirty="0"/>
            <a:t>mujeres con VIH: fortalecimiento de sus capacidades </a:t>
          </a:r>
          <a:r>
            <a:rPr lang="es-ES" sz="2400" kern="1200" dirty="0"/>
            <a:t>en temas de derechos humanos, violencia contra las mujeres, derechos sexuales y reproductivos</a:t>
          </a:r>
        </a:p>
      </dsp:txBody>
      <dsp:txXfrm>
        <a:off x="1514598" y="1618827"/>
        <a:ext cx="8932281" cy="1270295"/>
      </dsp:txXfrm>
    </dsp:sp>
    <dsp:sp modelId="{ADCC7D91-D93F-41D6-B3B9-B9C0E0B74261}">
      <dsp:nvSpPr>
        <dsp:cNvPr id="0" name=""/>
        <dsp:cNvSpPr/>
      </dsp:nvSpPr>
      <dsp:spPr>
        <a:xfrm>
          <a:off x="1489293" y="3320084"/>
          <a:ext cx="9026306" cy="838796"/>
        </a:xfrm>
        <a:prstGeom prst="roundRect">
          <a:avLst/>
        </a:prstGeom>
        <a:solidFill>
          <a:srgbClr val="3A96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3. Fortalecimiento de </a:t>
          </a:r>
          <a:r>
            <a:rPr lang="es-ES" sz="2400" u="none" kern="1200" dirty="0"/>
            <a:t>las </a:t>
          </a:r>
          <a:r>
            <a:rPr lang="es-ES" sz="2400" u="sng" kern="1200" dirty="0"/>
            <a:t>bases comunitarias</a:t>
          </a:r>
          <a:r>
            <a:rPr lang="es-ES" sz="2400" u="none" kern="1200" dirty="0"/>
            <a:t> de </a:t>
          </a:r>
          <a:r>
            <a:rPr lang="es-ES" sz="2400" kern="1200" dirty="0"/>
            <a:t>la red ICW Latina</a:t>
          </a:r>
        </a:p>
      </dsp:txBody>
      <dsp:txXfrm>
        <a:off x="1530240" y="3361031"/>
        <a:ext cx="8944412" cy="756902"/>
      </dsp:txXfrm>
    </dsp:sp>
    <dsp:sp modelId="{B9E8114E-DD38-43A3-98A9-995FB38EFC24}">
      <dsp:nvSpPr>
        <dsp:cNvPr id="0" name=""/>
        <dsp:cNvSpPr/>
      </dsp:nvSpPr>
      <dsp:spPr>
        <a:xfrm>
          <a:off x="1400730" y="4465981"/>
          <a:ext cx="9114869" cy="83879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4. </a:t>
          </a:r>
          <a:r>
            <a:rPr lang="es-ES" sz="2400" kern="1200" dirty="0"/>
            <a:t>Mejorar la </a:t>
          </a:r>
          <a:r>
            <a:rPr lang="es-ES" sz="2400" u="sng" kern="1200" dirty="0"/>
            <a:t>información</a:t>
          </a:r>
          <a:r>
            <a:rPr lang="es-ES" sz="2400" kern="1200" dirty="0"/>
            <a:t> disponible sobre la situación de las mujeres con VIH y su uso para procesos de incidencia política</a:t>
          </a:r>
        </a:p>
      </dsp:txBody>
      <dsp:txXfrm>
        <a:off x="1441677" y="4506928"/>
        <a:ext cx="9032975" cy="756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044AA-9284-4631-ACBD-29E0314E9392}">
      <dsp:nvSpPr>
        <dsp:cNvPr id="0" name=""/>
        <dsp:cNvSpPr/>
      </dsp:nvSpPr>
      <dsp:spPr>
        <a:xfrm>
          <a:off x="1657" y="0"/>
          <a:ext cx="2578211" cy="5261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s-ES" sz="2200" kern="1200" dirty="0"/>
        </a:p>
        <a:p>
          <a:pPr marL="0" lvl="0" indent="0" algn="ctr" defTabSz="977900">
            <a:lnSpc>
              <a:spcPct val="90000"/>
            </a:lnSpc>
            <a:spcBef>
              <a:spcPct val="0"/>
            </a:spcBef>
            <a:spcAft>
              <a:spcPct val="35000"/>
            </a:spcAft>
            <a:buNone/>
          </a:pPr>
          <a:r>
            <a:rPr lang="es-ES" sz="2400" kern="1200" dirty="0"/>
            <a:t>1.Incidencia Política</a:t>
          </a:r>
        </a:p>
        <a:p>
          <a:pPr marL="0" lvl="0" indent="0" algn="ctr" defTabSz="977900">
            <a:lnSpc>
              <a:spcPct val="90000"/>
            </a:lnSpc>
            <a:spcBef>
              <a:spcPct val="0"/>
            </a:spcBef>
            <a:spcAft>
              <a:spcPct val="35000"/>
            </a:spcAft>
            <a:buNone/>
          </a:pPr>
          <a:r>
            <a:rPr lang="es-ES" sz="2400" kern="1200" dirty="0"/>
            <a:t>(Eliminación de barreras legales para el acceso</a:t>
          </a:r>
          <a:r>
            <a:rPr lang="es-ES" sz="2200" kern="1200" dirty="0"/>
            <a:t>)</a:t>
          </a:r>
        </a:p>
      </dsp:txBody>
      <dsp:txXfrm>
        <a:off x="1657" y="2104526"/>
        <a:ext cx="2578211" cy="2104526"/>
      </dsp:txXfrm>
    </dsp:sp>
    <dsp:sp modelId="{62C38B9F-77AD-4DE9-8101-5C5F6D3B6FFE}">
      <dsp:nvSpPr>
        <dsp:cNvPr id="0" name=""/>
        <dsp:cNvSpPr/>
      </dsp:nvSpPr>
      <dsp:spPr>
        <a:xfrm>
          <a:off x="414753" y="315679"/>
          <a:ext cx="1752018" cy="1752018"/>
        </a:xfrm>
        <a:prstGeom prst="ellipse">
          <a:avLst/>
        </a:prstGeom>
        <a:blipFill>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6E711-382E-487F-97F8-576E3616F111}">
      <dsp:nvSpPr>
        <dsp:cNvPr id="0" name=""/>
        <dsp:cNvSpPr/>
      </dsp:nvSpPr>
      <dsp:spPr>
        <a:xfrm>
          <a:off x="2657215" y="0"/>
          <a:ext cx="2578211" cy="5261317"/>
        </a:xfrm>
        <a:prstGeom prst="roundRect">
          <a:avLst>
            <a:gd name="adj" fmla="val 10000"/>
          </a:avLst>
        </a:prstGeom>
        <a:solidFill>
          <a:srgbClr val="9627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 </a:t>
          </a:r>
        </a:p>
        <a:p>
          <a:pPr marL="0" lvl="0" indent="0" algn="ctr" defTabSz="1066800">
            <a:lnSpc>
              <a:spcPct val="90000"/>
            </a:lnSpc>
            <a:spcBef>
              <a:spcPct val="0"/>
            </a:spcBef>
            <a:spcAft>
              <a:spcPct val="35000"/>
            </a:spcAft>
            <a:buNone/>
          </a:pPr>
          <a:r>
            <a:rPr lang="es-ES" sz="2400" kern="1200" dirty="0"/>
            <a:t>2.Fortalecimiento de los Sistemas Comunitarios</a:t>
          </a:r>
        </a:p>
      </dsp:txBody>
      <dsp:txXfrm>
        <a:off x="2657215" y="2104526"/>
        <a:ext cx="2578211" cy="2104526"/>
      </dsp:txXfrm>
    </dsp:sp>
    <dsp:sp modelId="{75DAD4E9-36A4-470E-997E-7CCC04F6D4BC}">
      <dsp:nvSpPr>
        <dsp:cNvPr id="0" name=""/>
        <dsp:cNvSpPr/>
      </dsp:nvSpPr>
      <dsp:spPr>
        <a:xfrm>
          <a:off x="3070312" y="315679"/>
          <a:ext cx="1752018" cy="1752018"/>
        </a:xfrm>
        <a:prstGeom prst="ellipse">
          <a:avLst/>
        </a:prstGeom>
        <a:blipFill>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A368D6-C403-4A6C-B389-A8BBAA7D7AF6}">
      <dsp:nvSpPr>
        <dsp:cNvPr id="0" name=""/>
        <dsp:cNvSpPr/>
      </dsp:nvSpPr>
      <dsp:spPr>
        <a:xfrm>
          <a:off x="5314431" y="0"/>
          <a:ext cx="2578211" cy="5261317"/>
        </a:xfrm>
        <a:prstGeom prst="roundRect">
          <a:avLst>
            <a:gd name="adj" fmla="val 10000"/>
          </a:avLst>
        </a:prstGeom>
        <a:solidFill>
          <a:srgbClr val="3A96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s-ES" sz="2400" kern="1200" dirty="0"/>
        </a:p>
        <a:p>
          <a:pPr marL="0" lvl="0" indent="0" algn="ctr" defTabSz="1066800">
            <a:lnSpc>
              <a:spcPct val="90000"/>
            </a:lnSpc>
            <a:spcBef>
              <a:spcPct val="0"/>
            </a:spcBef>
            <a:spcAft>
              <a:spcPct val="35000"/>
            </a:spcAft>
            <a:buNone/>
          </a:pPr>
          <a:r>
            <a:rPr lang="es-ES" sz="2400" kern="1200" dirty="0"/>
            <a:t>3. Seguimiento y evaluación</a:t>
          </a:r>
        </a:p>
      </dsp:txBody>
      <dsp:txXfrm>
        <a:off x="5314431" y="2104526"/>
        <a:ext cx="2578211" cy="2104526"/>
      </dsp:txXfrm>
    </dsp:sp>
    <dsp:sp modelId="{428F4A99-64CF-4AD9-AB45-D9A029501B6C}">
      <dsp:nvSpPr>
        <dsp:cNvPr id="0" name=""/>
        <dsp:cNvSpPr/>
      </dsp:nvSpPr>
      <dsp:spPr>
        <a:xfrm>
          <a:off x="5725870" y="315679"/>
          <a:ext cx="1752018" cy="1752018"/>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3C13C-595B-4E0F-8016-22AC5A2BEA95}">
      <dsp:nvSpPr>
        <dsp:cNvPr id="0" name=""/>
        <dsp:cNvSpPr/>
      </dsp:nvSpPr>
      <dsp:spPr>
        <a:xfrm>
          <a:off x="-12" y="4304380"/>
          <a:ext cx="7892668" cy="789197"/>
        </a:xfrm>
        <a:prstGeom prst="mathMinus">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a:reflection endPos="65000" dist="50800" dir="5400000" sy="-100000" algn="bl" rotWithShape="0"/>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342C6-21B5-482B-BA70-EB2DE184BAA0}">
      <dsp:nvSpPr>
        <dsp:cNvPr id="0" name=""/>
        <dsp:cNvSpPr/>
      </dsp:nvSpPr>
      <dsp:spPr>
        <a:xfrm>
          <a:off x="905" y="42212"/>
          <a:ext cx="5279434" cy="6274171"/>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0" kern="1200" dirty="0">
              <a:latin typeface="Calibri" panose="020F0502020204030204"/>
              <a:ea typeface="+mn-ea"/>
              <a:cs typeface="+mn-cs"/>
            </a:rPr>
            <a:t> </a:t>
          </a:r>
        </a:p>
        <a:p>
          <a:pPr marL="0" lvl="0" indent="0" algn="ctr" defTabSz="1066800">
            <a:lnSpc>
              <a:spcPct val="90000"/>
            </a:lnSpc>
            <a:spcBef>
              <a:spcPct val="0"/>
            </a:spcBef>
            <a:spcAft>
              <a:spcPct val="35000"/>
            </a:spcAft>
            <a:buNone/>
          </a:pPr>
          <a:r>
            <a:rPr lang="es-ES" sz="2400" b="0" kern="1200" dirty="0">
              <a:latin typeface="Calibri" panose="020F0502020204030204"/>
              <a:ea typeface="+mn-ea"/>
              <a:cs typeface="+mn-cs"/>
            </a:rPr>
            <a:t>2016</a:t>
          </a:r>
        </a:p>
        <a:p>
          <a:pPr marL="0" lvl="0" indent="0" algn="ctr" defTabSz="1066800">
            <a:lnSpc>
              <a:spcPct val="90000"/>
            </a:lnSpc>
            <a:spcBef>
              <a:spcPct val="0"/>
            </a:spcBef>
            <a:spcAft>
              <a:spcPct val="35000"/>
            </a:spcAft>
            <a:buNone/>
          </a:pPr>
          <a:r>
            <a:rPr lang="es-ES" sz="2400" b="0" kern="1200" dirty="0">
              <a:latin typeface="Calibri" panose="020F0502020204030204"/>
              <a:ea typeface="+mn-ea"/>
              <a:cs typeface="+mn-cs"/>
            </a:rPr>
            <a:t>- Se elaboró un </a:t>
          </a:r>
          <a:r>
            <a:rPr lang="es-ES" sz="2400" b="0" kern="1200" dirty="0">
              <a:solidFill>
                <a:srgbClr val="9627A9"/>
              </a:solidFill>
              <a:latin typeface="Calibri" panose="020F0502020204030204"/>
              <a:ea typeface="+mn-ea"/>
              <a:cs typeface="+mn-cs"/>
            </a:rPr>
            <a:t>mapeo regional legal y de políticas sobre </a:t>
          </a:r>
          <a:r>
            <a:rPr lang="es-ES" sz="2400" b="0" kern="1200" dirty="0">
              <a:solidFill>
                <a:schemeClr val="tx1"/>
              </a:solidFill>
              <a:latin typeface="Calibri" panose="020F0502020204030204"/>
              <a:ea typeface="+mn-ea"/>
              <a:cs typeface="+mn-cs"/>
            </a:rPr>
            <a:t>38 criterios relacionados con los </a:t>
          </a:r>
          <a:r>
            <a:rPr lang="es-ES" sz="2400" b="0" kern="1200" dirty="0">
              <a:solidFill>
                <a:srgbClr val="9627A9"/>
              </a:solidFill>
              <a:latin typeface="Calibri" panose="020F0502020204030204"/>
              <a:ea typeface="+mn-ea"/>
              <a:cs typeface="+mn-cs"/>
            </a:rPr>
            <a:t>derechos humanos de las mujeres viviendo con VIH</a:t>
          </a:r>
          <a:r>
            <a:rPr lang="es-ES" sz="2400" b="0" kern="1200" dirty="0">
              <a:latin typeface="Calibri" panose="020F0502020204030204"/>
              <a:ea typeface="+mn-ea"/>
              <a:cs typeface="+mn-cs"/>
            </a:rPr>
            <a:t>, con énfasis en igualdad de género, VIH/SIDA, salud sexual y reproductiva y violencia contra las mujeres.</a:t>
          </a:r>
        </a:p>
        <a:p>
          <a:pPr marL="0" lvl="0" indent="0" algn="ctr" defTabSz="1066800">
            <a:lnSpc>
              <a:spcPct val="90000"/>
            </a:lnSpc>
            <a:spcBef>
              <a:spcPct val="0"/>
            </a:spcBef>
            <a:spcAft>
              <a:spcPct val="35000"/>
            </a:spcAft>
            <a:buNone/>
          </a:pPr>
          <a:endParaRPr lang="es-ES" sz="2400" b="0" kern="1200" dirty="0">
            <a:latin typeface="Calibri" panose="020F0502020204030204"/>
            <a:ea typeface="+mn-ea"/>
            <a:cs typeface="+mn-cs"/>
          </a:endParaRPr>
        </a:p>
        <a:p>
          <a:pPr marL="0" lvl="0" indent="0" algn="ctr" defTabSz="1066800">
            <a:lnSpc>
              <a:spcPct val="90000"/>
            </a:lnSpc>
            <a:spcBef>
              <a:spcPct val="0"/>
            </a:spcBef>
            <a:spcAft>
              <a:spcPct val="35000"/>
            </a:spcAft>
            <a:buNone/>
          </a:pPr>
          <a:r>
            <a:rPr lang="es-ES" sz="2400" b="0" kern="1200" dirty="0">
              <a:latin typeface="Calibri" panose="020F0502020204030204"/>
              <a:ea typeface="+mn-ea"/>
              <a:cs typeface="+mn-cs"/>
            </a:rPr>
            <a:t>2017</a:t>
          </a:r>
        </a:p>
        <a:p>
          <a:pPr marL="0" lvl="0" indent="0" algn="ctr" defTabSz="1066800">
            <a:lnSpc>
              <a:spcPct val="90000"/>
            </a:lnSpc>
            <a:spcBef>
              <a:spcPct val="0"/>
            </a:spcBef>
            <a:spcAft>
              <a:spcPct val="35000"/>
            </a:spcAft>
            <a:buNone/>
          </a:pPr>
          <a:r>
            <a:rPr lang="es-ES" sz="2400" b="0" kern="1200" dirty="0">
              <a:latin typeface="Calibri" panose="020F0502020204030204"/>
              <a:ea typeface="+mn-ea"/>
              <a:cs typeface="+mn-cs"/>
            </a:rPr>
            <a:t>- Se está diseñando una </a:t>
          </a:r>
          <a:r>
            <a:rPr lang="es-ES" sz="2400" b="0" kern="1200" dirty="0">
              <a:solidFill>
                <a:srgbClr val="9627A9"/>
              </a:solidFill>
              <a:latin typeface="Calibri" panose="020F0502020204030204"/>
              <a:ea typeface="+mn-ea"/>
              <a:cs typeface="+mn-cs"/>
            </a:rPr>
            <a:t>herramienta en línea, basada en el mapeo</a:t>
          </a:r>
          <a:r>
            <a:rPr lang="es-ES" sz="2400" b="0" kern="1200" dirty="0">
              <a:latin typeface="Calibri" panose="020F0502020204030204"/>
              <a:ea typeface="+mn-ea"/>
              <a:cs typeface="+mn-cs"/>
            </a:rPr>
            <a:t>. Las mujeres monitorean cambios en legislación, políticas y normas en VIH, SSR y violencia. </a:t>
          </a:r>
        </a:p>
        <a:p>
          <a:pPr marL="0" lvl="0" indent="0" algn="ctr" defTabSz="1066800">
            <a:lnSpc>
              <a:spcPct val="90000"/>
            </a:lnSpc>
            <a:spcBef>
              <a:spcPct val="0"/>
            </a:spcBef>
            <a:spcAft>
              <a:spcPct val="35000"/>
            </a:spcAft>
            <a:buNone/>
          </a:pPr>
          <a:endParaRPr lang="es-ES" sz="2400" b="0" kern="1200" dirty="0">
            <a:latin typeface="Calibri" panose="020F0502020204030204"/>
            <a:ea typeface="+mn-ea"/>
            <a:cs typeface="+mn-cs"/>
          </a:endParaRPr>
        </a:p>
      </dsp:txBody>
      <dsp:txXfrm>
        <a:off x="155534" y="196841"/>
        <a:ext cx="4970176" cy="5964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3FB47-CA9C-4CE5-9B4C-0AD7FC2E6506}">
      <dsp:nvSpPr>
        <dsp:cNvPr id="0" name=""/>
        <dsp:cNvSpPr/>
      </dsp:nvSpPr>
      <dsp:spPr>
        <a:xfrm>
          <a:off x="177802" y="3352"/>
          <a:ext cx="4483680" cy="5545035"/>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0" kern="1200" dirty="0">
              <a:solidFill>
                <a:schemeClr val="tx1"/>
              </a:solidFill>
              <a:latin typeface="Calibri" panose="020F0502020204030204"/>
              <a:ea typeface="+mn-ea"/>
              <a:cs typeface="+mn-cs"/>
            </a:rPr>
            <a:t>Se desarrolló una </a:t>
          </a:r>
          <a:r>
            <a:rPr lang="es-MX" sz="2400" b="0" kern="1200" dirty="0">
              <a:solidFill>
                <a:srgbClr val="9627A9"/>
              </a:solidFill>
              <a:latin typeface="Calibri" panose="020F0502020204030204"/>
              <a:ea typeface="+mn-ea"/>
              <a:cs typeface="+mn-cs"/>
            </a:rPr>
            <a:t>estrategia regional de incidencia </a:t>
          </a:r>
          <a:r>
            <a:rPr lang="es-MX" sz="2400" b="0" kern="1200" dirty="0">
              <a:solidFill>
                <a:schemeClr val="tx1"/>
              </a:solidFill>
              <a:latin typeface="Calibri" panose="020F0502020204030204"/>
              <a:ea typeface="+mn-ea"/>
              <a:cs typeface="+mn-cs"/>
            </a:rPr>
            <a:t>y</a:t>
          </a:r>
          <a:r>
            <a:rPr lang="es-MX" sz="2400" b="0" kern="1200" dirty="0">
              <a:solidFill>
                <a:srgbClr val="9627A9"/>
              </a:solidFill>
              <a:latin typeface="Calibri" panose="020F0502020204030204"/>
              <a:ea typeface="+mn-ea"/>
              <a:cs typeface="+mn-cs"/>
            </a:rPr>
            <a:t> 10 planes de incidencia nacional </a:t>
          </a:r>
          <a:r>
            <a:rPr lang="es-MX" sz="2400" b="0" kern="1200" dirty="0">
              <a:solidFill>
                <a:schemeClr val="tx1"/>
              </a:solidFill>
              <a:latin typeface="Calibri" panose="020F0502020204030204"/>
              <a:ea typeface="+mn-ea"/>
              <a:cs typeface="+mn-cs"/>
            </a:rPr>
            <a:t>(falta el plan de Bolivia)</a:t>
          </a:r>
        </a:p>
        <a:p>
          <a:pPr marL="0" lvl="0" indent="0" algn="ctr" defTabSz="1066800">
            <a:lnSpc>
              <a:spcPct val="90000"/>
            </a:lnSpc>
            <a:spcBef>
              <a:spcPct val="0"/>
            </a:spcBef>
            <a:spcAft>
              <a:spcPct val="35000"/>
            </a:spcAft>
            <a:buNone/>
          </a:pPr>
          <a:endParaRPr lang="es-MX" sz="2400" b="0" kern="1200" dirty="0">
            <a:solidFill>
              <a:schemeClr val="tx1"/>
            </a:solidFill>
            <a:latin typeface="Calibri" panose="020F0502020204030204"/>
            <a:ea typeface="+mn-ea"/>
            <a:cs typeface="+mn-cs"/>
          </a:endParaRPr>
        </a:p>
        <a:p>
          <a:pPr marL="0" lvl="0" indent="0" algn="ctr" defTabSz="1066800">
            <a:lnSpc>
              <a:spcPct val="90000"/>
            </a:lnSpc>
            <a:spcBef>
              <a:spcPct val="0"/>
            </a:spcBef>
            <a:spcAft>
              <a:spcPct val="35000"/>
            </a:spcAft>
            <a:buNone/>
          </a:pPr>
          <a:r>
            <a:rPr lang="es-MX" sz="2400" b="0" kern="1200" dirty="0">
              <a:solidFill>
                <a:schemeClr val="tx1"/>
              </a:solidFill>
              <a:latin typeface="Calibri" panose="020F0502020204030204"/>
              <a:ea typeface="+mn-ea"/>
              <a:cs typeface="+mn-cs"/>
            </a:rPr>
            <a:t>- Se están implementando </a:t>
          </a:r>
          <a:r>
            <a:rPr lang="es-MX" sz="2400" b="0" kern="1200" dirty="0">
              <a:solidFill>
                <a:srgbClr val="9627A9"/>
              </a:solidFill>
              <a:latin typeface="Calibri" panose="020F0502020204030204"/>
              <a:ea typeface="+mn-ea"/>
              <a:cs typeface="+mn-cs"/>
            </a:rPr>
            <a:t>acciones de abogacía</a:t>
          </a:r>
          <a:r>
            <a:rPr lang="es-MX" sz="2400" b="0" kern="1200" dirty="0">
              <a:solidFill>
                <a:schemeClr val="tx1"/>
              </a:solidFill>
              <a:latin typeface="Calibri" panose="020F0502020204030204"/>
              <a:ea typeface="+mn-ea"/>
              <a:cs typeface="+mn-cs"/>
            </a:rPr>
            <a:t> a nivel regional y nacional en conjunto </a:t>
          </a:r>
          <a:r>
            <a:rPr lang="es-MX" sz="2400" b="0" kern="1200" dirty="0">
              <a:solidFill>
                <a:srgbClr val="9627A9"/>
              </a:solidFill>
              <a:latin typeface="Calibri" panose="020F0502020204030204"/>
              <a:ea typeface="+mn-ea"/>
              <a:cs typeface="+mn-cs"/>
            </a:rPr>
            <a:t>con otros movimientos y redes</a:t>
          </a:r>
        </a:p>
        <a:p>
          <a:pPr marL="0" lvl="0" indent="0" algn="ctr" defTabSz="1066800">
            <a:lnSpc>
              <a:spcPct val="90000"/>
            </a:lnSpc>
            <a:spcBef>
              <a:spcPct val="0"/>
            </a:spcBef>
            <a:spcAft>
              <a:spcPct val="35000"/>
            </a:spcAft>
            <a:buNone/>
          </a:pPr>
          <a:endParaRPr lang="es-MX" sz="2400" b="0" kern="1200" dirty="0">
            <a:solidFill>
              <a:schemeClr val="tx1"/>
            </a:solidFill>
            <a:latin typeface="Calibri" panose="020F0502020204030204"/>
            <a:ea typeface="+mn-ea"/>
            <a:cs typeface="+mn-cs"/>
          </a:endParaRPr>
        </a:p>
        <a:p>
          <a:pPr marL="0" lvl="0" indent="0" algn="ctr" defTabSz="1066800">
            <a:lnSpc>
              <a:spcPct val="90000"/>
            </a:lnSpc>
            <a:spcBef>
              <a:spcPct val="0"/>
            </a:spcBef>
            <a:spcAft>
              <a:spcPct val="35000"/>
            </a:spcAft>
            <a:buNone/>
          </a:pPr>
          <a:r>
            <a:rPr lang="es-MX" sz="2400" b="0" kern="1200" dirty="0">
              <a:solidFill>
                <a:schemeClr val="tx1"/>
              </a:solidFill>
              <a:latin typeface="Calibri" panose="020F0502020204030204"/>
              <a:ea typeface="+mn-ea"/>
              <a:cs typeface="+mn-cs"/>
            </a:rPr>
            <a:t>- En noviembre 2017 se realizará en Costa Rica un </a:t>
          </a:r>
          <a:r>
            <a:rPr lang="es-MX" sz="2400" b="0" kern="1200" dirty="0">
              <a:solidFill>
                <a:srgbClr val="9627A9"/>
              </a:solidFill>
              <a:latin typeface="Calibri" panose="020F0502020204030204"/>
              <a:ea typeface="+mn-ea"/>
              <a:cs typeface="+mn-cs"/>
            </a:rPr>
            <a:t>Dialogo de Alto Nivel </a:t>
          </a:r>
          <a:r>
            <a:rPr lang="es-MX" sz="2400" b="0" kern="1200" dirty="0">
              <a:solidFill>
                <a:schemeClr val="tx1"/>
              </a:solidFill>
              <a:latin typeface="Calibri" panose="020F0502020204030204"/>
              <a:ea typeface="+mn-ea"/>
              <a:cs typeface="+mn-cs"/>
            </a:rPr>
            <a:t>con autoridades de 18 países, redes y mujeres con VIH</a:t>
          </a:r>
          <a:endParaRPr lang="es-ES" sz="1800" b="0" kern="1200" dirty="0">
            <a:latin typeface="Calibri" panose="020F0502020204030204"/>
            <a:ea typeface="+mn-ea"/>
            <a:cs typeface="+mn-cs"/>
          </a:endParaRPr>
        </a:p>
      </dsp:txBody>
      <dsp:txXfrm>
        <a:off x="309125" y="134675"/>
        <a:ext cx="4221034" cy="5282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A0924-2980-47FA-8193-BEE3641B7496}">
      <dsp:nvSpPr>
        <dsp:cNvPr id="0" name=""/>
        <dsp:cNvSpPr/>
      </dsp:nvSpPr>
      <dsp:spPr>
        <a:xfrm>
          <a:off x="4133" y="3"/>
          <a:ext cx="4839327" cy="6669536"/>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0" kern="1200" dirty="0">
              <a:solidFill>
                <a:schemeClr val="tx1"/>
              </a:solidFill>
              <a:latin typeface="Calibri" panose="020F0502020204030204"/>
              <a:ea typeface="+mn-ea"/>
              <a:cs typeface="+mn-cs"/>
            </a:rPr>
            <a:t>2017 </a:t>
          </a:r>
        </a:p>
        <a:p>
          <a:pPr marL="0" lvl="0" indent="0" algn="ctr" defTabSz="1066800">
            <a:lnSpc>
              <a:spcPct val="90000"/>
            </a:lnSpc>
            <a:spcBef>
              <a:spcPct val="0"/>
            </a:spcBef>
            <a:spcAft>
              <a:spcPct val="35000"/>
            </a:spcAft>
            <a:buNone/>
          </a:pPr>
          <a:r>
            <a:rPr lang="es-MX" sz="2400" b="0" kern="1200" dirty="0">
              <a:solidFill>
                <a:srgbClr val="7030A0"/>
              </a:solidFill>
              <a:latin typeface="+mn-lt"/>
              <a:ea typeface="+mn-ea"/>
              <a:cs typeface="+mn-cs"/>
            </a:rPr>
            <a:t>* </a:t>
          </a:r>
          <a:r>
            <a:rPr lang="es-MX" sz="2400" b="0" kern="1200" dirty="0">
              <a:solidFill>
                <a:schemeClr val="tx1"/>
              </a:solidFill>
              <a:latin typeface="+mn-lt"/>
              <a:ea typeface="+mn-ea"/>
              <a:cs typeface="+mn-cs"/>
            </a:rPr>
            <a:t>Se desarrolló una </a:t>
          </a:r>
          <a:r>
            <a:rPr lang="es-MX" sz="2400" b="0" kern="1200" dirty="0">
              <a:solidFill>
                <a:srgbClr val="9627A9"/>
              </a:solidFill>
              <a:latin typeface="+mn-lt"/>
              <a:ea typeface="+mn-ea"/>
              <a:cs typeface="+mn-cs"/>
            </a:rPr>
            <a:t>propuesta de formación para el empoderamiento </a:t>
          </a:r>
          <a:r>
            <a:rPr lang="es-MX" sz="2400" b="0" kern="1200" dirty="0">
              <a:solidFill>
                <a:schemeClr val="tx1"/>
              </a:solidFill>
              <a:latin typeface="+mn-lt"/>
              <a:ea typeface="+mn-ea"/>
              <a:cs typeface="+mn-cs"/>
            </a:rPr>
            <a:t>de las mujeres con VIH, basado en el teatro del oprimido</a:t>
          </a:r>
        </a:p>
        <a:p>
          <a:pPr marL="0" lvl="0" indent="0" algn="ctr" defTabSz="1066800">
            <a:lnSpc>
              <a:spcPct val="90000"/>
            </a:lnSpc>
            <a:spcBef>
              <a:spcPct val="0"/>
            </a:spcBef>
            <a:spcAft>
              <a:spcPct val="35000"/>
            </a:spcAft>
            <a:buNone/>
          </a:pPr>
          <a:r>
            <a:rPr lang="es-MX" sz="2400" b="0" kern="1200" dirty="0">
              <a:solidFill>
                <a:schemeClr val="tx1"/>
              </a:solidFill>
              <a:latin typeface="+mn-lt"/>
              <a:ea typeface="+mn-ea"/>
              <a:cs typeface="+mn-cs"/>
            </a:rPr>
            <a:t> </a:t>
          </a:r>
          <a:r>
            <a:rPr lang="es-MX" sz="2400" b="0" kern="1200" dirty="0">
              <a:solidFill>
                <a:srgbClr val="9627A9"/>
              </a:solidFill>
              <a:latin typeface="+mn-lt"/>
              <a:ea typeface="+mn-ea"/>
              <a:cs typeface="+mn-cs"/>
            </a:rPr>
            <a:t>*</a:t>
          </a:r>
          <a:r>
            <a:rPr lang="es-MX" sz="2400" b="0" kern="1200" dirty="0">
              <a:solidFill>
                <a:schemeClr val="tx1"/>
              </a:solidFill>
              <a:latin typeface="+mn-lt"/>
              <a:ea typeface="+mn-ea"/>
              <a:cs typeface="+mn-cs"/>
            </a:rPr>
            <a:t> Se capacitaron a 28 mujeres como formadoras de </a:t>
          </a:r>
          <a:r>
            <a:rPr lang="es-MX" sz="2400" b="0" kern="1200" dirty="0">
              <a:solidFill>
                <a:srgbClr val="9627A9"/>
              </a:solidFill>
              <a:latin typeface="+mn-lt"/>
              <a:ea typeface="+mn-ea"/>
              <a:cs typeface="+mn-cs"/>
            </a:rPr>
            <a:t>facilitadoras de grupos de empoderamiento,</a:t>
          </a:r>
          <a:r>
            <a:rPr lang="es-MX" sz="2400" b="0" kern="1200" dirty="0">
              <a:solidFill>
                <a:schemeClr val="tx1"/>
              </a:solidFill>
              <a:latin typeface="+mn-lt"/>
              <a:ea typeface="+mn-ea"/>
              <a:cs typeface="+mn-cs"/>
            </a:rPr>
            <a:t> que a su vez</a:t>
          </a:r>
          <a:r>
            <a:rPr lang="es-MX" sz="2400" b="0" kern="1200" dirty="0">
              <a:solidFill>
                <a:srgbClr val="9627A9"/>
              </a:solidFill>
              <a:latin typeface="+mn-lt"/>
              <a:ea typeface="+mn-ea"/>
              <a:cs typeface="+mn-cs"/>
            </a:rPr>
            <a:t> </a:t>
          </a:r>
          <a:r>
            <a:rPr lang="es-MX" sz="2400" b="0" kern="1200" dirty="0">
              <a:solidFill>
                <a:schemeClr val="tx1"/>
              </a:solidFill>
              <a:latin typeface="+mn-lt"/>
              <a:ea typeface="+mn-ea"/>
              <a:cs typeface="+mn-cs"/>
            </a:rPr>
            <a:t>han capacitado a 10 facilitadoras por cada país.</a:t>
          </a:r>
        </a:p>
        <a:p>
          <a:pPr marL="0" lvl="0" indent="0" algn="ctr" defTabSz="1066800">
            <a:lnSpc>
              <a:spcPct val="90000"/>
            </a:lnSpc>
            <a:spcBef>
              <a:spcPct val="0"/>
            </a:spcBef>
            <a:spcAft>
              <a:spcPct val="35000"/>
            </a:spcAft>
            <a:buNone/>
          </a:pPr>
          <a:r>
            <a:rPr lang="es-MX" sz="2400" b="0" kern="1200" dirty="0">
              <a:solidFill>
                <a:schemeClr val="tx1"/>
              </a:solidFill>
              <a:latin typeface="+mn-lt"/>
              <a:ea typeface="+mn-ea"/>
              <a:cs typeface="+mn-cs"/>
            </a:rPr>
            <a:t>- Se están implementando </a:t>
          </a:r>
          <a:r>
            <a:rPr lang="es-MX" sz="2400" b="0" kern="1200" dirty="0">
              <a:solidFill>
                <a:srgbClr val="9627A9"/>
              </a:solidFill>
              <a:latin typeface="+mn-lt"/>
              <a:ea typeface="+mn-ea"/>
              <a:cs typeface="+mn-cs"/>
            </a:rPr>
            <a:t>g</a:t>
          </a:r>
          <a:r>
            <a:rPr lang="es-MX" sz="2400" b="0" kern="1200" dirty="0">
              <a:solidFill>
                <a:srgbClr val="7030A0"/>
              </a:solidFill>
              <a:latin typeface="+mn-lt"/>
              <a:ea typeface="+mn-ea"/>
              <a:cs typeface="+mn-cs"/>
            </a:rPr>
            <a:t>rupos de empoderamiento de </a:t>
          </a:r>
          <a:r>
            <a:rPr lang="es-MX" sz="2400" b="0" kern="1200" dirty="0" err="1">
              <a:solidFill>
                <a:srgbClr val="7030A0"/>
              </a:solidFill>
              <a:latin typeface="+mn-lt"/>
              <a:ea typeface="+mn-ea"/>
              <a:cs typeface="+mn-cs"/>
            </a:rPr>
            <a:t>MVVs</a:t>
          </a:r>
          <a:r>
            <a:rPr lang="es-MX" sz="2400" b="0" kern="1200" dirty="0">
              <a:solidFill>
                <a:srgbClr val="7030A0"/>
              </a:solidFill>
              <a:latin typeface="+mn-lt"/>
              <a:ea typeface="+mn-ea"/>
              <a:cs typeface="+mn-cs"/>
            </a:rPr>
            <a:t> </a:t>
          </a:r>
          <a:r>
            <a:rPr lang="es-MX" sz="2400" b="0" kern="1200" dirty="0">
              <a:solidFill>
                <a:schemeClr val="tx1"/>
              </a:solidFill>
              <a:latin typeface="+mn-lt"/>
              <a:ea typeface="+mn-ea"/>
              <a:cs typeface="+mn-cs"/>
            </a:rPr>
            <a:t>en los 11 países </a:t>
          </a:r>
        </a:p>
        <a:p>
          <a:pPr marL="0" lvl="0" indent="0" algn="ctr" defTabSz="1066800">
            <a:lnSpc>
              <a:spcPct val="90000"/>
            </a:lnSpc>
            <a:spcBef>
              <a:spcPct val="0"/>
            </a:spcBef>
            <a:spcAft>
              <a:spcPct val="35000"/>
            </a:spcAft>
            <a:buNone/>
          </a:pPr>
          <a:r>
            <a:rPr lang="es-MX" sz="2400" b="0" kern="1200" dirty="0">
              <a:solidFill>
                <a:srgbClr val="9627A9"/>
              </a:solidFill>
              <a:latin typeface="+mn-lt"/>
              <a:ea typeface="+mn-ea"/>
              <a:cs typeface="+mn-cs"/>
            </a:rPr>
            <a:t>*</a:t>
          </a:r>
          <a:r>
            <a:rPr lang="es-MX" sz="2400" b="0" kern="1200" dirty="0">
              <a:solidFill>
                <a:schemeClr val="tx1"/>
              </a:solidFill>
              <a:latin typeface="+mn-lt"/>
              <a:ea typeface="+mn-ea"/>
              <a:cs typeface="+mn-cs"/>
            </a:rPr>
            <a:t> En septiembre y octubre 2017 se realizarán talleres regionales sobre </a:t>
          </a:r>
          <a:r>
            <a:rPr lang="es-MX" sz="2400" b="0" kern="1200" dirty="0">
              <a:solidFill>
                <a:srgbClr val="9627A9"/>
              </a:solidFill>
              <a:latin typeface="+mn-lt"/>
              <a:ea typeface="+mn-ea"/>
              <a:cs typeface="+mn-cs"/>
            </a:rPr>
            <a:t>liderazgo transformacional</a:t>
          </a:r>
        </a:p>
      </dsp:txBody>
      <dsp:txXfrm>
        <a:off x="145872" y="141742"/>
        <a:ext cx="4555849" cy="6386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658F5-EBC8-5143-8FF1-77797789C173}">
      <dsp:nvSpPr>
        <dsp:cNvPr id="0" name=""/>
        <dsp:cNvSpPr/>
      </dsp:nvSpPr>
      <dsp:spPr>
        <a:xfrm rot="5400000">
          <a:off x="394862" y="2002110"/>
          <a:ext cx="1471093" cy="1674788"/>
        </a:xfrm>
        <a:prstGeom prst="bentUpArrow">
          <a:avLst>
            <a:gd name="adj1" fmla="val 32840"/>
            <a:gd name="adj2" fmla="val 25000"/>
            <a:gd name="adj3" fmla="val 3578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2428905-E414-A34E-B0AA-76227E6CD307}">
      <dsp:nvSpPr>
        <dsp:cNvPr id="0" name=""/>
        <dsp:cNvSpPr/>
      </dsp:nvSpPr>
      <dsp:spPr>
        <a:xfrm>
          <a:off x="5112" y="371373"/>
          <a:ext cx="2476455" cy="1733438"/>
        </a:xfrm>
        <a:prstGeom prst="roundRect">
          <a:avLst>
            <a:gd name="adj" fmla="val 16670"/>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rial"/>
              <a:cs typeface="Arial"/>
            </a:rPr>
            <a:t>Año 1</a:t>
          </a:r>
        </a:p>
        <a:p>
          <a:pPr marL="0" lvl="0" indent="0" algn="ctr" defTabSz="711200">
            <a:lnSpc>
              <a:spcPct val="90000"/>
            </a:lnSpc>
            <a:spcBef>
              <a:spcPct val="0"/>
            </a:spcBef>
            <a:spcAft>
              <a:spcPct val="35000"/>
            </a:spcAft>
            <a:buNone/>
          </a:pPr>
          <a:r>
            <a:rPr lang="es-ES" sz="1600" b="1" kern="1200" dirty="0">
              <a:latin typeface="Arial"/>
              <a:cs typeface="Arial"/>
            </a:rPr>
            <a:t>(2016)</a:t>
          </a:r>
        </a:p>
      </dsp:txBody>
      <dsp:txXfrm>
        <a:off x="89747" y="456008"/>
        <a:ext cx="2307185" cy="1564168"/>
      </dsp:txXfrm>
    </dsp:sp>
    <dsp:sp modelId="{2AF1B662-6833-7842-A322-E784F58B8FA5}">
      <dsp:nvSpPr>
        <dsp:cNvPr id="0" name=""/>
        <dsp:cNvSpPr/>
      </dsp:nvSpPr>
      <dsp:spPr>
        <a:xfrm>
          <a:off x="2822919" y="536696"/>
          <a:ext cx="3604004" cy="14010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a:cs typeface="Arial"/>
            </a:rPr>
            <a:t>Plataforma de trabajo</a:t>
          </a:r>
          <a:endParaRPr lang="es-ES" sz="1600" kern="1200" dirty="0">
            <a:latin typeface="Arial"/>
            <a:cs typeface="Arial"/>
          </a:endParaRPr>
        </a:p>
        <a:p>
          <a:pPr marL="171450" lvl="1" indent="-171450" algn="l" defTabSz="711200">
            <a:lnSpc>
              <a:spcPct val="90000"/>
            </a:lnSpc>
            <a:spcBef>
              <a:spcPct val="0"/>
            </a:spcBef>
            <a:spcAft>
              <a:spcPct val="15000"/>
            </a:spcAft>
            <a:buChar char="•"/>
          </a:pPr>
          <a:r>
            <a:rPr lang="es-ES" sz="1600" kern="1200" dirty="0">
              <a:latin typeface="Arial"/>
              <a:cs typeface="Arial"/>
            </a:rPr>
            <a:t>Organización de procesos</a:t>
          </a:r>
        </a:p>
        <a:p>
          <a:pPr marL="171450" lvl="1" indent="-171450" algn="l" defTabSz="711200">
            <a:lnSpc>
              <a:spcPct val="90000"/>
            </a:lnSpc>
            <a:spcBef>
              <a:spcPct val="0"/>
            </a:spcBef>
            <a:spcAft>
              <a:spcPct val="15000"/>
            </a:spcAft>
            <a:buChar char="•"/>
          </a:pPr>
          <a:r>
            <a:rPr lang="es-ES" sz="1600" kern="1200" dirty="0">
              <a:latin typeface="Arial"/>
              <a:cs typeface="Arial"/>
            </a:rPr>
            <a:t>Desarrollo de capacidades</a:t>
          </a:r>
        </a:p>
        <a:p>
          <a:pPr marL="171450" lvl="1" indent="-171450" algn="l" defTabSz="711200">
            <a:lnSpc>
              <a:spcPct val="90000"/>
            </a:lnSpc>
            <a:spcBef>
              <a:spcPct val="0"/>
            </a:spcBef>
            <a:spcAft>
              <a:spcPct val="15000"/>
            </a:spcAft>
            <a:buChar char="•"/>
          </a:pPr>
          <a:r>
            <a:rPr lang="es-ES" sz="1600" kern="1200" dirty="0">
              <a:latin typeface="Arial"/>
              <a:cs typeface="Arial"/>
            </a:rPr>
            <a:t>Implementación</a:t>
          </a:r>
        </a:p>
      </dsp:txBody>
      <dsp:txXfrm>
        <a:off x="2822919" y="536696"/>
        <a:ext cx="3604004" cy="1401041"/>
      </dsp:txXfrm>
    </dsp:sp>
    <dsp:sp modelId="{6BC8C61B-9740-1D49-8366-2206A4D7EC9B}">
      <dsp:nvSpPr>
        <dsp:cNvPr id="0" name=""/>
        <dsp:cNvSpPr/>
      </dsp:nvSpPr>
      <dsp:spPr>
        <a:xfrm rot="5400000">
          <a:off x="2880795" y="3949333"/>
          <a:ext cx="1471093" cy="1674788"/>
        </a:xfrm>
        <a:prstGeom prst="bentUpArrow">
          <a:avLst>
            <a:gd name="adj1" fmla="val 32840"/>
            <a:gd name="adj2" fmla="val 25000"/>
            <a:gd name="adj3" fmla="val 35780"/>
          </a:avLst>
        </a:prstGeom>
        <a:solidFill>
          <a:schemeClr val="accent4">
            <a:tint val="50000"/>
            <a:hueOff val="11499901"/>
            <a:satOff val="-63047"/>
            <a:lumOff val="6813"/>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B65696C-F726-EC45-A837-09588AA66D76}">
      <dsp:nvSpPr>
        <dsp:cNvPr id="0" name=""/>
        <dsp:cNvSpPr/>
      </dsp:nvSpPr>
      <dsp:spPr>
        <a:xfrm>
          <a:off x="2491045" y="2318597"/>
          <a:ext cx="2476455" cy="1733438"/>
        </a:xfrm>
        <a:prstGeom prst="roundRect">
          <a:avLst>
            <a:gd name="adj" fmla="val 16670"/>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Arial"/>
              <a:cs typeface="Arial"/>
            </a:rPr>
            <a:t>Año 2</a:t>
          </a:r>
        </a:p>
        <a:p>
          <a:pPr marL="0" lvl="0" indent="0" algn="ctr" defTabSz="711200">
            <a:lnSpc>
              <a:spcPct val="90000"/>
            </a:lnSpc>
            <a:spcBef>
              <a:spcPct val="0"/>
            </a:spcBef>
            <a:spcAft>
              <a:spcPct val="35000"/>
            </a:spcAft>
            <a:buNone/>
          </a:pPr>
          <a:r>
            <a:rPr lang="es-ES_tradnl" sz="1600" b="1" kern="1200" dirty="0">
              <a:latin typeface="Arial"/>
              <a:cs typeface="Arial"/>
            </a:rPr>
            <a:t>(2017)</a:t>
          </a:r>
          <a:endParaRPr lang="es-ES" sz="1600" b="1" kern="1200" dirty="0">
            <a:latin typeface="Arial"/>
            <a:cs typeface="Arial"/>
          </a:endParaRPr>
        </a:p>
      </dsp:txBody>
      <dsp:txXfrm>
        <a:off x="2575680" y="2403232"/>
        <a:ext cx="2307185" cy="1564168"/>
      </dsp:txXfrm>
    </dsp:sp>
    <dsp:sp modelId="{CBEC9F1C-C4BB-4C44-BED1-90FC7C190DE3}">
      <dsp:nvSpPr>
        <dsp:cNvPr id="0" name=""/>
        <dsp:cNvSpPr/>
      </dsp:nvSpPr>
      <dsp:spPr>
        <a:xfrm>
          <a:off x="4967500" y="2483920"/>
          <a:ext cx="1801137" cy="14010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latin typeface="Arial"/>
              <a:cs typeface="Arial"/>
            </a:rPr>
            <a:t>Implementación</a:t>
          </a:r>
        </a:p>
        <a:p>
          <a:pPr marL="171450" lvl="1" indent="-171450" algn="l" defTabSz="711200">
            <a:lnSpc>
              <a:spcPct val="90000"/>
            </a:lnSpc>
            <a:spcBef>
              <a:spcPct val="0"/>
            </a:spcBef>
            <a:spcAft>
              <a:spcPct val="15000"/>
            </a:spcAft>
            <a:buChar char="•"/>
          </a:pPr>
          <a:r>
            <a:rPr lang="es-ES" sz="1600" kern="1200" dirty="0">
              <a:latin typeface="Arial"/>
              <a:cs typeface="Arial"/>
            </a:rPr>
            <a:t>Resultados</a:t>
          </a:r>
        </a:p>
      </dsp:txBody>
      <dsp:txXfrm>
        <a:off x="4967500" y="2483920"/>
        <a:ext cx="1801137" cy="1401041"/>
      </dsp:txXfrm>
    </dsp:sp>
    <dsp:sp modelId="{BBBE814B-4EC5-264C-A533-97293250EF4A}">
      <dsp:nvSpPr>
        <dsp:cNvPr id="0" name=""/>
        <dsp:cNvSpPr/>
      </dsp:nvSpPr>
      <dsp:spPr>
        <a:xfrm>
          <a:off x="4976978" y="4265820"/>
          <a:ext cx="2476455" cy="1733438"/>
        </a:xfrm>
        <a:prstGeom prst="roundRect">
          <a:avLst>
            <a:gd name="adj" fmla="val 1667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rial"/>
              <a:cs typeface="Arial"/>
            </a:rPr>
            <a:t>Año 3</a:t>
          </a:r>
        </a:p>
        <a:p>
          <a:pPr marL="0" lvl="0" indent="0" algn="ctr" defTabSz="711200">
            <a:lnSpc>
              <a:spcPct val="90000"/>
            </a:lnSpc>
            <a:spcBef>
              <a:spcPct val="0"/>
            </a:spcBef>
            <a:spcAft>
              <a:spcPct val="35000"/>
            </a:spcAft>
            <a:buNone/>
          </a:pPr>
          <a:r>
            <a:rPr lang="es-ES" sz="1600" b="1" kern="1200" dirty="0">
              <a:latin typeface="Arial"/>
              <a:cs typeface="Arial"/>
            </a:rPr>
            <a:t>(2018)</a:t>
          </a:r>
        </a:p>
      </dsp:txBody>
      <dsp:txXfrm>
        <a:off x="5061613" y="4350455"/>
        <a:ext cx="2307185" cy="1564168"/>
      </dsp:txXfrm>
    </dsp:sp>
    <dsp:sp modelId="{D390788A-F8D2-0C41-B1A3-A113599F6BC8}">
      <dsp:nvSpPr>
        <dsp:cNvPr id="0" name=""/>
        <dsp:cNvSpPr/>
      </dsp:nvSpPr>
      <dsp:spPr>
        <a:xfrm>
          <a:off x="7422181" y="4431143"/>
          <a:ext cx="1873867" cy="140104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Arial"/>
              <a:cs typeface="Arial"/>
            </a:rPr>
            <a:t>Evaluación de resultados</a:t>
          </a:r>
          <a:endParaRPr lang="es-ES" sz="1600" kern="1200" dirty="0">
            <a:latin typeface="Arial"/>
            <a:cs typeface="Arial"/>
          </a:endParaRPr>
        </a:p>
        <a:p>
          <a:pPr marL="171450" lvl="1" indent="-171450" algn="l" defTabSz="711200">
            <a:lnSpc>
              <a:spcPct val="90000"/>
            </a:lnSpc>
            <a:spcBef>
              <a:spcPct val="0"/>
            </a:spcBef>
            <a:spcAft>
              <a:spcPct val="15000"/>
            </a:spcAft>
            <a:buChar char="•"/>
          </a:pPr>
          <a:r>
            <a:rPr lang="es-ES" sz="1600" kern="1200" dirty="0">
              <a:latin typeface="Arial"/>
              <a:cs typeface="Arial"/>
            </a:rPr>
            <a:t>Cumplimiento de objetivos</a:t>
          </a:r>
        </a:p>
      </dsp:txBody>
      <dsp:txXfrm>
        <a:off x="7422181" y="4431143"/>
        <a:ext cx="1873867" cy="140104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8B75364-D5DB-401F-93FD-0922CAFDFCAB}" type="datetimeFigureOut">
              <a:rPr lang="es-MX" smtClean="0"/>
              <a:t>23/08/2017</a:t>
            </a:fld>
            <a:endParaRPr lang="es-MX"/>
          </a:p>
        </p:txBody>
      </p:sp>
      <p:sp>
        <p:nvSpPr>
          <p:cNvPr id="4" name="Marcador de imagen d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s-MX"/>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B92D3B7-0F91-4A2B-8758-7E2BE86CF2D3}" type="slidenum">
              <a:rPr lang="es-MX" smtClean="0"/>
              <a:t>‹Nº›</a:t>
            </a:fld>
            <a:endParaRPr lang="es-MX"/>
          </a:p>
        </p:txBody>
      </p:sp>
    </p:spTree>
    <p:extLst>
      <p:ext uri="{BB962C8B-B14F-4D97-AF65-F5344CB8AC3E}">
        <p14:creationId xmlns:p14="http://schemas.microsoft.com/office/powerpoint/2010/main" val="41938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1</a:t>
            </a:fld>
            <a:endParaRPr lang="es-MX"/>
          </a:p>
        </p:txBody>
      </p:sp>
    </p:spTree>
    <p:extLst>
      <p:ext uri="{BB962C8B-B14F-4D97-AF65-F5344CB8AC3E}">
        <p14:creationId xmlns:p14="http://schemas.microsoft.com/office/powerpoint/2010/main" val="116256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Reuniones de </a:t>
            </a:r>
            <a:r>
              <a:rPr lang="es-MX" dirty="0" err="1"/>
              <a:t>Hivos</a:t>
            </a:r>
            <a:r>
              <a:rPr lang="es-MX" baseline="0" dirty="0"/>
              <a:t> </a:t>
            </a:r>
            <a:r>
              <a:rPr lang="es-MX" dirty="0"/>
              <a:t>con ICW Latina en plena</a:t>
            </a:r>
            <a:r>
              <a:rPr lang="es-MX" baseline="0" dirty="0"/>
              <a:t> y con los capítulos</a:t>
            </a:r>
          </a:p>
          <a:p>
            <a:r>
              <a:rPr lang="es-MX" baseline="0" dirty="0"/>
              <a:t>Asistencia en gestión/administración a </a:t>
            </a:r>
            <a:r>
              <a:rPr lang="es-MX" baseline="0" dirty="0" err="1"/>
              <a:t>paises</a:t>
            </a:r>
            <a:endParaRPr lang="es-MX" baseline="0" dirty="0"/>
          </a:p>
          <a:p>
            <a:r>
              <a:rPr lang="es-MX" baseline="0" dirty="0"/>
              <a:t>Asistencia técnica, política y estratégica</a:t>
            </a:r>
          </a:p>
          <a:p>
            <a:r>
              <a:rPr lang="es-MX" baseline="0" dirty="0"/>
              <a:t>Procesos de contrataciones</a:t>
            </a:r>
          </a:p>
          <a:p>
            <a:r>
              <a:rPr lang="es-MX" baseline="0" dirty="0" err="1"/>
              <a:t>Movilizacion</a:t>
            </a:r>
            <a:r>
              <a:rPr lang="es-MX" baseline="0" dirty="0"/>
              <a:t> de recursos adicionales (técnicos, financieros, comunicación)</a:t>
            </a:r>
          </a:p>
        </p:txBody>
      </p:sp>
      <p:sp>
        <p:nvSpPr>
          <p:cNvPr id="4" name="Marcador de número de diapositiva 3"/>
          <p:cNvSpPr>
            <a:spLocks noGrp="1"/>
          </p:cNvSpPr>
          <p:nvPr>
            <p:ph type="sldNum" sz="quarter" idx="10"/>
          </p:nvPr>
        </p:nvSpPr>
        <p:spPr/>
        <p:txBody>
          <a:bodyPr/>
          <a:lstStyle/>
          <a:p>
            <a:fld id="{6B92D3B7-0F91-4A2B-8758-7E2BE86CF2D3}" type="slidenum">
              <a:rPr lang="es-MX" smtClean="0"/>
              <a:t>12</a:t>
            </a:fld>
            <a:endParaRPr lang="es-MX"/>
          </a:p>
        </p:txBody>
      </p:sp>
    </p:spTree>
    <p:extLst>
      <p:ext uri="{BB962C8B-B14F-4D97-AF65-F5344CB8AC3E}">
        <p14:creationId xmlns:p14="http://schemas.microsoft.com/office/powerpoint/2010/main" val="348863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solidFill>
                  <a:prstClr val="black"/>
                </a:solidFill>
              </a:rPr>
              <a:pPr/>
              <a:t>17</a:t>
            </a:fld>
            <a:endParaRPr lang="es-MX">
              <a:solidFill>
                <a:prstClr val="black"/>
              </a:solidFill>
            </a:endParaRPr>
          </a:p>
        </p:txBody>
      </p:sp>
    </p:spTree>
    <p:extLst>
      <p:ext uri="{BB962C8B-B14F-4D97-AF65-F5344CB8AC3E}">
        <p14:creationId xmlns:p14="http://schemas.microsoft.com/office/powerpoint/2010/main" val="143800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1. Garantizar la participación efectiva de Mujeres con VIH Latinoamericanas en espacios de toma de decisión regionales y subregionales para sensibilizar  sobre el VIH, y sus vínculos entre la desigualdad de género, la violencia contra las mujeres e incluirlos en políticas y programas.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2. Fortalecer las capacidades, conocimientos, habilidades y destrezas de las MVVS líderes en temas de derechos humanos y No violencia contra las mujeres con VIH, que incluyan marcos y mecanismos internacionales, procesos de sensibilización sobre derechos humanos, salud y derechos sexuales y reproductivos, acceso a la justicia y abordaje comunitario.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3. Fortalecer el Sistema Comunitario Regional de ICW Latina como contribución a la sostenibilidad de sus acciones.</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4.</a:t>
            </a:r>
            <a:r>
              <a:rPr lang="es-ES" baseline="0" dirty="0"/>
              <a:t> Documentar, diseminar y usar estratégicamente información clave y buenas prácticas sobre el vínculo de VIH en las mujeres, salud y derechos sexuales y reproductivos y la violencia contra las mujeres con VIH</a:t>
            </a:r>
            <a:r>
              <a:rPr lang="es-ES" dirty="0"/>
              <a:t> </a:t>
            </a:r>
            <a:endParaRPr lang="en-US" dirty="0"/>
          </a:p>
          <a:p>
            <a:endParaRPr lang="en-US"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4</a:t>
            </a:fld>
            <a:endParaRPr lang="es-MX"/>
          </a:p>
        </p:txBody>
      </p:sp>
    </p:spTree>
    <p:extLst>
      <p:ext uri="{BB962C8B-B14F-4D97-AF65-F5344CB8AC3E}">
        <p14:creationId xmlns:p14="http://schemas.microsoft.com/office/powerpoint/2010/main" val="183363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5</a:t>
            </a:fld>
            <a:endParaRPr lang="es-MX"/>
          </a:p>
        </p:txBody>
      </p:sp>
    </p:spTree>
    <p:extLst>
      <p:ext uri="{BB962C8B-B14F-4D97-AF65-F5344CB8AC3E}">
        <p14:creationId xmlns:p14="http://schemas.microsoft.com/office/powerpoint/2010/main" val="359801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 Conclusiones</a:t>
            </a:r>
            <a:r>
              <a:rPr lang="es-ES_tradnl" sz="1200" kern="1200" baseline="0" dirty="0">
                <a:solidFill>
                  <a:schemeClr val="tx1"/>
                </a:solidFill>
                <a:effectLst/>
                <a:latin typeface="+mn-lt"/>
                <a:ea typeface="+mn-ea"/>
                <a:cs typeface="+mn-cs"/>
              </a:rPr>
              <a:t> del Mapeo</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Conclusión Nº 1: Ejes transversales</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enfoque de género, generacional; multicultural y diferencial, no tiene expresiones focalizadas en los planes de VIH, tampoco en los de SSR y VBG.  Los planes estratégicos no traducen metas específicas, indicadores y presupuestos que especifique que dichos enfoques son priorizados en las políticas que determinan las leyes analizadas.</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conjunto de leyes, planes y guías de atención en salud analizados, en lo relativo al fomento de la equidad e igualdad de género; la reducción de la violencia basada en género y de respuesta nacional al VIH, no logran en sus medidas atender las intersecciones de la discriminación que atraviesa la vida cotidiana de las mujeres viviendo con VIH.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fomento de la participación social de las mujeres viviendo con VIH, cuenta con un amplio marco constitucional, de leyes específicas y planes en el área de salud, VIH y Violencia basada en género que dispone la inclusión de las diversidades de las mujeres en el desarrollo de las políticas públicas. El marco normativo a favor de la participación de la sociedad civil en las políticas públicas, requiere de liderazgos sólidos con capacidad de incidir efectivamente a favor de las mujeres y el VIH.</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Existe un marco jurídico favorable al ejercicio de los derechos humanos, pero la existencia de brechas entre la constitución, las leyes, las políticas y las experiencias cotidianas de las mujeres es un tema reiterado en las entrevistas realizadas, en particular con respecto a la implementación efectiva de las leyes de equidad de género y sobre la violencia en contra de las mujeres. Las leyes y políticas de equidad e igualdad de género no atienden las múltiples intersecciones de la discriminación.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Conclusión Nº 2: VIH y SIDA</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 criminalización de la exposición al VIH es una consideración general expresada en los códigos penales, leyes y reglamentos de salud y VIH que induce a prácticas de estigma y discriminación en la región.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leyes de VIH indican la no discriminación, pero no se establecen medidas preventivas adecuadas en los planes de salud analizados en la región.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acceso a la prueba del VIH en menores de edad es restringido. Las disposiciones de las leyes, no son suficientemente específicas al respecto de esta consideración, los códigos de niñas, niños y adolescentes no lo enfatizan y los códigos civiles, leyes de salud, código de ética médica, entre otros instrumentos, establecen considerables restricciones en este campo.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Los planes estratégicos de respuesta al VIH no indican acciones específicas para las mujeres viviendo con VIH, tampoco focalizan más allá de las agresiones sexuales, medidas que permitan la prevención y atención de la violencia basada en género. Solo se considera a las mujeres en relación al trabajo sexual y al embarazo. No se indican medidas específicas para las mujeres jóvenes viviendo con VIH, tampoco para  las afrodescendientes, las indígenas, campesinas, sin instrucción educativa, etc.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guías de atención del VIH, no reflejan adecuadamente las particularidades de la atención de las mujeres viviendo con VIH. Tienden a la insensibilidad de género, expresada en la generalización de las medidas de atención. El único caso en que se particulariza es en las guías de prevención y atención de la transmisión vertical.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derecho a la salud de las mujeres con VIH se restringe significativamente debido a factores como el acceso a la prueba voluntaria de VIH, la falta de confidencialidad, el estigma y discriminación en los servicios y los enfoques predominantes que circunscriben la salud y el desarrollo de las mujeres que viven con VIH a la utilización de medicamentos y la prevención de la transmisión del VIH a sus bebés y parejas sexuales.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guías de atención relacionadas con el VIH, no incorporan la perspectiva de género, por tanto no atienden las necesidades específicas de las mujeres que viven con el virus. Los programas nacionales de VIH no reconocen acciones concretas de prevención y atención para las mujeres en todas sus diversidades y a lo largo del ciclo de vida. Esto impacta de manera significativa en la falta de presupuesto y de acciones en su favor en los servicios de salud de la región.</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políticas de VIH no consideran apoyos sociales para las mujeres con VIH a pesar de que la infección se da entre los grupos de mujeres más marginalizados en nuestra región.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Conclusión Nº 3: Salud Sexual y Reproductiva</a:t>
            </a:r>
            <a:endParaRPr lang="es-MX" sz="1200" b="1"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existe una homologación entre los avances consolidados en el marco legal y político de VIH a favor de la atención integral de las mujeres con el marco legal y político de salud sexual y reproductiva, lo que afecta directamente en la calidad de los servicios que reciben las mujeres con VIH.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políticas de salud sexual y reproductiva y las guías particulares de atención en salud, no fomentan el ejercicio de los derechos sexuales y los derechos reproductivos de las mujeres viviendo con VIH. No reflejan medidas que aseguren el respeto  a la autonomía sexual. No se contemplan la provisión de todos los métodos disponibles de  planificación familiar, aparte del condón. Tampoco disponen de medidas de atención adaptadas culturalmente que aseguren la incorporación de las demandas y especificidades de las mujeres viviendo con VIH en función de la edad, los determinantes étnicos-raciales, la ubicación geográfica, entre otros aspectos.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En la normativa de los países se ha encontrado la protección del derecho a decidir, de la maternidad y el acceso a los métodos anticonceptivos, sin embargo, algunas normas de VIH hacen alusión a la planificación familiar y a la detección del VIH durante el embarazo y cuando se está en una relación estable como un deber de las personas infectadas.</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se contempla integralmente en las estrategias de SSR, el acceso a la anticoncepción, la detección y atención oportuna de las ITS, incluyendo el VPH y el cáncer </a:t>
            </a:r>
            <a:r>
              <a:rPr lang="es-ES_tradnl" sz="1200" kern="1200" dirty="0" err="1">
                <a:solidFill>
                  <a:schemeClr val="tx1"/>
                </a:solidFill>
                <a:effectLst/>
                <a:latin typeface="+mn-lt"/>
                <a:ea typeface="+mn-ea"/>
                <a:cs typeface="+mn-cs"/>
              </a:rPr>
              <a:t>cérvico</a:t>
            </a:r>
            <a:r>
              <a:rPr lang="es-ES_tradnl" sz="1200" kern="1200" dirty="0">
                <a:solidFill>
                  <a:schemeClr val="tx1"/>
                </a:solidFill>
                <a:effectLst/>
                <a:latin typeface="+mn-lt"/>
                <a:ea typeface="+mn-ea"/>
                <a:cs typeface="+mn-cs"/>
              </a:rPr>
              <a:t> uterino, la información para el embarazo seguro y la prevención de la violencia en la pareja, la familia y las instituciones.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existen políticas que garanticen el acceso universal de las mujeres con VIH al paquete integral de servicios de salud sexual y reproductiva con respeto a sus derechos humanos de acuerdo a lo comprometido por la Convención para Eliminar todas las Formas de Discriminación contra las Mujeres, la IV Conferencia Internacional sobre Población y Desarrollo, y la IV Conferencia Mundial sobre la Mujer.</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Conclusión Nº 4: Violencia Basada en Género</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Los planes y/o estrategias de reducción o erradicación de la violencia basada en género, no focalizan las realidades de violencia que viven las mujeres viviendo con VIH. Tampoco se releva la prevención-atención del VIH en mujeres que viven violencia.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guías de atención de la violencia contra las mujeres, los protocolos de atención de las casas de acogida y las rutas críticas de atención a la víctimas de violencia, no consideran las especificaciones para las mujeres que viven con VIH.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El marco legal y político analizado no atiende las necesidades de las mujeres en el contexto del VIH ni reconoce la vulnerabilidad que los diferentes tipos de violencia causan en las mujeres para adquirir la infección del VIH, para lograr la adherencia al tratamiento ni para lograr el autocuidado de la salud.</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Los programas de VIH, salud reproductiva y violencia contra las mujeres no aprovechan las oportunidades derivadas de la atención continua de las mujeres con VIH para identificar y responder a la violencia basada en el género.</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 experiencia del manejo de grupos de apoyo en el marco de la atención de la violencia basada en el género no se vincula con las metodologías de manejo de grupos de </a:t>
            </a:r>
            <a:r>
              <a:rPr lang="es-ES_tradnl" sz="1200" kern="1200" dirty="0" err="1">
                <a:solidFill>
                  <a:schemeClr val="tx1"/>
                </a:solidFill>
                <a:effectLst/>
                <a:latin typeface="+mn-lt"/>
                <a:ea typeface="+mn-ea"/>
                <a:cs typeface="+mn-cs"/>
              </a:rPr>
              <a:t>autoapoyo</a:t>
            </a:r>
            <a:r>
              <a:rPr lang="es-ES_tradnl" sz="1200" kern="1200" dirty="0">
                <a:solidFill>
                  <a:schemeClr val="tx1"/>
                </a:solidFill>
                <a:effectLst/>
                <a:latin typeface="+mn-lt"/>
                <a:ea typeface="+mn-ea"/>
                <a:cs typeface="+mn-cs"/>
              </a:rPr>
              <a:t> de mujeres con VIH.</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 atención de la violencia contra las mujeres se ha reducido a la profilaxis post exposición en el marco de la violencia sexual. En este sentido, la complejidad de las múltiples expresiones de la violencia contra las mujeres, en el ámbito público-privado, no se contemplan en el modelo actual de respuesta a dicha problemática.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Las experiencias específicas de violencia institucional, basada en el género que viven las mujeres en los servicios de salud (por ejemplo la esterilización forzada), aún no se consideran en los marcos legales-políticos de la VBG.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No existe en todos los países de la región estudios pormenorizados que permitan definir estrategias en el campo del vínculo de la violencia basada en género y el VIH. </a:t>
            </a:r>
            <a:endParaRPr lang="es-MX" sz="1200" kern="1200" dirty="0">
              <a:solidFill>
                <a:schemeClr val="tx1"/>
              </a:solidFill>
              <a:effectLst/>
              <a:latin typeface="+mn-lt"/>
              <a:ea typeface="+mn-ea"/>
              <a:cs typeface="+mn-cs"/>
            </a:endParaRPr>
          </a:p>
          <a:p>
            <a:pPr lvl="0"/>
            <a:r>
              <a:rPr lang="es-ES_tradnl" sz="1200" kern="1200" dirty="0">
                <a:solidFill>
                  <a:schemeClr val="tx1"/>
                </a:solidFill>
                <a:effectLst/>
                <a:latin typeface="+mn-lt"/>
                <a:ea typeface="+mn-ea"/>
                <a:cs typeface="+mn-cs"/>
              </a:rPr>
              <a:t>Escasas metodologías que permitan la vinculación en los servicios de salud del vínculo de la violencia contra las mujeres y el VIH. </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6</a:t>
            </a:fld>
            <a:endParaRPr lang="es-MX"/>
          </a:p>
        </p:txBody>
      </p:sp>
    </p:spTree>
    <p:extLst>
      <p:ext uri="{BB962C8B-B14F-4D97-AF65-F5344CB8AC3E}">
        <p14:creationId xmlns:p14="http://schemas.microsoft.com/office/powerpoint/2010/main" val="395514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Aduren" panose="020B7200000000000000" pitchFamily="34" charset="0"/>
              </a:rPr>
              <a:t>Se ha elevado el perfil de la ICW Latina para abogar por la vinculación de VIH-VCM-SSR, logrando nuevas alianzas (</a:t>
            </a:r>
            <a:r>
              <a:rPr lang="es-ES" sz="1200" dirty="0" err="1">
                <a:latin typeface="Aduren" panose="020B7200000000000000" pitchFamily="34" charset="0"/>
              </a:rPr>
              <a:t>ej</a:t>
            </a:r>
            <a:r>
              <a:rPr lang="es-ES" sz="1200" dirty="0">
                <a:latin typeface="Aduren" panose="020B7200000000000000" pitchFamily="34" charset="0"/>
              </a:rPr>
              <a:t>: con redes de organizaciones de sociedad civil, especialmente redes de mujeres y feministas, convenio con </a:t>
            </a:r>
            <a:r>
              <a:rPr lang="es-ES" sz="1200" dirty="0" err="1">
                <a:latin typeface="Aduren" panose="020B7200000000000000" pitchFamily="34" charset="0"/>
              </a:rPr>
              <a:t>ONUMujeres</a:t>
            </a:r>
            <a:r>
              <a:rPr lang="es-ES" sz="1200" dirty="0">
                <a:latin typeface="Aduren" panose="020B7200000000000000" pitchFamily="34" charset="0"/>
              </a:rPr>
              <a:t>) y acceso a espacios claves (</a:t>
            </a:r>
            <a:r>
              <a:rPr lang="es-ES" sz="1200" dirty="0" err="1">
                <a:latin typeface="Aduren" panose="020B7200000000000000" pitchFamily="34" charset="0"/>
              </a:rPr>
              <a:t>ej</a:t>
            </a:r>
            <a:r>
              <a:rPr lang="es-ES" sz="1200" dirty="0">
                <a:latin typeface="Aduren" panose="020B7200000000000000" pitchFamily="34" charset="0"/>
              </a:rPr>
              <a:t>: participación en iniciativas de seguimiento al Consenso de Montevideo, inclusión en la Coalición de Derechos Sexuales y Reproductivos).</a:t>
            </a:r>
          </a:p>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7</a:t>
            </a:fld>
            <a:endParaRPr lang="es-MX"/>
          </a:p>
        </p:txBody>
      </p:sp>
    </p:spTree>
    <p:extLst>
      <p:ext uri="{BB962C8B-B14F-4D97-AF65-F5344CB8AC3E}">
        <p14:creationId xmlns:p14="http://schemas.microsoft.com/office/powerpoint/2010/main" val="340329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NI" dirty="0"/>
          </a:p>
        </p:txBody>
      </p:sp>
      <p:sp>
        <p:nvSpPr>
          <p:cNvPr id="4" name="3 Marcador de número de diapositiva"/>
          <p:cNvSpPr>
            <a:spLocks noGrp="1"/>
          </p:cNvSpPr>
          <p:nvPr>
            <p:ph type="sldNum" sz="quarter" idx="10"/>
          </p:nvPr>
        </p:nvSpPr>
        <p:spPr/>
        <p:txBody>
          <a:bodyPr/>
          <a:lstStyle/>
          <a:p>
            <a:fld id="{E6FB3451-BB35-401B-9074-154F7838602D}" type="slidenum">
              <a:rPr lang="es-NI" smtClean="0"/>
              <a:t>8</a:t>
            </a:fld>
            <a:endParaRPr lang="es-NI"/>
          </a:p>
        </p:txBody>
      </p:sp>
    </p:spTree>
    <p:extLst>
      <p:ext uri="{BB962C8B-B14F-4D97-AF65-F5344CB8AC3E}">
        <p14:creationId xmlns:p14="http://schemas.microsoft.com/office/powerpoint/2010/main" val="79680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latin typeface="Aduren" panose="020B7200000000000000" pitchFamily="34" charset="0"/>
              </a:rPr>
              <a:t>Fortalecimiento de las capacidades para la administración y gestión de los capítulos nacionales</a:t>
            </a:r>
          </a:p>
          <a:p>
            <a:r>
              <a:rPr lang="es-MX" sz="1200" dirty="0">
                <a:latin typeface="Aduren" panose="020B7200000000000000" pitchFamily="34" charset="0"/>
              </a:rPr>
              <a:t>Fortalecimiento de las capacidades políticas y técnicas de los capítulos nacionales tanto en los temas y procesos sustantivos (incidencia política, empoderamiento, VCM, salud y derechos sexuales y reproductivos) como en las capacidades para la comunicación y el monitoreo (el inicio del proceso de capacitación en SIGPRO crea condiciones para facilitar y potenciar estas capacidades). Se movilizaron recursos adicionales con SAN (Stop </a:t>
            </a:r>
            <a:r>
              <a:rPr lang="es-MX" sz="1200" dirty="0" err="1">
                <a:latin typeface="Aduren" panose="020B7200000000000000" pitchFamily="34" charset="0"/>
              </a:rPr>
              <a:t>Aids</a:t>
            </a:r>
            <a:r>
              <a:rPr lang="es-MX" sz="1200" dirty="0">
                <a:latin typeface="Aduren" panose="020B7200000000000000" pitchFamily="34" charset="0"/>
              </a:rPr>
              <a:t> </a:t>
            </a:r>
            <a:r>
              <a:rPr lang="es-MX" sz="1200" dirty="0" err="1">
                <a:latin typeface="Aduren" panose="020B7200000000000000" pitchFamily="34" charset="0"/>
              </a:rPr>
              <a:t>Now</a:t>
            </a:r>
            <a:r>
              <a:rPr lang="es-MX" sz="1200" dirty="0">
                <a:latin typeface="Aduren" panose="020B7200000000000000" pitchFamily="34" charset="0"/>
              </a:rPr>
              <a:t>!)</a:t>
            </a:r>
            <a:r>
              <a:rPr lang="es-MX" sz="1200" baseline="0" dirty="0">
                <a:latin typeface="Aduren" panose="020B7200000000000000" pitchFamily="34" charset="0"/>
              </a:rPr>
              <a:t> para complementar acciones en empoderamiento.</a:t>
            </a:r>
            <a:endParaRPr lang="es-MX" sz="1200" dirty="0">
              <a:latin typeface="Aduren" panose="020B7200000000000000" pitchFamily="34" charset="0"/>
            </a:endParaRPr>
          </a:p>
          <a:p>
            <a:r>
              <a:rPr lang="es-MX" sz="1200" dirty="0">
                <a:latin typeface="Aduren" panose="020B7200000000000000" pitchFamily="34" charset="0"/>
              </a:rPr>
              <a:t>Fortalecimiento del capítulo de Bolivia que estaba especialmente debilitado. Se realizó una Asamblea que propició condiciones para la implementación del proyecto en ese país.</a:t>
            </a:r>
          </a:p>
          <a:p>
            <a:endParaRPr lang="es-MX" sz="1200" dirty="0">
              <a:latin typeface="Aduren" panose="020B7200000000000000" pitchFamily="34" charset="0"/>
            </a:endParaRPr>
          </a:p>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9</a:t>
            </a:fld>
            <a:endParaRPr lang="es-MX"/>
          </a:p>
        </p:txBody>
      </p:sp>
    </p:spTree>
    <p:extLst>
      <p:ext uri="{BB962C8B-B14F-4D97-AF65-F5344CB8AC3E}">
        <p14:creationId xmlns:p14="http://schemas.microsoft.com/office/powerpoint/2010/main" val="107774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10</a:t>
            </a:fld>
            <a:endParaRPr lang="es-MX"/>
          </a:p>
        </p:txBody>
      </p:sp>
    </p:spTree>
    <p:extLst>
      <p:ext uri="{BB962C8B-B14F-4D97-AF65-F5344CB8AC3E}">
        <p14:creationId xmlns:p14="http://schemas.microsoft.com/office/powerpoint/2010/main" val="376695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1" kern="1200" dirty="0">
                <a:solidFill>
                  <a:schemeClr val="tx1"/>
                </a:solidFill>
                <a:effectLst/>
                <a:latin typeface="+mn-lt"/>
                <a:ea typeface="+mn-ea"/>
                <a:cs typeface="+mn-cs"/>
              </a:rPr>
              <a:t>Mayo 2016</a:t>
            </a:r>
            <a:endParaRPr lang="es-MX" sz="1200" kern="1200" dirty="0">
              <a:solidFill>
                <a:schemeClr val="tx1"/>
              </a:solidFill>
              <a:effectLst/>
              <a:latin typeface="+mn-lt"/>
              <a:ea typeface="+mn-ea"/>
              <a:cs typeface="+mn-cs"/>
            </a:endParaRPr>
          </a:p>
          <a:p>
            <a:r>
              <a:rPr lang="es-ES_tradnl" sz="1200" b="1" i="1" kern="1200" dirty="0">
                <a:solidFill>
                  <a:schemeClr val="tx1"/>
                </a:solidFill>
                <a:effectLst/>
                <a:latin typeface="+mn-lt"/>
                <a:ea typeface="+mn-ea"/>
                <a:cs typeface="+mn-cs"/>
              </a:rPr>
              <a:t>Respuestas a las preguntas de la Línea Base: </a:t>
            </a:r>
            <a:endParaRPr lang="es-MX" sz="1200" kern="1200" dirty="0">
              <a:solidFill>
                <a:schemeClr val="tx1"/>
              </a:solidFill>
              <a:effectLst/>
              <a:latin typeface="+mn-lt"/>
              <a:ea typeface="+mn-ea"/>
              <a:cs typeface="+mn-cs"/>
            </a:endParaRPr>
          </a:p>
          <a:p>
            <a:r>
              <a:rPr lang="es-ES_tradnl" sz="1200" b="1" i="1"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b="1" i="0" kern="1200" dirty="0">
                <a:solidFill>
                  <a:schemeClr val="tx1"/>
                </a:solidFill>
                <a:effectLst/>
                <a:latin typeface="+mn-lt"/>
                <a:ea typeface="+mn-ea"/>
                <a:cs typeface="+mn-cs"/>
              </a:rPr>
              <a:t>Línea Base del Seguimiento de los derechos legales con base comunitaria.</a:t>
            </a:r>
            <a:endParaRPr lang="es-MX" sz="1200" b="1" i="1"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 </a:t>
            </a:r>
            <a:endParaRPr lang="es-MX" sz="1200" b="1" kern="1200" dirty="0">
              <a:solidFill>
                <a:schemeClr val="tx1"/>
              </a:solidFill>
              <a:effectLst/>
              <a:latin typeface="+mn-lt"/>
              <a:ea typeface="+mn-ea"/>
              <a:cs typeface="+mn-cs"/>
            </a:endParaRPr>
          </a:p>
          <a:p>
            <a:r>
              <a:rPr lang="es-MX" sz="1200" b="0" i="1" kern="1200" dirty="0">
                <a:solidFill>
                  <a:schemeClr val="tx1"/>
                </a:solidFill>
                <a:effectLst/>
                <a:latin typeface="+mn-lt"/>
                <a:ea typeface="+mn-ea"/>
                <a:cs typeface="+mn-cs"/>
              </a:rPr>
              <a:t>1. ¿De qué forma recopila ICW Latina información estratégica sobre los marcos regulatorios y políticas sobre derechos de las mujeres con VIH en América Latina (leyes, programas, normas y protocolos sobre SSR, VIH, violencia basada en género y equidad de género) para la incidencia política?</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ICW Latina mayoritariamente recopila información epidemiológica sobre la situación de las mujeres con VIH y sus derechos humanos (se recopila poca información relacionada con la vinculación entre VIH y violencia basada en género). Esta información se obtiene en la mayoría de los casos de los Programas Nacionales de VIH u otras instituciones estatales. La recopilación de la información se realiza de manera poco sistemática pues en la mayoría de los casos no se ha definido con claridad la periodicidad en la cual se recopila la información, ni las herramientas con las cuales hacerlo. Además es una tarea que está concentrada en las referentes de los Capítulos.</a:t>
            </a:r>
            <a:endParaRPr lang="es-MX" sz="1200"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 </a:t>
            </a:r>
            <a:endParaRPr lang="es-MX" sz="1200" b="1" kern="1200" dirty="0">
              <a:solidFill>
                <a:schemeClr val="tx1"/>
              </a:solidFill>
              <a:effectLst/>
              <a:latin typeface="+mn-lt"/>
              <a:ea typeface="+mn-ea"/>
              <a:cs typeface="+mn-cs"/>
            </a:endParaRPr>
          </a:p>
          <a:p>
            <a:r>
              <a:rPr lang="es-MX" sz="1200" b="0" i="1" kern="1200" dirty="0">
                <a:solidFill>
                  <a:schemeClr val="tx1"/>
                </a:solidFill>
                <a:effectLst/>
                <a:latin typeface="+mn-lt"/>
                <a:ea typeface="+mn-ea"/>
                <a:cs typeface="+mn-cs"/>
              </a:rPr>
              <a:t>2. ¿Cómo utiliza actualmente ICW Latina la información estratégica (datos y análisis de políticas) que recopila sobre desigualdad de género y violencia contra mujeres con VIH para la incidencia política en los niveles nacionales y regionales?</a:t>
            </a:r>
            <a:endParaRPr lang="es-MX" sz="1200" b="1"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ES_tradnl" sz="1200" b="1" i="0" kern="1200" dirty="0">
                <a:solidFill>
                  <a:schemeClr val="tx1"/>
                </a:solidFill>
                <a:effectLst/>
                <a:latin typeface="+mn-lt"/>
                <a:ea typeface="+mn-ea"/>
                <a:cs typeface="+mn-cs"/>
              </a:rPr>
              <a:t>La información que ICW Latina recopila si bien la utiliza para identificar brechas y vacíos en el marco político vigente, sus alcances y limitaciones, sus incumplimiento y oportunidades de mejora, esto no se traduce en estrategias de incidencia política pues estos análisis se socializan a lo interno de ICW pero no son utilizados por la organización para la planificación para la incidencia política. </a:t>
            </a:r>
            <a:endParaRPr lang="es-MX" sz="1200" b="1" i="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b="1" i="0" kern="1200" dirty="0">
                <a:solidFill>
                  <a:schemeClr val="tx1"/>
                </a:solidFill>
                <a:effectLst/>
                <a:latin typeface="+mn-lt"/>
                <a:ea typeface="+mn-ea"/>
                <a:cs typeface="+mn-cs"/>
              </a:rPr>
              <a:t>Línea Base del Fomento de política sobre derechos humanos</a:t>
            </a:r>
            <a:endParaRPr lang="es-MX" sz="1200" b="1" i="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MX" sz="1200" b="0" i="1" kern="1200" dirty="0">
                <a:solidFill>
                  <a:schemeClr val="tx1"/>
                </a:solidFill>
                <a:effectLst/>
                <a:latin typeface="+mn-lt"/>
                <a:ea typeface="+mn-ea"/>
                <a:cs typeface="+mn-cs"/>
              </a:rPr>
              <a:t>¿Cómo es la actual participación de referentes de ICW Latina en eventos e instancias regionales y nacionales (considerar aspectos cuantitativos y cualitativos)? ¿Cuántas miembros de ICW Latina, son reconocidas a lo interno de la ICW Latina  y por socios estratégicos y redes por su liderazgo?</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aporte que ICW Latina tiene, en mayor medida, en las instancias y eventos regionales y nacionales en las cuales participa es de posicionamiento de la agenda de mujeres con VIH.  Al conceptualizar la incidencia política como un proceso, el posicionamiento de un tema es uno de los primeros pasos, para luego buscar otros cambios. En este caso los actores externos recalcan que el principal aporte de ICW es el posicionamiento de temas, dicho en palabras de la mayoría de ellos(as), en cuanto ICW “alza la voz” de las mujeres con VIH. Sin embargo, los(as) actores clave entrevistados(as) no perciben este posicionamiento de temas como incidencia política, en tanto consideran que hace falta ir más allá. Por ello este tipo de aporte se distingue de la promoción e impulso de acciones de incidencia política, pues esta última incluye todos los elementos del proceso.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otra parte, el liderazgo de ICW Latina es ampliamente reconocido a lo interno de la organización y por socios estratégicos, aunque éste  está concentrado en los diferentes niveles de acción en pocas personas, generalmente 1 o 2 y con pocas estrategias de generación de nuevos liderazgos.</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MX" sz="1200" b="0" i="1" kern="1200" dirty="0">
                <a:solidFill>
                  <a:schemeClr val="tx1"/>
                </a:solidFill>
                <a:effectLst/>
                <a:latin typeface="+mn-lt"/>
                <a:ea typeface="+mn-ea"/>
                <a:cs typeface="+mn-cs"/>
              </a:rPr>
              <a:t>2. ¿En qué grado y cómo han contribuido las acciones de movilización social y actividades de abogacía de las mujeres con VIH vinculadas a ICW Latina, a generar cambios relacionados con la mejora del entorno (en el desarrollo normativo/políticas o en su implementación) respecto a la desigualdad, la violencia, los derechos sexuales y reproductivos y la discriminación de género hacia las mujeres con VIH en ámbitos nacionales y regionales?</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Tanto a lo interno como a lo externo se identifica que ICW Latina ha contribuido, tanto en el nivel regional como en el nivel nacional, a generar cambios relacionados con la mejora del entorno para las mujeres con VIH. Sin embargo, no se identifica claramente en qué grado su contribución ha hecho posible dichos cambios, pues ICW Latina no ha sido el único actor involucrado.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el nivel regional se identifica que han contribuido a través de su aporte técnico y político, mientras que en el nivel nacional se les distingue y valora por la movilización de sus bases comunitarias para el logro de cambios.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cambios que se identifican en los que ICW Latina ha contribuido más son aquellos relacionados con la exigibilidad por parte de la sociedad civil para el cumplimiento de los derechos de las mujeres con VIH y en cuanto a la implementación de programas y proyectos para estas poblaciones.</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b="1" i="0" kern="1200" dirty="0">
                <a:solidFill>
                  <a:schemeClr val="tx1"/>
                </a:solidFill>
                <a:effectLst/>
                <a:latin typeface="+mn-lt"/>
                <a:ea typeface="+mn-ea"/>
                <a:cs typeface="+mn-cs"/>
              </a:rPr>
              <a:t>Línea Base de la Movilización social, creación de vínculos, colaboración y coordinación en la comunidad.</a:t>
            </a:r>
            <a:endParaRPr lang="es-MX" sz="1200" b="1" i="1"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b="0" i="1" kern="1200" dirty="0">
                <a:solidFill>
                  <a:schemeClr val="tx1"/>
                </a:solidFill>
                <a:effectLst/>
                <a:latin typeface="+mn-lt"/>
                <a:ea typeface="+mn-ea"/>
                <a:cs typeface="+mn-cs"/>
              </a:rPr>
              <a:t>1 ¿En qué grado ICW Latina ha coordinado con otras redes en los ámbitos nacionales y regionales en su labor de incidencia política a favor de los derechos de las mujeres con VIH y la no violencia contra las mujeres?</a:t>
            </a:r>
            <a:endParaRPr lang="es-MX" sz="1200" b="1"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En cuanto a las instituciones, organizaciones o redes del nivel regional con las cuales ICW Latina establece coordinaciones, a lo interno se identifica que la mayor coordinación y alianzas existen con organismos supranacionales, redes regionales y organismos internacionales. Los actores externos identifican que ICW Latina establece coordinaciones con organismos internacionales y redes regionales, fundamentalmente a través de la Secretaría Regional. </a:t>
            </a:r>
          </a:p>
          <a:p>
            <a:r>
              <a:rPr lang="es-MX" sz="1200" kern="1200" dirty="0">
                <a:solidFill>
                  <a:schemeClr val="tx1"/>
                </a:solidFill>
                <a:effectLst/>
                <a:latin typeface="+mn-lt"/>
                <a:ea typeface="+mn-ea"/>
                <a:cs typeface="+mn-cs"/>
              </a:rPr>
              <a:t>En el nivel nacional se identifica que los Capítulos establecen relaciones con instituciones públicas, organizaciones de la sociedad civil y redes nacionales. </a:t>
            </a:r>
          </a:p>
          <a:p>
            <a:r>
              <a:rPr lang="es-ES_tradnl" sz="1200" b="1" i="0" kern="1200" dirty="0">
                <a:solidFill>
                  <a:schemeClr val="tx1"/>
                </a:solidFill>
                <a:effectLst/>
                <a:latin typeface="+mn-lt"/>
                <a:ea typeface="+mn-ea"/>
                <a:cs typeface="+mn-cs"/>
              </a:rPr>
              <a:t>4. Línea Base del Desarrollo de capacidades institucionales, planificación y liderazgo en el sector comunitario.</a:t>
            </a:r>
            <a:endParaRPr lang="es-MX" sz="1200" b="1" i="1"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 </a:t>
            </a:r>
            <a:endParaRPr lang="es-MX" sz="1200" b="1" kern="1200" dirty="0">
              <a:solidFill>
                <a:schemeClr val="tx1"/>
              </a:solidFill>
              <a:effectLst/>
              <a:latin typeface="+mn-lt"/>
              <a:ea typeface="+mn-ea"/>
              <a:cs typeface="+mn-cs"/>
            </a:endParaRPr>
          </a:p>
          <a:p>
            <a:pPr lvl="0"/>
            <a:r>
              <a:rPr lang="es-MX" sz="1200" b="0" i="1" kern="1200" dirty="0">
                <a:solidFill>
                  <a:schemeClr val="tx1"/>
                </a:solidFill>
                <a:effectLst/>
                <a:latin typeface="+mn-lt"/>
                <a:ea typeface="+mn-ea"/>
                <a:cs typeface="+mn-cs"/>
              </a:rPr>
              <a:t>¿Cómo se describen en este momento, las capacidades de las mujeres con VIH de la Secretaría Regional y de los 18 países seleccionados para plantear estrategias y realizar incidencia política?</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Tanto a lo interno como a lo externo de ICW Latina se identifica que ICW Latina cuenta con capacidades para plantear estrategias y realizar incidencia política.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Se identifica que las principales capacidades de la Secretaría son las políticas, seguidas de las técnicas. Lo mismo se identifica para los Capítulos. Hay coincidencia en dichas apreciaciones, entre la percepción interna y externa.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ES_tradnl" sz="1200" b="0" kern="1200" dirty="0">
                <a:solidFill>
                  <a:schemeClr val="tx1"/>
                </a:solidFill>
                <a:effectLst/>
                <a:latin typeface="+mn-lt"/>
                <a:ea typeface="+mn-ea"/>
                <a:cs typeface="+mn-cs"/>
              </a:rPr>
              <a:t> </a:t>
            </a:r>
            <a:r>
              <a:rPr lang="es-MX" sz="1200" b="0" i="1" kern="1200" dirty="0">
                <a:solidFill>
                  <a:schemeClr val="tx1"/>
                </a:solidFill>
                <a:effectLst/>
                <a:latin typeface="+mn-lt"/>
                <a:ea typeface="+mn-ea"/>
                <a:cs typeface="+mn-cs"/>
              </a:rPr>
              <a:t>¿Qué buenas prácticas para la incidencia política exitosa en foros nacionales y regionales, han surgido desde la red de ICW Latina?</a:t>
            </a:r>
            <a:endParaRPr lang="es-MX" sz="1200" b="1"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términos generales, todos(as) los(as) informantes clave consultados(as) consideran que ICW Latina cuenta con buenas prácticas en el nivel regional y nacional. Sin embargo, les fue prácticamente imposible identificar claramente cuáles eran esas buenas prácticas y sus respectivos detalles. Esto, por una parte, podría deberse a una dificultad más general para comprender lo que es una buena práctica y las diferentes condiciones que conlleva; pero también, en referencia particular a ICW Latina, lo que es más común es identificar acciones aisladas que se orientan hacia buenas prácticas pero que no llegan a ser una buena práctica como tal.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 lo interno de ICW Latina sí se considera que se cuenta con buenas prácticas que, en el nivel regional están relaciones con alianzas estratégicas, rendición de cuentas y diálogo político, mientras que en el nivel nacional se considera que están relacionadas con generación y utilización de la información estratégica. </a:t>
            </a:r>
            <a:endParaRPr lang="es-MX"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6B92D3B7-0F91-4A2B-8758-7E2BE86CF2D3}" type="slidenum">
              <a:rPr lang="es-MX" smtClean="0"/>
              <a:t>11</a:t>
            </a:fld>
            <a:endParaRPr lang="es-MX"/>
          </a:p>
        </p:txBody>
      </p:sp>
    </p:spTree>
    <p:extLst>
      <p:ext uri="{BB962C8B-B14F-4D97-AF65-F5344CB8AC3E}">
        <p14:creationId xmlns:p14="http://schemas.microsoft.com/office/powerpoint/2010/main" val="221334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8C9A169B-57C5-475D-90D0-CE7B080F539D}" type="datetimeFigureOut">
              <a:rPr lang="es-MX" smtClean="0"/>
              <a:t>23/08/2017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61669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9A169B-57C5-475D-90D0-CE7B080F539D}" type="datetimeFigureOut">
              <a:rPr lang="es-MX" smtClean="0"/>
              <a:t>23/08/2017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174841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9A169B-57C5-475D-90D0-CE7B080F539D}" type="datetimeFigureOut">
              <a:rPr lang="es-MX" smtClean="0"/>
              <a:t>23/08/2017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221866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C9A169B-57C5-475D-90D0-CE7B080F539D}" type="datetimeFigureOut">
              <a:rPr lang="es-MX" smtClean="0"/>
              <a:t>23/08/2017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39301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9A169B-57C5-475D-90D0-CE7B080F539D}" type="datetimeFigureOut">
              <a:rPr lang="es-MX" smtClean="0"/>
              <a:t>23/08/2017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80138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C9A169B-57C5-475D-90D0-CE7B080F539D}" type="datetimeFigureOut">
              <a:rPr lang="es-MX" smtClean="0"/>
              <a:t>23/08/2017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247454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C9A169B-57C5-475D-90D0-CE7B080F539D}" type="datetimeFigureOut">
              <a:rPr lang="es-MX" smtClean="0"/>
              <a:t>23/08/2017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354202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C9A169B-57C5-475D-90D0-CE7B080F539D}" type="datetimeFigureOut">
              <a:rPr lang="es-MX" smtClean="0"/>
              <a:t>23/08/2017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241571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9A169B-57C5-475D-90D0-CE7B080F539D}" type="datetimeFigureOut">
              <a:rPr lang="es-MX" smtClean="0"/>
              <a:t>23/08/2017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298803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9A169B-57C5-475D-90D0-CE7B080F539D}" type="datetimeFigureOut">
              <a:rPr lang="es-MX" smtClean="0"/>
              <a:t>23/08/2017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188796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9A169B-57C5-475D-90D0-CE7B080F539D}" type="datetimeFigureOut">
              <a:rPr lang="es-MX" smtClean="0"/>
              <a:t>23/08/2017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E3C9B5E-B96B-46CE-BEE6-F18F9D6B02E0}" type="slidenum">
              <a:rPr lang="es-MX" smtClean="0"/>
              <a:t>‹Nº›</a:t>
            </a:fld>
            <a:endParaRPr lang="es-MX"/>
          </a:p>
        </p:txBody>
      </p:sp>
    </p:spTree>
    <p:extLst>
      <p:ext uri="{BB962C8B-B14F-4D97-AF65-F5344CB8AC3E}">
        <p14:creationId xmlns:p14="http://schemas.microsoft.com/office/powerpoint/2010/main" val="18267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A169B-57C5-475D-90D0-CE7B080F539D}" type="datetimeFigureOut">
              <a:rPr lang="es-MX" smtClean="0"/>
              <a:t>23/08/2017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C9B5E-B96B-46CE-BEE6-F18F9D6B02E0}" type="slidenum">
              <a:rPr lang="es-MX" smtClean="0"/>
              <a:t>‹Nº›</a:t>
            </a:fld>
            <a:endParaRPr lang="es-MX"/>
          </a:p>
        </p:txBody>
      </p:sp>
    </p:spTree>
    <p:extLst>
      <p:ext uri="{BB962C8B-B14F-4D97-AF65-F5344CB8AC3E}">
        <p14:creationId xmlns:p14="http://schemas.microsoft.com/office/powerpoint/2010/main" val="62825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10" Type="http://schemas.openxmlformats.org/officeDocument/2006/relationships/image" Target="../media/image55.jpeg"/><Relationship Id="rId4" Type="http://schemas.openxmlformats.org/officeDocument/2006/relationships/image" Target="../media/image49.jp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diagramData" Target="../diagrams/data4.xml"/><Relationship Id="rId12" Type="http://schemas.openxmlformats.org/officeDocument/2006/relationships/image" Target="../media/image14.jpg"/><Relationship Id="rId2" Type="http://schemas.openxmlformats.org/officeDocument/2006/relationships/notesSlide" Target="../notesSlides/notesSlide5.xml"/><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3.jpg"/><Relationship Id="rId11" Type="http://schemas.microsoft.com/office/2007/relationships/diagramDrawing" Target="../diagrams/drawing4.xml"/><Relationship Id="rId5" Type="http://schemas.openxmlformats.org/officeDocument/2006/relationships/image" Target="../media/image12.jpeg"/><Relationship Id="rId15" Type="http://schemas.openxmlformats.org/officeDocument/2006/relationships/image" Target="../media/image17.jpg"/><Relationship Id="rId10" Type="http://schemas.openxmlformats.org/officeDocument/2006/relationships/diagramColors" Target="../diagrams/colors4.xml"/><Relationship Id="rId4" Type="http://schemas.openxmlformats.org/officeDocument/2006/relationships/image" Target="../media/image11.jpg"/><Relationship Id="rId9" Type="http://schemas.openxmlformats.org/officeDocument/2006/relationships/diagramQuickStyle" Target="../diagrams/quickStyle4.xml"/><Relationship Id="rId1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9.jpg"/><Relationship Id="rId5" Type="http://schemas.openxmlformats.org/officeDocument/2006/relationships/diagramQuickStyle" Target="../diagrams/quickStyle5.xml"/><Relationship Id="rId10" Type="http://schemas.openxmlformats.org/officeDocument/2006/relationships/image" Target="../media/image28.jpg"/><Relationship Id="rId4" Type="http://schemas.openxmlformats.org/officeDocument/2006/relationships/diagramLayout" Target="../diagrams/layout5.xml"/><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34009" y="610366"/>
            <a:ext cx="4650030" cy="7214499"/>
          </a:xfrm>
        </p:spPr>
        <p:txBody>
          <a:bodyPr>
            <a:normAutofit fontScale="90000"/>
          </a:bodyPr>
          <a:lstStyle/>
          <a:p>
            <a:r>
              <a:rPr lang="es-MX" sz="4400" b="1" i="1" dirty="0">
                <a:solidFill>
                  <a:srgbClr val="9627A9"/>
                </a:solidFill>
              </a:rPr>
              <a:t>Acelerando la acción regional a favor de los derechos humanos, sexuales y reproductivos y la no violencia hacia las mujeres </a:t>
            </a:r>
            <a:br>
              <a:rPr lang="es-MX" sz="4400" b="1" i="1" dirty="0">
                <a:solidFill>
                  <a:srgbClr val="9627A9"/>
                </a:solidFill>
              </a:rPr>
            </a:br>
            <a:r>
              <a:rPr lang="es-MX" sz="4400" b="1" i="1" dirty="0">
                <a:solidFill>
                  <a:srgbClr val="9627A9"/>
                </a:solidFill>
              </a:rPr>
              <a:t>viviendo con VIH</a:t>
            </a:r>
            <a:br>
              <a:rPr lang="es-MX" sz="4400" b="1" i="1" dirty="0">
                <a:solidFill>
                  <a:srgbClr val="9627A9"/>
                </a:solidFill>
              </a:rPr>
            </a:br>
            <a:br>
              <a:rPr lang="es-MX" sz="4400" b="1" i="1" dirty="0">
                <a:solidFill>
                  <a:srgbClr val="9627A9"/>
                </a:solidFill>
              </a:rPr>
            </a:br>
            <a:r>
              <a:rPr lang="es-MX" sz="2700" b="1" i="1" dirty="0">
                <a:solidFill>
                  <a:srgbClr val="9627A9"/>
                </a:solidFill>
              </a:rPr>
              <a:t>2017</a:t>
            </a:r>
            <a:br>
              <a:rPr lang="es-MX" sz="4400" b="1" i="1" dirty="0">
                <a:solidFill>
                  <a:srgbClr val="9627A9"/>
                </a:solidFill>
              </a:rPr>
            </a:br>
            <a:br>
              <a:rPr lang="es-MX" sz="4400" b="1" i="1" dirty="0"/>
            </a:br>
            <a:br>
              <a:rPr lang="es-MX" sz="4400" dirty="0"/>
            </a:br>
            <a:endParaRPr lang="es-MX" sz="4400" dirty="0"/>
          </a:p>
        </p:txBody>
      </p:sp>
      <p:pic>
        <p:nvPicPr>
          <p:cNvPr id="5" name="Imagen 4" descr="Hivos People Unlimited"/>
          <p:cNvPicPr/>
          <p:nvPr/>
        </p:nvPicPr>
        <p:blipFill>
          <a:blip r:embed="rId3">
            <a:extLst>
              <a:ext uri="{28A0092B-C50C-407E-A947-70E740481C1C}">
                <a14:useLocalDpi xmlns:a14="http://schemas.microsoft.com/office/drawing/2010/main" val="0"/>
              </a:ext>
            </a:extLst>
          </a:blip>
          <a:srcRect/>
          <a:stretch>
            <a:fillRect/>
          </a:stretch>
        </p:blipFill>
        <p:spPr bwMode="auto">
          <a:xfrm>
            <a:off x="9457758" y="3819069"/>
            <a:ext cx="1798613" cy="1335162"/>
          </a:xfrm>
          <a:prstGeom prst="rect">
            <a:avLst/>
          </a:prstGeom>
          <a:noFill/>
          <a:ln>
            <a:noFill/>
          </a:ln>
        </p:spPr>
      </p:pic>
      <p:pic>
        <p:nvPicPr>
          <p:cNvPr id="7" name="Picture 2" descr="C:\Users\Personal\Desktop\Logo ICW Capitulo El Salvador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92" y="910169"/>
            <a:ext cx="3024898" cy="454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8673" y="6072308"/>
            <a:ext cx="184666" cy="369332"/>
          </a:xfrm>
          <a:prstGeom prst="rect">
            <a:avLst/>
          </a:prstGeom>
          <a:noFill/>
        </p:spPr>
        <p:txBody>
          <a:bodyPr wrap="none" rtlCol="0">
            <a:spAutoFit/>
          </a:bodyPr>
          <a:lstStyle/>
          <a:p>
            <a:endParaRPr lang="es-ES_tradnl" b="1" dirty="0">
              <a:latin typeface="Arial"/>
              <a:cs typeface="Arial"/>
            </a:endParaRPr>
          </a:p>
        </p:txBody>
      </p:sp>
      <p:sp>
        <p:nvSpPr>
          <p:cNvPr id="6" name="2 Marcador de contenido"/>
          <p:cNvSpPr txBox="1">
            <a:spLocks/>
          </p:cNvSpPr>
          <p:nvPr/>
        </p:nvSpPr>
        <p:spPr bwMode="auto">
          <a:xfrm>
            <a:off x="1744928" y="791189"/>
            <a:ext cx="8688646" cy="4710392"/>
          </a:xfrm>
          <a:prstGeom prst="rect">
            <a:avLst/>
          </a:prstGeom>
          <a:noFill/>
          <a:ln>
            <a:miter lim="800000"/>
            <a:headEnd/>
            <a:tailEnd/>
          </a:ln>
        </p:spPr>
        <p:txBody>
          <a:bodyPr vert="horz" wrap="square" lIns="82058" tIns="41029" rIns="82058" bIns="41029" numCol="1" rtlCol="0" anchor="t" anchorCtr="0" compatLnSpc="1">
            <a:prstTxWarp prst="textNoShape">
              <a:avLst/>
            </a:prstTxWarp>
            <a:normAutofit/>
          </a:bodyPr>
          <a:lstStyle/>
          <a:p>
            <a:pPr>
              <a:spcBef>
                <a:spcPts val="1800"/>
              </a:spcBef>
              <a:buClr>
                <a:schemeClr val="accent1"/>
              </a:buClr>
              <a:buSzPct val="100000"/>
              <a:defRPr/>
            </a:pPr>
            <a:endParaRPr lang="es-MX">
              <a:solidFill>
                <a:schemeClr val="tx2"/>
              </a:solidFill>
              <a:latin typeface="Arial" pitchFamily="-63" charset="0"/>
              <a:ea typeface="Arial" pitchFamily="-63" charset="0"/>
              <a:cs typeface="Arial" pitchFamily="-63" charset="0"/>
            </a:endParaRPr>
          </a:p>
          <a:p>
            <a:pPr>
              <a:spcBef>
                <a:spcPts val="1800"/>
              </a:spcBef>
              <a:buClr>
                <a:schemeClr val="accent1"/>
              </a:buClr>
              <a:buSzPct val="100000"/>
              <a:defRPr/>
            </a:pPr>
            <a:endParaRPr lang="es-MX" dirty="0">
              <a:solidFill>
                <a:schemeClr val="tx2"/>
              </a:solidFill>
              <a:latin typeface="Arial" pitchFamily="-63" charset="0"/>
              <a:ea typeface="Arial" pitchFamily="-63" charset="0"/>
              <a:cs typeface="Arial" pitchFamily="-63" charset="0"/>
            </a:endParaRPr>
          </a:p>
        </p:txBody>
      </p:sp>
      <p:graphicFrame>
        <p:nvGraphicFramePr>
          <p:cNvPr id="7" name="Diagrama 1"/>
          <p:cNvGraphicFramePr/>
          <p:nvPr>
            <p:extLst>
              <p:ext uri="{D42A27DB-BD31-4B8C-83A1-F6EECF244321}">
                <p14:modId xmlns:p14="http://schemas.microsoft.com/office/powerpoint/2010/main" val="4053242530"/>
              </p:ext>
            </p:extLst>
          </p:nvPr>
        </p:nvGraphicFramePr>
        <p:xfrm>
          <a:off x="2471228" y="205920"/>
          <a:ext cx="9296049" cy="6370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ítulo 1"/>
          <p:cNvSpPr txBox="1">
            <a:spLocks/>
          </p:cNvSpPr>
          <p:nvPr/>
        </p:nvSpPr>
        <p:spPr>
          <a:xfrm>
            <a:off x="211935" y="-148871"/>
            <a:ext cx="162790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R" sz="4799" b="1" dirty="0">
                <a:solidFill>
                  <a:srgbClr val="7030A0"/>
                </a:solidFill>
              </a:rPr>
              <a:t>M&amp;E</a:t>
            </a:r>
          </a:p>
        </p:txBody>
      </p:sp>
    </p:spTree>
    <p:extLst>
      <p:ext uri="{BB962C8B-B14F-4D97-AF65-F5344CB8AC3E}">
        <p14:creationId xmlns:p14="http://schemas.microsoft.com/office/powerpoint/2010/main" val="3076297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921629" y="-506663"/>
            <a:ext cx="6022258" cy="7059863"/>
            <a:chOff x="-472960" y="141742"/>
            <a:chExt cx="5172614" cy="8679713"/>
          </a:xfrm>
          <a:scene3d>
            <a:camera prst="orthographicFront"/>
            <a:lightRig rig="flat" dir="t"/>
          </a:scene3d>
        </p:grpSpPr>
        <p:sp>
          <p:nvSpPr>
            <p:cNvPr id="5" name="Rectángulo redondeado 4"/>
            <p:cNvSpPr/>
            <p:nvPr/>
          </p:nvSpPr>
          <p:spPr>
            <a:xfrm>
              <a:off x="-472960" y="2151919"/>
              <a:ext cx="4839327" cy="6669536"/>
            </a:xfrm>
            <a:prstGeom prst="roundRect">
              <a:avLst>
                <a:gd name="adj" fmla="val 10000"/>
              </a:avLst>
            </a:prstGeom>
            <a:sp3d prstMaterial="dkEdge">
              <a:bevelT w="8200" h="38100"/>
            </a:sp3d>
          </p:spPr>
          <p:style>
            <a:lnRef idx="1">
              <a:schemeClr val="accent1"/>
            </a:lnRef>
            <a:fillRef idx="2">
              <a:schemeClr val="accent1"/>
            </a:fillRef>
            <a:effectRef idx="1">
              <a:schemeClr val="accent1"/>
            </a:effectRef>
            <a:fontRef idx="minor">
              <a:schemeClr val="dk1"/>
            </a:fontRef>
          </p:style>
        </p:sp>
        <p:sp>
          <p:nvSpPr>
            <p:cNvPr id="6" name="CuadroTexto 5"/>
            <p:cNvSpPr txBox="1"/>
            <p:nvPr/>
          </p:nvSpPr>
          <p:spPr>
            <a:xfrm>
              <a:off x="143805" y="141742"/>
              <a:ext cx="4555849" cy="63860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s-ES" sz="2400" b="0" kern="1200" dirty="0">
                <a:latin typeface="Calibri" panose="020F0502020204030204"/>
                <a:ea typeface="+mn-ea"/>
                <a:cs typeface="+mn-cs"/>
              </a:endParaRPr>
            </a:p>
          </p:txBody>
        </p:sp>
      </p:grpSp>
      <p:sp>
        <p:nvSpPr>
          <p:cNvPr id="7" name="Rectángulo 6"/>
          <p:cNvSpPr/>
          <p:nvPr/>
        </p:nvSpPr>
        <p:spPr>
          <a:xfrm>
            <a:off x="1213801" y="1053148"/>
            <a:ext cx="5049881" cy="5078313"/>
          </a:xfrm>
          <a:prstGeom prst="rect">
            <a:avLst/>
          </a:prstGeom>
        </p:spPr>
        <p:txBody>
          <a:bodyPr wrap="square">
            <a:spAutoFit/>
          </a:bodyPr>
          <a:lstStyle/>
          <a:p>
            <a:pPr algn="ctr"/>
            <a:r>
              <a:rPr lang="es-ES" sz="2400" dirty="0"/>
              <a:t>2016</a:t>
            </a:r>
          </a:p>
          <a:p>
            <a:pPr algn="just"/>
            <a:r>
              <a:rPr lang="es-ES" sz="2000" dirty="0"/>
              <a:t>Se desarrolló </a:t>
            </a:r>
            <a:r>
              <a:rPr lang="es-ES" sz="2000" dirty="0">
                <a:solidFill>
                  <a:srgbClr val="9627A9"/>
                </a:solidFill>
              </a:rPr>
              <a:t>una línea base sobre la situación de partida de la ICW Latina </a:t>
            </a:r>
            <a:r>
              <a:rPr lang="es-ES" sz="2000" dirty="0"/>
              <a:t>respecto a:</a:t>
            </a:r>
          </a:p>
          <a:p>
            <a:pPr marL="342900" indent="-342900" algn="just">
              <a:buFontTx/>
              <a:buChar char="-"/>
            </a:pPr>
            <a:r>
              <a:rPr lang="es-MX" sz="2000" i="1" dirty="0"/>
              <a:t>Recopilación y uso de información estratégica sobre marcos regulatorios y políticas sobre derechos de las MVV </a:t>
            </a:r>
          </a:p>
          <a:p>
            <a:pPr marL="342900" indent="-342900" algn="just">
              <a:buFontTx/>
              <a:buChar char="-"/>
            </a:pPr>
            <a:r>
              <a:rPr lang="es-MX" sz="2000" i="1" dirty="0"/>
              <a:t>Participación de referentes de ICW Latina en eventos e instancias regionales y nacionales</a:t>
            </a:r>
          </a:p>
          <a:p>
            <a:pPr marL="342900" indent="-342900" algn="just">
              <a:buFontTx/>
              <a:buChar char="-"/>
            </a:pPr>
            <a:r>
              <a:rPr lang="es-MX" sz="2000" i="1" dirty="0"/>
              <a:t>Contribución de acciones de movilización social y actividades de abogacía a generar cambios en contexto</a:t>
            </a:r>
          </a:p>
          <a:p>
            <a:pPr marL="342900" indent="-342900" algn="just">
              <a:buFontTx/>
              <a:buChar char="-"/>
            </a:pPr>
            <a:r>
              <a:rPr lang="es-MX" sz="2000" i="1" dirty="0"/>
              <a:t>Coordinación con otras redes en los ámbitos nacionales</a:t>
            </a:r>
          </a:p>
          <a:p>
            <a:pPr marL="342900" indent="-342900" algn="just">
              <a:buFontTx/>
              <a:buChar char="-"/>
            </a:pPr>
            <a:r>
              <a:rPr lang="es-MX" sz="2000" i="1" dirty="0"/>
              <a:t>- Capacidades para plantear estrategias y realizar incidencia política</a:t>
            </a:r>
            <a:endParaRPr lang="es-ES" sz="2000" dirty="0"/>
          </a:p>
        </p:txBody>
      </p:sp>
      <p:grpSp>
        <p:nvGrpSpPr>
          <p:cNvPr id="28" name="Grupo 27"/>
          <p:cNvGrpSpPr/>
          <p:nvPr/>
        </p:nvGrpSpPr>
        <p:grpSpPr>
          <a:xfrm>
            <a:off x="6883824" y="-929641"/>
            <a:ext cx="4929634" cy="7288877"/>
            <a:chOff x="-472960" y="141742"/>
            <a:chExt cx="5172614" cy="8679713"/>
          </a:xfrm>
          <a:scene3d>
            <a:camera prst="orthographicFront"/>
            <a:lightRig rig="flat" dir="t"/>
          </a:scene3d>
        </p:grpSpPr>
        <p:sp>
          <p:nvSpPr>
            <p:cNvPr id="29" name="Rectángulo redondeado 28"/>
            <p:cNvSpPr/>
            <p:nvPr/>
          </p:nvSpPr>
          <p:spPr>
            <a:xfrm>
              <a:off x="-472960" y="2151919"/>
              <a:ext cx="4839327" cy="6669536"/>
            </a:xfrm>
            <a:prstGeom prst="roundRect">
              <a:avLst>
                <a:gd name="adj" fmla="val 10000"/>
              </a:avLst>
            </a:prstGeom>
            <a:sp3d prstMaterial="dkEdge">
              <a:bevelT w="8200" h="38100"/>
            </a:sp3d>
          </p:spPr>
          <p:style>
            <a:lnRef idx="1">
              <a:schemeClr val="accent1"/>
            </a:lnRef>
            <a:fillRef idx="2">
              <a:schemeClr val="accent1"/>
            </a:fillRef>
            <a:effectRef idx="1">
              <a:schemeClr val="accent1"/>
            </a:effectRef>
            <a:fontRef idx="minor">
              <a:schemeClr val="dk1"/>
            </a:fontRef>
          </p:style>
        </p:sp>
        <p:sp>
          <p:nvSpPr>
            <p:cNvPr id="30" name="CuadroTexto 29"/>
            <p:cNvSpPr txBox="1"/>
            <p:nvPr/>
          </p:nvSpPr>
          <p:spPr>
            <a:xfrm>
              <a:off x="143805" y="141742"/>
              <a:ext cx="4555849" cy="63860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s-ES" sz="2400" b="0" kern="1200" dirty="0">
                <a:latin typeface="Calibri" panose="020F0502020204030204"/>
                <a:ea typeface="+mn-ea"/>
                <a:cs typeface="+mn-cs"/>
              </a:endParaRPr>
            </a:p>
          </p:txBody>
        </p:sp>
      </p:grpSp>
      <p:sp>
        <p:nvSpPr>
          <p:cNvPr id="31" name="Rectángulo 30"/>
          <p:cNvSpPr/>
          <p:nvPr/>
        </p:nvSpPr>
        <p:spPr>
          <a:xfrm>
            <a:off x="7119797" y="686783"/>
            <a:ext cx="4140056" cy="5078313"/>
          </a:xfrm>
          <a:prstGeom prst="rect">
            <a:avLst/>
          </a:prstGeom>
        </p:spPr>
        <p:txBody>
          <a:bodyPr wrap="square">
            <a:spAutoFit/>
          </a:bodyPr>
          <a:lstStyle/>
          <a:p>
            <a:pPr algn="ctr"/>
            <a:r>
              <a:rPr lang="es-ES" sz="2400" dirty="0"/>
              <a:t>2017</a:t>
            </a:r>
          </a:p>
          <a:p>
            <a:pPr algn="ctr"/>
            <a:endParaRPr lang="es-ES" sz="2000" dirty="0"/>
          </a:p>
          <a:p>
            <a:pPr algn="just"/>
            <a:r>
              <a:rPr lang="es-ES" sz="2000" dirty="0"/>
              <a:t>Se está consolidando el </a:t>
            </a:r>
            <a:r>
              <a:rPr lang="es-ES" sz="2000" dirty="0">
                <a:solidFill>
                  <a:srgbClr val="9627A9"/>
                </a:solidFill>
              </a:rPr>
              <a:t>sistema de M&amp;E e información</a:t>
            </a:r>
            <a:r>
              <a:rPr lang="es-ES" sz="2000" dirty="0"/>
              <a:t> (SIGPRO) </a:t>
            </a:r>
          </a:p>
          <a:p>
            <a:pPr algn="just"/>
            <a:endParaRPr lang="es-ES" sz="2000" dirty="0"/>
          </a:p>
          <a:p>
            <a:pPr algn="just"/>
            <a:r>
              <a:rPr lang="es-ES" sz="2000" dirty="0"/>
              <a:t>Se está desarrollando un sistema para el </a:t>
            </a:r>
            <a:r>
              <a:rPr lang="es-ES" sz="2000" dirty="0">
                <a:solidFill>
                  <a:srgbClr val="9627A9"/>
                </a:solidFill>
              </a:rPr>
              <a:t>monitoreo ciudadano de la calidad de los servicios de SSR </a:t>
            </a:r>
            <a:r>
              <a:rPr lang="es-ES" sz="2000" dirty="0"/>
              <a:t>para mujeres con VIH, para ser aplicado en 18 países</a:t>
            </a:r>
          </a:p>
          <a:p>
            <a:endParaRPr lang="es-ES" sz="2000" dirty="0"/>
          </a:p>
          <a:p>
            <a:pPr algn="just"/>
            <a:r>
              <a:rPr lang="es-MX" sz="2000" dirty="0"/>
              <a:t>Está vigente la convocatoria para d</a:t>
            </a:r>
            <a:r>
              <a:rPr lang="es-EC" sz="2000" dirty="0" err="1"/>
              <a:t>esarrollar</a:t>
            </a:r>
            <a:r>
              <a:rPr lang="es-EC" sz="2000" dirty="0"/>
              <a:t> una propuesta para la </a:t>
            </a:r>
            <a:r>
              <a:rPr lang="es-EC" sz="2000" dirty="0">
                <a:solidFill>
                  <a:srgbClr val="9627A9"/>
                </a:solidFill>
              </a:rPr>
              <a:t>atención de la violencia contra las mujeres que viven con VIH </a:t>
            </a:r>
            <a:r>
              <a:rPr lang="es-EC" sz="2000" dirty="0"/>
              <a:t>en América Latina</a:t>
            </a:r>
            <a:endParaRPr lang="es-ES" sz="2000" dirty="0">
              <a:solidFill>
                <a:srgbClr val="9627A9"/>
              </a:solidFill>
            </a:endParaRPr>
          </a:p>
        </p:txBody>
      </p:sp>
      <p:sp>
        <p:nvSpPr>
          <p:cNvPr id="33" name="Título 1"/>
          <p:cNvSpPr>
            <a:spLocks noGrp="1"/>
          </p:cNvSpPr>
          <p:nvPr>
            <p:ph type="title"/>
          </p:nvPr>
        </p:nvSpPr>
        <p:spPr>
          <a:xfrm>
            <a:off x="861566" y="75530"/>
            <a:ext cx="1627909" cy="1325563"/>
          </a:xfrm>
        </p:spPr>
        <p:txBody>
          <a:bodyPr>
            <a:normAutofit/>
          </a:bodyPr>
          <a:lstStyle/>
          <a:p>
            <a:r>
              <a:rPr lang="es-CR" sz="4799" b="1" dirty="0">
                <a:solidFill>
                  <a:srgbClr val="7030A0"/>
                </a:solidFill>
              </a:rPr>
              <a:t>M&amp;E</a:t>
            </a:r>
          </a:p>
        </p:txBody>
      </p:sp>
    </p:spTree>
    <p:extLst>
      <p:ext uri="{BB962C8B-B14F-4D97-AF65-F5344CB8AC3E}">
        <p14:creationId xmlns:p14="http://schemas.microsoft.com/office/powerpoint/2010/main" val="336042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76" y="2480342"/>
            <a:ext cx="6412911" cy="4364888"/>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717" y="147089"/>
            <a:ext cx="5580643" cy="3295379"/>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val="0"/>
              </a:ext>
            </a:extLst>
          </a:blip>
          <a:srcRect t="21108"/>
          <a:stretch/>
        </p:blipFill>
        <p:spPr>
          <a:xfrm>
            <a:off x="6513187" y="3831448"/>
            <a:ext cx="5546755" cy="3026552"/>
          </a:xfrm>
          <a:prstGeom prst="rect">
            <a:avLst/>
          </a:prstGeom>
        </p:spPr>
      </p:pic>
      <p:sp>
        <p:nvSpPr>
          <p:cNvPr id="5" name="CuadroTexto 16"/>
          <p:cNvSpPr txBox="1"/>
          <p:nvPr/>
        </p:nvSpPr>
        <p:spPr>
          <a:xfrm>
            <a:off x="-1172746" y="665018"/>
            <a:ext cx="6381761" cy="848422"/>
          </a:xfrm>
          <a:prstGeom prst="rect">
            <a:avLst/>
          </a:prstGeom>
          <a:noFill/>
        </p:spPr>
        <p:txBody>
          <a:bodyPr wrap="square" lIns="108825" tIns="54412" rIns="108825" bIns="54412" rtlCol="0">
            <a:spAutoFit/>
          </a:bodyPr>
          <a:lstStyle/>
          <a:p>
            <a:pPr algn="ctr">
              <a:spcBef>
                <a:spcPct val="0"/>
              </a:spcBef>
            </a:pPr>
            <a:r>
              <a:rPr lang="es-NI" sz="4799" b="1" dirty="0">
                <a:solidFill>
                  <a:srgbClr val="7030A0"/>
                </a:solidFill>
                <a:latin typeface="+mj-lt"/>
                <a:ea typeface="+mj-ea"/>
                <a:cs typeface="+mj-cs"/>
              </a:rPr>
              <a:t>Gestión</a:t>
            </a:r>
          </a:p>
        </p:txBody>
      </p:sp>
      <p:pic>
        <p:nvPicPr>
          <p:cNvPr id="2" name="Imagen 1"/>
          <p:cNvPicPr>
            <a:picLocks noChangeAspect="1"/>
          </p:cNvPicPr>
          <p:nvPr/>
        </p:nvPicPr>
        <p:blipFill rotWithShape="1">
          <a:blip r:embed="rId6" cstate="print">
            <a:extLst>
              <a:ext uri="{28A0092B-C50C-407E-A947-70E740481C1C}">
                <a14:useLocalDpi xmlns:a14="http://schemas.microsoft.com/office/drawing/2010/main" val="0"/>
              </a:ext>
            </a:extLst>
          </a:blip>
          <a:srcRect t="17622" b="8432"/>
          <a:stretch/>
        </p:blipFill>
        <p:spPr>
          <a:xfrm>
            <a:off x="7107382" y="1634836"/>
            <a:ext cx="4952560" cy="2558259"/>
          </a:xfrm>
          <a:prstGeom prst="rect">
            <a:avLst/>
          </a:prstGeom>
        </p:spPr>
      </p:pic>
    </p:spTree>
    <p:extLst>
      <p:ext uri="{BB962C8B-B14F-4D97-AF65-F5344CB8AC3E}">
        <p14:creationId xmlns:p14="http://schemas.microsoft.com/office/powerpoint/2010/main" val="258731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R" sz="4799" b="1" dirty="0" err="1">
                <a:solidFill>
                  <a:srgbClr val="7030A0"/>
                </a:solidFill>
              </a:rPr>
              <a:t>Subreceptores</a:t>
            </a:r>
            <a:endParaRPr lang="es-CR" sz="4799" b="1" dirty="0">
              <a:solidFill>
                <a:srgbClr val="7030A0"/>
              </a:solidFill>
            </a:endParaRPr>
          </a:p>
        </p:txBody>
      </p:sp>
      <p:sp>
        <p:nvSpPr>
          <p:cNvPr id="3" name="Marcador de contenido 2"/>
          <p:cNvSpPr>
            <a:spLocks noGrp="1"/>
          </p:cNvSpPr>
          <p:nvPr>
            <p:ph idx="1"/>
          </p:nvPr>
        </p:nvSpPr>
        <p:spPr>
          <a:xfrm>
            <a:off x="838200" y="1440873"/>
            <a:ext cx="10515600" cy="4884976"/>
          </a:xfrm>
        </p:spPr>
        <p:txBody>
          <a:bodyPr>
            <a:normAutofit fontScale="92500" lnSpcReduction="20000"/>
          </a:bodyPr>
          <a:lstStyle/>
          <a:p>
            <a:pPr marL="0" indent="0">
              <a:buNone/>
            </a:pPr>
            <a:r>
              <a:rPr lang="es-CR" sz="2200" b="1" dirty="0"/>
              <a:t>CAPÍTULO		EJECUTOR / ONG SOMBRILLA</a:t>
            </a:r>
          </a:p>
          <a:p>
            <a:pPr marL="2743200" lvl="6" indent="0">
              <a:buNone/>
            </a:pPr>
            <a:r>
              <a:rPr lang="es-CR" sz="2200" dirty="0"/>
              <a:t>ICW Latina	</a:t>
            </a:r>
          </a:p>
          <a:p>
            <a:r>
              <a:rPr lang="es-CR" sz="2200" dirty="0"/>
              <a:t>ICW GUA		</a:t>
            </a:r>
            <a:r>
              <a:rPr lang="es-CR" sz="2300" dirty="0"/>
              <a:t>Red Guatemalteca de Mujeres Positivas en Acción</a:t>
            </a:r>
          </a:p>
          <a:p>
            <a:r>
              <a:rPr lang="es-CR" sz="2300" dirty="0"/>
              <a:t>ICW ELS		</a:t>
            </a:r>
            <a:r>
              <a:rPr lang="es-MX" sz="2300" dirty="0"/>
              <a:t>Asociación Comunidad Internacional de Mujeres con VIH Sida El 				Salvador</a:t>
            </a:r>
            <a:endParaRPr lang="es-CR" sz="2300" dirty="0"/>
          </a:p>
          <a:p>
            <a:r>
              <a:rPr lang="es-CR" sz="2300" dirty="0"/>
              <a:t>ICW HON		FOROSIDA</a:t>
            </a:r>
          </a:p>
          <a:p>
            <a:r>
              <a:rPr lang="es-CR" sz="2300" dirty="0"/>
              <a:t>ICW NIC		Secretaría de ICW Latina</a:t>
            </a:r>
          </a:p>
          <a:p>
            <a:r>
              <a:rPr lang="es-CR" sz="2300" dirty="0"/>
              <a:t>ICW CRI		</a:t>
            </a:r>
            <a:r>
              <a:rPr lang="es-CR" sz="2300" dirty="0" err="1"/>
              <a:t>Hivos</a:t>
            </a:r>
            <a:endParaRPr lang="es-CR" sz="2300" dirty="0"/>
          </a:p>
          <a:p>
            <a:r>
              <a:rPr lang="es-CR" sz="2300" dirty="0"/>
              <a:t>ICW PAN		Por definir – en proceso</a:t>
            </a:r>
          </a:p>
          <a:p>
            <a:r>
              <a:rPr lang="es-CR" sz="2300" dirty="0"/>
              <a:t>ICW COL		</a:t>
            </a:r>
            <a:r>
              <a:rPr lang="es-MX" sz="2300" dirty="0"/>
              <a:t>Fundación Comunidad de Mujeres Viviendo con VIH Colombia </a:t>
            </a:r>
          </a:p>
          <a:p>
            <a:r>
              <a:rPr lang="es-CR" sz="2300" dirty="0"/>
              <a:t>ICW ECU		</a:t>
            </a:r>
            <a:r>
              <a:rPr lang="es-MX" sz="2300" dirty="0"/>
              <a:t>Asociación de mujeres, niñas y adolecentes ICW Ecuador</a:t>
            </a:r>
            <a:endParaRPr lang="es-CR" sz="2300" dirty="0"/>
          </a:p>
          <a:p>
            <a:r>
              <a:rPr lang="es-CR" sz="2300" dirty="0"/>
              <a:t>ICW PER		Flora Tristán</a:t>
            </a:r>
            <a:endParaRPr lang="es-CR" sz="2300" dirty="0">
              <a:solidFill>
                <a:schemeClr val="accent2">
                  <a:lumMod val="75000"/>
                </a:schemeClr>
              </a:solidFill>
            </a:endParaRPr>
          </a:p>
          <a:p>
            <a:r>
              <a:rPr lang="es-CR" sz="2300" dirty="0"/>
              <a:t>ICW BOL		</a:t>
            </a:r>
            <a:r>
              <a:rPr lang="es-CR" sz="2300" dirty="0" err="1"/>
              <a:t>Hivos</a:t>
            </a:r>
            <a:r>
              <a:rPr lang="es-CR" sz="2300" dirty="0"/>
              <a:t> Bolivia</a:t>
            </a:r>
          </a:p>
          <a:p>
            <a:r>
              <a:rPr lang="es-CR" sz="2300" dirty="0"/>
              <a:t>ICW RDO		ASOLSIDA</a:t>
            </a:r>
          </a:p>
        </p:txBody>
      </p:sp>
    </p:spTree>
    <p:extLst>
      <p:ext uri="{BB962C8B-B14F-4D97-AF65-F5344CB8AC3E}">
        <p14:creationId xmlns:p14="http://schemas.microsoft.com/office/powerpoint/2010/main" val="366145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5" y="53753"/>
            <a:ext cx="12187592" cy="710952"/>
          </a:xfrm>
        </p:spPr>
        <p:txBody>
          <a:bodyPr>
            <a:normAutofit/>
          </a:bodyPr>
          <a:lstStyle/>
          <a:p>
            <a:r>
              <a:rPr lang="es-NI" sz="4299" b="1" dirty="0">
                <a:solidFill>
                  <a:srgbClr val="7030A0"/>
                </a:solidFill>
              </a:rPr>
              <a:t>Presupuesto y ejecución 2016</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12" y="837312"/>
            <a:ext cx="11847447" cy="568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975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4000" b="1" dirty="0">
                <a:solidFill>
                  <a:srgbClr val="9627A9"/>
                </a:solidFill>
              </a:rPr>
              <a:t>PRESUPUESTO  PARA ICW CAPITULO EL SALVADOR</a:t>
            </a:r>
          </a:p>
        </p:txBody>
      </p:sp>
      <p:sp>
        <p:nvSpPr>
          <p:cNvPr id="3" name="2 Marcador de contenido"/>
          <p:cNvSpPr>
            <a:spLocks noGrp="1"/>
          </p:cNvSpPr>
          <p:nvPr>
            <p:ph idx="1"/>
          </p:nvPr>
        </p:nvSpPr>
        <p:spPr/>
        <p:txBody>
          <a:bodyPr/>
          <a:lstStyle/>
          <a:p>
            <a:pPr>
              <a:lnSpc>
                <a:spcPct val="300000"/>
              </a:lnSpc>
            </a:pPr>
            <a:r>
              <a:rPr lang="es-SV" b="1" dirty="0"/>
              <a:t>AÑO 1    $13,935.00</a:t>
            </a:r>
          </a:p>
          <a:p>
            <a:pPr>
              <a:lnSpc>
                <a:spcPct val="300000"/>
              </a:lnSpc>
            </a:pPr>
            <a:r>
              <a:rPr lang="es-SV" b="1" dirty="0"/>
              <a:t>AÑO 2    $49.744.00</a:t>
            </a:r>
          </a:p>
          <a:p>
            <a:pPr>
              <a:lnSpc>
                <a:spcPct val="300000"/>
              </a:lnSpc>
            </a:pPr>
            <a:r>
              <a:rPr lang="es-SV" b="1" dirty="0"/>
              <a:t>AÑO 3     $47,244.00</a:t>
            </a:r>
          </a:p>
        </p:txBody>
      </p:sp>
      <p:sp>
        <p:nvSpPr>
          <p:cNvPr id="4" name="3 Cerrar llave"/>
          <p:cNvSpPr/>
          <p:nvPr/>
        </p:nvSpPr>
        <p:spPr>
          <a:xfrm>
            <a:off x="4663440" y="2026920"/>
            <a:ext cx="990600" cy="42519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SV"/>
          </a:p>
        </p:txBody>
      </p:sp>
      <p:sp>
        <p:nvSpPr>
          <p:cNvPr id="5" name="4 CuadroTexto"/>
          <p:cNvSpPr txBox="1"/>
          <p:nvPr/>
        </p:nvSpPr>
        <p:spPr>
          <a:xfrm>
            <a:off x="6172200" y="2956560"/>
            <a:ext cx="4541520" cy="1323439"/>
          </a:xfrm>
          <a:prstGeom prst="rect">
            <a:avLst/>
          </a:prstGeom>
          <a:noFill/>
        </p:spPr>
        <p:txBody>
          <a:bodyPr wrap="square" rtlCol="0">
            <a:spAutoFit/>
          </a:bodyPr>
          <a:lstStyle/>
          <a:p>
            <a:endParaRPr lang="es-SV" sz="4000" dirty="0"/>
          </a:p>
          <a:p>
            <a:r>
              <a:rPr lang="es-SV" sz="4000" b="1" dirty="0"/>
              <a:t>$ 110,993.00</a:t>
            </a:r>
          </a:p>
        </p:txBody>
      </p:sp>
      <p:pic>
        <p:nvPicPr>
          <p:cNvPr id="6" name="Picture 2" descr="C:\Users\Personal\Desktop\Logo ICW Capitulo El Salvado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1639" y="1606599"/>
            <a:ext cx="1222081" cy="183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9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521" y="85210"/>
            <a:ext cx="9144000" cy="645238"/>
          </a:xfrm>
        </p:spPr>
        <p:txBody>
          <a:bodyPr>
            <a:normAutofit fontScale="90000"/>
          </a:bodyPr>
          <a:lstStyle/>
          <a:p>
            <a:r>
              <a:rPr lang="es-SV" dirty="0"/>
              <a:t>Año 1 - </a:t>
            </a:r>
            <a:r>
              <a:rPr lang="es-SV" b="1" dirty="0">
                <a:solidFill>
                  <a:srgbClr val="7030A0"/>
                </a:solidFill>
              </a:rPr>
              <a:t>Avances en El Salvador </a:t>
            </a:r>
            <a:r>
              <a:rPr lang="es-SV" dirty="0"/>
              <a:t>-  Año 2 </a:t>
            </a:r>
          </a:p>
        </p:txBody>
      </p:sp>
      <p:pic>
        <p:nvPicPr>
          <p:cNvPr id="10" name="9 Marcador de contenido" descr="C:\Users\Personal\Desktop\ICW foto 16\ICW 2016 Fotos\20160816_102712(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494130" y="4581128"/>
            <a:ext cx="3434613" cy="2250383"/>
          </a:xfrm>
          <a:prstGeom prst="rect">
            <a:avLst/>
          </a:prstGeom>
          <a:noFill/>
          <a:ln>
            <a:noFill/>
          </a:ln>
        </p:spPr>
      </p:pic>
      <p:pic>
        <p:nvPicPr>
          <p:cNvPr id="2050" name="Picture 2" descr="C:\Users\Personal\Desktop\ICW 2016 DOC.VARIOS\ICW foto 16\FOTOS MAPEO Y PLAN DE INCIDENCIA ICW EL SALVADOR 12 -14 AGOSTO 2016\IMG_024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110"/>
          <a:stretch/>
        </p:blipFill>
        <p:spPr bwMode="auto">
          <a:xfrm>
            <a:off x="1523999" y="645240"/>
            <a:ext cx="3367906" cy="19916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rsonal\Desktop\ICW 2016 DOC.VARIOS\ICW foto 16\FOTOS MAPEO Y PLAN DE INCIDENCIA ICW EL SALVADOR 12 -14 AGOSTO 2016\IMG_02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1905" y="645240"/>
            <a:ext cx="3036838" cy="20245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ersonal\Desktop\ICW 2016 DOC.VARIOS\ICW foto 16\FOTOS MAPEO Y PLAN DE INCIDENCIA ICW EL SALVADOR 12 -14 AGOSTO 2016\Mapeo Taller IP Fotos 2016\20160813_0929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779" y="2636912"/>
            <a:ext cx="3373126"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ersonal\Desktop\ICW 2016 DOC.VARIOS\ICW foto 16\FOTOS MAPEO Y PLAN DE INCIDENCIA ICW EL SALVADOR 12 -14 AGOSTO 2016\Mapeo Taller IP Fotos 2016\20160813_1134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4130" y="2636912"/>
            <a:ext cx="3456385" cy="194421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ersonal\Desktop\ICW 2016 DOC.VARIOS\ICW AGOSTO 2016 ACTIVIDADES\P816034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585" t="9841" r="-968"/>
          <a:stretch/>
        </p:blipFill>
        <p:spPr bwMode="auto">
          <a:xfrm>
            <a:off x="1518779" y="4529130"/>
            <a:ext cx="2975350" cy="23023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ersonal\Desktop\ICVV FOTO 17\20170314_11094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8743" y="646254"/>
            <a:ext cx="2739257" cy="170262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ersonal\Desktop\ICVV FOTO 17\20170330_1606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8742" y="2300046"/>
            <a:ext cx="2739258" cy="20162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Personal\Desktop\ICVV FOTO 17\20170110_15320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7857" b="22604"/>
          <a:stretch/>
        </p:blipFill>
        <p:spPr bwMode="auto">
          <a:xfrm>
            <a:off x="7950514" y="4316265"/>
            <a:ext cx="2717486" cy="122909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Personal\Desktop\ICVV FOTO 17\5\20170731_083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8742" y="5545361"/>
            <a:ext cx="2739258" cy="1286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0" y="-1"/>
            <a:ext cx="1493520" cy="223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0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contenido 11"/>
          <p:cNvPicPr>
            <a:picLocks noChangeAspect="1"/>
          </p:cNvPicPr>
          <p:nvPr/>
        </p:nvPicPr>
        <p:blipFill rotWithShape="1">
          <a:blip r:embed="rId3">
            <a:extLst>
              <a:ext uri="{28A0092B-C50C-407E-A947-70E740481C1C}">
                <a14:useLocalDpi xmlns:a14="http://schemas.microsoft.com/office/drawing/2010/main" val="0"/>
              </a:ext>
            </a:extLst>
          </a:blip>
          <a:srcRect l="9304" t="20370" r="6200" b="14154"/>
          <a:stretch/>
        </p:blipFill>
        <p:spPr>
          <a:xfrm>
            <a:off x="815898" y="1791919"/>
            <a:ext cx="4911213" cy="4704735"/>
          </a:xfrm>
          <a:prstGeom prst="rect">
            <a:avLst/>
          </a:prstGeom>
        </p:spPr>
      </p:pic>
      <p:pic>
        <p:nvPicPr>
          <p:cNvPr id="15" name="Marcador de contenido 14"/>
          <p:cNvPicPr>
            <a:picLocks noGrp="1" noChangeAspect="1"/>
          </p:cNvPicPr>
          <p:nvPr>
            <p:ph idx="1"/>
          </p:nvPr>
        </p:nvPicPr>
        <p:blipFill rotWithShape="1">
          <a:blip r:embed="rId4">
            <a:extLst>
              <a:ext uri="{28A0092B-C50C-407E-A947-70E740481C1C}">
                <a14:useLocalDpi xmlns:a14="http://schemas.microsoft.com/office/drawing/2010/main" val="0"/>
              </a:ext>
            </a:extLst>
          </a:blip>
          <a:srcRect t="24477" r="23393"/>
          <a:stretch/>
        </p:blipFill>
        <p:spPr>
          <a:xfrm>
            <a:off x="5501544" y="337522"/>
            <a:ext cx="4444557" cy="3286279"/>
          </a:xfrm>
        </p:spPr>
      </p:pic>
      <p:pic>
        <p:nvPicPr>
          <p:cNvPr id="16" name="Imagen 15"/>
          <p:cNvPicPr>
            <a:picLocks noChangeAspect="1"/>
          </p:cNvPicPr>
          <p:nvPr/>
        </p:nvPicPr>
        <p:blipFill rotWithShape="1">
          <a:blip r:embed="rId5">
            <a:extLst>
              <a:ext uri="{28A0092B-C50C-407E-A947-70E740481C1C}">
                <a14:useLocalDpi xmlns:a14="http://schemas.microsoft.com/office/drawing/2010/main" val="0"/>
              </a:ext>
            </a:extLst>
          </a:blip>
          <a:srcRect r="12142" b="8015"/>
          <a:stretch/>
        </p:blipFill>
        <p:spPr>
          <a:xfrm>
            <a:off x="3045244" y="383824"/>
            <a:ext cx="2844112" cy="2498861"/>
          </a:xfrm>
          <a:prstGeom prst="rect">
            <a:avLst/>
          </a:prstGeom>
        </p:spPr>
      </p:pic>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l="7164" t="11520" r="9646"/>
          <a:stretch/>
        </p:blipFill>
        <p:spPr>
          <a:xfrm>
            <a:off x="7665720" y="383824"/>
            <a:ext cx="4240387" cy="2040432"/>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6842" y="2361034"/>
            <a:ext cx="4428108" cy="4135620"/>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5436" y="2755096"/>
            <a:ext cx="2061406" cy="3741558"/>
          </a:xfrm>
          <a:prstGeom prst="rect">
            <a:avLst/>
          </a:prstGeom>
        </p:spPr>
      </p:pic>
      <p:pic>
        <p:nvPicPr>
          <p:cNvPr id="20" name="Picture 6" descr="https://photos-2.dropbox.com/t/2/AADGMXtcXLFDq_CgH406RGeaJzQ1_ABsFYk1vS-qzuKyhA/12/191891162/jpeg/32x32/1/1466568000/0/2/IMG_1774.JPG/EN-L1JEBGNxCIAIoAg/bJ8J7K_m2Kxpx2VH4_pymrUZXdTtb77iRFWFtooVEtc%2C-fDv1bQC12FwztwSKNe-u3B2LLZ6dS7LVsE1IHcxKSA?size_mode=3&amp;size=800x6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647" y="1690688"/>
            <a:ext cx="2133350" cy="142134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098" name="Picture 2" descr="C:\Users\Personal\Desktop\IMG_20170729_10593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1414" y="370730"/>
            <a:ext cx="2779692" cy="265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2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a:solidFill>
                  <a:srgbClr val="9627A9"/>
                </a:solidFill>
              </a:rPr>
              <a:t>Generalidades del proyecto</a:t>
            </a:r>
          </a:p>
        </p:txBody>
      </p:sp>
      <p:sp>
        <p:nvSpPr>
          <p:cNvPr id="3" name="Marcador de contenido 2"/>
          <p:cNvSpPr>
            <a:spLocks noGrp="1"/>
          </p:cNvSpPr>
          <p:nvPr>
            <p:ph idx="1"/>
          </p:nvPr>
        </p:nvSpPr>
        <p:spPr>
          <a:xfrm>
            <a:off x="838200" y="1825625"/>
            <a:ext cx="10259291" cy="4351338"/>
          </a:xfrm>
        </p:spPr>
        <p:txBody>
          <a:bodyPr>
            <a:normAutofit fontScale="92500"/>
          </a:bodyPr>
          <a:lstStyle/>
          <a:p>
            <a:r>
              <a:rPr lang="es-CR" dirty="0">
                <a:solidFill>
                  <a:schemeClr val="accent5">
                    <a:lumMod val="75000"/>
                  </a:schemeClr>
                </a:solidFill>
              </a:rPr>
              <a:t>Proyecto de la </a:t>
            </a:r>
            <a:r>
              <a:rPr lang="es-CR" dirty="0">
                <a:solidFill>
                  <a:srgbClr val="9627A9"/>
                </a:solidFill>
              </a:rPr>
              <a:t>ICW Latina </a:t>
            </a:r>
            <a:r>
              <a:rPr lang="es-CR" dirty="0">
                <a:solidFill>
                  <a:schemeClr val="accent5">
                    <a:lumMod val="75000"/>
                  </a:schemeClr>
                </a:solidFill>
              </a:rPr>
              <a:t>que se implementa con </a:t>
            </a:r>
            <a:r>
              <a:rPr lang="es-CR" b="1" dirty="0">
                <a:solidFill>
                  <a:srgbClr val="3A9692"/>
                </a:solidFill>
              </a:rPr>
              <a:t>Hivos</a:t>
            </a:r>
            <a:r>
              <a:rPr lang="es-CR" b="1" dirty="0">
                <a:solidFill>
                  <a:schemeClr val="accent5">
                    <a:lumMod val="75000"/>
                  </a:schemeClr>
                </a:solidFill>
              </a:rPr>
              <a:t> </a:t>
            </a:r>
            <a:r>
              <a:rPr lang="es-CR" dirty="0">
                <a:solidFill>
                  <a:schemeClr val="accent5">
                    <a:lumMod val="75000"/>
                  </a:schemeClr>
                </a:solidFill>
              </a:rPr>
              <a:t>como Receptor Principal</a:t>
            </a:r>
          </a:p>
          <a:p>
            <a:r>
              <a:rPr lang="es-CR" dirty="0">
                <a:solidFill>
                  <a:schemeClr val="accent5">
                    <a:lumMod val="75000"/>
                  </a:schemeClr>
                </a:solidFill>
              </a:rPr>
              <a:t>Financiado por el Fondo Mundial contra el Sida, la Tuberculosis y la Malaria</a:t>
            </a:r>
          </a:p>
          <a:p>
            <a:r>
              <a:rPr lang="es-CR" dirty="0">
                <a:solidFill>
                  <a:schemeClr val="accent5">
                    <a:lumMod val="75000"/>
                  </a:schemeClr>
                </a:solidFill>
              </a:rPr>
              <a:t>Duración: </a:t>
            </a:r>
            <a:r>
              <a:rPr lang="es-CR" u="sng" dirty="0">
                <a:solidFill>
                  <a:schemeClr val="accent5">
                    <a:lumMod val="75000"/>
                  </a:schemeClr>
                </a:solidFill>
              </a:rPr>
              <a:t>enero 2016 – diciembre 2018</a:t>
            </a:r>
          </a:p>
          <a:p>
            <a:r>
              <a:rPr lang="es-CR" dirty="0">
                <a:solidFill>
                  <a:schemeClr val="accent5">
                    <a:lumMod val="75000"/>
                  </a:schemeClr>
                </a:solidFill>
              </a:rPr>
              <a:t>Monto total del proyecto: </a:t>
            </a:r>
            <a:r>
              <a:rPr lang="es-CR" u="sng" dirty="0">
                <a:solidFill>
                  <a:schemeClr val="accent5">
                    <a:lumMod val="75000"/>
                  </a:schemeClr>
                </a:solidFill>
              </a:rPr>
              <a:t>US$ 4.3 millones</a:t>
            </a:r>
          </a:p>
          <a:p>
            <a:r>
              <a:rPr lang="es-CR" u="sng" dirty="0">
                <a:solidFill>
                  <a:schemeClr val="accent5">
                    <a:lumMod val="75000"/>
                  </a:schemeClr>
                </a:solidFill>
              </a:rPr>
              <a:t>11 países priorizados</a:t>
            </a:r>
            <a:r>
              <a:rPr lang="es-CR" dirty="0">
                <a:solidFill>
                  <a:schemeClr val="accent5">
                    <a:lumMod val="75000"/>
                  </a:schemeClr>
                </a:solidFill>
              </a:rPr>
              <a:t>: Bolivia, Colombia, Costa Rica, Ecuador, </a:t>
            </a:r>
            <a:r>
              <a:rPr lang="es-CR" dirty="0">
                <a:solidFill>
                  <a:srgbClr val="9627A9"/>
                </a:solidFill>
              </a:rPr>
              <a:t>El Salvador</a:t>
            </a:r>
            <a:r>
              <a:rPr lang="es-CR" dirty="0">
                <a:solidFill>
                  <a:schemeClr val="accent5">
                    <a:lumMod val="75000"/>
                  </a:schemeClr>
                </a:solidFill>
              </a:rPr>
              <a:t>, Guatemala, Honduras, Nicaragua, Panamá, Perú, República Dominicana</a:t>
            </a:r>
          </a:p>
          <a:p>
            <a:r>
              <a:rPr lang="es-CR" dirty="0">
                <a:solidFill>
                  <a:schemeClr val="accent5">
                    <a:lumMod val="75000"/>
                  </a:schemeClr>
                </a:solidFill>
              </a:rPr>
              <a:t>7 países que participan puntualmente: </a:t>
            </a:r>
            <a:r>
              <a:rPr lang="es-NI" dirty="0">
                <a:solidFill>
                  <a:schemeClr val="accent5">
                    <a:lumMod val="75000"/>
                  </a:schemeClr>
                </a:solidFill>
              </a:rPr>
              <a:t>Argentina, Chile, Cuba, México, Uruguay, Venezuela, Brasil</a:t>
            </a:r>
            <a:endParaRPr lang="en-US" dirty="0">
              <a:solidFill>
                <a:schemeClr val="accent5">
                  <a:lumMod val="75000"/>
                </a:schemeClr>
              </a:solidFill>
            </a:endParaRPr>
          </a:p>
          <a:p>
            <a:endParaRPr lang="es-CR" dirty="0">
              <a:solidFill>
                <a:schemeClr val="accent5">
                  <a:lumMod val="75000"/>
                </a:schemeClr>
              </a:solidFill>
            </a:endParaRPr>
          </a:p>
          <a:p>
            <a:endParaRPr lang="es-MX" dirty="0"/>
          </a:p>
        </p:txBody>
      </p:sp>
    </p:spTree>
    <p:extLst>
      <p:ext uri="{BB962C8B-B14F-4D97-AF65-F5344CB8AC3E}">
        <p14:creationId xmlns:p14="http://schemas.microsoft.com/office/powerpoint/2010/main" val="186930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51040"/>
            <a:ext cx="10515600" cy="675884"/>
          </a:xfrm>
        </p:spPr>
        <p:txBody>
          <a:bodyPr>
            <a:noAutofit/>
          </a:bodyPr>
          <a:lstStyle/>
          <a:p>
            <a:pPr algn="ctr"/>
            <a:r>
              <a:rPr lang="es-MX" b="1" dirty="0">
                <a:solidFill>
                  <a:srgbClr val="9627A9"/>
                </a:solidFill>
              </a:rPr>
              <a:t>Meta de proyecto</a:t>
            </a:r>
          </a:p>
        </p:txBody>
      </p:sp>
      <p:sp>
        <p:nvSpPr>
          <p:cNvPr id="3" name="Marcador de contenido 2"/>
          <p:cNvSpPr>
            <a:spLocks noGrp="1"/>
          </p:cNvSpPr>
          <p:nvPr>
            <p:ph idx="1"/>
          </p:nvPr>
        </p:nvSpPr>
        <p:spPr>
          <a:xfrm>
            <a:off x="6954982" y="1730228"/>
            <a:ext cx="4572000" cy="3937917"/>
          </a:xfrm>
        </p:spPr>
        <p:txBody>
          <a:bodyPr anchor="ctr">
            <a:normAutofit/>
          </a:bodyPr>
          <a:lstStyle/>
          <a:p>
            <a:pPr marL="0" indent="0" algn="ctr">
              <a:buNone/>
            </a:pPr>
            <a:r>
              <a:rPr lang="es-ES" dirty="0">
                <a:solidFill>
                  <a:schemeClr val="accent5">
                    <a:lumMod val="75000"/>
                  </a:schemeClr>
                </a:solidFill>
              </a:rPr>
              <a:t>Que las mujeres con VIH en América Latina logren que sus necesidades sean consideradas en la respuesta integral al VIH, que se mejore la respuesta sobre la violencia de género y se respeten sus derechos humanos, incluyendo sus derechos sexuales y reproductivos.</a:t>
            </a:r>
            <a:endParaRPr lang="es-MX" dirty="0"/>
          </a:p>
        </p:txBody>
      </p:sp>
      <p:sp>
        <p:nvSpPr>
          <p:cNvPr id="8" name="CuadroTexto 7"/>
          <p:cNvSpPr txBox="1"/>
          <p:nvPr/>
        </p:nvSpPr>
        <p:spPr>
          <a:xfrm>
            <a:off x="738447" y="5206480"/>
            <a:ext cx="5971308" cy="461665"/>
          </a:xfrm>
          <a:prstGeom prst="rect">
            <a:avLst/>
          </a:prstGeom>
          <a:solidFill>
            <a:schemeClr val="accent1">
              <a:lumMod val="40000"/>
              <a:lumOff val="60000"/>
            </a:schemeClr>
          </a:solidFill>
        </p:spPr>
        <p:txBody>
          <a:bodyPr wrap="square" rtlCol="0">
            <a:spAutoFit/>
          </a:bodyPr>
          <a:lstStyle/>
          <a:p>
            <a:pPr algn="ctr"/>
            <a:r>
              <a:rPr lang="es-MX" sz="2400" dirty="0">
                <a:solidFill>
                  <a:srgbClr val="9627A9"/>
                </a:solidFill>
              </a:rPr>
              <a:t>“NADA PARA NOSOTRAS SIN NOSOTRAS”</a:t>
            </a:r>
          </a:p>
        </p:txBody>
      </p:sp>
      <p:pic>
        <p:nvPicPr>
          <p:cNvPr id="9" name="7 Imagen"/>
          <p:cNvPicPr>
            <a:picLocks noChangeAspect="1"/>
          </p:cNvPicPr>
          <p:nvPr/>
        </p:nvPicPr>
        <p:blipFill rotWithShape="1">
          <a:blip r:embed="rId2">
            <a:extLst>
              <a:ext uri="{28A0092B-C50C-407E-A947-70E740481C1C}">
                <a14:useLocalDpi xmlns:a14="http://schemas.microsoft.com/office/drawing/2010/main" val="0"/>
              </a:ext>
            </a:extLst>
          </a:blip>
          <a:srcRect l="2334" t="8463" r="5648"/>
          <a:stretch/>
        </p:blipFill>
        <p:spPr>
          <a:xfrm>
            <a:off x="951114" y="1730228"/>
            <a:ext cx="5545974" cy="3350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933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781911452"/>
              </p:ext>
            </p:extLst>
          </p:nvPr>
        </p:nvGraphicFramePr>
        <p:xfrm>
          <a:off x="838200" y="562708"/>
          <a:ext cx="10515600" cy="561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63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8862059" y="1045505"/>
            <a:ext cx="2505222" cy="5261317"/>
            <a:chOff x="7171604" y="12780"/>
            <a:chExt cx="3334211" cy="5261317"/>
          </a:xfrm>
        </p:grpSpPr>
        <p:sp>
          <p:nvSpPr>
            <p:cNvPr id="9" name="Rectángulo redondeado 8"/>
            <p:cNvSpPr/>
            <p:nvPr/>
          </p:nvSpPr>
          <p:spPr>
            <a:xfrm>
              <a:off x="7171604" y="12780"/>
              <a:ext cx="3334211" cy="5261317"/>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uadroTexto 9"/>
            <p:cNvSpPr txBox="1"/>
            <p:nvPr/>
          </p:nvSpPr>
          <p:spPr>
            <a:xfrm>
              <a:off x="7171604" y="2117307"/>
              <a:ext cx="3334211" cy="21045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s-ES" sz="2200" kern="1200" dirty="0"/>
            </a:p>
            <a:p>
              <a:pPr marL="0" lvl="0" indent="0" algn="ctr" defTabSz="977900">
                <a:lnSpc>
                  <a:spcPct val="90000"/>
                </a:lnSpc>
                <a:spcBef>
                  <a:spcPct val="0"/>
                </a:spcBef>
                <a:spcAft>
                  <a:spcPct val="35000"/>
                </a:spcAft>
                <a:buNone/>
              </a:pPr>
              <a:r>
                <a:rPr lang="es-ES" sz="2400" kern="1200" dirty="0"/>
                <a:t>4. Apoyo directo a los capítulos</a:t>
              </a:r>
            </a:p>
            <a:p>
              <a:pPr marL="0" lvl="0" indent="0" algn="ctr" defTabSz="977900">
                <a:lnSpc>
                  <a:spcPct val="90000"/>
                </a:lnSpc>
                <a:spcBef>
                  <a:spcPct val="0"/>
                </a:spcBef>
                <a:spcAft>
                  <a:spcPct val="35000"/>
                </a:spcAft>
                <a:buNone/>
              </a:pPr>
              <a:r>
                <a:rPr lang="es-ES" sz="2400" dirty="0"/>
                <a:t>(Gestión</a:t>
              </a:r>
              <a:r>
                <a:rPr lang="es-ES" sz="2200" dirty="0"/>
                <a:t>)</a:t>
              </a:r>
              <a:endParaRPr lang="es-ES" sz="2200" kern="1200" dirty="0"/>
            </a:p>
          </p:txBody>
        </p:sp>
      </p:grpSp>
      <p:graphicFrame>
        <p:nvGraphicFramePr>
          <p:cNvPr id="4" name="Marcador de contenido 3"/>
          <p:cNvGraphicFramePr>
            <a:graphicFrameLocks noGrp="1"/>
          </p:cNvGraphicFramePr>
          <p:nvPr>
            <p:ph idx="1"/>
            <p:extLst>
              <p:ext uri="{D42A27DB-BD31-4B8C-83A1-F6EECF244321}">
                <p14:modId xmlns:p14="http://schemas.microsoft.com/office/powerpoint/2010/main" val="2303579187"/>
              </p:ext>
            </p:extLst>
          </p:nvPr>
        </p:nvGraphicFramePr>
        <p:xfrm>
          <a:off x="896815" y="1045505"/>
          <a:ext cx="7892643" cy="526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ítulo 2"/>
          <p:cNvSpPr>
            <a:spLocks noGrp="1"/>
          </p:cNvSpPr>
          <p:nvPr>
            <p:ph type="title"/>
          </p:nvPr>
        </p:nvSpPr>
        <p:spPr>
          <a:xfrm>
            <a:off x="896815" y="23659"/>
            <a:ext cx="10515600" cy="1325563"/>
          </a:xfrm>
        </p:spPr>
        <p:txBody>
          <a:bodyPr>
            <a:normAutofit/>
          </a:bodyPr>
          <a:lstStyle/>
          <a:p>
            <a:pPr algn="ctr"/>
            <a:r>
              <a:rPr lang="es-MX" sz="4800" b="1" dirty="0">
                <a:solidFill>
                  <a:schemeClr val="accent1">
                    <a:lumMod val="50000"/>
                  </a:schemeClr>
                </a:solidFill>
                <a:latin typeface="+mn-lt"/>
                <a:ea typeface="+mn-ea"/>
                <a:cs typeface="+mn-cs"/>
              </a:rPr>
              <a:t>Módulos</a:t>
            </a:r>
          </a:p>
        </p:txBody>
      </p:sp>
      <p:sp>
        <p:nvSpPr>
          <p:cNvPr id="13" name="Flecha izquierda y derecha 12"/>
          <p:cNvSpPr/>
          <p:nvPr/>
        </p:nvSpPr>
        <p:spPr>
          <a:xfrm>
            <a:off x="1209822" y="5430131"/>
            <a:ext cx="9889587" cy="633046"/>
          </a:xfrm>
          <a:prstGeom prst="leftRightArrow">
            <a:avLst/>
          </a:prstGeom>
          <a:blipFill rotWithShape="0">
            <a:blip r:embed="rId8"/>
            <a:stretch>
              <a:fillRect/>
            </a:stretch>
          </a:blipFill>
          <a:ln w="12700" cap="flat" cmpd="sng" algn="ctr">
            <a:solidFill>
              <a:prstClr val="white">
                <a:hueOff val="0"/>
                <a:satOff val="0"/>
                <a:lumOff val="0"/>
                <a:alphaOff val="0"/>
              </a:prstClr>
            </a:solidFill>
            <a:prstDash val="solid"/>
            <a:miter lim="800000"/>
          </a:ln>
          <a:effectLst>
            <a:reflection endPos="65000" dist="50800" dir="5400000" sy="-100000" algn="bl" rotWithShape="0"/>
          </a:effectLst>
        </p:spPr>
        <p:txBody>
          <a:bodyPr rtlCol="0" anchor="ctr"/>
          <a:lstStyle/>
          <a:p>
            <a:pPr algn="ctr"/>
            <a:endParaRPr lang="es-MX"/>
          </a:p>
        </p:txBody>
      </p:sp>
      <p:sp>
        <p:nvSpPr>
          <p:cNvPr id="14" name="CuadroTexto 13"/>
          <p:cNvSpPr txBox="1"/>
          <p:nvPr/>
        </p:nvSpPr>
        <p:spPr>
          <a:xfrm>
            <a:off x="2318823" y="5559820"/>
            <a:ext cx="7795847" cy="369332"/>
          </a:xfrm>
          <a:prstGeom prst="rect">
            <a:avLst/>
          </a:prstGeom>
          <a:noFill/>
        </p:spPr>
        <p:txBody>
          <a:bodyPr wrap="square" rtlCol="0">
            <a:spAutoFit/>
          </a:bodyPr>
          <a:lstStyle/>
          <a:p>
            <a:pPr algn="ctr"/>
            <a:r>
              <a:rPr lang="es-MX" b="1" dirty="0">
                <a:solidFill>
                  <a:schemeClr val="accent1">
                    <a:lumMod val="50000"/>
                  </a:schemeClr>
                </a:solidFill>
              </a:rPr>
              <a:t>LOS MÓDULOS Y OBJETIVOS ESTÁN RELACIONADOS Y SE REFUERZAN ENTRE SÍ</a:t>
            </a:r>
          </a:p>
        </p:txBody>
      </p:sp>
      <p:sp>
        <p:nvSpPr>
          <p:cNvPr id="17" name="Elipse 16"/>
          <p:cNvSpPr/>
          <p:nvPr/>
        </p:nvSpPr>
        <p:spPr>
          <a:xfrm>
            <a:off x="9225181" y="1690688"/>
            <a:ext cx="1752018" cy="1752018"/>
          </a:xfrm>
          <a:prstGeom prst="ellipse">
            <a:avLst/>
          </a:prstGeom>
          <a:blipFill>
            <a:blip r:embed="rId9"/>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p:cNvSpPr txBox="1"/>
          <p:nvPr/>
        </p:nvSpPr>
        <p:spPr>
          <a:xfrm>
            <a:off x="1600199" y="6392546"/>
            <a:ext cx="1195754" cy="369332"/>
          </a:xfrm>
          <a:prstGeom prst="rect">
            <a:avLst/>
          </a:prstGeom>
          <a:noFill/>
        </p:spPr>
        <p:txBody>
          <a:bodyPr wrap="square" rtlCol="0">
            <a:spAutoFit/>
          </a:bodyPr>
          <a:lstStyle/>
          <a:p>
            <a:r>
              <a:rPr lang="es-MX" dirty="0">
                <a:solidFill>
                  <a:schemeClr val="accent5">
                    <a:lumMod val="75000"/>
                  </a:schemeClr>
                </a:solidFill>
              </a:rPr>
              <a:t>Objetivo 1</a:t>
            </a:r>
          </a:p>
        </p:txBody>
      </p:sp>
      <p:sp>
        <p:nvSpPr>
          <p:cNvPr id="11" name="CuadroTexto 10"/>
          <p:cNvSpPr txBox="1"/>
          <p:nvPr/>
        </p:nvSpPr>
        <p:spPr>
          <a:xfrm>
            <a:off x="4016445" y="6392546"/>
            <a:ext cx="1709225" cy="369332"/>
          </a:xfrm>
          <a:prstGeom prst="rect">
            <a:avLst/>
          </a:prstGeom>
          <a:noFill/>
        </p:spPr>
        <p:txBody>
          <a:bodyPr wrap="square" rtlCol="0">
            <a:spAutoFit/>
          </a:bodyPr>
          <a:lstStyle/>
          <a:p>
            <a:r>
              <a:rPr lang="es-MX" dirty="0">
                <a:solidFill>
                  <a:schemeClr val="accent5">
                    <a:lumMod val="75000"/>
                  </a:schemeClr>
                </a:solidFill>
              </a:rPr>
              <a:t>Objetivos 2 y 3</a:t>
            </a:r>
          </a:p>
        </p:txBody>
      </p:sp>
      <p:sp>
        <p:nvSpPr>
          <p:cNvPr id="15" name="CuadroTexto 14"/>
          <p:cNvSpPr txBox="1"/>
          <p:nvPr/>
        </p:nvSpPr>
        <p:spPr>
          <a:xfrm>
            <a:off x="6946162" y="6436511"/>
            <a:ext cx="1195754" cy="369332"/>
          </a:xfrm>
          <a:prstGeom prst="rect">
            <a:avLst/>
          </a:prstGeom>
          <a:noFill/>
        </p:spPr>
        <p:txBody>
          <a:bodyPr wrap="square" rtlCol="0">
            <a:spAutoFit/>
          </a:bodyPr>
          <a:lstStyle/>
          <a:p>
            <a:r>
              <a:rPr lang="es-MX" dirty="0">
                <a:solidFill>
                  <a:schemeClr val="accent5">
                    <a:lumMod val="75000"/>
                  </a:schemeClr>
                </a:solidFill>
              </a:rPr>
              <a:t>Objetivo 4</a:t>
            </a:r>
          </a:p>
        </p:txBody>
      </p:sp>
      <p:sp>
        <p:nvSpPr>
          <p:cNvPr id="16" name="CuadroTexto 15"/>
          <p:cNvSpPr txBox="1"/>
          <p:nvPr/>
        </p:nvSpPr>
        <p:spPr>
          <a:xfrm>
            <a:off x="9225181" y="6436511"/>
            <a:ext cx="1491095" cy="369332"/>
          </a:xfrm>
          <a:prstGeom prst="rect">
            <a:avLst/>
          </a:prstGeom>
          <a:noFill/>
        </p:spPr>
        <p:txBody>
          <a:bodyPr wrap="square" rtlCol="0">
            <a:spAutoFit/>
          </a:bodyPr>
          <a:lstStyle/>
          <a:p>
            <a:r>
              <a:rPr lang="es-MX" dirty="0">
                <a:solidFill>
                  <a:schemeClr val="accent5">
                    <a:lumMod val="75000"/>
                  </a:schemeClr>
                </a:solidFill>
              </a:rPr>
              <a:t>Objetivo 3 y 4</a:t>
            </a:r>
          </a:p>
        </p:txBody>
      </p:sp>
    </p:spTree>
    <p:extLst>
      <p:ext uri="{BB962C8B-B14F-4D97-AF65-F5344CB8AC3E}">
        <p14:creationId xmlns:p14="http://schemas.microsoft.com/office/powerpoint/2010/main" val="40487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208706425"/>
              </p:ext>
            </p:extLst>
          </p:nvPr>
        </p:nvGraphicFramePr>
        <p:xfrm>
          <a:off x="739728" y="267286"/>
          <a:ext cx="5281246" cy="6358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8520" y="1276737"/>
            <a:ext cx="4116764" cy="5385460"/>
          </a:xfrm>
          <a:prstGeom prst="rect">
            <a:avLst/>
          </a:prstGeom>
        </p:spPr>
      </p:pic>
      <p:sp>
        <p:nvSpPr>
          <p:cNvPr id="17" name="Título 1"/>
          <p:cNvSpPr>
            <a:spLocks noGrp="1"/>
          </p:cNvSpPr>
          <p:nvPr>
            <p:ph type="title"/>
          </p:nvPr>
        </p:nvSpPr>
        <p:spPr>
          <a:xfrm>
            <a:off x="6742014" y="0"/>
            <a:ext cx="4583270" cy="1325563"/>
          </a:xfrm>
        </p:spPr>
        <p:txBody>
          <a:bodyPr>
            <a:normAutofit/>
          </a:bodyPr>
          <a:lstStyle/>
          <a:p>
            <a:r>
              <a:rPr lang="es-CR" sz="4799" b="1" dirty="0">
                <a:solidFill>
                  <a:srgbClr val="7030A0"/>
                </a:solidFill>
              </a:rPr>
              <a:t>Incidencia política</a:t>
            </a:r>
          </a:p>
        </p:txBody>
      </p:sp>
    </p:spTree>
    <p:extLst>
      <p:ext uri="{BB962C8B-B14F-4D97-AF65-F5344CB8AC3E}">
        <p14:creationId xmlns:p14="http://schemas.microsoft.com/office/powerpoint/2010/main" val="31375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https://photos-4.dropbox.com/t/2/AADTt7dJqB5C1vGtQVLIsJPbGHWWtAia9M6_CNYvf9op0Q/12/191891162/jpeg/32x32/1/1466568000/0/2/IMG_1868.JPG/EN-L1JEBGO9CIAIoAg/Ifn0l71dDuZaQKI2MseMDqv8mpBgVJllK5X8WoukK90%2CRd7hQm9dbPx3hSlfOdlk_wwY8wl1wZTmICr_JaygttE?size_mode=3&amp;size=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2" y="407853"/>
            <a:ext cx="3438670" cy="24335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3939" t="5253" r="6516" b="12525"/>
          <a:stretch/>
        </p:blipFill>
        <p:spPr>
          <a:xfrm>
            <a:off x="4292857" y="5114093"/>
            <a:ext cx="2499913" cy="1721598"/>
          </a:xfrm>
          <a:prstGeom prst="rect">
            <a:avLst/>
          </a:prstGeom>
        </p:spPr>
      </p:pic>
      <p:pic>
        <p:nvPicPr>
          <p:cNvPr id="28" name="Imagen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43" y="1563550"/>
            <a:ext cx="4274814" cy="5287381"/>
          </a:xfrm>
          <a:prstGeom prst="rect">
            <a:avLst/>
          </a:prstGeom>
        </p:spPr>
      </p:pic>
      <p:pic>
        <p:nvPicPr>
          <p:cNvPr id="26" name="Imagen 25"/>
          <p:cNvPicPr>
            <a:picLocks noChangeAspect="1"/>
          </p:cNvPicPr>
          <p:nvPr/>
        </p:nvPicPr>
        <p:blipFill rotWithShape="1">
          <a:blip r:embed="rId6" cstate="print">
            <a:extLst>
              <a:ext uri="{28A0092B-C50C-407E-A947-70E740481C1C}">
                <a14:useLocalDpi xmlns:a14="http://schemas.microsoft.com/office/drawing/2010/main" val="0"/>
              </a:ext>
            </a:extLst>
          </a:blip>
          <a:srcRect r="29829"/>
          <a:stretch/>
        </p:blipFill>
        <p:spPr>
          <a:xfrm>
            <a:off x="4911960" y="419598"/>
            <a:ext cx="1852071" cy="1327612"/>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263735539"/>
              </p:ext>
            </p:extLst>
          </p:nvPr>
        </p:nvGraphicFramePr>
        <p:xfrm>
          <a:off x="6994286" y="1158322"/>
          <a:ext cx="4839286" cy="5551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Elipse 10"/>
          <p:cNvSpPr/>
          <p:nvPr/>
        </p:nvSpPr>
        <p:spPr>
          <a:xfrm>
            <a:off x="227719" y="4958044"/>
            <a:ext cx="1752018" cy="1752018"/>
          </a:xfrm>
          <a:prstGeom prst="ellipse">
            <a:avLst/>
          </a:prstGeom>
          <a:blipFill>
            <a:blip r:embed="rId12"/>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Elipse 14"/>
          <p:cNvSpPr/>
          <p:nvPr/>
        </p:nvSpPr>
        <p:spPr>
          <a:xfrm>
            <a:off x="18043" y="-4808"/>
            <a:ext cx="1752018" cy="1752018"/>
          </a:xfrm>
          <a:prstGeom prst="ellipse">
            <a:avLst/>
          </a:prstGeom>
          <a:blipFill>
            <a:blip r:embed="rId13"/>
            <a:srcRect/>
            <a:stretch>
              <a:fillRect t="-6000" b="-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 name="Imagen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85872" y="456486"/>
            <a:ext cx="3652175" cy="2419437"/>
          </a:xfrm>
          <a:prstGeom prst="rect">
            <a:avLst/>
          </a:prstGeom>
        </p:spPr>
      </p:pic>
      <p:pic>
        <p:nvPicPr>
          <p:cNvPr id="27" name="Imagen 26"/>
          <p:cNvPicPr>
            <a:picLocks noChangeAspect="1"/>
          </p:cNvPicPr>
          <p:nvPr/>
        </p:nvPicPr>
        <p:blipFill rotWithShape="1">
          <a:blip r:embed="rId15" cstate="print">
            <a:extLst>
              <a:ext uri="{28A0092B-C50C-407E-A947-70E740481C1C}">
                <a14:useLocalDpi xmlns:a14="http://schemas.microsoft.com/office/drawing/2010/main" val="0"/>
              </a:ext>
            </a:extLst>
          </a:blip>
          <a:srcRect r="13963"/>
          <a:stretch/>
        </p:blipFill>
        <p:spPr>
          <a:xfrm>
            <a:off x="3209095" y="2875923"/>
            <a:ext cx="3554936" cy="2238170"/>
          </a:xfrm>
          <a:prstGeom prst="rect">
            <a:avLst/>
          </a:prstGeom>
        </p:spPr>
      </p:pic>
      <p:sp>
        <p:nvSpPr>
          <p:cNvPr id="13" name="Elipse 12"/>
          <p:cNvSpPr/>
          <p:nvPr/>
        </p:nvSpPr>
        <p:spPr>
          <a:xfrm>
            <a:off x="2304347" y="2048547"/>
            <a:ext cx="1752018" cy="1752018"/>
          </a:xfrm>
          <a:prstGeom prst="ellipse">
            <a:avLst/>
          </a:prstGeom>
          <a:blipFill>
            <a:blip r:embed="rId16"/>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Título 1"/>
          <p:cNvSpPr>
            <a:spLocks noGrp="1"/>
          </p:cNvSpPr>
          <p:nvPr>
            <p:ph type="title"/>
          </p:nvPr>
        </p:nvSpPr>
        <p:spPr>
          <a:xfrm>
            <a:off x="6994285" y="13855"/>
            <a:ext cx="4583270" cy="1325563"/>
          </a:xfrm>
        </p:spPr>
        <p:txBody>
          <a:bodyPr>
            <a:normAutofit/>
          </a:bodyPr>
          <a:lstStyle/>
          <a:p>
            <a:r>
              <a:rPr lang="es-CR" sz="4799" b="1" dirty="0">
                <a:solidFill>
                  <a:srgbClr val="7030A0"/>
                </a:solidFill>
              </a:rPr>
              <a:t>Incidencia política</a:t>
            </a:r>
          </a:p>
        </p:txBody>
      </p:sp>
    </p:spTree>
    <p:extLst>
      <p:ext uri="{BB962C8B-B14F-4D97-AF65-F5344CB8AC3E}">
        <p14:creationId xmlns:p14="http://schemas.microsoft.com/office/powerpoint/2010/main" val="374798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7172" y="438318"/>
            <a:ext cx="12187592" cy="725440"/>
          </a:xfrm>
          <a:prstGeom prst="rect">
            <a:avLst/>
          </a:prstGeom>
          <a:noFill/>
        </p:spPr>
        <p:txBody>
          <a:bodyPr wrap="square" lIns="108825" tIns="54412" rIns="108825" bIns="54412" rtlCol="0">
            <a:spAutoFit/>
          </a:bodyPr>
          <a:lstStyle/>
          <a:p>
            <a:pPr algn="ctr"/>
            <a:r>
              <a:rPr lang="es-NI" sz="4000" b="1" dirty="0">
                <a:solidFill>
                  <a:srgbClr val="7030A0"/>
                </a:solidFill>
                <a:latin typeface="+mj-lt"/>
                <a:ea typeface="+mj-ea"/>
                <a:cs typeface="+mj-cs"/>
              </a:rPr>
              <a:t>Elaboración</a:t>
            </a:r>
            <a:r>
              <a:rPr lang="en-US" sz="4000" b="1" dirty="0">
                <a:solidFill>
                  <a:srgbClr val="7030A0"/>
                </a:solidFill>
                <a:latin typeface="+mj-lt"/>
                <a:ea typeface="+mj-ea"/>
                <a:cs typeface="+mj-cs"/>
              </a:rPr>
              <a:t> de planes de </a:t>
            </a:r>
            <a:r>
              <a:rPr lang="en-US" sz="4000" b="1" dirty="0" err="1">
                <a:solidFill>
                  <a:srgbClr val="7030A0"/>
                </a:solidFill>
                <a:latin typeface="+mj-lt"/>
                <a:ea typeface="+mj-ea"/>
                <a:cs typeface="+mj-cs"/>
              </a:rPr>
              <a:t>incidencia</a:t>
            </a:r>
            <a:r>
              <a:rPr lang="en-US" sz="4000" b="1" dirty="0">
                <a:solidFill>
                  <a:srgbClr val="7030A0"/>
                </a:solidFill>
                <a:latin typeface="+mj-lt"/>
                <a:ea typeface="+mj-ea"/>
                <a:cs typeface="+mj-cs"/>
              </a:rPr>
              <a:t> </a:t>
            </a:r>
            <a:r>
              <a:rPr lang="en-US" sz="4000" b="1" dirty="0" err="1">
                <a:solidFill>
                  <a:srgbClr val="7030A0"/>
                </a:solidFill>
                <a:latin typeface="+mj-lt"/>
                <a:ea typeface="+mj-ea"/>
                <a:cs typeface="+mj-cs"/>
              </a:rPr>
              <a:t>nacionales</a:t>
            </a:r>
            <a:endParaRPr lang="es-NI" sz="4000" b="1" dirty="0">
              <a:solidFill>
                <a:srgbClr val="7030A0"/>
              </a:solidFill>
              <a:latin typeface="+mj-lt"/>
              <a:ea typeface="+mj-ea"/>
              <a:cs typeface="+mj-cs"/>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2" y="4235340"/>
            <a:ext cx="3467138" cy="2600355"/>
          </a:xfrm>
          <a:prstGeom prst="rect">
            <a:avLst/>
          </a:prstGeom>
        </p:spPr>
      </p:pic>
      <p:pic>
        <p:nvPicPr>
          <p:cNvPr id="4" name="3 Imagen"/>
          <p:cNvPicPr>
            <a:picLocks noChangeAspect="1"/>
          </p:cNvPicPr>
          <p:nvPr/>
        </p:nvPicPr>
        <p:blipFill rotWithShape="1">
          <a:blip r:embed="rId4" cstate="print">
            <a:extLst>
              <a:ext uri="{28A0092B-C50C-407E-A947-70E740481C1C}">
                <a14:useLocalDpi xmlns:a14="http://schemas.microsoft.com/office/drawing/2010/main" val="0"/>
              </a:ext>
            </a:extLst>
          </a:blip>
          <a:srcRect r="22694"/>
          <a:stretch/>
        </p:blipFill>
        <p:spPr>
          <a:xfrm>
            <a:off x="37211" y="1557225"/>
            <a:ext cx="2780113" cy="2697190"/>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095" y="1592337"/>
            <a:ext cx="3734717" cy="2643003"/>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325" y="4108474"/>
            <a:ext cx="4848396" cy="2727222"/>
          </a:xfrm>
          <a:prstGeom prst="rect">
            <a:avLst/>
          </a:prstGeom>
        </p:spPr>
      </p:pic>
      <p:pic>
        <p:nvPicPr>
          <p:cNvPr id="8" name="7 Imagen"/>
          <p:cNvPicPr>
            <a:picLocks noChangeAspect="1"/>
          </p:cNvPicPr>
          <p:nvPr/>
        </p:nvPicPr>
        <p:blipFill rotWithShape="1">
          <a:blip r:embed="rId7" cstate="print">
            <a:extLst>
              <a:ext uri="{28A0092B-C50C-407E-A947-70E740481C1C}">
                <a14:useLocalDpi xmlns:a14="http://schemas.microsoft.com/office/drawing/2010/main" val="0"/>
              </a:ext>
            </a:extLst>
          </a:blip>
          <a:srcRect t="21663" b="-1"/>
          <a:stretch/>
        </p:blipFill>
        <p:spPr>
          <a:xfrm>
            <a:off x="7601128" y="4108474"/>
            <a:ext cx="4448937" cy="2699812"/>
          </a:xfrm>
          <a:prstGeom prst="rect">
            <a:avLst/>
          </a:prstGeom>
        </p:spPr>
      </p:pic>
      <p:pic>
        <p:nvPicPr>
          <p:cNvPr id="9" name="8 Imagen"/>
          <p:cNvPicPr>
            <a:picLocks noChangeAspect="1"/>
          </p:cNvPicPr>
          <p:nvPr/>
        </p:nvPicPr>
        <p:blipFill rotWithShape="1">
          <a:blip r:embed="rId8">
            <a:extLst>
              <a:ext uri="{28A0092B-C50C-407E-A947-70E740481C1C}">
                <a14:useLocalDpi xmlns:a14="http://schemas.microsoft.com/office/drawing/2010/main" val="0"/>
              </a:ext>
            </a:extLst>
          </a:blip>
          <a:srcRect t="18909"/>
          <a:stretch/>
        </p:blipFill>
        <p:spPr>
          <a:xfrm>
            <a:off x="8564880" y="1564793"/>
            <a:ext cx="3485185" cy="2567219"/>
          </a:xfrm>
          <a:prstGeom prst="rect">
            <a:avLst/>
          </a:prstGeom>
        </p:spPr>
      </p:pic>
      <p:pic>
        <p:nvPicPr>
          <p:cNvPr id="10" name="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6706" y="1564792"/>
            <a:ext cx="3560731" cy="2670548"/>
          </a:xfrm>
          <a:prstGeom prst="rect">
            <a:avLst/>
          </a:prstGeom>
        </p:spPr>
      </p:pic>
    </p:spTree>
    <p:extLst>
      <p:ext uri="{BB962C8B-B14F-4D97-AF65-F5344CB8AC3E}">
        <p14:creationId xmlns:p14="http://schemas.microsoft.com/office/powerpoint/2010/main" val="405605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05465854"/>
              </p:ext>
            </p:extLst>
          </p:nvPr>
        </p:nvGraphicFramePr>
        <p:xfrm>
          <a:off x="365014" y="188456"/>
          <a:ext cx="4843461" cy="6669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Marcador de contenido 4"/>
          <p:cNvPicPr>
            <a:picLocks noChangeAspect="1"/>
          </p:cNvPicPr>
          <p:nvPr/>
        </p:nvPicPr>
        <p:blipFill rotWithShape="1">
          <a:blip r:embed="rId8">
            <a:extLst>
              <a:ext uri="{28A0092B-C50C-407E-A947-70E740481C1C}">
                <a14:useLocalDpi xmlns:a14="http://schemas.microsoft.com/office/drawing/2010/main" val="0"/>
              </a:ext>
            </a:extLst>
          </a:blip>
          <a:srcRect b="17110"/>
          <a:stretch/>
        </p:blipFill>
        <p:spPr>
          <a:xfrm>
            <a:off x="5680399" y="654133"/>
            <a:ext cx="6218576" cy="2442358"/>
          </a:xfrm>
          <a:prstGeom prst="rect">
            <a:avLst/>
          </a:prstGeom>
          <a:ln>
            <a:noFill/>
          </a:ln>
          <a:effectLst>
            <a:softEdge rad="112500"/>
          </a:effectLst>
        </p:spPr>
      </p:pic>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0399" y="4619438"/>
            <a:ext cx="2990273" cy="1794164"/>
          </a:xfrm>
          <a:prstGeom prst="rect">
            <a:avLst/>
          </a:prstGeom>
          <a:ln>
            <a:noFill/>
          </a:ln>
          <a:effectLst>
            <a:softEdge rad="112500"/>
          </a:effectLst>
        </p:spPr>
      </p:pic>
      <p:pic>
        <p:nvPicPr>
          <p:cNvPr id="6" name="Imagen 5"/>
          <p:cNvPicPr>
            <a:picLocks noChangeAspect="1"/>
          </p:cNvPicPr>
          <p:nvPr/>
        </p:nvPicPr>
        <p:blipFill rotWithShape="1">
          <a:blip r:embed="rId10">
            <a:extLst>
              <a:ext uri="{28A0092B-C50C-407E-A947-70E740481C1C}">
                <a14:useLocalDpi xmlns:a14="http://schemas.microsoft.com/office/drawing/2010/main" val="0"/>
              </a:ext>
            </a:extLst>
          </a:blip>
          <a:srcRect l="-8069" t="1304" r="30736" b="-1304"/>
          <a:stretch/>
        </p:blipFill>
        <p:spPr>
          <a:xfrm>
            <a:off x="5338471" y="4600533"/>
            <a:ext cx="3202205" cy="2261802"/>
          </a:xfrm>
          <a:prstGeom prst="rect">
            <a:avLst/>
          </a:prstGeom>
          <a:ln>
            <a:noFill/>
          </a:ln>
          <a:effectLst>
            <a:softEdge rad="112500"/>
          </a:effectLst>
        </p:spPr>
      </p:pic>
      <p:pic>
        <p:nvPicPr>
          <p:cNvPr id="10" name="Imagen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10680" y="2928489"/>
            <a:ext cx="3488295" cy="1962166"/>
          </a:xfrm>
          <a:prstGeom prst="rect">
            <a:avLst/>
          </a:prstGeom>
          <a:ln>
            <a:noFill/>
          </a:ln>
          <a:effectLst>
            <a:softEdge rad="112500"/>
          </a:effectLst>
        </p:spPr>
      </p:pic>
      <p:pic>
        <p:nvPicPr>
          <p:cNvPr id="7" name="Imagen 6"/>
          <p:cNvPicPr>
            <a:picLocks noChangeAspect="1"/>
          </p:cNvPicPr>
          <p:nvPr/>
        </p:nvPicPr>
        <p:blipFill rotWithShape="1">
          <a:blip r:embed="rId12">
            <a:extLst>
              <a:ext uri="{28A0092B-C50C-407E-A947-70E740481C1C}">
                <a14:useLocalDpi xmlns:a14="http://schemas.microsoft.com/office/drawing/2010/main" val="0"/>
              </a:ext>
            </a:extLst>
          </a:blip>
          <a:srcRect l="6240" t="23713" r="11415" b="4808"/>
          <a:stretch/>
        </p:blipFill>
        <p:spPr>
          <a:xfrm>
            <a:off x="5338471" y="2936190"/>
            <a:ext cx="3678266" cy="1843549"/>
          </a:xfrm>
          <a:prstGeom prst="ellipse">
            <a:avLst/>
          </a:prstGeom>
          <a:ln>
            <a:noFill/>
          </a:ln>
          <a:effectLst>
            <a:softEdge rad="112500"/>
          </a:effectLst>
        </p:spPr>
      </p:pic>
      <p:pic>
        <p:nvPicPr>
          <p:cNvPr id="15" name="Imagen 14"/>
          <p:cNvPicPr>
            <a:picLocks noChangeAspect="1"/>
          </p:cNvPicPr>
          <p:nvPr/>
        </p:nvPicPr>
        <p:blipFill rotWithShape="1">
          <a:blip r:embed="rId13" cstate="print">
            <a:extLst>
              <a:ext uri="{28A0092B-C50C-407E-A947-70E740481C1C}">
                <a14:useLocalDpi xmlns:a14="http://schemas.microsoft.com/office/drawing/2010/main" val="0"/>
              </a:ext>
            </a:extLst>
          </a:blip>
          <a:srcRect t="8761" b="3493"/>
          <a:stretch/>
        </p:blipFill>
        <p:spPr>
          <a:xfrm>
            <a:off x="8462047" y="4570053"/>
            <a:ext cx="3436928" cy="2261802"/>
          </a:xfrm>
          <a:prstGeom prst="rect">
            <a:avLst/>
          </a:prstGeom>
          <a:ln>
            <a:noFill/>
          </a:ln>
          <a:effectLst>
            <a:softEdge rad="112500"/>
          </a:effectLst>
        </p:spPr>
      </p:pic>
      <p:sp>
        <p:nvSpPr>
          <p:cNvPr id="19" name="Título 1"/>
          <p:cNvSpPr>
            <a:spLocks noGrp="1"/>
          </p:cNvSpPr>
          <p:nvPr>
            <p:ph type="title"/>
          </p:nvPr>
        </p:nvSpPr>
        <p:spPr>
          <a:xfrm>
            <a:off x="4461164" y="-69273"/>
            <a:ext cx="7437811" cy="885961"/>
          </a:xfrm>
        </p:spPr>
        <p:txBody>
          <a:bodyPr>
            <a:normAutofit/>
          </a:bodyPr>
          <a:lstStyle/>
          <a:p>
            <a:pPr algn="r"/>
            <a:r>
              <a:rPr lang="es-CR" sz="3600" b="1" dirty="0">
                <a:solidFill>
                  <a:srgbClr val="7030A0"/>
                </a:solidFill>
              </a:rPr>
              <a:t>Empoderar y fortalecer capacidades </a:t>
            </a:r>
          </a:p>
        </p:txBody>
      </p:sp>
    </p:spTree>
    <p:extLst>
      <p:ext uri="{BB962C8B-B14F-4D97-AF65-F5344CB8AC3E}">
        <p14:creationId xmlns:p14="http://schemas.microsoft.com/office/powerpoint/2010/main" val="17753881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2744</TotalTime>
  <Words>1182</Words>
  <Application>Microsoft Office PowerPoint</Application>
  <PresentationFormat>Panorámica</PresentationFormat>
  <Paragraphs>209</Paragraphs>
  <Slides>17</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Aduren</vt:lpstr>
      <vt:lpstr>Arial</vt:lpstr>
      <vt:lpstr>Calibri</vt:lpstr>
      <vt:lpstr>Calibri Light</vt:lpstr>
      <vt:lpstr>Tema de Office</vt:lpstr>
      <vt:lpstr>Acelerando la acción regional a favor de los derechos humanos, sexuales y reproductivos y la no violencia hacia las mujeres  viviendo con VIH  2017   </vt:lpstr>
      <vt:lpstr>Generalidades del proyecto</vt:lpstr>
      <vt:lpstr>Meta de proyecto</vt:lpstr>
      <vt:lpstr>Presentación de PowerPoint</vt:lpstr>
      <vt:lpstr>Módulos</vt:lpstr>
      <vt:lpstr>Incidencia política</vt:lpstr>
      <vt:lpstr>Incidencia política</vt:lpstr>
      <vt:lpstr>Presentación de PowerPoint</vt:lpstr>
      <vt:lpstr>Empoderar y fortalecer capacidades </vt:lpstr>
      <vt:lpstr>Presentación de PowerPoint</vt:lpstr>
      <vt:lpstr>M&amp;E</vt:lpstr>
      <vt:lpstr>Presentación de PowerPoint</vt:lpstr>
      <vt:lpstr>Subreceptores</vt:lpstr>
      <vt:lpstr>Presupuesto y ejecución 2016</vt:lpstr>
      <vt:lpstr>PRESUPUESTO  PARA ICW CAPITULO EL SALVADOR</vt:lpstr>
      <vt:lpstr>Año 1 - Avances en El Salvador -  Año 2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Mercedes Alvarez</dc:creator>
  <cp:lastModifiedBy>Karla Eugenia Rivera Arévalo</cp:lastModifiedBy>
  <cp:revision>273</cp:revision>
  <cp:lastPrinted>2016-06-21T22:20:51Z</cp:lastPrinted>
  <dcterms:created xsi:type="dcterms:W3CDTF">2016-06-14T19:59:40Z</dcterms:created>
  <dcterms:modified xsi:type="dcterms:W3CDTF">2017-08-23T22:00:41Z</dcterms:modified>
</cp:coreProperties>
</file>