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307" r:id="rId3"/>
    <p:sldId id="308" r:id="rId4"/>
    <p:sldId id="309" r:id="rId5"/>
    <p:sldId id="310" r:id="rId6"/>
    <p:sldId id="311" r:id="rId7"/>
    <p:sldId id="312" r:id="rId8"/>
    <p:sldId id="306" r:id="rId9"/>
  </p:sldIdLst>
  <p:sldSz cx="9144000" cy="6858000" type="screen4x3"/>
  <p:notesSz cx="7102475" cy="93884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F98D1-8A82-455C-AE8C-0EFCFE4041E0}" type="datetimeFigureOut">
              <a:rPr lang="es-SV" smtClean="0"/>
              <a:pPr/>
              <a:t>19/6/2017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88993-B6DA-4076-ADE9-839D1395608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156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19/06/2017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19/06/2017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19/06/2017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19/06/2017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19/06/2017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19/06/2017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19/06/2017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19/06/2017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pelsalvador.org.sv/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www.facebook.com/MCPES2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740352" y="172259"/>
            <a:ext cx="1136712" cy="592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Junio 2017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583668" y="3787406"/>
            <a:ext cx="568863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400" i="1" dirty="0">
                <a:latin typeface="Arial" panose="020B0604020202020204" pitchFamily="34" charset="0"/>
                <a:cs typeface="Arial" panose="020B0604020202020204" pitchFamily="34" charset="0"/>
              </a:rPr>
              <a:t>Consuelo Raymundo</a:t>
            </a:r>
          </a:p>
          <a:p>
            <a:r>
              <a:rPr lang="es-SV" sz="1400" i="1" dirty="0">
                <a:latin typeface="Arial" panose="020B0604020202020204" pitchFamily="34" charset="0"/>
                <a:cs typeface="Arial" panose="020B0604020202020204" pitchFamily="34" charset="0"/>
              </a:rPr>
              <a:t>Orquídeas del Mar</a:t>
            </a:r>
          </a:p>
          <a:p>
            <a:r>
              <a:rPr lang="es-SV" sz="1400" i="1" dirty="0">
                <a:latin typeface="Arial" panose="020B0604020202020204" pitchFamily="34" charset="0"/>
                <a:cs typeface="Arial" panose="020B0604020202020204" pitchFamily="34" charset="0"/>
              </a:rPr>
              <a:t>Poblaciones Clave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2033080"/>
            <a:ext cx="56166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SV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</a:t>
            </a:r>
          </a:p>
          <a:p>
            <a:pPr algn="ctr">
              <a:defRPr/>
            </a:pPr>
            <a:r>
              <a:rPr lang="es-SV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Segunda Reunión Regional Plataforma LAC</a:t>
            </a:r>
          </a:p>
        </p:txBody>
      </p:sp>
    </p:spTree>
    <p:extLst>
      <p:ext uri="{BB962C8B-B14F-4D97-AF65-F5344CB8AC3E}">
        <p14:creationId xmlns:p14="http://schemas.microsoft.com/office/powerpoint/2010/main" val="322953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0"/>
            <a:ext cx="7308304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SV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</a:t>
            </a:r>
          </a:p>
          <a:p>
            <a:pPr>
              <a:defRPr/>
            </a:pPr>
            <a:r>
              <a:rPr lang="es-SV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2da Reunión Regional Plataforma LAC</a:t>
            </a:r>
          </a:p>
        </p:txBody>
      </p:sp>
      <p:sp>
        <p:nvSpPr>
          <p:cNvPr id="4" name="Rectángulo 3"/>
          <p:cNvSpPr/>
          <p:nvPr/>
        </p:nvSpPr>
        <p:spPr>
          <a:xfrm>
            <a:off x="-22657" y="938947"/>
            <a:ext cx="9144000" cy="5874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SV" sz="2000" dirty="0">
                <a:solidFill>
                  <a:srgbClr val="3D3D3D"/>
                </a:solidFill>
                <a:latin typeface="Cabin"/>
                <a:ea typeface="Times New Roman" panose="02020603050405020304" pitchFamily="18" charset="0"/>
                <a:cs typeface="Times New Roman" panose="02020603050405020304" pitchFamily="18" charset="0"/>
              </a:rPr>
              <a:t>Reunir a las partes interesadas de las regiones de LAC para proporcionar información y conocimientos sobre los cambios en las políticas y procesos del Fondo Mundial y la Iniciativa Estratégica 2017-2019 sobre Comunidad, Derechos y Género (CRG).</a:t>
            </a:r>
            <a:endParaRPr lang="es-SV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2000" dirty="0">
                <a:solidFill>
                  <a:srgbClr val="3D3D3D"/>
                </a:solidFill>
                <a:latin typeface="Cabin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SV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SV" sz="2000" dirty="0">
                <a:solidFill>
                  <a:srgbClr val="3D3D3D"/>
                </a:solidFill>
                <a:latin typeface="Cabin"/>
                <a:ea typeface="Times New Roman" panose="02020603050405020304" pitchFamily="18" charset="0"/>
                <a:cs typeface="Times New Roman" panose="02020603050405020304" pitchFamily="18" charset="0"/>
              </a:rPr>
              <a:t>Rendir cuentas sobre los avances de la Plataforma Regional, escuchar de las partes interesadas, sobre cómo la plataforma regional ha apoyado su trabajo, y conocer cómo se pueden seguir apoyando las necesidades de la sociedad civil y comunidades en la región.</a:t>
            </a:r>
            <a:endParaRPr lang="es-SV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2000" dirty="0">
                <a:solidFill>
                  <a:srgbClr val="3D3D3D"/>
                </a:solidFill>
                <a:latin typeface="Cabin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SV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SV" sz="2000" dirty="0">
                <a:solidFill>
                  <a:srgbClr val="3D3D3D"/>
                </a:solidFill>
                <a:latin typeface="Cabin"/>
                <a:ea typeface="Times New Roman" panose="02020603050405020304" pitchFamily="18" charset="0"/>
                <a:cs typeface="Times New Roman" panose="02020603050405020304" pitchFamily="18" charset="0"/>
              </a:rPr>
              <a:t>Conocer otras iniciativas de las organizaciones de la sociedad civil y comunidades, así como de otros actores involucrados en la respuesta al VIH, tuberculosis y la malaria, en relación a la implementación de la política de Transición, Sostenibilidad y Cofinanciamiento del FM, en los niveles nacional y regional, para explorar potenciales acciones de coordinación, articulación y colaboración.</a:t>
            </a:r>
            <a:endParaRPr lang="es-S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59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0"/>
            <a:ext cx="7308304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SV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</a:t>
            </a:r>
          </a:p>
          <a:p>
            <a:pPr>
              <a:defRPr/>
            </a:pPr>
            <a:r>
              <a:rPr lang="es-SV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2da Reunión Regional Plataforma LAC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07504" y="1434288"/>
            <a:ext cx="9036496" cy="4542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SV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Expectativas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SV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SV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el Fondo Mundial continúe financiando.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SV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SV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rinde cuentas en su mayoría a los participantes de la 1 </a:t>
            </a:r>
            <a:r>
              <a:rPr lang="es-SV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Reunión Regional Plataforma LAC.</a:t>
            </a:r>
            <a:endParaRPr lang="es-SV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s-SV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es-SV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s-SV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 la institución que coordino la plataforma LAC continúe trabajando en llevarla con el nuevo desembolso del FM.</a:t>
            </a:r>
            <a:endParaRPr lang="es-SV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s-SV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S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35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0"/>
            <a:ext cx="7308304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SV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</a:t>
            </a:r>
          </a:p>
          <a:p>
            <a:pPr>
              <a:defRPr/>
            </a:pPr>
            <a:r>
              <a:rPr lang="es-SV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2da Reunión Regional Plataforma LAC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173909"/>
              </p:ext>
            </p:extLst>
          </p:nvPr>
        </p:nvGraphicFramePr>
        <p:xfrm>
          <a:off x="179512" y="1124744"/>
          <a:ext cx="8568952" cy="5597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959793362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395534483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1897932375"/>
                    </a:ext>
                  </a:extLst>
                </a:gridCol>
              </a:tblGrid>
              <a:tr h="1614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>
                          <a:effectLst/>
                          <a:latin typeface="+mn-lt"/>
                        </a:rPr>
                        <a:t> </a:t>
                      </a:r>
                      <a:endParaRPr lang="es-SV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>
                          <a:effectLst/>
                          <a:latin typeface="+mn-lt"/>
                        </a:rPr>
                        <a:t>Tema</a:t>
                      </a:r>
                      <a:endParaRPr lang="es-SV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800" dirty="0">
                          <a:effectLst/>
                          <a:latin typeface="+mn-lt"/>
                        </a:rPr>
                        <a:t>Facilitador</a:t>
                      </a:r>
                      <a:endParaRPr lang="es-SV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extLst>
                  <a:ext uri="{0D108BD9-81ED-4DB2-BD59-A6C34878D82A}">
                    <a16:rowId xmlns:a16="http://schemas.microsoft.com/office/drawing/2014/main" val="985679351"/>
                  </a:ext>
                </a:extLst>
              </a:tr>
              <a:tr h="3229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1.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Novedades desde Fondo Mundial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 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Paul Bonilla, Fondo Mundial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 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extLst>
                  <a:ext uri="{0D108BD9-81ED-4DB2-BD59-A6C34878D82A}">
                    <a16:rowId xmlns:a16="http://schemas.microsoft.com/office/drawing/2014/main" val="1997442034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2.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Iniciativa Estratégica 2017-2019 sobre comunidades, género y derechos (CRG).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Edwige Fortier, Iniciativa Estratégica CRG del FM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extLst>
                  <a:ext uri="{0D108BD9-81ED-4DB2-BD59-A6C34878D82A}">
                    <a16:rowId xmlns:a16="http://schemas.microsoft.com/office/drawing/2014/main" val="1262424111"/>
                  </a:ext>
                </a:extLst>
              </a:tr>
              <a:tr h="3229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3.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Presentación Plataforma LAC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Anuar Luna Plataforma LAC y Rosa Inés Béjar, CRAT – Vía Libre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extLst>
                  <a:ext uri="{0D108BD9-81ED-4DB2-BD59-A6C34878D82A}">
                    <a16:rowId xmlns:a16="http://schemas.microsoft.com/office/drawing/2014/main" val="798836082"/>
                  </a:ext>
                </a:extLst>
              </a:tr>
              <a:tr h="6458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4.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  <a:latin typeface="+mn-lt"/>
                        </a:rPr>
                        <a:t>Componente de Comunicación y presentación de caja de herramientas presentación de solicitudes AT CRG.</a:t>
                      </a:r>
                      <a:endParaRPr lang="es-SV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César Coria Mercado, Plataforma LAC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extLst>
                  <a:ext uri="{0D108BD9-81ED-4DB2-BD59-A6C34878D82A}">
                    <a16:rowId xmlns:a16="http://schemas.microsoft.com/office/drawing/2014/main" val="2299604668"/>
                  </a:ext>
                </a:extLst>
              </a:tr>
              <a:tr h="3229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5.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Espacio para tejer redes de trabajo entre los y las participantes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Mary Ann Torres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extLst>
                  <a:ext uri="{0D108BD9-81ED-4DB2-BD59-A6C34878D82A}">
                    <a16:rowId xmlns:a16="http://schemas.microsoft.com/office/drawing/2014/main" val="2140089220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  <a:latin typeface="+mn-lt"/>
                        </a:rPr>
                        <a:t>6.</a:t>
                      </a:r>
                      <a:endParaRPr lang="es-SV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Acceso y Eficacia a la AT en tres países Bolivia, El Salvador y República Dominicana: Metodología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Alfredo Mejía Plataforma, LAC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extLst>
                  <a:ext uri="{0D108BD9-81ED-4DB2-BD59-A6C34878D82A}">
                    <a16:rowId xmlns:a16="http://schemas.microsoft.com/office/drawing/2014/main" val="7245231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7.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Presentación conclusiones, recomendaciones y lecciones aprendidas de Bolivia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Gerardo Camacho, Plataforma LAC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extLst>
                  <a:ext uri="{0D108BD9-81ED-4DB2-BD59-A6C34878D82A}">
                    <a16:rowId xmlns:a16="http://schemas.microsoft.com/office/drawing/2014/main" val="1841698906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8.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Presentación conclusiones, recomendaciones y lecciones aprendidas El Salvador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Juan José Cabrera, Plataforma LAC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extLst>
                  <a:ext uri="{0D108BD9-81ED-4DB2-BD59-A6C34878D82A}">
                    <a16:rowId xmlns:a16="http://schemas.microsoft.com/office/drawing/2014/main" val="2895744917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9.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Presentación conclusiones, recomendaciones y lecciones aprendidas República Dominicana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Helen Spraos, Plataforma LAC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extLst>
                  <a:ext uri="{0D108BD9-81ED-4DB2-BD59-A6C34878D82A}">
                    <a16:rowId xmlns:a16="http://schemas.microsoft.com/office/drawing/2014/main" val="703034965"/>
                  </a:ext>
                </a:extLst>
              </a:tr>
              <a:tr h="484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10.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Trabajo grupal sobre acceso, eficacia e innovación en la provisión de apoyo técnico a sociedad civil en LAC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Mary Ann Torres y equipo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extLst>
                  <a:ext uri="{0D108BD9-81ED-4DB2-BD59-A6C34878D82A}">
                    <a16:rowId xmlns:a16="http://schemas.microsoft.com/office/drawing/2014/main" val="1701586246"/>
                  </a:ext>
                </a:extLst>
              </a:tr>
              <a:tr h="6458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11.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+mn-lt"/>
                        </a:rPr>
                        <a:t>Retos y prácticas óptimas en las comunicaciones y colaboración en América Latina y el Caribe en el contexto del Fondo Mundial</a:t>
                      </a:r>
                      <a:endParaRPr lang="es-SV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  <a:latin typeface="+mn-lt"/>
                        </a:rPr>
                        <a:t>César Coria Plataforma LAC y equipo facilitación</a:t>
                      </a:r>
                      <a:endParaRPr lang="es-SV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60" marR="50160" marT="0" marB="0"/>
                </a:tc>
                <a:extLst>
                  <a:ext uri="{0D108BD9-81ED-4DB2-BD59-A6C34878D82A}">
                    <a16:rowId xmlns:a16="http://schemas.microsoft.com/office/drawing/2014/main" val="4121452588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779912" y="773417"/>
            <a:ext cx="155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AGENDA DIA 1</a:t>
            </a:r>
          </a:p>
        </p:txBody>
      </p:sp>
    </p:spTree>
    <p:extLst>
      <p:ext uri="{BB962C8B-B14F-4D97-AF65-F5344CB8AC3E}">
        <p14:creationId xmlns:p14="http://schemas.microsoft.com/office/powerpoint/2010/main" val="159586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0"/>
            <a:ext cx="7308304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SV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</a:t>
            </a:r>
          </a:p>
          <a:p>
            <a:pPr>
              <a:defRPr/>
            </a:pPr>
            <a:r>
              <a:rPr lang="es-SV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2da Reunión Regional Plataforma LAC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779912" y="773417"/>
            <a:ext cx="155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AGENDA DIA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999637"/>
              </p:ext>
            </p:extLst>
          </p:nvPr>
        </p:nvGraphicFramePr>
        <p:xfrm>
          <a:off x="179512" y="1109987"/>
          <a:ext cx="8784976" cy="570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960635483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742009248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1364903656"/>
                    </a:ext>
                  </a:extLst>
                </a:gridCol>
              </a:tblGrid>
              <a:tr h="1531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 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Tema 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Facilitador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extLst>
                  <a:ext uri="{0D108BD9-81ED-4DB2-BD59-A6C34878D82A}">
                    <a16:rowId xmlns:a16="http://schemas.microsoft.com/office/drawing/2014/main" val="4226290619"/>
                  </a:ext>
                </a:extLst>
              </a:tr>
              <a:tr h="6125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1.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Diálogos sociales en el contexto de la transición sostenible en tres países: Belice, Panamá y Paraguay – Metodología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Joan Tallada, Plataforma LAC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extLst>
                  <a:ext uri="{0D108BD9-81ED-4DB2-BD59-A6C34878D82A}">
                    <a16:rowId xmlns:a16="http://schemas.microsoft.com/office/drawing/2014/main" val="1003640839"/>
                  </a:ext>
                </a:extLst>
              </a:tr>
              <a:tr h="3062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2.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Presentación hallazgos y lecciones aprendidas Belice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Martha Carrillo, Plataforma LAC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extLst>
                  <a:ext uri="{0D108BD9-81ED-4DB2-BD59-A6C34878D82A}">
                    <a16:rowId xmlns:a16="http://schemas.microsoft.com/office/drawing/2014/main" val="1976186355"/>
                  </a:ext>
                </a:extLst>
              </a:tr>
              <a:tr h="3062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3.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Presentación hallazgos y lecciones aprendidas Panamá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Diego Postigo, Plataforma LAC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extLst>
                  <a:ext uri="{0D108BD9-81ED-4DB2-BD59-A6C34878D82A}">
                    <a16:rowId xmlns:a16="http://schemas.microsoft.com/office/drawing/2014/main" val="2956229612"/>
                  </a:ext>
                </a:extLst>
              </a:tr>
              <a:tr h="3196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4.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Presentación hallazgos y lecciones aprendidas Paraguay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Inés López, Plataforma LAC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extLst>
                  <a:ext uri="{0D108BD9-81ED-4DB2-BD59-A6C34878D82A}">
                    <a16:rowId xmlns:a16="http://schemas.microsoft.com/office/drawing/2014/main" val="2440354193"/>
                  </a:ext>
                </a:extLst>
              </a:tr>
              <a:tr h="3062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5.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Presentación hallazgos y lecciones aprendidas Paraguay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Mary Ann Torres y equipo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extLst>
                  <a:ext uri="{0D108BD9-81ED-4DB2-BD59-A6C34878D82A}">
                    <a16:rowId xmlns:a16="http://schemas.microsoft.com/office/drawing/2014/main" val="1177442410"/>
                  </a:ext>
                </a:extLst>
              </a:tr>
              <a:tr h="9222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6.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Hallazgos y lecciones aprendidas de la documentación de buenas prácticas en el financiamiento de las OSC y comunidades en la respuesta al VIH, TB y Malaria en América Latina y El Caribe.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Paul Bonilla, Fondo Mundial y Carlos García de León, consultor CRAT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extLst>
                  <a:ext uri="{0D108BD9-81ED-4DB2-BD59-A6C34878D82A}">
                    <a16:rowId xmlns:a16="http://schemas.microsoft.com/office/drawing/2014/main" val="1322168143"/>
                  </a:ext>
                </a:extLst>
              </a:tr>
              <a:tr h="7674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7.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Hallazgos y lecciones aprendidas del reconocimiento de los Servicios Comunitarios tipo A de Salud (SCA), por el sistema de salud de Colombia.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Miguel Ángel Barriga,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Red Somos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extLst>
                  <a:ext uri="{0D108BD9-81ED-4DB2-BD59-A6C34878D82A}">
                    <a16:rowId xmlns:a16="http://schemas.microsoft.com/office/drawing/2014/main" val="3047110688"/>
                  </a:ext>
                </a:extLst>
              </a:tr>
              <a:tr h="3062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8.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Experiencias en América Latina y el Caribe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Melania Trejo, Open Society Fundation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extLst>
                  <a:ext uri="{0D108BD9-81ED-4DB2-BD59-A6C34878D82A}">
                    <a16:rowId xmlns:a16="http://schemas.microsoft.com/office/drawing/2014/main" val="3201456449"/>
                  </a:ext>
                </a:extLst>
              </a:tr>
              <a:tr h="3062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9.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Presentación de la Campaña de Salud por Derecho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Vanessa López, Salud por Derecho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extLst>
                  <a:ext uri="{0D108BD9-81ED-4DB2-BD59-A6C34878D82A}">
                    <a16:rowId xmlns:a16="http://schemas.microsoft.com/office/drawing/2014/main" val="289260139"/>
                  </a:ext>
                </a:extLst>
              </a:tr>
              <a:tr h="7674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10.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Trabajo en grupos: Retos y prácticas óptimas en la respuesta de la sociedad civil en el marco de la transición sostenible en América Latina y el Caribe.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Mary Ann Torres y equipo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extLst>
                  <a:ext uri="{0D108BD9-81ED-4DB2-BD59-A6C34878D82A}">
                    <a16:rowId xmlns:a16="http://schemas.microsoft.com/office/drawing/2014/main" val="3194523516"/>
                  </a:ext>
                </a:extLst>
              </a:tr>
              <a:tr h="1531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11.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Restitución de trabajos grupales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Mary Ann Torres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extLst>
                  <a:ext uri="{0D108BD9-81ED-4DB2-BD59-A6C34878D82A}">
                    <a16:rowId xmlns:a16="http://schemas.microsoft.com/office/drawing/2014/main" val="3420547327"/>
                  </a:ext>
                </a:extLst>
              </a:tr>
              <a:tr h="3062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12.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</a:rPr>
                        <a:t>Evaluación y cierre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Mary Ann Torres – Rosa Inés Béjar y Robinson Cabello. Vía Libre – CRAT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6" marR="47176" marT="0" marB="0"/>
                </a:tc>
                <a:extLst>
                  <a:ext uri="{0D108BD9-81ED-4DB2-BD59-A6C34878D82A}">
                    <a16:rowId xmlns:a16="http://schemas.microsoft.com/office/drawing/2014/main" val="4174977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116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0"/>
            <a:ext cx="7308304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SV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</a:t>
            </a:r>
          </a:p>
          <a:p>
            <a:pPr>
              <a:defRPr/>
            </a:pPr>
            <a:r>
              <a:rPr lang="es-SV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2da Reunión Regional Plataforma LAC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275856" y="908720"/>
            <a:ext cx="2304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RESEÑA FOTOGRAFICA</a:t>
            </a:r>
          </a:p>
        </p:txBody>
      </p:sp>
      <p:pic>
        <p:nvPicPr>
          <p:cNvPr id="5" name="Imagen 4" descr="C:\Users\Yupy\Desktop\20170502_14073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4032448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Imagen 5" descr="C:\Users\Yupy\Desktop\20170503_11193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068960"/>
            <a:ext cx="4176464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4181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0"/>
            <a:ext cx="7308304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SV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</a:t>
            </a:r>
          </a:p>
          <a:p>
            <a:pPr>
              <a:defRPr/>
            </a:pPr>
            <a:r>
              <a:rPr lang="es-SV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2da Reunión Regional Plataforma LAC</a:t>
            </a:r>
          </a:p>
        </p:txBody>
      </p:sp>
      <p:pic>
        <p:nvPicPr>
          <p:cNvPr id="4" name="Imagen 3" descr="C:\Users\Yupy\Desktop\20170503_13412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96752"/>
            <a:ext cx="4176464" cy="3672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Imagen 4" descr="C:\Users\Yupy\Desktop\20170503_14034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564904"/>
            <a:ext cx="4536504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37444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 Rectángulo"/>
          <p:cNvSpPr>
            <a:spLocks noChangeArrowheads="1"/>
          </p:cNvSpPr>
          <p:nvPr/>
        </p:nvSpPr>
        <p:spPr bwMode="auto">
          <a:xfrm>
            <a:off x="971600" y="936010"/>
            <a:ext cx="6336704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Contribuyendo a la reducción significativa y sostenible del VIH, Tuberculosis y Malaria, a través de las subvenciones del Fondo Mundial </a:t>
            </a:r>
          </a:p>
        </p:txBody>
      </p:sp>
      <p:grpSp>
        <p:nvGrpSpPr>
          <p:cNvPr id="14" name="13 Grupo"/>
          <p:cNvGrpSpPr/>
          <p:nvPr/>
        </p:nvGrpSpPr>
        <p:grpSpPr>
          <a:xfrm>
            <a:off x="2699792" y="3635553"/>
            <a:ext cx="4824536" cy="1785864"/>
            <a:chOff x="2699792" y="3635553"/>
            <a:chExt cx="4824536" cy="1785864"/>
          </a:xfrm>
        </p:grpSpPr>
        <p:sp>
          <p:nvSpPr>
            <p:cNvPr id="7" name="4 CuadroTexto"/>
            <p:cNvSpPr txBox="1">
              <a:spLocks noChangeArrowheads="1"/>
            </p:cNvSpPr>
            <p:nvPr/>
          </p:nvSpPr>
          <p:spPr bwMode="auto">
            <a:xfrm>
              <a:off x="2699792" y="3645024"/>
              <a:ext cx="47688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  <a:hlinkClick r:id="rId3"/>
                </a:rPr>
                <a:t>www.mcpelsalvador.org.sv</a:t>
              </a: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s-SV" altLang="es-SV" sz="2800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" name="5 CuadroTexto"/>
            <p:cNvSpPr txBox="1">
              <a:spLocks noChangeArrowheads="1"/>
            </p:cNvSpPr>
            <p:nvPr/>
          </p:nvSpPr>
          <p:spPr bwMode="auto">
            <a:xfrm>
              <a:off x="3402559" y="4221088"/>
              <a:ext cx="4121769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  <a:hlinkClick r:id="rId4"/>
                </a:rPr>
                <a:t>www.facebook.com/MCPES2002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SV" altLang="es-SV" sz="16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  <a:hlinkClick r:id="rId4"/>
                </a:rPr>
                <a:t>@MCPElSalvador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SV" altLang="es-SV" sz="16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9" name="8 Imagen" descr="facebbok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4043" y="4149080"/>
              <a:ext cx="531813" cy="53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9 Imagen" descr="twitter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9606" y="4680942"/>
              <a:ext cx="47625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Imagen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2878" y="3635553"/>
              <a:ext cx="532978" cy="51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7733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628</Words>
  <Application>Microsoft Office PowerPoint</Application>
  <PresentationFormat>Presentación en pantalla (4:3)</PresentationFormat>
  <Paragraphs>122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Cabin</vt:lpstr>
      <vt:lpstr>Calibri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Karla Eugenia Rivera Arévalo</cp:lastModifiedBy>
  <cp:revision>141</cp:revision>
  <cp:lastPrinted>2016-08-23T00:35:24Z</cp:lastPrinted>
  <dcterms:created xsi:type="dcterms:W3CDTF">2014-09-12T13:24:53Z</dcterms:created>
  <dcterms:modified xsi:type="dcterms:W3CDTF">2017-06-19T19:57:59Z</dcterms:modified>
</cp:coreProperties>
</file>