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90" r:id="rId4"/>
    <p:sldId id="296" r:id="rId5"/>
    <p:sldId id="297" r:id="rId6"/>
    <p:sldId id="277" r:id="rId7"/>
    <p:sldId id="307" r:id="rId8"/>
    <p:sldId id="309" r:id="rId9"/>
    <p:sldId id="308" r:id="rId10"/>
    <p:sldId id="310" r:id="rId11"/>
    <p:sldId id="311" r:id="rId12"/>
    <p:sldId id="312" r:id="rId13"/>
    <p:sldId id="313" r:id="rId14"/>
    <p:sldId id="314" r:id="rId15"/>
    <p:sldId id="315" r:id="rId16"/>
    <p:sldId id="316" r:id="rId17"/>
    <p:sldId id="317" r:id="rId18"/>
    <p:sldId id="318" r:id="rId19"/>
    <p:sldId id="319" r:id="rId20"/>
    <p:sldId id="321" r:id="rId21"/>
    <p:sldId id="280" r:id="rId22"/>
    <p:sldId id="281" r:id="rId23"/>
    <p:sldId id="320" r:id="rId24"/>
    <p:sldId id="306" r:id="rId25"/>
    <p:sldId id="258" r:id="rId26"/>
  </p:sldIdLst>
  <p:sldSz cx="9144000" cy="6858000" type="screen4x3"/>
  <p:notesSz cx="6858000" cy="9144000"/>
  <p:defaultTextStyle>
    <a:defPPr>
      <a:defRPr lang="es-SV"/>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Alberto Gomez" initials="CAG" lastIdx="2" clrIdx="0">
    <p:extLst>
      <p:ext uri="{19B8F6BF-5375-455C-9EA6-DF929625EA0E}">
        <p15:presenceInfo xmlns:p15="http://schemas.microsoft.com/office/powerpoint/2012/main" userId="S-1-5-21-3535016857-1483001787-2476811386-11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30" autoAdjust="0"/>
  </p:normalViewPr>
  <p:slideViewPr>
    <p:cSldViewPr>
      <p:cViewPr varScale="1">
        <p:scale>
          <a:sx n="89" d="100"/>
          <a:sy n="89" d="100"/>
        </p:scale>
        <p:origin x="1080"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I:\Tablero%20de%20Mando%2020.03.17\Tablero%20de%20Mando%20P6_2016%20Plan%20Internacional%201403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155774802851367E-2"/>
          <c:y val="0.13989672698937164"/>
          <c:w val="0.87862910031165009"/>
          <c:h val="0.64248867209933636"/>
        </c:manualLayout>
      </c:layout>
      <c:barChart>
        <c:barDir val="col"/>
        <c:grouping val="clustered"/>
        <c:varyColors val="0"/>
        <c:ser>
          <c:idx val="0"/>
          <c:order val="0"/>
          <c:spPr>
            <a:solidFill>
              <a:srgbClr val="0066CC"/>
            </a:solidFill>
            <a:ln w="25400">
              <a:noFill/>
            </a:ln>
          </c:spPr>
          <c:invertIfNegative val="0"/>
          <c:cat>
            <c:strRef>
              <c:f>'Introducción de datos'!$H$128:$Q$128</c:f>
              <c:strCache>
                <c:ptCount val="10"/>
                <c:pt idx="0">
                  <c:v>P1</c:v>
                </c:pt>
                <c:pt idx="1">
                  <c:v>P2</c:v>
                </c:pt>
                <c:pt idx="2">
                  <c:v>P3</c:v>
                </c:pt>
                <c:pt idx="3">
                  <c:v>P4</c:v>
                </c:pt>
                <c:pt idx="4">
                  <c:v>P5</c:v>
                </c:pt>
                <c:pt idx="5">
                  <c:v>P6</c:v>
                </c:pt>
                <c:pt idx="6">
                  <c:v>P7</c:v>
                </c:pt>
                <c:pt idx="7">
                  <c:v>P8</c:v>
                </c:pt>
                <c:pt idx="8">
                  <c:v>P9</c:v>
                </c:pt>
                <c:pt idx="9">
                  <c:v>P10</c:v>
                </c:pt>
              </c:strCache>
            </c:strRef>
          </c:cat>
          <c:val>
            <c:numRef>
              <c:f>'Introducción de datos'!$H$130:$Q$130</c:f>
              <c:numCache>
                <c:formatCode>#.##0</c:formatCode>
                <c:ptCount val="10"/>
                <c:pt idx="0">
                  <c:v>1558</c:v>
                </c:pt>
                <c:pt idx="1">
                  <c:v>2336</c:v>
                </c:pt>
                <c:pt idx="2">
                  <c:v>2878</c:v>
                </c:pt>
                <c:pt idx="3" formatCode="#.00">
                  <c:v>6254</c:v>
                </c:pt>
                <c:pt idx="4" formatCode="0.0">
                  <c:v>6923</c:v>
                </c:pt>
                <c:pt idx="5">
                  <c:v>6922</c:v>
                </c:pt>
              </c:numCache>
            </c:numRef>
          </c:val>
        </c:ser>
        <c:ser>
          <c:idx val="1"/>
          <c:order val="1"/>
          <c:spPr>
            <a:solidFill>
              <a:srgbClr val="00CCFF"/>
            </a:solidFill>
            <a:ln w="12700">
              <a:solidFill>
                <a:srgbClr val="000000"/>
              </a:solidFill>
              <a:prstDash val="solid"/>
            </a:ln>
          </c:spPr>
          <c:invertIfNegative val="0"/>
          <c:cat>
            <c:strRef>
              <c:f>'Introducción de datos'!$H$128:$Q$128</c:f>
              <c:strCache>
                <c:ptCount val="10"/>
                <c:pt idx="0">
                  <c:v>P1</c:v>
                </c:pt>
                <c:pt idx="1">
                  <c:v>P2</c:v>
                </c:pt>
                <c:pt idx="2">
                  <c:v>P3</c:v>
                </c:pt>
                <c:pt idx="3">
                  <c:v>P4</c:v>
                </c:pt>
                <c:pt idx="4">
                  <c:v>P5</c:v>
                </c:pt>
                <c:pt idx="5">
                  <c:v>P6</c:v>
                </c:pt>
                <c:pt idx="6">
                  <c:v>P7</c:v>
                </c:pt>
                <c:pt idx="7">
                  <c:v>P8</c:v>
                </c:pt>
                <c:pt idx="8">
                  <c:v>P9</c:v>
                </c:pt>
                <c:pt idx="9">
                  <c:v>P10</c:v>
                </c:pt>
              </c:strCache>
            </c:strRef>
          </c:cat>
          <c:val>
            <c:numRef>
              <c:f>'Introducción de datos'!$H$131:$Q$131</c:f>
              <c:numCache>
                <c:formatCode>#.##0</c:formatCode>
                <c:ptCount val="10"/>
                <c:pt idx="0">
                  <c:v>155</c:v>
                </c:pt>
                <c:pt idx="1">
                  <c:v>3973</c:v>
                </c:pt>
                <c:pt idx="2">
                  <c:v>3198</c:v>
                </c:pt>
                <c:pt idx="3" formatCode="#.00">
                  <c:v>6892</c:v>
                </c:pt>
                <c:pt idx="4">
                  <c:v>6184</c:v>
                </c:pt>
                <c:pt idx="5">
                  <c:v>8531</c:v>
                </c:pt>
              </c:numCache>
            </c:numRef>
          </c:val>
        </c:ser>
        <c:dLbls>
          <c:showLegendKey val="0"/>
          <c:showVal val="0"/>
          <c:showCatName val="0"/>
          <c:showSerName val="0"/>
          <c:showPercent val="0"/>
          <c:showBubbleSize val="0"/>
        </c:dLbls>
        <c:gapWidth val="150"/>
        <c:axId val="2021569568"/>
        <c:axId val="2021570656"/>
      </c:barChart>
      <c:catAx>
        <c:axId val="202156956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550" b="1" i="0" u="none" strike="noStrike" baseline="0">
                <a:solidFill>
                  <a:srgbClr val="000000"/>
                </a:solidFill>
                <a:latin typeface="Arial"/>
                <a:ea typeface="Arial"/>
                <a:cs typeface="Arial"/>
              </a:defRPr>
            </a:pPr>
            <a:endParaRPr lang="es-SV"/>
          </a:p>
        </c:txPr>
        <c:crossAx val="2021570656"/>
        <c:crossesAt val="0"/>
        <c:auto val="1"/>
        <c:lblAlgn val="ctr"/>
        <c:lblOffset val="100"/>
        <c:tickLblSkip val="1"/>
        <c:tickMarkSkip val="1"/>
        <c:noMultiLvlLbl val="0"/>
      </c:catAx>
      <c:valAx>
        <c:axId val="2021570656"/>
        <c:scaling>
          <c:orientation val="minMax"/>
        </c:scaling>
        <c:delete val="0"/>
        <c:axPos val="l"/>
        <c:majorGridlines>
          <c:spPr>
            <a:ln w="3175">
              <a:solidFill>
                <a:srgbClr val="000000"/>
              </a:solidFill>
              <a:prstDash val="solid"/>
            </a:ln>
          </c:spPr>
        </c:majorGridlines>
        <c:numFmt formatCode="_ * #,##0_ ;_ * \-#,##0_ ;_ * \-_ ;_ @_ " sourceLinked="0"/>
        <c:majorTickMark val="out"/>
        <c:minorTickMark val="none"/>
        <c:tickLblPos val="nextTo"/>
        <c:spPr>
          <a:ln w="3175">
            <a:solidFill>
              <a:srgbClr val="000000"/>
            </a:solidFill>
            <a:prstDash val="solid"/>
          </a:ln>
        </c:spPr>
        <c:txPr>
          <a:bodyPr rot="0" vert="horz"/>
          <a:lstStyle/>
          <a:p>
            <a:pPr>
              <a:defRPr sz="475" b="0" i="0" u="none" strike="noStrike" baseline="0">
                <a:solidFill>
                  <a:srgbClr val="000000"/>
                </a:solidFill>
                <a:latin typeface="Arial"/>
                <a:ea typeface="Arial"/>
                <a:cs typeface="Arial"/>
              </a:defRPr>
            </a:pPr>
            <a:endParaRPr lang="es-SV"/>
          </a:p>
        </c:txPr>
        <c:crossAx val="2021569568"/>
        <c:crossesAt val="1"/>
        <c:crossBetween val="between"/>
      </c:valAx>
      <c:dTable>
        <c:showHorzBorder val="1"/>
        <c:showVertBorder val="1"/>
        <c:showOutline val="1"/>
        <c:showKeys val="1"/>
      </c:dTable>
      <c:spPr>
        <a:noFill/>
        <a:ln w="25400">
          <a:noFill/>
        </a:ln>
      </c:spPr>
    </c:plotArea>
    <c:plotVisOnly val="1"/>
    <c:dispBlanksAs val="gap"/>
    <c:showDLblsOverMax val="0"/>
  </c:chart>
  <c:spPr>
    <a:noFill/>
    <a:ln w="9525">
      <a:noFill/>
    </a:ln>
  </c:spPr>
  <c:txPr>
    <a:bodyPr/>
    <a:lstStyle/>
    <a:p>
      <a:pPr>
        <a:defRPr sz="1100" b="0" i="0" u="none" strike="noStrike" baseline="0">
          <a:solidFill>
            <a:srgbClr val="000000"/>
          </a:solidFill>
          <a:latin typeface="Calibri"/>
          <a:ea typeface="Calibri"/>
          <a:cs typeface="Calibri"/>
        </a:defRPr>
      </a:pPr>
      <a:endParaRPr lang="es-S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146EB-23AC-4F15-9370-63987CA047F5}"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s-ES"/>
        </a:p>
      </dgm:t>
    </dgm:pt>
    <dgm:pt modelId="{EA52AA44-B20C-4B00-AD1C-C612DA63B5AA}">
      <dgm:prSet phldrT="[Texto]"/>
      <dgm:spPr/>
      <dgm:t>
        <a:bodyPr/>
        <a:lstStyle/>
        <a:p>
          <a:r>
            <a:rPr lang="es-ES" b="1" dirty="0" smtClean="0"/>
            <a:t>Elemental</a:t>
          </a:r>
          <a:endParaRPr lang="es-ES" b="1" dirty="0"/>
        </a:p>
      </dgm:t>
    </dgm:pt>
    <dgm:pt modelId="{318D248F-FF64-495F-9A22-E0CADF2FE1AD}" type="parTrans" cxnId="{CA6CBB10-484D-4B21-BFF8-111D8643BA65}">
      <dgm:prSet/>
      <dgm:spPr/>
      <dgm:t>
        <a:bodyPr/>
        <a:lstStyle/>
        <a:p>
          <a:endParaRPr lang="es-ES"/>
        </a:p>
      </dgm:t>
    </dgm:pt>
    <dgm:pt modelId="{8C785BBB-2313-4A14-B15D-A9A87C9DB881}" type="sibTrans" cxnId="{CA6CBB10-484D-4B21-BFF8-111D8643BA65}">
      <dgm:prSet/>
      <dgm:spPr/>
      <dgm:t>
        <a:bodyPr/>
        <a:lstStyle/>
        <a:p>
          <a:endParaRPr lang="es-ES"/>
        </a:p>
      </dgm:t>
    </dgm:pt>
    <dgm:pt modelId="{59AF29ED-7DCF-45B3-8A8E-B59944D6024E}">
      <dgm:prSet phldrT="[Texto]" custT="1"/>
      <dgm:spPr/>
      <dgm:t>
        <a:bodyPr/>
        <a:lstStyle/>
        <a:p>
          <a:r>
            <a:rPr lang="es-ES" sz="1200" dirty="0" smtClean="0"/>
            <a:t>Actividades de cambio de comportamiento utilizando metodologías basadas en evidencia.</a:t>
          </a:r>
          <a:endParaRPr lang="es-ES" sz="1200" dirty="0"/>
        </a:p>
      </dgm:t>
    </dgm:pt>
    <dgm:pt modelId="{32771C7F-D3EC-432F-AFA2-8CD7A7C3DD3F}" type="parTrans" cxnId="{FBA9D548-26CF-4821-A990-A018D58CB70F}">
      <dgm:prSet/>
      <dgm:spPr/>
      <dgm:t>
        <a:bodyPr/>
        <a:lstStyle/>
        <a:p>
          <a:endParaRPr lang="es-ES"/>
        </a:p>
      </dgm:t>
    </dgm:pt>
    <dgm:pt modelId="{92C61169-ECA0-488A-8C87-C3EDDD3ABB16}" type="sibTrans" cxnId="{FBA9D548-26CF-4821-A990-A018D58CB70F}">
      <dgm:prSet/>
      <dgm:spPr/>
      <dgm:t>
        <a:bodyPr/>
        <a:lstStyle/>
        <a:p>
          <a:endParaRPr lang="es-ES"/>
        </a:p>
      </dgm:t>
    </dgm:pt>
    <dgm:pt modelId="{18A260CE-E96D-4CF6-98AD-8C7B9E089095}">
      <dgm:prSet phldrT="[Texto]"/>
      <dgm:spPr/>
      <dgm:t>
        <a:bodyPr/>
        <a:lstStyle/>
        <a:p>
          <a:r>
            <a:rPr lang="es-ES" b="1" dirty="0" smtClean="0"/>
            <a:t>Biomédico</a:t>
          </a:r>
          <a:endParaRPr lang="es-ES" b="1" dirty="0"/>
        </a:p>
      </dgm:t>
    </dgm:pt>
    <dgm:pt modelId="{B7E9F794-7E7C-4857-AB69-4C97EE7D6FA5}" type="parTrans" cxnId="{959CD5E6-223D-49C8-A6E3-D0E48BFE0C1F}">
      <dgm:prSet/>
      <dgm:spPr/>
      <dgm:t>
        <a:bodyPr/>
        <a:lstStyle/>
        <a:p>
          <a:endParaRPr lang="es-ES"/>
        </a:p>
      </dgm:t>
    </dgm:pt>
    <dgm:pt modelId="{6C73F391-5CA8-47EC-9B67-016BA02220BC}" type="sibTrans" cxnId="{959CD5E6-223D-49C8-A6E3-D0E48BFE0C1F}">
      <dgm:prSet/>
      <dgm:spPr/>
      <dgm:t>
        <a:bodyPr/>
        <a:lstStyle/>
        <a:p>
          <a:endParaRPr lang="es-ES"/>
        </a:p>
      </dgm:t>
    </dgm:pt>
    <dgm:pt modelId="{F1E93B23-C727-43E6-8426-77A73CA0BA9C}">
      <dgm:prSet phldrT="[Texto]" custT="1"/>
      <dgm:spPr/>
      <dgm:t>
        <a:bodyPr/>
        <a:lstStyle/>
        <a:p>
          <a:r>
            <a:rPr lang="es-ES" sz="1200" dirty="0" smtClean="0"/>
            <a:t>Instalación de clínicas de Atención Integral, comprendiendo las siguientes intervenciones:</a:t>
          </a:r>
          <a:endParaRPr lang="es-ES" sz="1200" dirty="0"/>
        </a:p>
      </dgm:t>
    </dgm:pt>
    <dgm:pt modelId="{3C0A0C27-3F9A-4A78-BA3B-8BA683438A3C}" type="parTrans" cxnId="{4DB6BE6F-9231-4CCA-A7A1-9A6A925B9A19}">
      <dgm:prSet/>
      <dgm:spPr/>
      <dgm:t>
        <a:bodyPr/>
        <a:lstStyle/>
        <a:p>
          <a:endParaRPr lang="es-ES"/>
        </a:p>
      </dgm:t>
    </dgm:pt>
    <dgm:pt modelId="{A67C0069-E0A3-4758-8C95-44A9EED998CD}" type="sibTrans" cxnId="{4DB6BE6F-9231-4CCA-A7A1-9A6A925B9A19}">
      <dgm:prSet/>
      <dgm:spPr/>
      <dgm:t>
        <a:bodyPr/>
        <a:lstStyle/>
        <a:p>
          <a:endParaRPr lang="es-ES"/>
        </a:p>
      </dgm:t>
    </dgm:pt>
    <dgm:pt modelId="{24DA9CF6-24ED-4C66-BFBD-F6CEF8761344}">
      <dgm:prSet phldrT="[Texto]"/>
      <dgm:spPr/>
      <dgm:t>
        <a:bodyPr/>
        <a:lstStyle/>
        <a:p>
          <a:r>
            <a:rPr lang="es-ES" b="1" dirty="0" smtClean="0"/>
            <a:t>Complementario</a:t>
          </a:r>
          <a:endParaRPr lang="es-ES" b="1" dirty="0"/>
        </a:p>
      </dgm:t>
    </dgm:pt>
    <dgm:pt modelId="{F9BA88B2-14A1-4C54-85F7-6880E1BC5303}" type="parTrans" cxnId="{CC794D4F-66AF-4237-9DA3-FE3F29F0E31C}">
      <dgm:prSet/>
      <dgm:spPr/>
      <dgm:t>
        <a:bodyPr/>
        <a:lstStyle/>
        <a:p>
          <a:endParaRPr lang="es-ES"/>
        </a:p>
      </dgm:t>
    </dgm:pt>
    <dgm:pt modelId="{F5907508-BA69-4E35-92C3-EF519152C50C}" type="sibTrans" cxnId="{CC794D4F-66AF-4237-9DA3-FE3F29F0E31C}">
      <dgm:prSet/>
      <dgm:spPr/>
      <dgm:t>
        <a:bodyPr/>
        <a:lstStyle/>
        <a:p>
          <a:endParaRPr lang="es-ES"/>
        </a:p>
      </dgm:t>
    </dgm:pt>
    <dgm:pt modelId="{36A209DF-26D7-4903-AB57-09D1F6550EA4}">
      <dgm:prSet phldrT="[Texto]" custT="1"/>
      <dgm:spPr/>
      <dgm:t>
        <a:bodyPr/>
        <a:lstStyle/>
        <a:p>
          <a:r>
            <a:rPr lang="es-ES" sz="1200" dirty="0" smtClean="0"/>
            <a:t>Asesoría y disponibilidad de productos de planificación familiar</a:t>
          </a:r>
          <a:endParaRPr lang="es-ES" sz="1200" dirty="0"/>
        </a:p>
      </dgm:t>
    </dgm:pt>
    <dgm:pt modelId="{7318D1EC-6D6A-45B8-9516-05B83EB36C8C}" type="parTrans" cxnId="{5BE7D021-C610-481E-8063-975C54B0A441}">
      <dgm:prSet/>
      <dgm:spPr/>
      <dgm:t>
        <a:bodyPr/>
        <a:lstStyle/>
        <a:p>
          <a:endParaRPr lang="es-ES"/>
        </a:p>
      </dgm:t>
    </dgm:pt>
    <dgm:pt modelId="{DD653506-3ECF-4A7E-A3DC-2B8ADA426CBE}" type="sibTrans" cxnId="{5BE7D021-C610-481E-8063-975C54B0A441}">
      <dgm:prSet/>
      <dgm:spPr/>
      <dgm:t>
        <a:bodyPr/>
        <a:lstStyle/>
        <a:p>
          <a:endParaRPr lang="es-ES"/>
        </a:p>
      </dgm:t>
    </dgm:pt>
    <dgm:pt modelId="{09B78F37-2AEE-4CE5-ACBF-57339FDD36F2}">
      <dgm:prSet custT="1"/>
      <dgm:spPr/>
      <dgm:t>
        <a:bodyPr/>
        <a:lstStyle/>
        <a:p>
          <a:r>
            <a:rPr lang="es-ES" sz="1200" dirty="0" smtClean="0"/>
            <a:t>Accesibilidad a condones y lubricantes</a:t>
          </a:r>
          <a:endParaRPr lang="es-ES" sz="1200" dirty="0"/>
        </a:p>
      </dgm:t>
    </dgm:pt>
    <dgm:pt modelId="{12C59562-145B-4C25-9194-D8BC0585FE5F}" type="parTrans" cxnId="{593D6205-34F1-4C33-BE46-390BA65867CA}">
      <dgm:prSet/>
      <dgm:spPr/>
      <dgm:t>
        <a:bodyPr/>
        <a:lstStyle/>
        <a:p>
          <a:endParaRPr lang="es-ES"/>
        </a:p>
      </dgm:t>
    </dgm:pt>
    <dgm:pt modelId="{F1F7E1A0-19BB-4719-ADE0-86C97970F692}" type="sibTrans" cxnId="{593D6205-34F1-4C33-BE46-390BA65867CA}">
      <dgm:prSet/>
      <dgm:spPr/>
      <dgm:t>
        <a:bodyPr/>
        <a:lstStyle/>
        <a:p>
          <a:endParaRPr lang="es-ES"/>
        </a:p>
      </dgm:t>
    </dgm:pt>
    <dgm:pt modelId="{27544D99-6609-45C9-AE96-F9FF7E57F300}">
      <dgm:prSet custT="1"/>
      <dgm:spPr/>
      <dgm:t>
        <a:bodyPr/>
        <a:lstStyle/>
        <a:p>
          <a:r>
            <a:rPr lang="es-ES" sz="1200" dirty="0" smtClean="0"/>
            <a:t>Accesibilidad a pruebas orales de VIH, para población HSH</a:t>
          </a:r>
          <a:endParaRPr lang="es-ES" sz="1200" dirty="0"/>
        </a:p>
      </dgm:t>
    </dgm:pt>
    <dgm:pt modelId="{1944C636-E307-41BF-859F-018FD703926C}" type="parTrans" cxnId="{D2D27EF7-C353-46CF-9307-ECB6D93D94A7}">
      <dgm:prSet/>
      <dgm:spPr/>
      <dgm:t>
        <a:bodyPr/>
        <a:lstStyle/>
        <a:p>
          <a:endParaRPr lang="es-ES"/>
        </a:p>
      </dgm:t>
    </dgm:pt>
    <dgm:pt modelId="{36EC0C58-05F5-4A19-8DDE-67AD597FF269}" type="sibTrans" cxnId="{D2D27EF7-C353-46CF-9307-ECB6D93D94A7}">
      <dgm:prSet/>
      <dgm:spPr/>
      <dgm:t>
        <a:bodyPr/>
        <a:lstStyle/>
        <a:p>
          <a:endParaRPr lang="es-ES"/>
        </a:p>
      </dgm:t>
    </dgm:pt>
    <dgm:pt modelId="{2989AC64-90DA-416F-992E-D036F923C084}">
      <dgm:prSet custT="1"/>
      <dgm:spPr/>
      <dgm:t>
        <a:bodyPr/>
        <a:lstStyle/>
        <a:p>
          <a:r>
            <a:rPr lang="es-ES" sz="1200" dirty="0" smtClean="0"/>
            <a:t>Pruebas y consejería para VIH</a:t>
          </a:r>
          <a:endParaRPr lang="es-ES" sz="1200" dirty="0"/>
        </a:p>
      </dgm:t>
    </dgm:pt>
    <dgm:pt modelId="{28254514-A0DE-425D-B237-7B375A49387C}" type="parTrans" cxnId="{BBA80808-DF61-42CA-A7C2-BA1133510E0B}">
      <dgm:prSet/>
      <dgm:spPr/>
      <dgm:t>
        <a:bodyPr/>
        <a:lstStyle/>
        <a:p>
          <a:endParaRPr lang="es-ES"/>
        </a:p>
      </dgm:t>
    </dgm:pt>
    <dgm:pt modelId="{343F63BF-1063-487D-83FD-89BDB9C1CC84}" type="sibTrans" cxnId="{BBA80808-DF61-42CA-A7C2-BA1133510E0B}">
      <dgm:prSet/>
      <dgm:spPr/>
      <dgm:t>
        <a:bodyPr/>
        <a:lstStyle/>
        <a:p>
          <a:endParaRPr lang="es-ES"/>
        </a:p>
      </dgm:t>
    </dgm:pt>
    <dgm:pt modelId="{A7489860-CC6B-478D-B6C0-769047AC9CFB}">
      <dgm:prSet custT="1"/>
      <dgm:spPr/>
      <dgm:t>
        <a:bodyPr/>
        <a:lstStyle/>
        <a:p>
          <a:r>
            <a:rPr lang="es-ES" sz="1200" dirty="0" smtClean="0"/>
            <a:t>Diagnóstico y tratamiento de ITS</a:t>
          </a:r>
          <a:endParaRPr lang="es-ES" sz="1200" dirty="0"/>
        </a:p>
      </dgm:t>
    </dgm:pt>
    <dgm:pt modelId="{EDE6F4E4-0934-4C15-97A8-1AB1B7523ADB}" type="parTrans" cxnId="{2A21835B-C83B-4E4E-8757-861A1C17214E}">
      <dgm:prSet/>
      <dgm:spPr/>
      <dgm:t>
        <a:bodyPr/>
        <a:lstStyle/>
        <a:p>
          <a:endParaRPr lang="es-ES"/>
        </a:p>
      </dgm:t>
    </dgm:pt>
    <dgm:pt modelId="{76E7678B-4878-420F-A654-229CC9B39E4E}" type="sibTrans" cxnId="{2A21835B-C83B-4E4E-8757-861A1C17214E}">
      <dgm:prSet/>
      <dgm:spPr/>
      <dgm:t>
        <a:bodyPr/>
        <a:lstStyle/>
        <a:p>
          <a:endParaRPr lang="es-ES"/>
        </a:p>
      </dgm:t>
    </dgm:pt>
    <dgm:pt modelId="{5FFF8582-F56F-41D6-BD38-D193D057D9BB}">
      <dgm:prSet custT="1"/>
      <dgm:spPr/>
      <dgm:t>
        <a:bodyPr/>
        <a:lstStyle/>
        <a:p>
          <a:r>
            <a:rPr lang="es-ES" sz="1200" dirty="0" smtClean="0"/>
            <a:t>Diagnóstico de hepatitis viral</a:t>
          </a:r>
          <a:endParaRPr lang="es-ES" sz="1200" dirty="0"/>
        </a:p>
      </dgm:t>
    </dgm:pt>
    <dgm:pt modelId="{3E9E5FFA-F376-4852-9EF0-9C1AC1112421}" type="parTrans" cxnId="{B9DECBFC-D379-42A4-8868-15EAD6129E3B}">
      <dgm:prSet/>
      <dgm:spPr/>
      <dgm:t>
        <a:bodyPr/>
        <a:lstStyle/>
        <a:p>
          <a:endParaRPr lang="es-ES"/>
        </a:p>
      </dgm:t>
    </dgm:pt>
    <dgm:pt modelId="{FA45951D-5AD1-4453-8DE1-E735D2403521}" type="sibTrans" cxnId="{B9DECBFC-D379-42A4-8868-15EAD6129E3B}">
      <dgm:prSet/>
      <dgm:spPr/>
      <dgm:t>
        <a:bodyPr/>
        <a:lstStyle/>
        <a:p>
          <a:endParaRPr lang="es-ES"/>
        </a:p>
      </dgm:t>
    </dgm:pt>
    <dgm:pt modelId="{B50C7094-22D9-4665-A16F-6E566A0341C5}">
      <dgm:prSet custT="1"/>
      <dgm:spPr/>
      <dgm:t>
        <a:bodyPr/>
        <a:lstStyle/>
        <a:p>
          <a:r>
            <a:rPr lang="es-ES" sz="1200" dirty="0" smtClean="0"/>
            <a:t>Referencia a grupos de apoyo</a:t>
          </a:r>
          <a:endParaRPr lang="es-ES" sz="1200" dirty="0"/>
        </a:p>
      </dgm:t>
    </dgm:pt>
    <dgm:pt modelId="{9E7DF596-E167-4E2F-8D51-78FD604C2CED}" type="parTrans" cxnId="{33E8208B-FFB2-47E1-9A92-31679219EA78}">
      <dgm:prSet/>
      <dgm:spPr/>
      <dgm:t>
        <a:bodyPr/>
        <a:lstStyle/>
        <a:p>
          <a:endParaRPr lang="es-ES"/>
        </a:p>
      </dgm:t>
    </dgm:pt>
    <dgm:pt modelId="{60D5FBD3-33D1-4549-A178-E35ACC88678A}" type="sibTrans" cxnId="{33E8208B-FFB2-47E1-9A92-31679219EA78}">
      <dgm:prSet/>
      <dgm:spPr/>
      <dgm:t>
        <a:bodyPr/>
        <a:lstStyle/>
        <a:p>
          <a:endParaRPr lang="es-ES"/>
        </a:p>
      </dgm:t>
    </dgm:pt>
    <dgm:pt modelId="{6FB29E3F-1F44-483A-83CA-8BAE9F503DED}">
      <dgm:prSet custT="1"/>
      <dgm:spPr/>
      <dgm:t>
        <a:bodyPr/>
        <a:lstStyle/>
        <a:p>
          <a:r>
            <a:rPr lang="es-ES" sz="1200" dirty="0" smtClean="0"/>
            <a:t>Referencias a centros de atención para la disminución de comportamientos relativos al consumo de alcohol/drogas</a:t>
          </a:r>
          <a:endParaRPr lang="es-ES" sz="1200" dirty="0"/>
        </a:p>
      </dgm:t>
    </dgm:pt>
    <dgm:pt modelId="{20303FF1-8A76-4130-8AF1-1BE354AA386D}" type="parTrans" cxnId="{3ED79E92-5468-4457-BC42-50858D57A98C}">
      <dgm:prSet/>
      <dgm:spPr/>
      <dgm:t>
        <a:bodyPr/>
        <a:lstStyle/>
        <a:p>
          <a:endParaRPr lang="es-ES"/>
        </a:p>
      </dgm:t>
    </dgm:pt>
    <dgm:pt modelId="{06771A8E-C81E-4EE7-AF8E-F6F3F812426A}" type="sibTrans" cxnId="{3ED79E92-5468-4457-BC42-50858D57A98C}">
      <dgm:prSet/>
      <dgm:spPr/>
      <dgm:t>
        <a:bodyPr/>
        <a:lstStyle/>
        <a:p>
          <a:endParaRPr lang="es-ES"/>
        </a:p>
      </dgm:t>
    </dgm:pt>
    <dgm:pt modelId="{04CE2238-AC77-4B5E-90C3-3C2E2FE8066A}">
      <dgm:prSet custT="1"/>
      <dgm:spPr/>
      <dgm:t>
        <a:bodyPr/>
        <a:lstStyle/>
        <a:p>
          <a:r>
            <a:rPr lang="es-ES" sz="1200" dirty="0" smtClean="0"/>
            <a:t>Fortalecimiento de sistemas comunitarios para intervenciones de VIH</a:t>
          </a:r>
          <a:endParaRPr lang="es-ES" sz="1200" dirty="0"/>
        </a:p>
      </dgm:t>
    </dgm:pt>
    <dgm:pt modelId="{B37ADEFD-9669-4158-BDC5-8A28B6C2A8E5}" type="parTrans" cxnId="{63C32A32-B966-410C-A82B-BBF7009DAED5}">
      <dgm:prSet/>
      <dgm:spPr/>
      <dgm:t>
        <a:bodyPr/>
        <a:lstStyle/>
        <a:p>
          <a:endParaRPr lang="es-ES"/>
        </a:p>
      </dgm:t>
    </dgm:pt>
    <dgm:pt modelId="{897FC932-0D94-4626-BE65-CA6DBBD42107}" type="sibTrans" cxnId="{63C32A32-B966-410C-A82B-BBF7009DAED5}">
      <dgm:prSet/>
      <dgm:spPr/>
      <dgm:t>
        <a:bodyPr/>
        <a:lstStyle/>
        <a:p>
          <a:endParaRPr lang="es-ES"/>
        </a:p>
      </dgm:t>
    </dgm:pt>
    <dgm:pt modelId="{4E9AEF2F-5660-4EE0-8468-BD4F897DA63B}">
      <dgm:prSet custT="1"/>
      <dgm:spPr/>
      <dgm:t>
        <a:bodyPr/>
        <a:lstStyle/>
        <a:p>
          <a:r>
            <a:rPr lang="es-ES" sz="1200" dirty="0" smtClean="0"/>
            <a:t>Fortalecimiento de los DDHH para cada una de las poblaciones</a:t>
          </a:r>
          <a:r>
            <a:rPr lang="es-ES" sz="1400" dirty="0" smtClean="0"/>
            <a:t>.</a:t>
          </a:r>
          <a:endParaRPr lang="es-ES" sz="1400" dirty="0"/>
        </a:p>
      </dgm:t>
    </dgm:pt>
    <dgm:pt modelId="{0DAB6424-F9F3-4752-9EFC-B79DCE21D91C}" type="parTrans" cxnId="{EC32F833-FBFC-4A69-B340-581446F549D9}">
      <dgm:prSet/>
      <dgm:spPr/>
      <dgm:t>
        <a:bodyPr/>
        <a:lstStyle/>
        <a:p>
          <a:endParaRPr lang="es-ES"/>
        </a:p>
      </dgm:t>
    </dgm:pt>
    <dgm:pt modelId="{60F21509-CAD3-477B-995E-9A1E275B40C4}" type="sibTrans" cxnId="{EC32F833-FBFC-4A69-B340-581446F549D9}">
      <dgm:prSet/>
      <dgm:spPr/>
      <dgm:t>
        <a:bodyPr/>
        <a:lstStyle/>
        <a:p>
          <a:endParaRPr lang="es-ES"/>
        </a:p>
      </dgm:t>
    </dgm:pt>
    <dgm:pt modelId="{E9D485A3-9103-446B-A419-ADFDDFEE8418}">
      <dgm:prSet custT="1"/>
      <dgm:spPr/>
      <dgm:t>
        <a:bodyPr/>
        <a:lstStyle/>
        <a:p>
          <a:r>
            <a:rPr lang="es-ES" sz="1200" dirty="0" smtClean="0"/>
            <a:t>Garantía de  la pre y post consejería con el fin de buscar un compromiso consigo mismo.</a:t>
          </a:r>
          <a:endParaRPr lang="es-ES" sz="1200" dirty="0"/>
        </a:p>
      </dgm:t>
    </dgm:pt>
    <dgm:pt modelId="{63803C99-084C-4758-B916-AB96B0AD8537}" type="parTrans" cxnId="{E72CFB37-FAEB-4AC1-BE42-BD5F3CEA64BC}">
      <dgm:prSet/>
      <dgm:spPr/>
      <dgm:t>
        <a:bodyPr/>
        <a:lstStyle/>
        <a:p>
          <a:endParaRPr lang="es-SV"/>
        </a:p>
      </dgm:t>
    </dgm:pt>
    <dgm:pt modelId="{76B3A7CD-D5AC-42D4-8F3F-D1869CA78D6D}" type="sibTrans" cxnId="{E72CFB37-FAEB-4AC1-BE42-BD5F3CEA64BC}">
      <dgm:prSet/>
      <dgm:spPr/>
      <dgm:t>
        <a:bodyPr/>
        <a:lstStyle/>
        <a:p>
          <a:endParaRPr lang="es-SV"/>
        </a:p>
      </dgm:t>
    </dgm:pt>
    <dgm:pt modelId="{3D5752C8-0CA0-46DE-B17B-6177CEAE7CAF}">
      <dgm:prSet custT="1"/>
      <dgm:spPr/>
      <dgm:t>
        <a:bodyPr/>
        <a:lstStyle/>
        <a:p>
          <a:r>
            <a:rPr lang="es-ES" sz="1200" dirty="0" smtClean="0"/>
            <a:t>Referencias a atención médica integral.</a:t>
          </a:r>
          <a:endParaRPr lang="es-ES" sz="1200" dirty="0"/>
        </a:p>
      </dgm:t>
    </dgm:pt>
    <dgm:pt modelId="{98C126FD-CB30-4546-8FCA-0BDC8DCE296D}" type="parTrans" cxnId="{015FEDB3-2BDA-4311-A55C-F5BD50491A80}">
      <dgm:prSet/>
      <dgm:spPr/>
      <dgm:t>
        <a:bodyPr/>
        <a:lstStyle/>
        <a:p>
          <a:endParaRPr lang="es-SV"/>
        </a:p>
      </dgm:t>
    </dgm:pt>
    <dgm:pt modelId="{5DBC94AF-2F4F-4AD0-8AFF-633763C7744D}" type="sibTrans" cxnId="{015FEDB3-2BDA-4311-A55C-F5BD50491A80}">
      <dgm:prSet/>
      <dgm:spPr/>
      <dgm:t>
        <a:bodyPr/>
        <a:lstStyle/>
        <a:p>
          <a:endParaRPr lang="es-SV"/>
        </a:p>
      </dgm:t>
    </dgm:pt>
    <dgm:pt modelId="{3401B429-4BC7-48A5-B317-5585CBC64374}">
      <dgm:prSet phldrT="[Texto]" custT="1"/>
      <dgm:spPr/>
      <dgm:t>
        <a:bodyPr/>
        <a:lstStyle/>
        <a:p>
          <a:r>
            <a:rPr lang="es-ES" sz="1200" dirty="0" smtClean="0"/>
            <a:t>Utilización del Código Único de Identidad.</a:t>
          </a:r>
          <a:endParaRPr lang="es-ES" sz="1200" dirty="0"/>
        </a:p>
      </dgm:t>
    </dgm:pt>
    <dgm:pt modelId="{6A3CF3B1-6E30-4879-BB48-2BE3515F6172}" type="parTrans" cxnId="{5E9BD255-4E3F-4A0E-84F7-9A3EACF58984}">
      <dgm:prSet/>
      <dgm:spPr/>
      <dgm:t>
        <a:bodyPr/>
        <a:lstStyle/>
        <a:p>
          <a:endParaRPr lang="es-SV"/>
        </a:p>
      </dgm:t>
    </dgm:pt>
    <dgm:pt modelId="{E415F107-9C39-416D-A9FE-CF27307BB8A8}" type="sibTrans" cxnId="{5E9BD255-4E3F-4A0E-84F7-9A3EACF58984}">
      <dgm:prSet/>
      <dgm:spPr/>
      <dgm:t>
        <a:bodyPr/>
        <a:lstStyle/>
        <a:p>
          <a:endParaRPr lang="es-SV"/>
        </a:p>
      </dgm:t>
    </dgm:pt>
    <dgm:pt modelId="{4F21752B-8DF5-484C-8CFF-A05C514806BB}">
      <dgm:prSet custT="1"/>
      <dgm:spPr/>
      <dgm:t>
        <a:bodyPr/>
        <a:lstStyle/>
        <a:p>
          <a:r>
            <a:rPr lang="es-ES" sz="1200" dirty="0" smtClean="0"/>
            <a:t>Referencias y acompañamientos a servicios biomédicos y complementarios.</a:t>
          </a:r>
          <a:endParaRPr lang="es-ES" sz="1200" dirty="0"/>
        </a:p>
      </dgm:t>
    </dgm:pt>
    <dgm:pt modelId="{D7D046A6-A0C4-496E-99D5-624AB09CCCC0}" type="parTrans" cxnId="{04C1A00F-C17C-4F89-8F09-0AE61D103CE6}">
      <dgm:prSet/>
      <dgm:spPr/>
      <dgm:t>
        <a:bodyPr/>
        <a:lstStyle/>
        <a:p>
          <a:endParaRPr lang="es-SV"/>
        </a:p>
      </dgm:t>
    </dgm:pt>
    <dgm:pt modelId="{5BC082F1-8132-4309-A057-F52114083FD5}" type="sibTrans" cxnId="{04C1A00F-C17C-4F89-8F09-0AE61D103CE6}">
      <dgm:prSet/>
      <dgm:spPr/>
      <dgm:t>
        <a:bodyPr/>
        <a:lstStyle/>
        <a:p>
          <a:endParaRPr lang="es-SV"/>
        </a:p>
      </dgm:t>
    </dgm:pt>
    <dgm:pt modelId="{1D15F951-5C9B-4958-9BE8-29B793320A8A}" type="pres">
      <dgm:prSet presAssocID="{B76146EB-23AC-4F15-9370-63987CA047F5}" presName="Name0" presStyleCnt="0">
        <dgm:presLayoutVars>
          <dgm:dir/>
          <dgm:animLvl val="lvl"/>
          <dgm:resizeHandles val="exact"/>
        </dgm:presLayoutVars>
      </dgm:prSet>
      <dgm:spPr/>
      <dgm:t>
        <a:bodyPr/>
        <a:lstStyle/>
        <a:p>
          <a:endParaRPr lang="es-ES"/>
        </a:p>
      </dgm:t>
    </dgm:pt>
    <dgm:pt modelId="{4A82C741-0C9D-4ACB-AF9E-24C3D12881AB}" type="pres">
      <dgm:prSet presAssocID="{EA52AA44-B20C-4B00-AD1C-C612DA63B5AA}" presName="composite" presStyleCnt="0"/>
      <dgm:spPr/>
    </dgm:pt>
    <dgm:pt modelId="{138862C8-DC58-4C50-A215-5550CE9D7C5D}" type="pres">
      <dgm:prSet presAssocID="{EA52AA44-B20C-4B00-AD1C-C612DA63B5AA}" presName="parTx" presStyleLbl="alignNode1" presStyleIdx="0" presStyleCnt="3">
        <dgm:presLayoutVars>
          <dgm:chMax val="0"/>
          <dgm:chPref val="0"/>
          <dgm:bulletEnabled val="1"/>
        </dgm:presLayoutVars>
      </dgm:prSet>
      <dgm:spPr/>
      <dgm:t>
        <a:bodyPr/>
        <a:lstStyle/>
        <a:p>
          <a:endParaRPr lang="es-ES"/>
        </a:p>
      </dgm:t>
    </dgm:pt>
    <dgm:pt modelId="{D0F85913-4F6B-48A8-A777-990BEE982DB4}" type="pres">
      <dgm:prSet presAssocID="{EA52AA44-B20C-4B00-AD1C-C612DA63B5AA}" presName="desTx" presStyleLbl="alignAccFollowNode1" presStyleIdx="0" presStyleCnt="3">
        <dgm:presLayoutVars>
          <dgm:bulletEnabled val="1"/>
        </dgm:presLayoutVars>
      </dgm:prSet>
      <dgm:spPr/>
      <dgm:t>
        <a:bodyPr/>
        <a:lstStyle/>
        <a:p>
          <a:endParaRPr lang="es-ES"/>
        </a:p>
      </dgm:t>
    </dgm:pt>
    <dgm:pt modelId="{D384ADCD-2941-4803-9CD1-8969C64954FA}" type="pres">
      <dgm:prSet presAssocID="{8C785BBB-2313-4A14-B15D-A9A87C9DB881}" presName="space" presStyleCnt="0"/>
      <dgm:spPr/>
    </dgm:pt>
    <dgm:pt modelId="{1E2F3D01-35F1-44E5-84D2-94205CDEF263}" type="pres">
      <dgm:prSet presAssocID="{18A260CE-E96D-4CF6-98AD-8C7B9E089095}" presName="composite" presStyleCnt="0"/>
      <dgm:spPr/>
    </dgm:pt>
    <dgm:pt modelId="{BD628B6D-6FE9-4687-AC70-4CBC00957FB5}" type="pres">
      <dgm:prSet presAssocID="{18A260CE-E96D-4CF6-98AD-8C7B9E089095}" presName="parTx" presStyleLbl="alignNode1" presStyleIdx="1" presStyleCnt="3">
        <dgm:presLayoutVars>
          <dgm:chMax val="0"/>
          <dgm:chPref val="0"/>
          <dgm:bulletEnabled val="1"/>
        </dgm:presLayoutVars>
      </dgm:prSet>
      <dgm:spPr/>
      <dgm:t>
        <a:bodyPr/>
        <a:lstStyle/>
        <a:p>
          <a:endParaRPr lang="es-ES"/>
        </a:p>
      </dgm:t>
    </dgm:pt>
    <dgm:pt modelId="{DB4DFA58-DB62-4A47-9CA8-CEC203BF6CCB}" type="pres">
      <dgm:prSet presAssocID="{18A260CE-E96D-4CF6-98AD-8C7B9E089095}" presName="desTx" presStyleLbl="alignAccFollowNode1" presStyleIdx="1" presStyleCnt="3">
        <dgm:presLayoutVars>
          <dgm:bulletEnabled val="1"/>
        </dgm:presLayoutVars>
      </dgm:prSet>
      <dgm:spPr/>
      <dgm:t>
        <a:bodyPr/>
        <a:lstStyle/>
        <a:p>
          <a:endParaRPr lang="es-ES"/>
        </a:p>
      </dgm:t>
    </dgm:pt>
    <dgm:pt modelId="{74A49D6F-40A9-482A-B1BC-704A85A47DFB}" type="pres">
      <dgm:prSet presAssocID="{6C73F391-5CA8-47EC-9B67-016BA02220BC}" presName="space" presStyleCnt="0"/>
      <dgm:spPr/>
    </dgm:pt>
    <dgm:pt modelId="{027B180E-B960-471B-A54F-1E57E144D46C}" type="pres">
      <dgm:prSet presAssocID="{24DA9CF6-24ED-4C66-BFBD-F6CEF8761344}" presName="composite" presStyleCnt="0"/>
      <dgm:spPr/>
    </dgm:pt>
    <dgm:pt modelId="{539660B9-8D53-4A6A-8F28-94F580974FE3}" type="pres">
      <dgm:prSet presAssocID="{24DA9CF6-24ED-4C66-BFBD-F6CEF8761344}" presName="parTx" presStyleLbl="alignNode1" presStyleIdx="2" presStyleCnt="3">
        <dgm:presLayoutVars>
          <dgm:chMax val="0"/>
          <dgm:chPref val="0"/>
          <dgm:bulletEnabled val="1"/>
        </dgm:presLayoutVars>
      </dgm:prSet>
      <dgm:spPr/>
      <dgm:t>
        <a:bodyPr/>
        <a:lstStyle/>
        <a:p>
          <a:endParaRPr lang="es-ES"/>
        </a:p>
      </dgm:t>
    </dgm:pt>
    <dgm:pt modelId="{D38F4BFE-4687-4C16-A283-500B706158FB}" type="pres">
      <dgm:prSet presAssocID="{24DA9CF6-24ED-4C66-BFBD-F6CEF8761344}" presName="desTx" presStyleLbl="alignAccFollowNode1" presStyleIdx="2" presStyleCnt="3">
        <dgm:presLayoutVars>
          <dgm:bulletEnabled val="1"/>
        </dgm:presLayoutVars>
      </dgm:prSet>
      <dgm:spPr/>
      <dgm:t>
        <a:bodyPr/>
        <a:lstStyle/>
        <a:p>
          <a:endParaRPr lang="es-ES"/>
        </a:p>
      </dgm:t>
    </dgm:pt>
  </dgm:ptLst>
  <dgm:cxnLst>
    <dgm:cxn modelId="{B9DECBFC-D379-42A4-8868-15EAD6129E3B}" srcId="{F1E93B23-C727-43E6-8426-77A73CA0BA9C}" destId="{5FFF8582-F56F-41D6-BD38-D193D057D9BB}" srcOrd="2" destOrd="0" parTransId="{3E9E5FFA-F376-4852-9EF0-9C1AC1112421}" sibTransId="{FA45951D-5AD1-4453-8DE1-E735D2403521}"/>
    <dgm:cxn modelId="{1204054F-EB2A-024F-9083-C940E2F4A3F0}" type="presOf" srcId="{3D5752C8-0CA0-46DE-B17B-6177CEAE7CAF}" destId="{DB4DFA58-DB62-4A47-9CA8-CEC203BF6CCB}" srcOrd="0" destOrd="5" presId="urn:microsoft.com/office/officeart/2005/8/layout/hList1"/>
    <dgm:cxn modelId="{CA6CBB10-484D-4B21-BFF8-111D8643BA65}" srcId="{B76146EB-23AC-4F15-9370-63987CA047F5}" destId="{EA52AA44-B20C-4B00-AD1C-C612DA63B5AA}" srcOrd="0" destOrd="0" parTransId="{318D248F-FF64-495F-9A22-E0CADF2FE1AD}" sibTransId="{8C785BBB-2313-4A14-B15D-A9A87C9DB881}"/>
    <dgm:cxn modelId="{2DEEDDAB-9995-0F4D-B70A-319557851263}" type="presOf" srcId="{09B78F37-2AEE-4CE5-ACBF-57339FDD36F2}" destId="{D0F85913-4F6B-48A8-A777-990BEE982DB4}" srcOrd="0" destOrd="2" presId="urn:microsoft.com/office/officeart/2005/8/layout/hList1"/>
    <dgm:cxn modelId="{6B8BD7B8-9136-E14C-9811-E9B2D86312E7}" type="presOf" srcId="{E9D485A3-9103-446B-A419-ADFDDFEE8418}" destId="{DB4DFA58-DB62-4A47-9CA8-CEC203BF6CCB}" srcOrd="0" destOrd="4" presId="urn:microsoft.com/office/officeart/2005/8/layout/hList1"/>
    <dgm:cxn modelId="{BD88E560-64DB-8645-9234-AE989E1A4A6B}" type="presOf" srcId="{EA52AA44-B20C-4B00-AD1C-C612DA63B5AA}" destId="{138862C8-DC58-4C50-A215-5550CE9D7C5D}" srcOrd="0" destOrd="0" presId="urn:microsoft.com/office/officeart/2005/8/layout/hList1"/>
    <dgm:cxn modelId="{FBA9D548-26CF-4821-A990-A018D58CB70F}" srcId="{EA52AA44-B20C-4B00-AD1C-C612DA63B5AA}" destId="{59AF29ED-7DCF-45B3-8A8E-B59944D6024E}" srcOrd="0" destOrd="0" parTransId="{32771C7F-D3EC-432F-AFA2-8CD7A7C3DD3F}" sibTransId="{92C61169-ECA0-488A-8C87-C3EDDD3ABB16}"/>
    <dgm:cxn modelId="{D2D27EF7-C353-46CF-9307-ECB6D93D94A7}" srcId="{EA52AA44-B20C-4B00-AD1C-C612DA63B5AA}" destId="{27544D99-6609-45C9-AE96-F9FF7E57F300}" srcOrd="3" destOrd="0" parTransId="{1944C636-E307-41BF-859F-018FD703926C}" sibTransId="{36EC0C58-05F5-4A19-8DDE-67AD597FF269}"/>
    <dgm:cxn modelId="{4DB6BE6F-9231-4CCA-A7A1-9A6A925B9A19}" srcId="{18A260CE-E96D-4CF6-98AD-8C7B9E089095}" destId="{F1E93B23-C727-43E6-8426-77A73CA0BA9C}" srcOrd="0" destOrd="0" parTransId="{3C0A0C27-3F9A-4A78-BA3B-8BA683438A3C}" sibTransId="{A67C0069-E0A3-4758-8C95-44A9EED998CD}"/>
    <dgm:cxn modelId="{63C32A32-B966-410C-A82B-BBF7009DAED5}" srcId="{24DA9CF6-24ED-4C66-BFBD-F6CEF8761344}" destId="{04CE2238-AC77-4B5E-90C3-3C2E2FE8066A}" srcOrd="3" destOrd="0" parTransId="{B37ADEFD-9669-4158-BDC5-8A28B6C2A8E5}" sibTransId="{897FC932-0D94-4626-BE65-CA6DBBD42107}"/>
    <dgm:cxn modelId="{2A21835B-C83B-4E4E-8757-861A1C17214E}" srcId="{F1E93B23-C727-43E6-8426-77A73CA0BA9C}" destId="{A7489860-CC6B-478D-B6C0-769047AC9CFB}" srcOrd="1" destOrd="0" parTransId="{EDE6F4E4-0934-4C15-97A8-1AB1B7523ADB}" sibTransId="{76E7678B-4878-420F-A654-229CC9B39E4E}"/>
    <dgm:cxn modelId="{A57D7E8B-B681-EB43-90B8-BAC87A61D041}" type="presOf" srcId="{F1E93B23-C727-43E6-8426-77A73CA0BA9C}" destId="{DB4DFA58-DB62-4A47-9CA8-CEC203BF6CCB}" srcOrd="0" destOrd="0" presId="urn:microsoft.com/office/officeart/2005/8/layout/hList1"/>
    <dgm:cxn modelId="{E72CFB37-FAEB-4AC1-BE42-BD5F3CEA64BC}" srcId="{18A260CE-E96D-4CF6-98AD-8C7B9E089095}" destId="{E9D485A3-9103-446B-A419-ADFDDFEE8418}" srcOrd="1" destOrd="0" parTransId="{63803C99-084C-4758-B916-AB96B0AD8537}" sibTransId="{76B3A7CD-D5AC-42D4-8F3F-D1869CA78D6D}"/>
    <dgm:cxn modelId="{F81114D2-AD32-9E4B-89C4-6B1B589B6F7C}" type="presOf" srcId="{5FFF8582-F56F-41D6-BD38-D193D057D9BB}" destId="{DB4DFA58-DB62-4A47-9CA8-CEC203BF6CCB}" srcOrd="0" destOrd="3" presId="urn:microsoft.com/office/officeart/2005/8/layout/hList1"/>
    <dgm:cxn modelId="{A42FF005-C964-0B46-A8ED-CE794EA458C2}" type="presOf" srcId="{3401B429-4BC7-48A5-B317-5585CBC64374}" destId="{D0F85913-4F6B-48A8-A777-990BEE982DB4}" srcOrd="0" destOrd="1" presId="urn:microsoft.com/office/officeart/2005/8/layout/hList1"/>
    <dgm:cxn modelId="{CC873A8C-7C18-FE4A-81CF-B921393BB280}" type="presOf" srcId="{59AF29ED-7DCF-45B3-8A8E-B59944D6024E}" destId="{D0F85913-4F6B-48A8-A777-990BEE982DB4}" srcOrd="0" destOrd="0" presId="urn:microsoft.com/office/officeart/2005/8/layout/hList1"/>
    <dgm:cxn modelId="{3B0576FE-DD54-C243-8799-3304DEF88F39}" type="presOf" srcId="{24DA9CF6-24ED-4C66-BFBD-F6CEF8761344}" destId="{539660B9-8D53-4A6A-8F28-94F580974FE3}" srcOrd="0" destOrd="0" presId="urn:microsoft.com/office/officeart/2005/8/layout/hList1"/>
    <dgm:cxn modelId="{3ED79E92-5468-4457-BC42-50858D57A98C}" srcId="{24DA9CF6-24ED-4C66-BFBD-F6CEF8761344}" destId="{6FB29E3F-1F44-483A-83CA-8BAE9F503DED}" srcOrd="2" destOrd="0" parTransId="{20303FF1-8A76-4130-8AF1-1BE354AA386D}" sibTransId="{06771A8E-C81E-4EE7-AF8E-F6F3F812426A}"/>
    <dgm:cxn modelId="{F1741D0A-B4C0-0742-9CDC-00C9ED4E6B60}" type="presOf" srcId="{4E9AEF2F-5660-4EE0-8468-BD4F897DA63B}" destId="{D38F4BFE-4687-4C16-A283-500B706158FB}" srcOrd="0" destOrd="4" presId="urn:microsoft.com/office/officeart/2005/8/layout/hList1"/>
    <dgm:cxn modelId="{9865E561-BCEA-1D4E-A14B-6C1BB2C7CA1D}" type="presOf" srcId="{B50C7094-22D9-4665-A16F-6E566A0341C5}" destId="{D38F4BFE-4687-4C16-A283-500B706158FB}" srcOrd="0" destOrd="1" presId="urn:microsoft.com/office/officeart/2005/8/layout/hList1"/>
    <dgm:cxn modelId="{CC794D4F-66AF-4237-9DA3-FE3F29F0E31C}" srcId="{B76146EB-23AC-4F15-9370-63987CA047F5}" destId="{24DA9CF6-24ED-4C66-BFBD-F6CEF8761344}" srcOrd="2" destOrd="0" parTransId="{F9BA88B2-14A1-4C54-85F7-6880E1BC5303}" sibTransId="{F5907508-BA69-4E35-92C3-EF519152C50C}"/>
    <dgm:cxn modelId="{2EA555B0-BE61-8A48-B054-D5777EC4849D}" type="presOf" srcId="{4F21752B-8DF5-484C-8CFF-A05C514806BB}" destId="{D0F85913-4F6B-48A8-A777-990BEE982DB4}" srcOrd="0" destOrd="4" presId="urn:microsoft.com/office/officeart/2005/8/layout/hList1"/>
    <dgm:cxn modelId="{04C1A00F-C17C-4F89-8F09-0AE61D103CE6}" srcId="{EA52AA44-B20C-4B00-AD1C-C612DA63B5AA}" destId="{4F21752B-8DF5-484C-8CFF-A05C514806BB}" srcOrd="4" destOrd="0" parTransId="{D7D046A6-A0C4-496E-99D5-624AB09CCCC0}" sibTransId="{5BC082F1-8132-4309-A057-F52114083FD5}"/>
    <dgm:cxn modelId="{D910C5A2-3467-534E-98F0-CEBA679B0C55}" type="presOf" srcId="{18A260CE-E96D-4CF6-98AD-8C7B9E089095}" destId="{BD628B6D-6FE9-4687-AC70-4CBC00957FB5}" srcOrd="0" destOrd="0" presId="urn:microsoft.com/office/officeart/2005/8/layout/hList1"/>
    <dgm:cxn modelId="{5BE7D021-C610-481E-8063-975C54B0A441}" srcId="{24DA9CF6-24ED-4C66-BFBD-F6CEF8761344}" destId="{36A209DF-26D7-4903-AB57-09D1F6550EA4}" srcOrd="0" destOrd="0" parTransId="{7318D1EC-6D6A-45B8-9516-05B83EB36C8C}" sibTransId="{DD653506-3ECF-4A7E-A3DC-2B8ADA426CBE}"/>
    <dgm:cxn modelId="{959CD5E6-223D-49C8-A6E3-D0E48BFE0C1F}" srcId="{B76146EB-23AC-4F15-9370-63987CA047F5}" destId="{18A260CE-E96D-4CF6-98AD-8C7B9E089095}" srcOrd="1" destOrd="0" parTransId="{B7E9F794-7E7C-4857-AB69-4C97EE7D6FA5}" sibTransId="{6C73F391-5CA8-47EC-9B67-016BA02220BC}"/>
    <dgm:cxn modelId="{04D932CB-F8EE-6847-A2D5-234746CF5630}" type="presOf" srcId="{6FB29E3F-1F44-483A-83CA-8BAE9F503DED}" destId="{D38F4BFE-4687-4C16-A283-500B706158FB}" srcOrd="0" destOrd="2" presId="urn:microsoft.com/office/officeart/2005/8/layout/hList1"/>
    <dgm:cxn modelId="{7867F53C-66F4-394C-A91C-E17ACFCC76AE}" type="presOf" srcId="{2989AC64-90DA-416F-992E-D036F923C084}" destId="{DB4DFA58-DB62-4A47-9CA8-CEC203BF6CCB}" srcOrd="0" destOrd="1" presId="urn:microsoft.com/office/officeart/2005/8/layout/hList1"/>
    <dgm:cxn modelId="{74FABE58-A277-2D46-9E4E-198EEA54229A}" type="presOf" srcId="{36A209DF-26D7-4903-AB57-09D1F6550EA4}" destId="{D38F4BFE-4687-4C16-A283-500B706158FB}" srcOrd="0" destOrd="0" presId="urn:microsoft.com/office/officeart/2005/8/layout/hList1"/>
    <dgm:cxn modelId="{593D6205-34F1-4C33-BE46-390BA65867CA}" srcId="{EA52AA44-B20C-4B00-AD1C-C612DA63B5AA}" destId="{09B78F37-2AEE-4CE5-ACBF-57339FDD36F2}" srcOrd="2" destOrd="0" parTransId="{12C59562-145B-4C25-9194-D8BC0585FE5F}" sibTransId="{F1F7E1A0-19BB-4719-ADE0-86C97970F692}"/>
    <dgm:cxn modelId="{5E9BD255-4E3F-4A0E-84F7-9A3EACF58984}" srcId="{EA52AA44-B20C-4B00-AD1C-C612DA63B5AA}" destId="{3401B429-4BC7-48A5-B317-5585CBC64374}" srcOrd="1" destOrd="0" parTransId="{6A3CF3B1-6E30-4879-BB48-2BE3515F6172}" sibTransId="{E415F107-9C39-416D-A9FE-CF27307BB8A8}"/>
    <dgm:cxn modelId="{CFA793B7-CBC6-144A-A234-D586CA2F8188}" type="presOf" srcId="{27544D99-6609-45C9-AE96-F9FF7E57F300}" destId="{D0F85913-4F6B-48A8-A777-990BEE982DB4}" srcOrd="0" destOrd="3" presId="urn:microsoft.com/office/officeart/2005/8/layout/hList1"/>
    <dgm:cxn modelId="{33E8208B-FFB2-47E1-9A92-31679219EA78}" srcId="{24DA9CF6-24ED-4C66-BFBD-F6CEF8761344}" destId="{B50C7094-22D9-4665-A16F-6E566A0341C5}" srcOrd="1" destOrd="0" parTransId="{9E7DF596-E167-4E2F-8D51-78FD604C2CED}" sibTransId="{60D5FBD3-33D1-4549-A178-E35ACC88678A}"/>
    <dgm:cxn modelId="{EC32F833-FBFC-4A69-B340-581446F549D9}" srcId="{24DA9CF6-24ED-4C66-BFBD-F6CEF8761344}" destId="{4E9AEF2F-5660-4EE0-8468-BD4F897DA63B}" srcOrd="4" destOrd="0" parTransId="{0DAB6424-F9F3-4752-9EFC-B79DCE21D91C}" sibTransId="{60F21509-CAD3-477B-995E-9A1E275B40C4}"/>
    <dgm:cxn modelId="{BBA80808-DF61-42CA-A7C2-BA1133510E0B}" srcId="{F1E93B23-C727-43E6-8426-77A73CA0BA9C}" destId="{2989AC64-90DA-416F-992E-D036F923C084}" srcOrd="0" destOrd="0" parTransId="{28254514-A0DE-425D-B237-7B375A49387C}" sibTransId="{343F63BF-1063-487D-83FD-89BDB9C1CC84}"/>
    <dgm:cxn modelId="{EF4F42EA-41CF-724D-BE66-7BA5231229AC}" type="presOf" srcId="{B76146EB-23AC-4F15-9370-63987CA047F5}" destId="{1D15F951-5C9B-4958-9BE8-29B793320A8A}" srcOrd="0" destOrd="0" presId="urn:microsoft.com/office/officeart/2005/8/layout/hList1"/>
    <dgm:cxn modelId="{015FEDB3-2BDA-4311-A55C-F5BD50491A80}" srcId="{18A260CE-E96D-4CF6-98AD-8C7B9E089095}" destId="{3D5752C8-0CA0-46DE-B17B-6177CEAE7CAF}" srcOrd="2" destOrd="0" parTransId="{98C126FD-CB30-4546-8FCA-0BDC8DCE296D}" sibTransId="{5DBC94AF-2F4F-4AD0-8AFF-633763C7744D}"/>
    <dgm:cxn modelId="{DA0BA3BC-B026-304C-9BED-50F853A2C7BE}" type="presOf" srcId="{A7489860-CC6B-478D-B6C0-769047AC9CFB}" destId="{DB4DFA58-DB62-4A47-9CA8-CEC203BF6CCB}" srcOrd="0" destOrd="2" presId="urn:microsoft.com/office/officeart/2005/8/layout/hList1"/>
    <dgm:cxn modelId="{03A55F8F-144C-3843-9EAB-6AB27EF7E442}" type="presOf" srcId="{04CE2238-AC77-4B5E-90C3-3C2E2FE8066A}" destId="{D38F4BFE-4687-4C16-A283-500B706158FB}" srcOrd="0" destOrd="3" presId="urn:microsoft.com/office/officeart/2005/8/layout/hList1"/>
    <dgm:cxn modelId="{3CE007BC-8CF7-9D47-90B3-323F0A704CA7}" type="presParOf" srcId="{1D15F951-5C9B-4958-9BE8-29B793320A8A}" destId="{4A82C741-0C9D-4ACB-AF9E-24C3D12881AB}" srcOrd="0" destOrd="0" presId="urn:microsoft.com/office/officeart/2005/8/layout/hList1"/>
    <dgm:cxn modelId="{361EDB74-9376-4249-B911-F6E3994DE74C}" type="presParOf" srcId="{4A82C741-0C9D-4ACB-AF9E-24C3D12881AB}" destId="{138862C8-DC58-4C50-A215-5550CE9D7C5D}" srcOrd="0" destOrd="0" presId="urn:microsoft.com/office/officeart/2005/8/layout/hList1"/>
    <dgm:cxn modelId="{179C1E05-2359-5848-B896-991B503CD125}" type="presParOf" srcId="{4A82C741-0C9D-4ACB-AF9E-24C3D12881AB}" destId="{D0F85913-4F6B-48A8-A777-990BEE982DB4}" srcOrd="1" destOrd="0" presId="urn:microsoft.com/office/officeart/2005/8/layout/hList1"/>
    <dgm:cxn modelId="{59955988-C022-D64C-8208-1A48FE358ED4}" type="presParOf" srcId="{1D15F951-5C9B-4958-9BE8-29B793320A8A}" destId="{D384ADCD-2941-4803-9CD1-8969C64954FA}" srcOrd="1" destOrd="0" presId="urn:microsoft.com/office/officeart/2005/8/layout/hList1"/>
    <dgm:cxn modelId="{79D50383-60ED-274F-ACAD-17EA84F66596}" type="presParOf" srcId="{1D15F951-5C9B-4958-9BE8-29B793320A8A}" destId="{1E2F3D01-35F1-44E5-84D2-94205CDEF263}" srcOrd="2" destOrd="0" presId="urn:microsoft.com/office/officeart/2005/8/layout/hList1"/>
    <dgm:cxn modelId="{F9CF831A-00F4-7D4F-93DF-7F3FFECE238B}" type="presParOf" srcId="{1E2F3D01-35F1-44E5-84D2-94205CDEF263}" destId="{BD628B6D-6FE9-4687-AC70-4CBC00957FB5}" srcOrd="0" destOrd="0" presId="urn:microsoft.com/office/officeart/2005/8/layout/hList1"/>
    <dgm:cxn modelId="{0B08CB5E-A57B-0149-AE2E-E798C77175C5}" type="presParOf" srcId="{1E2F3D01-35F1-44E5-84D2-94205CDEF263}" destId="{DB4DFA58-DB62-4A47-9CA8-CEC203BF6CCB}" srcOrd="1" destOrd="0" presId="urn:microsoft.com/office/officeart/2005/8/layout/hList1"/>
    <dgm:cxn modelId="{B2FA609F-273D-EE48-97E7-0742B26DB8E3}" type="presParOf" srcId="{1D15F951-5C9B-4958-9BE8-29B793320A8A}" destId="{74A49D6F-40A9-482A-B1BC-704A85A47DFB}" srcOrd="3" destOrd="0" presId="urn:microsoft.com/office/officeart/2005/8/layout/hList1"/>
    <dgm:cxn modelId="{A9EC6E2C-E803-2345-B244-B8CE042B6353}" type="presParOf" srcId="{1D15F951-5C9B-4958-9BE8-29B793320A8A}" destId="{027B180E-B960-471B-A54F-1E57E144D46C}" srcOrd="4" destOrd="0" presId="urn:microsoft.com/office/officeart/2005/8/layout/hList1"/>
    <dgm:cxn modelId="{2809DBCF-95D4-D544-8DAC-9E464963E5CD}" type="presParOf" srcId="{027B180E-B960-471B-A54F-1E57E144D46C}" destId="{539660B9-8D53-4A6A-8F28-94F580974FE3}" srcOrd="0" destOrd="0" presId="urn:microsoft.com/office/officeart/2005/8/layout/hList1"/>
    <dgm:cxn modelId="{C561B6BF-4E87-454B-AAA3-724F3F6E804F}" type="presParOf" srcId="{027B180E-B960-471B-A54F-1E57E144D46C}" destId="{D38F4BFE-4687-4C16-A283-500B706158F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862C8-DC58-4C50-A215-5550CE9D7C5D}">
      <dsp:nvSpPr>
        <dsp:cNvPr id="0" name=""/>
        <dsp:cNvSpPr/>
      </dsp:nvSpPr>
      <dsp:spPr>
        <a:xfrm>
          <a:off x="2602" y="994046"/>
          <a:ext cx="2537487" cy="6912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t>Elemental</a:t>
          </a:r>
          <a:endParaRPr lang="es-ES" sz="2400" b="1" kern="1200" dirty="0"/>
        </a:p>
      </dsp:txBody>
      <dsp:txXfrm>
        <a:off x="2602" y="994046"/>
        <a:ext cx="2537487" cy="691200"/>
      </dsp:txXfrm>
    </dsp:sp>
    <dsp:sp modelId="{D0F85913-4F6B-48A8-A777-990BEE982DB4}">
      <dsp:nvSpPr>
        <dsp:cNvPr id="0" name=""/>
        <dsp:cNvSpPr/>
      </dsp:nvSpPr>
      <dsp:spPr>
        <a:xfrm>
          <a:off x="2602" y="1685246"/>
          <a:ext cx="2537487" cy="237785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Actividades de cambio de comportamiento utilizando metodologías basadas en evidencia.</a:t>
          </a:r>
          <a:endParaRPr lang="es-ES" sz="1200" kern="1200" dirty="0"/>
        </a:p>
        <a:p>
          <a:pPr marL="114300" lvl="1" indent="-114300" algn="l" defTabSz="533400">
            <a:lnSpc>
              <a:spcPct val="90000"/>
            </a:lnSpc>
            <a:spcBef>
              <a:spcPct val="0"/>
            </a:spcBef>
            <a:spcAft>
              <a:spcPct val="15000"/>
            </a:spcAft>
            <a:buChar char="••"/>
          </a:pPr>
          <a:r>
            <a:rPr lang="es-ES" sz="1200" kern="1200" dirty="0" smtClean="0"/>
            <a:t>Utilización del Código Único de Identidad.</a:t>
          </a:r>
          <a:endParaRPr lang="es-ES" sz="1200" kern="1200" dirty="0"/>
        </a:p>
        <a:p>
          <a:pPr marL="114300" lvl="1" indent="-114300" algn="l" defTabSz="533400">
            <a:lnSpc>
              <a:spcPct val="90000"/>
            </a:lnSpc>
            <a:spcBef>
              <a:spcPct val="0"/>
            </a:spcBef>
            <a:spcAft>
              <a:spcPct val="15000"/>
            </a:spcAft>
            <a:buChar char="••"/>
          </a:pPr>
          <a:r>
            <a:rPr lang="es-ES" sz="1200" kern="1200" dirty="0" smtClean="0"/>
            <a:t>Accesibilidad a condones y lubricantes</a:t>
          </a:r>
          <a:endParaRPr lang="es-ES" sz="1200" kern="1200" dirty="0"/>
        </a:p>
        <a:p>
          <a:pPr marL="114300" lvl="1" indent="-114300" algn="l" defTabSz="533400">
            <a:lnSpc>
              <a:spcPct val="90000"/>
            </a:lnSpc>
            <a:spcBef>
              <a:spcPct val="0"/>
            </a:spcBef>
            <a:spcAft>
              <a:spcPct val="15000"/>
            </a:spcAft>
            <a:buChar char="••"/>
          </a:pPr>
          <a:r>
            <a:rPr lang="es-ES" sz="1200" kern="1200" dirty="0" smtClean="0"/>
            <a:t>Accesibilidad a pruebas orales de VIH, para población HSH</a:t>
          </a:r>
          <a:endParaRPr lang="es-ES" sz="1200" kern="1200" dirty="0"/>
        </a:p>
        <a:p>
          <a:pPr marL="114300" lvl="1" indent="-114300" algn="l" defTabSz="533400">
            <a:lnSpc>
              <a:spcPct val="90000"/>
            </a:lnSpc>
            <a:spcBef>
              <a:spcPct val="0"/>
            </a:spcBef>
            <a:spcAft>
              <a:spcPct val="15000"/>
            </a:spcAft>
            <a:buChar char="••"/>
          </a:pPr>
          <a:r>
            <a:rPr lang="es-ES" sz="1200" kern="1200" dirty="0" smtClean="0"/>
            <a:t>Referencias y acompañamientos a servicios biomédicos y complementarios.</a:t>
          </a:r>
          <a:endParaRPr lang="es-ES" sz="1200" kern="1200" dirty="0"/>
        </a:p>
      </dsp:txBody>
      <dsp:txXfrm>
        <a:off x="2602" y="1685246"/>
        <a:ext cx="2537487" cy="2377856"/>
      </dsp:txXfrm>
    </dsp:sp>
    <dsp:sp modelId="{BD628B6D-6FE9-4687-AC70-4CBC00957FB5}">
      <dsp:nvSpPr>
        <dsp:cNvPr id="0" name=""/>
        <dsp:cNvSpPr/>
      </dsp:nvSpPr>
      <dsp:spPr>
        <a:xfrm>
          <a:off x="2895337" y="994046"/>
          <a:ext cx="2537487" cy="69120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t>Biomédico</a:t>
          </a:r>
          <a:endParaRPr lang="es-ES" sz="2400" b="1" kern="1200" dirty="0"/>
        </a:p>
      </dsp:txBody>
      <dsp:txXfrm>
        <a:off x="2895337" y="994046"/>
        <a:ext cx="2537487" cy="691200"/>
      </dsp:txXfrm>
    </dsp:sp>
    <dsp:sp modelId="{DB4DFA58-DB62-4A47-9CA8-CEC203BF6CCB}">
      <dsp:nvSpPr>
        <dsp:cNvPr id="0" name=""/>
        <dsp:cNvSpPr/>
      </dsp:nvSpPr>
      <dsp:spPr>
        <a:xfrm>
          <a:off x="2895337" y="1685246"/>
          <a:ext cx="2537487" cy="2377856"/>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Instalación de clínicas de Atención Integral, comprendiendo las siguientes intervenciones:</a:t>
          </a:r>
          <a:endParaRPr lang="es-ES" sz="1200" kern="1200" dirty="0"/>
        </a:p>
        <a:p>
          <a:pPr marL="228600" lvl="2" indent="-114300" algn="l" defTabSz="533400">
            <a:lnSpc>
              <a:spcPct val="90000"/>
            </a:lnSpc>
            <a:spcBef>
              <a:spcPct val="0"/>
            </a:spcBef>
            <a:spcAft>
              <a:spcPct val="15000"/>
            </a:spcAft>
            <a:buChar char="••"/>
          </a:pPr>
          <a:r>
            <a:rPr lang="es-ES" sz="1200" kern="1200" dirty="0" smtClean="0"/>
            <a:t>Pruebas y consejería para VIH</a:t>
          </a:r>
          <a:endParaRPr lang="es-ES" sz="1200" kern="1200" dirty="0"/>
        </a:p>
        <a:p>
          <a:pPr marL="228600" lvl="2" indent="-114300" algn="l" defTabSz="533400">
            <a:lnSpc>
              <a:spcPct val="90000"/>
            </a:lnSpc>
            <a:spcBef>
              <a:spcPct val="0"/>
            </a:spcBef>
            <a:spcAft>
              <a:spcPct val="15000"/>
            </a:spcAft>
            <a:buChar char="••"/>
          </a:pPr>
          <a:r>
            <a:rPr lang="es-ES" sz="1200" kern="1200" dirty="0" smtClean="0"/>
            <a:t>Diagnóstico y tratamiento de ITS</a:t>
          </a:r>
          <a:endParaRPr lang="es-ES" sz="1200" kern="1200" dirty="0"/>
        </a:p>
        <a:p>
          <a:pPr marL="228600" lvl="2" indent="-114300" algn="l" defTabSz="533400">
            <a:lnSpc>
              <a:spcPct val="90000"/>
            </a:lnSpc>
            <a:spcBef>
              <a:spcPct val="0"/>
            </a:spcBef>
            <a:spcAft>
              <a:spcPct val="15000"/>
            </a:spcAft>
            <a:buChar char="••"/>
          </a:pPr>
          <a:r>
            <a:rPr lang="es-ES" sz="1200" kern="1200" dirty="0" smtClean="0"/>
            <a:t>Diagnóstico de hepatitis viral</a:t>
          </a:r>
          <a:endParaRPr lang="es-ES" sz="1200" kern="1200" dirty="0"/>
        </a:p>
        <a:p>
          <a:pPr marL="114300" lvl="1" indent="-114300" algn="l" defTabSz="533400">
            <a:lnSpc>
              <a:spcPct val="90000"/>
            </a:lnSpc>
            <a:spcBef>
              <a:spcPct val="0"/>
            </a:spcBef>
            <a:spcAft>
              <a:spcPct val="15000"/>
            </a:spcAft>
            <a:buChar char="••"/>
          </a:pPr>
          <a:r>
            <a:rPr lang="es-ES" sz="1200" kern="1200" dirty="0" smtClean="0"/>
            <a:t>Garantía de  la pre y post consejería con el fin de buscar un compromiso consigo mismo.</a:t>
          </a:r>
          <a:endParaRPr lang="es-ES" sz="1200" kern="1200" dirty="0"/>
        </a:p>
        <a:p>
          <a:pPr marL="114300" lvl="1" indent="-114300" algn="l" defTabSz="533400">
            <a:lnSpc>
              <a:spcPct val="90000"/>
            </a:lnSpc>
            <a:spcBef>
              <a:spcPct val="0"/>
            </a:spcBef>
            <a:spcAft>
              <a:spcPct val="15000"/>
            </a:spcAft>
            <a:buChar char="••"/>
          </a:pPr>
          <a:r>
            <a:rPr lang="es-ES" sz="1200" kern="1200" dirty="0" smtClean="0"/>
            <a:t>Referencias a atención médica integral.</a:t>
          </a:r>
          <a:endParaRPr lang="es-ES" sz="1200" kern="1200" dirty="0"/>
        </a:p>
      </dsp:txBody>
      <dsp:txXfrm>
        <a:off x="2895337" y="1685246"/>
        <a:ext cx="2537487" cy="2377856"/>
      </dsp:txXfrm>
    </dsp:sp>
    <dsp:sp modelId="{539660B9-8D53-4A6A-8F28-94F580974FE3}">
      <dsp:nvSpPr>
        <dsp:cNvPr id="0" name=""/>
        <dsp:cNvSpPr/>
      </dsp:nvSpPr>
      <dsp:spPr>
        <a:xfrm>
          <a:off x="5788073" y="994046"/>
          <a:ext cx="2537487" cy="69120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b="1" kern="1200" dirty="0" smtClean="0"/>
            <a:t>Complementario</a:t>
          </a:r>
          <a:endParaRPr lang="es-ES" sz="2400" b="1" kern="1200" dirty="0"/>
        </a:p>
      </dsp:txBody>
      <dsp:txXfrm>
        <a:off x="5788073" y="994046"/>
        <a:ext cx="2537487" cy="691200"/>
      </dsp:txXfrm>
    </dsp:sp>
    <dsp:sp modelId="{D38F4BFE-4687-4C16-A283-500B706158FB}">
      <dsp:nvSpPr>
        <dsp:cNvPr id="0" name=""/>
        <dsp:cNvSpPr/>
      </dsp:nvSpPr>
      <dsp:spPr>
        <a:xfrm>
          <a:off x="5788073" y="1685246"/>
          <a:ext cx="2537487" cy="2377856"/>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Asesoría y disponibilidad de productos de planificación familiar</a:t>
          </a:r>
          <a:endParaRPr lang="es-ES" sz="1200" kern="1200" dirty="0"/>
        </a:p>
        <a:p>
          <a:pPr marL="114300" lvl="1" indent="-114300" algn="l" defTabSz="533400">
            <a:lnSpc>
              <a:spcPct val="90000"/>
            </a:lnSpc>
            <a:spcBef>
              <a:spcPct val="0"/>
            </a:spcBef>
            <a:spcAft>
              <a:spcPct val="15000"/>
            </a:spcAft>
            <a:buChar char="••"/>
          </a:pPr>
          <a:r>
            <a:rPr lang="es-ES" sz="1200" kern="1200" dirty="0" smtClean="0"/>
            <a:t>Referencia a grupos de apoyo</a:t>
          </a:r>
          <a:endParaRPr lang="es-ES" sz="1200" kern="1200" dirty="0"/>
        </a:p>
        <a:p>
          <a:pPr marL="114300" lvl="1" indent="-114300" algn="l" defTabSz="533400">
            <a:lnSpc>
              <a:spcPct val="90000"/>
            </a:lnSpc>
            <a:spcBef>
              <a:spcPct val="0"/>
            </a:spcBef>
            <a:spcAft>
              <a:spcPct val="15000"/>
            </a:spcAft>
            <a:buChar char="••"/>
          </a:pPr>
          <a:r>
            <a:rPr lang="es-ES" sz="1200" kern="1200" dirty="0" smtClean="0"/>
            <a:t>Referencias a centros de atención para la disminución de comportamientos relativos al consumo de alcohol/drogas</a:t>
          </a:r>
          <a:endParaRPr lang="es-ES" sz="1200" kern="1200" dirty="0"/>
        </a:p>
        <a:p>
          <a:pPr marL="114300" lvl="1" indent="-114300" algn="l" defTabSz="533400">
            <a:lnSpc>
              <a:spcPct val="90000"/>
            </a:lnSpc>
            <a:spcBef>
              <a:spcPct val="0"/>
            </a:spcBef>
            <a:spcAft>
              <a:spcPct val="15000"/>
            </a:spcAft>
            <a:buChar char="••"/>
          </a:pPr>
          <a:r>
            <a:rPr lang="es-ES" sz="1200" kern="1200" dirty="0" smtClean="0"/>
            <a:t>Fortalecimiento de sistemas comunitarios para intervenciones de VIH</a:t>
          </a:r>
          <a:endParaRPr lang="es-ES" sz="1200" kern="1200" dirty="0"/>
        </a:p>
        <a:p>
          <a:pPr marL="114300" lvl="1" indent="-114300" algn="l" defTabSz="533400">
            <a:lnSpc>
              <a:spcPct val="90000"/>
            </a:lnSpc>
            <a:spcBef>
              <a:spcPct val="0"/>
            </a:spcBef>
            <a:spcAft>
              <a:spcPct val="15000"/>
            </a:spcAft>
            <a:buChar char="••"/>
          </a:pPr>
          <a:r>
            <a:rPr lang="es-ES" sz="1200" kern="1200" dirty="0" smtClean="0"/>
            <a:t>Fortalecimiento de los DDHH para cada una de las poblaciones</a:t>
          </a:r>
          <a:r>
            <a:rPr lang="es-ES" sz="1400" kern="1200" dirty="0" smtClean="0"/>
            <a:t>.</a:t>
          </a:r>
          <a:endParaRPr lang="es-ES" sz="1400" kern="1200" dirty="0"/>
        </a:p>
      </dsp:txBody>
      <dsp:txXfrm>
        <a:off x="5788073" y="1685246"/>
        <a:ext cx="2537487" cy="23778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Arial" pitchFamily="34" charset="0"/>
              </a:defRPr>
            </a:lvl1pPr>
          </a:lstStyle>
          <a:p>
            <a:pPr>
              <a:defRPr/>
            </a:pPr>
            <a:endParaRPr lang="es-SV"/>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ea typeface="+mn-ea"/>
                <a:cs typeface="Arial" pitchFamily="34" charset="0"/>
              </a:defRPr>
            </a:lvl1pPr>
          </a:lstStyle>
          <a:p>
            <a:pPr>
              <a:defRPr/>
            </a:pPr>
            <a:fld id="{E249EAC6-1996-0346-A0C6-6AFDA7D00B93}" type="datetimeFigureOut">
              <a:rPr lang="es-SV"/>
              <a:pPr>
                <a:defRPr/>
              </a:pPr>
              <a:t>23/03/2017</a:t>
            </a:fld>
            <a:endParaRPr lang="es-SV"/>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Arial" pitchFamily="34" charset="0"/>
              </a:defRPr>
            </a:lvl1pPr>
          </a:lstStyle>
          <a:p>
            <a:pPr>
              <a:defRPr/>
            </a:pPr>
            <a:endParaRPr lang="es-SV"/>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2C893C3E-B77D-B04F-8B0E-3FF84DDC0A83}" type="slidenum">
              <a:rPr lang="es-SV" altLang="es-SV"/>
              <a:pPr>
                <a:defRPr/>
              </a:pPr>
              <a:t>‹Nº›</a:t>
            </a:fld>
            <a:endParaRPr lang="es-SV" altLang="es-SV"/>
          </a:p>
        </p:txBody>
      </p:sp>
    </p:spTree>
    <p:extLst>
      <p:ext uri="{BB962C8B-B14F-4D97-AF65-F5344CB8AC3E}">
        <p14:creationId xmlns:p14="http://schemas.microsoft.com/office/powerpoint/2010/main" val="5853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mn-ea"/>
                <a:cs typeface="Arial" charset="0"/>
              </a:defRPr>
            </a:lvl1pPr>
          </a:lstStyle>
          <a:p>
            <a:pPr>
              <a:defRPr/>
            </a:pPr>
            <a:fld id="{785DEF12-5B39-864B-96BE-B14C30892728}" type="datetimeFigureOut">
              <a:rPr lang="es-SV"/>
              <a:pPr>
                <a:defRPr/>
              </a:pPr>
              <a:t>23/03/2017</a:t>
            </a:fld>
            <a:endParaRPr lang="es-SV"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SV"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SV"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77C6B326-15EA-1140-A3EB-8F7F7FC709D5}" type="slidenum">
              <a:rPr lang="es-SV" altLang="es-SV"/>
              <a:pPr>
                <a:defRPr/>
              </a:pPr>
              <a:t>‹Nº›</a:t>
            </a:fld>
            <a:endParaRPr lang="es-SV" altLang="es-SV"/>
          </a:p>
        </p:txBody>
      </p:sp>
    </p:spTree>
    <p:extLst>
      <p:ext uri="{BB962C8B-B14F-4D97-AF65-F5344CB8AC3E}">
        <p14:creationId xmlns:p14="http://schemas.microsoft.com/office/powerpoint/2010/main" val="719621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4AF250E7-9F30-554A-A784-D1D20233220C}"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00C28359-3441-8641-8829-3A4F7A108C98}" type="slidenum">
              <a:rPr lang="es-SV" altLang="es-SV"/>
              <a:pPr>
                <a:defRPr/>
              </a:pPr>
              <a:t>‹Nº›</a:t>
            </a:fld>
            <a:endParaRPr lang="es-SV" altLang="es-SV"/>
          </a:p>
        </p:txBody>
      </p:sp>
    </p:spTree>
    <p:extLst>
      <p:ext uri="{BB962C8B-B14F-4D97-AF65-F5344CB8AC3E}">
        <p14:creationId xmlns:p14="http://schemas.microsoft.com/office/powerpoint/2010/main" val="159959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5922A37B-2F93-A847-929F-F7067BDC0291}"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0E36B6C-B98F-4A4A-B787-98B559718DAF}" type="slidenum">
              <a:rPr lang="es-SV" altLang="es-SV"/>
              <a:pPr>
                <a:defRPr/>
              </a:pPr>
              <a:t>‹Nº›</a:t>
            </a:fld>
            <a:endParaRPr lang="es-SV" altLang="es-SV"/>
          </a:p>
        </p:txBody>
      </p:sp>
    </p:spTree>
    <p:extLst>
      <p:ext uri="{BB962C8B-B14F-4D97-AF65-F5344CB8AC3E}">
        <p14:creationId xmlns:p14="http://schemas.microsoft.com/office/powerpoint/2010/main" val="85551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B6602ED8-AA91-FC4F-92D0-647073E5C42E}"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7F570931-5853-584B-92F6-CDFE78DCE848}" type="slidenum">
              <a:rPr lang="es-SV" altLang="es-SV"/>
              <a:pPr>
                <a:defRPr/>
              </a:pPr>
              <a:t>‹Nº›</a:t>
            </a:fld>
            <a:endParaRPr lang="es-SV" altLang="es-SV"/>
          </a:p>
        </p:txBody>
      </p:sp>
    </p:spTree>
    <p:extLst>
      <p:ext uri="{BB962C8B-B14F-4D97-AF65-F5344CB8AC3E}">
        <p14:creationId xmlns:p14="http://schemas.microsoft.com/office/powerpoint/2010/main" val="115995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1EDB8776-09A6-2C4E-A18C-144018D397D7}"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0CEB0D5-CFFC-A745-B4A8-FE15861CF3D1}" type="slidenum">
              <a:rPr lang="es-SV" altLang="es-SV"/>
              <a:pPr>
                <a:defRPr/>
              </a:pPr>
              <a:t>‹Nº›</a:t>
            </a:fld>
            <a:endParaRPr lang="es-SV" altLang="es-SV"/>
          </a:p>
        </p:txBody>
      </p:sp>
    </p:spTree>
    <p:extLst>
      <p:ext uri="{BB962C8B-B14F-4D97-AF65-F5344CB8AC3E}">
        <p14:creationId xmlns:p14="http://schemas.microsoft.com/office/powerpoint/2010/main" val="53742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F798315C-302E-8E44-9E23-96F088AF724B}"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DA02040-3E06-814E-9172-F87A2E84B2D3}" type="slidenum">
              <a:rPr lang="es-SV" altLang="es-SV"/>
              <a:pPr>
                <a:defRPr/>
              </a:pPr>
              <a:t>‹Nº›</a:t>
            </a:fld>
            <a:endParaRPr lang="es-SV" altLang="es-SV"/>
          </a:p>
        </p:txBody>
      </p:sp>
    </p:spTree>
    <p:extLst>
      <p:ext uri="{BB962C8B-B14F-4D97-AF65-F5344CB8AC3E}">
        <p14:creationId xmlns:p14="http://schemas.microsoft.com/office/powerpoint/2010/main" val="164713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DABB9FA-02F3-5942-A588-2BF84FA97FBF}"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8A8B836-3CF2-9240-AA01-21EEFCED3EF5}" type="slidenum">
              <a:rPr lang="es-SV" altLang="es-SV"/>
              <a:pPr>
                <a:defRPr/>
              </a:pPr>
              <a:t>‹Nº›</a:t>
            </a:fld>
            <a:endParaRPr lang="es-SV" altLang="es-SV"/>
          </a:p>
        </p:txBody>
      </p:sp>
    </p:spTree>
    <p:extLst>
      <p:ext uri="{BB962C8B-B14F-4D97-AF65-F5344CB8AC3E}">
        <p14:creationId xmlns:p14="http://schemas.microsoft.com/office/powerpoint/2010/main" val="23091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43C82B72-4210-5848-863A-4D30E0A1EC49}" type="datetimeFigureOut">
              <a:rPr lang="es-SV"/>
              <a:pPr>
                <a:defRPr/>
              </a:pPr>
              <a:t>23/03/2017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23748C7B-67C3-AB47-A5DB-97F2166D1B13}" type="slidenum">
              <a:rPr lang="es-SV" altLang="es-SV"/>
              <a:pPr>
                <a:defRPr/>
              </a:pPr>
              <a:t>‹Nº›</a:t>
            </a:fld>
            <a:endParaRPr lang="es-SV" altLang="es-SV"/>
          </a:p>
        </p:txBody>
      </p:sp>
    </p:spTree>
    <p:extLst>
      <p:ext uri="{BB962C8B-B14F-4D97-AF65-F5344CB8AC3E}">
        <p14:creationId xmlns:p14="http://schemas.microsoft.com/office/powerpoint/2010/main" val="56436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16F9FD99-2B24-BC4F-A16F-43BA2DEC96D7}" type="datetimeFigureOut">
              <a:rPr lang="es-SV"/>
              <a:pPr>
                <a:defRPr/>
              </a:pPr>
              <a:t>23/03/2017</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3DB0EEEC-703B-EB49-9C66-A3189BA74300}" type="slidenum">
              <a:rPr lang="es-SV" altLang="es-SV"/>
              <a:pPr>
                <a:defRPr/>
              </a:pPr>
              <a:t>‹Nº›</a:t>
            </a:fld>
            <a:endParaRPr lang="es-SV" altLang="es-SV"/>
          </a:p>
        </p:txBody>
      </p:sp>
    </p:spTree>
    <p:extLst>
      <p:ext uri="{BB962C8B-B14F-4D97-AF65-F5344CB8AC3E}">
        <p14:creationId xmlns:p14="http://schemas.microsoft.com/office/powerpoint/2010/main" val="1973525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D741C85-E215-BF49-853B-9C736914559B}" type="datetimeFigureOut">
              <a:rPr lang="es-SV"/>
              <a:pPr>
                <a:defRPr/>
              </a:pPr>
              <a:t>23/03/2017</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D44AFF5B-F6F6-494E-9D34-8E11992C8232}" type="slidenum">
              <a:rPr lang="es-SV" altLang="es-SV"/>
              <a:pPr>
                <a:defRPr/>
              </a:pPr>
              <a:t>‹Nº›</a:t>
            </a:fld>
            <a:endParaRPr lang="es-SV" altLang="es-SV"/>
          </a:p>
        </p:txBody>
      </p:sp>
    </p:spTree>
    <p:extLst>
      <p:ext uri="{BB962C8B-B14F-4D97-AF65-F5344CB8AC3E}">
        <p14:creationId xmlns:p14="http://schemas.microsoft.com/office/powerpoint/2010/main" val="116319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F4D12E42-4335-DF43-8144-A966667539A2}" type="datetimeFigureOut">
              <a:rPr lang="es-SV"/>
              <a:pPr>
                <a:defRPr/>
              </a:pPr>
              <a:t>23/03/2017</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04EB5EF8-20C3-E14A-8E0D-19A5C832CAFF}" type="slidenum">
              <a:rPr lang="es-SV" altLang="es-SV"/>
              <a:pPr>
                <a:defRPr/>
              </a:pPr>
              <a:t>‹Nº›</a:t>
            </a:fld>
            <a:endParaRPr lang="es-SV" altLang="es-SV"/>
          </a:p>
        </p:txBody>
      </p:sp>
    </p:spTree>
    <p:extLst>
      <p:ext uri="{BB962C8B-B14F-4D97-AF65-F5344CB8AC3E}">
        <p14:creationId xmlns:p14="http://schemas.microsoft.com/office/powerpoint/2010/main" val="1235818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6E1A36D-E1A4-3F4F-B804-CC5C5E8ABD16}" type="datetimeFigureOut">
              <a:rPr lang="es-SV"/>
              <a:pPr>
                <a:defRPr/>
              </a:pPr>
              <a:t>23/03/2017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860FE8D5-FD26-AE45-AE0D-095D7CCEDBB0}" type="slidenum">
              <a:rPr lang="es-SV" altLang="es-SV"/>
              <a:pPr>
                <a:defRPr/>
              </a:pPr>
              <a:t>‹Nº›</a:t>
            </a:fld>
            <a:endParaRPr lang="es-SV" altLang="es-SV"/>
          </a:p>
        </p:txBody>
      </p:sp>
    </p:spTree>
    <p:extLst>
      <p:ext uri="{BB962C8B-B14F-4D97-AF65-F5344CB8AC3E}">
        <p14:creationId xmlns:p14="http://schemas.microsoft.com/office/powerpoint/2010/main" val="208136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489C7A4F-7552-0A40-83B3-4DFB0FB7F2F2}"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DD877E2F-C0BC-5D4A-9827-380CF0FA4E7D}" type="slidenum">
              <a:rPr lang="es-SV" altLang="es-SV"/>
              <a:pPr>
                <a:defRPr/>
              </a:pPr>
              <a:t>‹Nº›</a:t>
            </a:fld>
            <a:endParaRPr lang="es-SV" altLang="es-SV"/>
          </a:p>
        </p:txBody>
      </p:sp>
    </p:spTree>
    <p:extLst>
      <p:ext uri="{BB962C8B-B14F-4D97-AF65-F5344CB8AC3E}">
        <p14:creationId xmlns:p14="http://schemas.microsoft.com/office/powerpoint/2010/main" val="3621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B0BBDD8-BE10-3046-9E99-80672E5A6676}" type="datetimeFigureOut">
              <a:rPr lang="es-SV"/>
              <a:pPr>
                <a:defRPr/>
              </a:pPr>
              <a:t>23/03/2017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FDF2AC84-AA20-C944-9BBE-757003321717}" type="slidenum">
              <a:rPr lang="es-SV" altLang="es-SV"/>
              <a:pPr>
                <a:defRPr/>
              </a:pPr>
              <a:t>‹Nº›</a:t>
            </a:fld>
            <a:endParaRPr lang="es-SV" altLang="es-SV"/>
          </a:p>
        </p:txBody>
      </p:sp>
    </p:spTree>
    <p:extLst>
      <p:ext uri="{BB962C8B-B14F-4D97-AF65-F5344CB8AC3E}">
        <p14:creationId xmlns:p14="http://schemas.microsoft.com/office/powerpoint/2010/main" val="1125991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8F1558FC-530B-0F43-8BF2-78285FB5B496}"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522CBB6-DD4E-9D42-B2AB-F0EDDB3D9684}" type="slidenum">
              <a:rPr lang="es-SV" altLang="es-SV"/>
              <a:pPr>
                <a:defRPr/>
              </a:pPr>
              <a:t>‹Nº›</a:t>
            </a:fld>
            <a:endParaRPr lang="es-SV" altLang="es-SV"/>
          </a:p>
        </p:txBody>
      </p:sp>
    </p:spTree>
    <p:extLst>
      <p:ext uri="{BB962C8B-B14F-4D97-AF65-F5344CB8AC3E}">
        <p14:creationId xmlns:p14="http://schemas.microsoft.com/office/powerpoint/2010/main" val="918352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65DB7D21-8D9D-4A49-B8E7-DBDDA67DA4BF}"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4C52542D-47D8-7742-A08B-7642ECA12CB0}" type="slidenum">
              <a:rPr lang="es-SV" altLang="es-SV"/>
              <a:pPr>
                <a:defRPr/>
              </a:pPr>
              <a:t>‹Nº›</a:t>
            </a:fld>
            <a:endParaRPr lang="es-SV" altLang="es-SV"/>
          </a:p>
        </p:txBody>
      </p:sp>
    </p:spTree>
    <p:extLst>
      <p:ext uri="{BB962C8B-B14F-4D97-AF65-F5344CB8AC3E}">
        <p14:creationId xmlns:p14="http://schemas.microsoft.com/office/powerpoint/2010/main" val="78489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3B1D08F-4456-B14B-B94C-80BCEE42EB1E}" type="datetimeFigureOut">
              <a:rPr lang="es-SV"/>
              <a:pPr>
                <a:defRPr/>
              </a:pPr>
              <a:t>23/03/2017</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F1864DBB-B07E-2545-BC9C-615F0FDDBFDA}" type="slidenum">
              <a:rPr lang="es-SV" altLang="es-SV"/>
              <a:pPr>
                <a:defRPr/>
              </a:pPr>
              <a:t>‹Nº›</a:t>
            </a:fld>
            <a:endParaRPr lang="es-SV" altLang="es-SV"/>
          </a:p>
        </p:txBody>
      </p:sp>
    </p:spTree>
    <p:extLst>
      <p:ext uri="{BB962C8B-B14F-4D97-AF65-F5344CB8AC3E}">
        <p14:creationId xmlns:p14="http://schemas.microsoft.com/office/powerpoint/2010/main" val="87023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1BB82026-9CDB-BD48-83D4-F0AB61B461B2}" type="datetimeFigureOut">
              <a:rPr lang="es-SV"/>
              <a:pPr>
                <a:defRPr/>
              </a:pPr>
              <a:t>23/03/2017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689AC66-55A0-A644-8B2B-C175CBCF30F8}" type="slidenum">
              <a:rPr lang="es-SV" altLang="es-SV"/>
              <a:pPr>
                <a:defRPr/>
              </a:pPr>
              <a:t>‹Nº›</a:t>
            </a:fld>
            <a:endParaRPr lang="es-SV" altLang="es-SV"/>
          </a:p>
        </p:txBody>
      </p:sp>
    </p:spTree>
    <p:extLst>
      <p:ext uri="{BB962C8B-B14F-4D97-AF65-F5344CB8AC3E}">
        <p14:creationId xmlns:p14="http://schemas.microsoft.com/office/powerpoint/2010/main" val="17095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7F63725A-9C78-1D44-B190-2D3EBDCC6125}" type="datetimeFigureOut">
              <a:rPr lang="es-SV"/>
              <a:pPr>
                <a:defRPr/>
              </a:pPr>
              <a:t>23/03/2017</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68EFCDEC-5A02-954F-9673-8BA899E3A782}" type="slidenum">
              <a:rPr lang="es-SV" altLang="es-SV"/>
              <a:pPr>
                <a:defRPr/>
              </a:pPr>
              <a:t>‹Nº›</a:t>
            </a:fld>
            <a:endParaRPr lang="es-SV" altLang="es-SV"/>
          </a:p>
        </p:txBody>
      </p:sp>
    </p:spTree>
    <p:extLst>
      <p:ext uri="{BB962C8B-B14F-4D97-AF65-F5344CB8AC3E}">
        <p14:creationId xmlns:p14="http://schemas.microsoft.com/office/powerpoint/2010/main" val="75401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B2D1E825-66EE-634F-9A6A-3DE4B61786B1}" type="datetimeFigureOut">
              <a:rPr lang="es-SV"/>
              <a:pPr>
                <a:defRPr/>
              </a:pPr>
              <a:t>23/03/2017</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3FE7EF62-4A2A-5648-BB41-EF65FDBD8FFB}" type="slidenum">
              <a:rPr lang="es-SV" altLang="es-SV"/>
              <a:pPr>
                <a:defRPr/>
              </a:pPr>
              <a:t>‹Nº›</a:t>
            </a:fld>
            <a:endParaRPr lang="es-SV" altLang="es-SV"/>
          </a:p>
        </p:txBody>
      </p:sp>
    </p:spTree>
    <p:extLst>
      <p:ext uri="{BB962C8B-B14F-4D97-AF65-F5344CB8AC3E}">
        <p14:creationId xmlns:p14="http://schemas.microsoft.com/office/powerpoint/2010/main" val="5098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5EA3C2B-6548-2740-98F4-326B046405DC}" type="datetimeFigureOut">
              <a:rPr lang="es-SV"/>
              <a:pPr>
                <a:defRPr/>
              </a:pPr>
              <a:t>23/03/2017</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AEFCB590-B870-314A-9B28-F078AFE16ADF}" type="slidenum">
              <a:rPr lang="es-SV" altLang="es-SV"/>
              <a:pPr>
                <a:defRPr/>
              </a:pPr>
              <a:t>‹Nº›</a:t>
            </a:fld>
            <a:endParaRPr lang="es-SV" altLang="es-SV"/>
          </a:p>
        </p:txBody>
      </p:sp>
    </p:spTree>
    <p:extLst>
      <p:ext uri="{BB962C8B-B14F-4D97-AF65-F5344CB8AC3E}">
        <p14:creationId xmlns:p14="http://schemas.microsoft.com/office/powerpoint/2010/main" val="22068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3645A7E-E473-D540-9CFB-62475842F36C}" type="datetimeFigureOut">
              <a:rPr lang="es-SV"/>
              <a:pPr>
                <a:defRPr/>
              </a:pPr>
              <a:t>23/03/2017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E3CCDE9C-7522-9F4C-8345-4FD97ECD7CC4}" type="slidenum">
              <a:rPr lang="es-SV" altLang="es-SV"/>
              <a:pPr>
                <a:defRPr/>
              </a:pPr>
              <a:t>‹Nº›</a:t>
            </a:fld>
            <a:endParaRPr lang="es-SV" altLang="es-SV"/>
          </a:p>
        </p:txBody>
      </p:sp>
    </p:spTree>
    <p:extLst>
      <p:ext uri="{BB962C8B-B14F-4D97-AF65-F5344CB8AC3E}">
        <p14:creationId xmlns:p14="http://schemas.microsoft.com/office/powerpoint/2010/main" val="4021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112CD0E-4CFA-8641-A673-3008BC635F5C}" type="datetimeFigureOut">
              <a:rPr lang="es-SV"/>
              <a:pPr>
                <a:defRPr/>
              </a:pPr>
              <a:t>23/03/2017</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0032DF07-5EDA-1F48-A5B6-72643055C5A2}" type="slidenum">
              <a:rPr lang="es-SV" altLang="es-SV"/>
              <a:pPr>
                <a:defRPr/>
              </a:pPr>
              <a:t>‹Nº›</a:t>
            </a:fld>
            <a:endParaRPr lang="es-SV" altLang="es-SV"/>
          </a:p>
        </p:txBody>
      </p:sp>
    </p:spTree>
    <p:extLst>
      <p:ext uri="{BB962C8B-B14F-4D97-AF65-F5344CB8AC3E}">
        <p14:creationId xmlns:p14="http://schemas.microsoft.com/office/powerpoint/2010/main" val="25521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9610AE85-159A-C748-A0E8-432C32377AD2}" type="datetimeFigureOut">
              <a:rPr lang="es-SV"/>
              <a:pPr>
                <a:defRPr/>
              </a:pPr>
              <a:t>23/03/2017</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cs typeface="Arial" panose="020B0604020202020204" pitchFamily="34" charset="0"/>
              </a:defRPr>
            </a:lvl1pPr>
          </a:lstStyle>
          <a:p>
            <a:pPr>
              <a:defRPr/>
            </a:pPr>
            <a:fld id="{A51C11BF-C7AF-6240-B6E5-D8A657F61876}"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B5921896-B076-944E-B22A-B09BD5748265}" type="datetimeFigureOut">
              <a:rPr lang="es-SV"/>
              <a:pPr>
                <a:defRPr/>
              </a:pPr>
              <a:t>23/03/2017</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n-ea"/>
                <a:cs typeface="Arial" panose="020B0604020202020204" pitchFamily="34" charset="0"/>
              </a:defRPr>
            </a:lvl1pPr>
          </a:lstStyle>
          <a:p>
            <a:pPr>
              <a:defRPr/>
            </a:pPr>
            <a:fld id="{80208C5D-554B-B445-BC80-CEAE52487F7B}"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hyperlink" Target="http://www.mcpelsalvador.com.org/" TargetMode="External"/><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facebook.com/MCPES200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80357" y="189763"/>
            <a:ext cx="5327650" cy="830997"/>
          </a:xfrm>
          <a:prstGeom prst="rect">
            <a:avLst/>
          </a:prstGeom>
          <a:noFill/>
        </p:spPr>
        <p:txBody>
          <a:bodyPr>
            <a:spAutoFit/>
          </a:bodyPr>
          <a:lstStyle/>
          <a:p>
            <a:pPr eaLnBrk="1" hangingPunct="1">
              <a:defRPr/>
            </a:pPr>
            <a:r>
              <a:rPr lang="es-MX" sz="2400" dirty="0" smtClean="0">
                <a:solidFill>
                  <a:schemeClr val="accent6">
                    <a:lumMod val="50000"/>
                  </a:schemeClr>
                </a:solidFill>
                <a:latin typeface="Arial" panose="020B0604020202020204" pitchFamily="34" charset="0"/>
                <a:ea typeface="+mn-ea"/>
                <a:cs typeface="Arial" panose="020B0604020202020204" pitchFamily="34" charset="0"/>
              </a:rPr>
              <a:t>Mecanismo Coordinador </a:t>
            </a:r>
            <a:r>
              <a:rPr lang="es-MX" sz="2400" dirty="0">
                <a:solidFill>
                  <a:schemeClr val="accent6">
                    <a:lumMod val="50000"/>
                  </a:schemeClr>
                </a:solidFill>
                <a:latin typeface="Arial" panose="020B0604020202020204" pitchFamily="34" charset="0"/>
                <a:ea typeface="+mn-ea"/>
                <a:cs typeface="Arial" panose="020B0604020202020204" pitchFamily="34" charset="0"/>
              </a:rPr>
              <a:t>de </a:t>
            </a:r>
            <a:r>
              <a:rPr lang="es-MX" sz="2400" dirty="0" smtClean="0">
                <a:solidFill>
                  <a:schemeClr val="accent6">
                    <a:lumMod val="50000"/>
                  </a:schemeClr>
                </a:solidFill>
                <a:latin typeface="Arial" panose="020B0604020202020204" pitchFamily="34" charset="0"/>
                <a:ea typeface="+mn-ea"/>
                <a:cs typeface="Arial" panose="020B0604020202020204" pitchFamily="34" charset="0"/>
              </a:rPr>
              <a:t>País El </a:t>
            </a:r>
            <a:r>
              <a:rPr lang="es-MX" sz="2400" dirty="0">
                <a:solidFill>
                  <a:schemeClr val="accent6">
                    <a:lumMod val="50000"/>
                  </a:schemeClr>
                </a:solidFill>
                <a:latin typeface="Arial" panose="020B0604020202020204" pitchFamily="34" charset="0"/>
                <a:ea typeface="+mn-ea"/>
                <a:cs typeface="Arial" panose="020B0604020202020204" pitchFamily="34" charset="0"/>
              </a:rPr>
              <a:t>Salvador</a:t>
            </a:r>
            <a:endParaRPr lang="es-SV" sz="2400" dirty="0">
              <a:solidFill>
                <a:schemeClr val="accent6">
                  <a:lumMod val="50000"/>
                </a:schemeClr>
              </a:solidFill>
              <a:latin typeface="Arial" panose="020B0604020202020204" pitchFamily="34" charset="0"/>
              <a:ea typeface="+mn-ea"/>
              <a:cs typeface="Arial" panose="020B0604020202020204" pitchFamily="34" charset="0"/>
            </a:endParaRPr>
          </a:p>
        </p:txBody>
      </p:sp>
      <p:sp>
        <p:nvSpPr>
          <p:cNvPr id="5123" name="CuadroTexto 3"/>
          <p:cNvSpPr txBox="1">
            <a:spLocks noChangeArrowheads="1"/>
          </p:cNvSpPr>
          <p:nvPr/>
        </p:nvSpPr>
        <p:spPr bwMode="auto">
          <a:xfrm>
            <a:off x="5973763" y="4437063"/>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s-SV" altLang="es-SV" sz="1800">
                <a:latin typeface="Arial" charset="0"/>
              </a:rPr>
              <a:t> </a:t>
            </a:r>
          </a:p>
        </p:txBody>
      </p:sp>
      <p:sp>
        <p:nvSpPr>
          <p:cNvPr id="5124" name="CuadroTexto 4"/>
          <p:cNvSpPr txBox="1">
            <a:spLocks noChangeArrowheads="1"/>
          </p:cNvSpPr>
          <p:nvPr/>
        </p:nvSpPr>
        <p:spPr bwMode="auto">
          <a:xfrm>
            <a:off x="7596188" y="179388"/>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s-SV" altLang="es-SV" sz="1600" dirty="0">
              <a:latin typeface="Arial" charset="0"/>
            </a:endParaRPr>
          </a:p>
        </p:txBody>
      </p:sp>
      <p:sp>
        <p:nvSpPr>
          <p:cNvPr id="5" name="1 Título"/>
          <p:cNvSpPr>
            <a:spLocks noGrp="1"/>
          </p:cNvSpPr>
          <p:nvPr>
            <p:ph type="ctrTitle"/>
          </p:nvPr>
        </p:nvSpPr>
        <p:spPr>
          <a:xfrm>
            <a:off x="414984" y="189763"/>
            <a:ext cx="7273925" cy="995362"/>
          </a:xfrm>
        </p:spPr>
        <p:txBody>
          <a:bodyPr>
            <a:normAutofit fontScale="90000"/>
          </a:bodyPr>
          <a:lstStyle/>
          <a:p>
            <a:pPr>
              <a:defRPr/>
            </a:pP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r>
              <a:rPr lang="es-SV" dirty="0" smtClean="0">
                <a:solidFill>
                  <a:schemeClr val="accent2">
                    <a:lumMod val="75000"/>
                  </a:schemeClr>
                </a:solidFill>
                <a:latin typeface="Plan" panose="020B0503030404020204" pitchFamily="34" charset="0"/>
              </a:rPr>
              <a:t/>
            </a:r>
            <a:br>
              <a:rPr lang="es-SV" dirty="0" smtClean="0">
                <a:solidFill>
                  <a:schemeClr val="accent2">
                    <a:lumMod val="75000"/>
                  </a:schemeClr>
                </a:solidFill>
                <a:latin typeface="Plan" panose="020B0503030404020204" pitchFamily="34" charset="0"/>
              </a:rPr>
            </a:br>
            <a:endParaRPr lang="es-SV" sz="3600" b="1" dirty="0">
              <a:solidFill>
                <a:schemeClr val="accent2">
                  <a:lumMod val="75000"/>
                </a:schemeClr>
              </a:solidFill>
              <a:latin typeface="Arial Hebrew" charset="-79"/>
              <a:ea typeface="Arial Hebrew" charset="-79"/>
              <a:cs typeface="Arial Hebrew" charset="-79"/>
            </a:endParaRPr>
          </a:p>
        </p:txBody>
      </p:sp>
      <p:sp>
        <p:nvSpPr>
          <p:cNvPr id="7" name="CuadroTexto 6"/>
          <p:cNvSpPr txBox="1"/>
          <p:nvPr/>
        </p:nvSpPr>
        <p:spPr>
          <a:xfrm>
            <a:off x="4211960" y="5193363"/>
            <a:ext cx="5400601" cy="523220"/>
          </a:xfrm>
          <a:prstGeom prst="rect">
            <a:avLst/>
          </a:prstGeom>
          <a:noFill/>
        </p:spPr>
        <p:txBody>
          <a:bodyPr wrap="square">
            <a:spAutoFit/>
          </a:bodyPr>
          <a:lstStyle/>
          <a:p>
            <a:pPr>
              <a:defRPr/>
            </a:pPr>
            <a:r>
              <a:rPr lang="es-SV" sz="1400" b="1" dirty="0" smtClean="0">
                <a:solidFill>
                  <a:schemeClr val="tx2"/>
                </a:solidFill>
                <a:latin typeface="Arial" panose="020B0604020202020204" pitchFamily="34" charset="0"/>
                <a:ea typeface="+mn-ea"/>
                <a:cs typeface="Arial" panose="020B0604020202020204" pitchFamily="34" charset="0"/>
              </a:rPr>
              <a:t>Dra. Anabel </a:t>
            </a:r>
            <a:r>
              <a:rPr lang="es-SV" sz="1400" b="1" dirty="0">
                <a:solidFill>
                  <a:schemeClr val="tx2"/>
                </a:solidFill>
                <a:latin typeface="Arial" panose="020B0604020202020204" pitchFamily="34" charset="0"/>
                <a:ea typeface="+mn-ea"/>
                <a:cs typeface="Arial" panose="020B0604020202020204" pitchFamily="34" charset="0"/>
              </a:rPr>
              <a:t>A</a:t>
            </a:r>
            <a:r>
              <a:rPr lang="es-SV" sz="1400" b="1" dirty="0" smtClean="0">
                <a:solidFill>
                  <a:schemeClr val="tx2"/>
                </a:solidFill>
                <a:latin typeface="Arial" panose="020B0604020202020204" pitchFamily="34" charset="0"/>
                <a:ea typeface="+mn-ea"/>
                <a:cs typeface="Arial" panose="020B0604020202020204" pitchFamily="34" charset="0"/>
              </a:rPr>
              <a:t>maya </a:t>
            </a:r>
          </a:p>
          <a:p>
            <a:pPr>
              <a:defRPr/>
            </a:pPr>
            <a:r>
              <a:rPr lang="es-SV" sz="1400" b="1" dirty="0" smtClean="0">
                <a:solidFill>
                  <a:schemeClr val="tx2"/>
                </a:solidFill>
                <a:latin typeface="Arial" panose="020B0604020202020204" pitchFamily="34" charset="0"/>
                <a:ea typeface="+mn-ea"/>
                <a:cs typeface="Arial" panose="020B0604020202020204" pitchFamily="34" charset="0"/>
              </a:rPr>
              <a:t>Sub-Gerente </a:t>
            </a:r>
            <a:r>
              <a:rPr lang="es-SV" sz="1400" b="1" dirty="0">
                <a:solidFill>
                  <a:schemeClr val="tx2"/>
                </a:solidFill>
                <a:latin typeface="Arial" panose="020B0604020202020204" pitchFamily="34" charset="0"/>
                <a:ea typeface="+mn-ea"/>
                <a:cs typeface="Arial" panose="020B0604020202020204" pitchFamily="34" charset="0"/>
              </a:rPr>
              <a:t>de proyecto Plan/Fondo Mundial</a:t>
            </a:r>
          </a:p>
        </p:txBody>
      </p:sp>
      <p:sp>
        <p:nvSpPr>
          <p:cNvPr id="8" name="CuadroTexto 7"/>
          <p:cNvSpPr txBox="1"/>
          <p:nvPr/>
        </p:nvSpPr>
        <p:spPr>
          <a:xfrm>
            <a:off x="540916" y="1973158"/>
            <a:ext cx="6983412" cy="1815882"/>
          </a:xfrm>
          <a:prstGeom prst="rect">
            <a:avLst/>
          </a:prstGeom>
          <a:noFill/>
        </p:spPr>
        <p:txBody>
          <a:bodyPr>
            <a:spAutoFit/>
          </a:bodyPr>
          <a:lstStyle/>
          <a:p>
            <a:pPr algn="ctr">
              <a:spcAft>
                <a:spcPts val="0"/>
              </a:spcAft>
              <a:defRPr/>
            </a:pPr>
            <a:r>
              <a:rPr lang="es-ES" sz="2800" dirty="0" smtClean="0">
                <a:solidFill>
                  <a:srgbClr val="002060"/>
                </a:solidFill>
                <a:latin typeface="Britannic Bold" pitchFamily="34" charset="0"/>
              </a:rPr>
              <a:t>Informe </a:t>
            </a:r>
            <a:r>
              <a:rPr lang="es-ES" sz="2800" dirty="0">
                <a:solidFill>
                  <a:srgbClr val="002060"/>
                </a:solidFill>
                <a:latin typeface="Britannic Bold" pitchFamily="34" charset="0"/>
              </a:rPr>
              <a:t>de </a:t>
            </a:r>
            <a:r>
              <a:rPr lang="es-ES" sz="2800" dirty="0" smtClean="0">
                <a:solidFill>
                  <a:srgbClr val="002060"/>
                </a:solidFill>
                <a:latin typeface="Britannic Bold" pitchFamily="34" charset="0"/>
              </a:rPr>
              <a:t>Tablero de mando del </a:t>
            </a:r>
            <a:r>
              <a:rPr lang="es-ES" sz="2800" dirty="0">
                <a:solidFill>
                  <a:srgbClr val="002060"/>
                </a:solidFill>
                <a:latin typeface="Britannic Bold" pitchFamily="34" charset="0"/>
              </a:rPr>
              <a:t>Proyecto  </a:t>
            </a:r>
            <a:r>
              <a:rPr lang="es-ES" sz="2800" dirty="0" smtClean="0">
                <a:solidFill>
                  <a:srgbClr val="002060"/>
                </a:solidFill>
                <a:latin typeface="Britannic Bold" pitchFamily="34" charset="0"/>
              </a:rPr>
              <a:t>NMF </a:t>
            </a:r>
            <a:r>
              <a:rPr lang="es-ES" sz="2800" dirty="0">
                <a:solidFill>
                  <a:srgbClr val="002060"/>
                </a:solidFill>
                <a:latin typeface="Britannic Bold" pitchFamily="34" charset="0"/>
              </a:rPr>
              <a:t>VIH </a:t>
            </a:r>
            <a:r>
              <a:rPr lang="es-ES" sz="2800" dirty="0" smtClean="0">
                <a:solidFill>
                  <a:srgbClr val="002060"/>
                </a:solidFill>
                <a:latin typeface="Britannic Bold" pitchFamily="34" charset="0"/>
              </a:rPr>
              <a:t> </a:t>
            </a:r>
            <a:r>
              <a:rPr lang="es-SV" sz="2800" dirty="0">
                <a:solidFill>
                  <a:srgbClr val="002060"/>
                </a:solidFill>
                <a:latin typeface="Britannic Bold" pitchFamily="34" charset="0"/>
              </a:rPr>
              <a:t>“Innovando servicios, reduciendo riesgos y renovando vidas en El Salvador</a:t>
            </a:r>
            <a:r>
              <a:rPr lang="es-SV" sz="2800" dirty="0" smtClean="0">
                <a:solidFill>
                  <a:srgbClr val="002060"/>
                </a:solidFill>
                <a:latin typeface="Britannic Bold" pitchFamily="34" charset="0"/>
              </a:rPr>
              <a:t>” Enero a Diciembre del 2016. </a:t>
            </a:r>
          </a:p>
        </p:txBody>
      </p:sp>
      <p:sp>
        <p:nvSpPr>
          <p:cNvPr id="10" name="CuadroTexto 4"/>
          <p:cNvSpPr txBox="1">
            <a:spLocks noChangeArrowheads="1"/>
          </p:cNvSpPr>
          <p:nvPr/>
        </p:nvSpPr>
        <p:spPr bwMode="auto">
          <a:xfrm>
            <a:off x="6696327" y="5696181"/>
            <a:ext cx="2226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SV" altLang="es-SV" sz="1600" i="1" dirty="0" smtClean="0">
                <a:solidFill>
                  <a:schemeClr val="accent1">
                    <a:lumMod val="75000"/>
                  </a:schemeClr>
                </a:solidFill>
                <a:latin typeface="Arial" panose="020B0604020202020204" pitchFamily="34" charset="0"/>
              </a:rPr>
              <a:t>23 de Marzo del 2017</a:t>
            </a:r>
            <a:endParaRPr lang="es-SV" altLang="es-SV" sz="1600" i="1" dirty="0">
              <a:solidFill>
                <a:schemeClr val="accent1">
                  <a:lumMod val="75000"/>
                </a:schemeClr>
              </a:solidFill>
              <a:latin typeface="Arial" panose="020B0604020202020204" pitchFamily="34"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5696181"/>
            <a:ext cx="2095500" cy="1400175"/>
          </a:xfrm>
          <a:prstGeom prst="rect">
            <a:avLst/>
          </a:prstGeom>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ALCANCE DE PAQUETES BÁSICOS POBLACIÓN MTS</a:t>
            </a:r>
            <a:endParaRPr lang="es-SV" sz="1600" b="1" dirty="0" smtClean="0">
              <a:solidFill>
                <a:schemeClr val="bg1"/>
              </a:solidFill>
              <a:effectLst>
                <a:outerShdw blurRad="38100" dist="38100" dir="2700000" algn="tl">
                  <a:srgbClr val="000000">
                    <a:alpha val="43137"/>
                  </a:srgbClr>
                </a:outerShdw>
              </a:effectLst>
            </a:endParaRPr>
          </a:p>
          <a:p>
            <a:pPr algn="just">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stretch>
            <a:fillRect/>
          </a:stretch>
        </p:blipFill>
        <p:spPr>
          <a:xfrm>
            <a:off x="1477199" y="1292141"/>
            <a:ext cx="5112806" cy="2376264"/>
          </a:xfrm>
          <a:prstGeom prst="rect">
            <a:avLst/>
          </a:prstGeom>
        </p:spPr>
      </p:pic>
      <p:pic>
        <p:nvPicPr>
          <p:cNvPr id="7" name="Imagen 6"/>
          <p:cNvPicPr>
            <a:picLocks noChangeAspect="1"/>
          </p:cNvPicPr>
          <p:nvPr/>
        </p:nvPicPr>
        <p:blipFill>
          <a:blip r:embed="rId4"/>
          <a:stretch>
            <a:fillRect/>
          </a:stretch>
        </p:blipFill>
        <p:spPr>
          <a:xfrm>
            <a:off x="755576" y="4005064"/>
            <a:ext cx="7516939" cy="2592288"/>
          </a:xfrm>
          <a:prstGeom prst="rect">
            <a:avLst/>
          </a:prstGeom>
        </p:spPr>
      </p:pic>
      <p:sp>
        <p:nvSpPr>
          <p:cNvPr id="8" name="Llamada de flecha hacia abajo 7"/>
          <p:cNvSpPr/>
          <p:nvPr/>
        </p:nvSpPr>
        <p:spPr>
          <a:xfrm>
            <a:off x="4788024" y="3789040"/>
            <a:ext cx="936104" cy="72008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schemeClr val="tx1"/>
                </a:solidFill>
              </a:rPr>
              <a:t>11,234</a:t>
            </a:r>
            <a:endParaRPr lang="es-SV" b="1" dirty="0">
              <a:solidFill>
                <a:schemeClr val="tx1"/>
              </a:solidFill>
            </a:endParaRPr>
          </a:p>
        </p:txBody>
      </p:sp>
      <p:sp>
        <p:nvSpPr>
          <p:cNvPr id="9" name="Elipse 8"/>
          <p:cNvSpPr/>
          <p:nvPr/>
        </p:nvSpPr>
        <p:spPr>
          <a:xfrm>
            <a:off x="6012160" y="4678383"/>
            <a:ext cx="1872208" cy="12456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106 %</a:t>
            </a:r>
            <a:endParaRPr lang="es-SV" b="1" dirty="0"/>
          </a:p>
        </p:txBody>
      </p:sp>
      <p:sp>
        <p:nvSpPr>
          <p:cNvPr id="10" name="Rectángulo redondeado 9"/>
          <p:cNvSpPr/>
          <p:nvPr/>
        </p:nvSpPr>
        <p:spPr>
          <a:xfrm>
            <a:off x="3973985" y="3420710"/>
            <a:ext cx="1080120" cy="205342"/>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SV"/>
          </a:p>
        </p:txBody>
      </p:sp>
    </p:spTree>
    <p:extLst>
      <p:ext uri="{BB962C8B-B14F-4D97-AF65-F5344CB8AC3E}">
        <p14:creationId xmlns:p14="http://schemas.microsoft.com/office/powerpoint/2010/main" val="3338041420"/>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SV" sz="2400" b="1" dirty="0" smtClean="0">
                <a:solidFill>
                  <a:schemeClr val="bg1"/>
                </a:solidFill>
                <a:effectLst>
                  <a:outerShdw blurRad="38100" dist="38100" dir="2700000" algn="tl">
                    <a:srgbClr val="000000">
                      <a:alpha val="43137"/>
                    </a:srgbClr>
                  </a:outerShdw>
                </a:effectLst>
              </a:rPr>
              <a:t>COMENTARIOS </a:t>
            </a:r>
            <a:r>
              <a:rPr lang="es-SV" sz="2400" b="1" dirty="0">
                <a:solidFill>
                  <a:schemeClr val="bg1"/>
                </a:solidFill>
                <a:effectLst>
                  <a:outerShdw blurRad="38100" dist="38100" dir="2700000" algn="tl">
                    <a:srgbClr val="000000">
                      <a:alpha val="43137"/>
                    </a:srgbClr>
                  </a:outerShdw>
                </a:effectLst>
              </a:rPr>
              <a:t>DEL ALCANCE DE PAQUETES BÁSICOS EN POBLACION </a:t>
            </a:r>
            <a:r>
              <a:rPr lang="es-SV" sz="2400" b="1" dirty="0" smtClean="0">
                <a:solidFill>
                  <a:schemeClr val="bg1"/>
                </a:solidFill>
                <a:effectLst>
                  <a:outerShdw blurRad="38100" dist="38100" dir="2700000" algn="tl">
                    <a:srgbClr val="000000">
                      <a:alpha val="43137"/>
                    </a:srgbClr>
                  </a:outerShdw>
                </a:effectLst>
              </a:rPr>
              <a:t>MTS</a:t>
            </a:r>
            <a:endParaRPr lang="es-SV" sz="2400" b="1" dirty="0">
              <a:solidFill>
                <a:schemeClr val="bg1"/>
              </a:solidFill>
              <a:effectLst>
                <a:outerShdw blurRad="38100" dist="38100" dir="2700000" algn="tl">
                  <a:srgbClr val="000000">
                    <a:alpha val="43137"/>
                  </a:srgbClr>
                </a:outerShdw>
              </a:effectLst>
            </a:endParaRPr>
          </a:p>
          <a:p>
            <a:pPr marL="114300" indent="0">
              <a:buFont typeface="Arial" panose="020B0604020202020204" pitchFamily="34" charset="0"/>
              <a:buNone/>
              <a:defRPr/>
            </a:pPr>
            <a:endParaRPr lang="es-SV" sz="1600" b="1" dirty="0" smtClean="0">
              <a:solidFill>
                <a:schemeClr val="bg1"/>
              </a:solidFill>
              <a:effectLst>
                <a:outerShdw blurRad="38100" dist="38100" dir="2700000" algn="tl">
                  <a:srgbClr val="000000">
                    <a:alpha val="43137"/>
                  </a:srgbClr>
                </a:outerShdw>
              </a:effectLst>
            </a:endParaRPr>
          </a:p>
          <a:p>
            <a:pPr algn="just">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sp>
        <p:nvSpPr>
          <p:cNvPr id="6" name="CuadroTexto 5"/>
          <p:cNvSpPr txBox="1"/>
          <p:nvPr/>
        </p:nvSpPr>
        <p:spPr>
          <a:xfrm>
            <a:off x="179512" y="1340768"/>
            <a:ext cx="8856984" cy="5262979"/>
          </a:xfrm>
          <a:prstGeom prst="rect">
            <a:avLst/>
          </a:prstGeom>
          <a:noFill/>
        </p:spPr>
        <p:txBody>
          <a:bodyPr wrap="square" rtlCol="0">
            <a:spAutoFit/>
          </a:bodyPr>
          <a:lstStyle/>
          <a:p>
            <a:r>
              <a:rPr lang="es-SV" sz="1050" dirty="0">
                <a:solidFill>
                  <a:prstClr val="black"/>
                </a:solidFill>
              </a:rPr>
              <a:t>El progreso alcanzado durante el   año 2016 permitió lograr las metas programáticas previstas   de acuerdo a los planes Operativos implementados por los socios de prevención, los cuales incluyeron   el cierre de ciclos de las personas con </a:t>
            </a:r>
            <a:r>
              <a:rPr lang="es-SV" sz="1050" dirty="0" err="1">
                <a:solidFill>
                  <a:prstClr val="black"/>
                </a:solidFill>
              </a:rPr>
              <a:t>CUIs</a:t>
            </a:r>
            <a:r>
              <a:rPr lang="es-SV" sz="1050" dirty="0">
                <a:solidFill>
                  <a:prstClr val="black"/>
                </a:solidFill>
              </a:rPr>
              <a:t> que se registraron en el sistema SIGPRO durante el año 2016.</a:t>
            </a:r>
          </a:p>
          <a:p>
            <a:r>
              <a:rPr lang="es-SV" sz="1050" dirty="0">
                <a:solidFill>
                  <a:prstClr val="black"/>
                </a:solidFill>
              </a:rPr>
              <a:t> Las actividades desarrolladas como parte de los planes operativos anuales se enfocaron en: </a:t>
            </a:r>
          </a:p>
          <a:p>
            <a:r>
              <a:rPr lang="es-SV" sz="1050" dirty="0">
                <a:solidFill>
                  <a:prstClr val="black"/>
                </a:solidFill>
              </a:rPr>
              <a:t>1- Tres Actividades de cambio de comportamiento.(abordajes cara a cara o la participación de actividades lúdicas  grupales sobre temas  específicos de la población  trabajadoras sexuales femeninas ,  relacionados con la prevención del VIH.</a:t>
            </a:r>
          </a:p>
          <a:p>
            <a:r>
              <a:rPr lang="es-SV" sz="1050" dirty="0">
                <a:solidFill>
                  <a:prstClr val="black"/>
                </a:solidFill>
              </a:rPr>
              <a:t>2- La entrega de insumos exclusivamente en actividades educativas    y   en la cantidad requerida, de acuerdo al marco de desempeño, esta entrega de insumos implicaba   la demostración del uso correcto y consistente del condón, así como la negociación con las parejas sexuales.</a:t>
            </a:r>
          </a:p>
          <a:p>
            <a:r>
              <a:rPr lang="es-SV" sz="1050" dirty="0">
                <a:solidFill>
                  <a:prstClr val="black"/>
                </a:solidFill>
              </a:rPr>
              <a:t>3- Referencias a pruebas de VIH.  Todas las trabajadoras sexuales femeninas se les brindó la oportunidad de analizar la importancia de la toma de prueba de VIH, y   fueron referidas a las Unidades móviles de prevención y/o a las clínicas VICITS. Así también el 100% de las trabajadoras sexuales femeninas a las que se les tomó prueba rápida oral se refirieron a las clínicas VICITS para la toma de otras pruebas de otras infecciones de transmisión sexual.  Las mujeres trabajadoras sexuales son la población que más visita las clínicas de atención   VICITS  y demandan los servicios ofrecidos a ellas.</a:t>
            </a:r>
          </a:p>
          <a:p>
            <a:r>
              <a:rPr lang="es-SV" sz="1050" dirty="0">
                <a:solidFill>
                  <a:prstClr val="black"/>
                </a:solidFill>
              </a:rPr>
              <a:t>- Además dentro de estas acciones se realizaron  actividades de auto cuido, talleres específicos y barridos de zona de las </a:t>
            </a:r>
            <a:r>
              <a:rPr lang="es-SV" sz="1050" dirty="0" err="1">
                <a:solidFill>
                  <a:prstClr val="black"/>
                </a:solidFill>
              </a:rPr>
              <a:t>areas</a:t>
            </a:r>
            <a:r>
              <a:rPr lang="es-SV" sz="1050" dirty="0">
                <a:solidFill>
                  <a:prstClr val="black"/>
                </a:solidFill>
              </a:rPr>
              <a:t> de trabajo sexual,  donde  se oferto prueba rápida oral  de VIH con pre y post consejería (En coordinación con las clínicas VICITS), promoviendo actividades que permitieron la concentración de la población TSF y así lograr un número mayor de intervenciones. </a:t>
            </a:r>
          </a:p>
          <a:p>
            <a:r>
              <a:rPr lang="es-SV" sz="1050" dirty="0">
                <a:solidFill>
                  <a:prstClr val="black"/>
                </a:solidFill>
              </a:rPr>
              <a:t>- Las actividades se dirigieron a las zonas de concentración de trabajo sexual identificadas a través de los diferentes mapeos de los </a:t>
            </a:r>
            <a:r>
              <a:rPr lang="es-SV" sz="1050" dirty="0" err="1">
                <a:solidFill>
                  <a:prstClr val="black"/>
                </a:solidFill>
              </a:rPr>
              <a:t>SR`s</a:t>
            </a:r>
            <a:r>
              <a:rPr lang="es-SV" sz="1050" dirty="0">
                <a:solidFill>
                  <a:prstClr val="black"/>
                </a:solidFill>
              </a:rPr>
              <a:t>, esto con la finalidad de acercar las atenciones de las usuarias a los centros de trabajo sexual y de esta forma obtener los beneficios del programa  e insumos como Condones masculinos, condones femeninos, mantas de látex, lubricantes en tubo y sachet, permitiendo alcanzar de manera efectiva el cumplimiento de la meta proyectada.</a:t>
            </a:r>
          </a:p>
          <a:p>
            <a:r>
              <a:rPr lang="es-SV" sz="1050" dirty="0">
                <a:solidFill>
                  <a:prstClr val="black"/>
                </a:solidFill>
              </a:rPr>
              <a:t> La  coordinación efectiva  del RP Plan  con el nivel central ( Gerencia Programa, Clínicas VICITS , Sub-comisión nacional de Monitoreo y Evaluación,  Laboratorio Nacional de referencia, junta de vigilancia de la profesión  laboratorio clínico ) y con el nivel local ( Equipo multidisciplinario de clínicas VICITS)  permitió el fortalecimiento y  la promoción de los diferentes servicios de las clínicas VICITS, así como las referencia de las usuarias desde los CCPI a estas   Clínicas como parte de las actividades diarias de las educadoras en prevención combinada,  donde ofertan no solo la prueba de VIH, si no otros servicios de prevención, diagnóstico y tratamiento de ITS.</a:t>
            </a:r>
          </a:p>
          <a:p>
            <a:r>
              <a:rPr lang="es-SV" sz="1050" dirty="0">
                <a:solidFill>
                  <a:prstClr val="black"/>
                </a:solidFill>
              </a:rPr>
              <a:t>- Como parte del paquete básico, la entrega de insumos se realizó dentro los rangos mínimos y máximos de acuerdo al análisis solicitado y estipulado para el cumplimiento de la meta, y todas las entregas de estos insumos fueron dentro de actividades educativas. </a:t>
            </a:r>
          </a:p>
          <a:p>
            <a:r>
              <a:rPr lang="es-SV" sz="1050" dirty="0">
                <a:solidFill>
                  <a:prstClr val="black"/>
                </a:solidFill>
              </a:rPr>
              <a:t>De acuerdo al indicador el cual está compuesto por personas nuevas alcanzadas y personas alcanzadas en categoría de seguimiento.</a:t>
            </a:r>
          </a:p>
          <a:p>
            <a:r>
              <a:rPr lang="es-SV" sz="1050" dirty="0">
                <a:solidFill>
                  <a:prstClr val="black"/>
                </a:solidFill>
              </a:rPr>
              <a:t>La meta anual para este indicador es acumulada la cual es de 10,644 al final del año 2016 y se alcanzó un total de 11,234 representando un 106% % de cumplimiento de esta meta anual.</a:t>
            </a:r>
          </a:p>
          <a:p>
            <a:endParaRPr lang="es-SV" sz="1050" dirty="0">
              <a:solidFill>
                <a:prstClr val="black"/>
              </a:solidFill>
            </a:endParaRPr>
          </a:p>
          <a:p>
            <a:endParaRPr lang="es-SV" sz="1050" dirty="0">
              <a:solidFill>
                <a:prstClr val="black"/>
              </a:solidFill>
            </a:endParaRPr>
          </a:p>
        </p:txBody>
      </p:sp>
    </p:spTree>
    <p:extLst>
      <p:ext uri="{BB962C8B-B14F-4D97-AF65-F5344CB8AC3E}">
        <p14:creationId xmlns:p14="http://schemas.microsoft.com/office/powerpoint/2010/main" val="162256700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ALCANCE DE PAQUETES BÁSICOS POBLACIÓN TRANS</a:t>
            </a:r>
            <a:endParaRPr lang="es-SV" sz="1600" b="1" dirty="0" smtClean="0">
              <a:solidFill>
                <a:schemeClr val="bg1"/>
              </a:solidFill>
              <a:effectLst>
                <a:outerShdw blurRad="38100" dist="38100" dir="2700000" algn="tl">
                  <a:srgbClr val="000000">
                    <a:alpha val="43137"/>
                  </a:srgbClr>
                </a:outerShdw>
              </a:effectLst>
            </a:endParaRPr>
          </a:p>
          <a:p>
            <a:pPr algn="just">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1279516" y="1495466"/>
            <a:ext cx="6469058" cy="2210884"/>
          </a:xfrm>
          <a:prstGeom prst="rect">
            <a:avLst/>
          </a:prstGeom>
        </p:spPr>
      </p:pic>
      <p:pic>
        <p:nvPicPr>
          <p:cNvPr id="4" name="Imagen 3"/>
          <p:cNvPicPr>
            <a:picLocks noChangeAspect="1"/>
          </p:cNvPicPr>
          <p:nvPr/>
        </p:nvPicPr>
        <p:blipFill>
          <a:blip r:embed="rId4"/>
          <a:stretch>
            <a:fillRect/>
          </a:stretch>
        </p:blipFill>
        <p:spPr>
          <a:xfrm>
            <a:off x="1115616" y="3800516"/>
            <a:ext cx="7272808" cy="2615485"/>
          </a:xfrm>
          <a:prstGeom prst="rect">
            <a:avLst/>
          </a:prstGeom>
        </p:spPr>
      </p:pic>
      <p:sp>
        <p:nvSpPr>
          <p:cNvPr id="5" name="Llamada de flecha hacia abajo 4"/>
          <p:cNvSpPr/>
          <p:nvPr/>
        </p:nvSpPr>
        <p:spPr>
          <a:xfrm>
            <a:off x="5004048" y="3789040"/>
            <a:ext cx="936104" cy="72008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schemeClr val="tx1"/>
                </a:solidFill>
              </a:rPr>
              <a:t>1,594</a:t>
            </a:r>
            <a:endParaRPr lang="es-SV" b="1" dirty="0">
              <a:solidFill>
                <a:schemeClr val="tx1"/>
              </a:solidFill>
            </a:endParaRPr>
          </a:p>
        </p:txBody>
      </p:sp>
      <p:sp>
        <p:nvSpPr>
          <p:cNvPr id="8" name="Elipse 7"/>
          <p:cNvSpPr/>
          <p:nvPr/>
        </p:nvSpPr>
        <p:spPr>
          <a:xfrm>
            <a:off x="6193182" y="4509120"/>
            <a:ext cx="1872208" cy="12456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103 %</a:t>
            </a:r>
            <a:endParaRPr lang="es-SV" b="1" dirty="0"/>
          </a:p>
        </p:txBody>
      </p:sp>
      <p:sp>
        <p:nvSpPr>
          <p:cNvPr id="9" name="Rectángulo redondeado 8"/>
          <p:cNvSpPr/>
          <p:nvPr/>
        </p:nvSpPr>
        <p:spPr>
          <a:xfrm>
            <a:off x="4391980" y="3465630"/>
            <a:ext cx="1080120" cy="205342"/>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SV"/>
          </a:p>
        </p:txBody>
      </p:sp>
    </p:spTree>
    <p:extLst>
      <p:ext uri="{BB962C8B-B14F-4D97-AF65-F5344CB8AC3E}">
        <p14:creationId xmlns:p14="http://schemas.microsoft.com/office/powerpoint/2010/main" val="324342237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SV" sz="2400" b="1" dirty="0" smtClean="0">
                <a:solidFill>
                  <a:schemeClr val="bg1"/>
                </a:solidFill>
                <a:effectLst>
                  <a:outerShdw blurRad="38100" dist="38100" dir="2700000" algn="tl">
                    <a:srgbClr val="000000">
                      <a:alpha val="43137"/>
                    </a:srgbClr>
                  </a:outerShdw>
                </a:effectLst>
              </a:rPr>
              <a:t>COMENTARIOS </a:t>
            </a:r>
            <a:r>
              <a:rPr lang="es-SV" sz="2400" b="1" dirty="0">
                <a:solidFill>
                  <a:schemeClr val="bg1"/>
                </a:solidFill>
                <a:effectLst>
                  <a:outerShdw blurRad="38100" dist="38100" dir="2700000" algn="tl">
                    <a:srgbClr val="000000">
                      <a:alpha val="43137"/>
                    </a:srgbClr>
                  </a:outerShdw>
                </a:effectLst>
              </a:rPr>
              <a:t>DEL ALCANCE DE PAQUETES BÁSICOS EN POBLACION </a:t>
            </a:r>
            <a:r>
              <a:rPr lang="es-SV" sz="2400" b="1" dirty="0" smtClean="0">
                <a:solidFill>
                  <a:schemeClr val="bg1"/>
                </a:solidFill>
                <a:effectLst>
                  <a:outerShdw blurRad="38100" dist="38100" dir="2700000" algn="tl">
                    <a:srgbClr val="000000">
                      <a:alpha val="43137"/>
                    </a:srgbClr>
                  </a:outerShdw>
                </a:effectLst>
              </a:rPr>
              <a:t>TRANS</a:t>
            </a:r>
            <a:endParaRPr lang="es-SV" sz="2400" b="1" dirty="0">
              <a:solidFill>
                <a:schemeClr val="bg1"/>
              </a:solidFill>
              <a:effectLst>
                <a:outerShdw blurRad="38100" dist="38100" dir="2700000" algn="tl">
                  <a:srgbClr val="000000">
                    <a:alpha val="43137"/>
                  </a:srgbClr>
                </a:outerShdw>
              </a:effectLst>
            </a:endParaRPr>
          </a:p>
          <a:p>
            <a:pPr marL="114300" indent="0">
              <a:buFont typeface="Arial" panose="020B0604020202020204" pitchFamily="34" charset="0"/>
              <a:buNone/>
              <a:defRPr/>
            </a:pPr>
            <a:endParaRPr lang="es-SV" sz="1600" b="1" dirty="0" smtClean="0">
              <a:solidFill>
                <a:schemeClr val="bg1"/>
              </a:solidFill>
              <a:effectLst>
                <a:outerShdw blurRad="38100" dist="38100" dir="2700000" algn="tl">
                  <a:srgbClr val="000000">
                    <a:alpha val="43137"/>
                  </a:srgbClr>
                </a:outerShdw>
              </a:effectLst>
            </a:endParaRPr>
          </a:p>
          <a:p>
            <a:pPr algn="just">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sp>
        <p:nvSpPr>
          <p:cNvPr id="6" name="CuadroTexto 5"/>
          <p:cNvSpPr txBox="1"/>
          <p:nvPr/>
        </p:nvSpPr>
        <p:spPr>
          <a:xfrm>
            <a:off x="179512" y="1340768"/>
            <a:ext cx="8856984" cy="6878806"/>
          </a:xfrm>
          <a:prstGeom prst="rect">
            <a:avLst/>
          </a:prstGeom>
          <a:noFill/>
        </p:spPr>
        <p:txBody>
          <a:bodyPr wrap="square" rtlCol="0">
            <a:spAutoFit/>
          </a:bodyPr>
          <a:lstStyle/>
          <a:p>
            <a:r>
              <a:rPr lang="es-SV" sz="1050" dirty="0">
                <a:solidFill>
                  <a:prstClr val="black"/>
                </a:solidFill>
              </a:rPr>
              <a:t>El progreso alcanzado durante el   año 2016 permitió lograr las metas programáticas previstas   de acuerdo a los planes Operativos implementados por los socios de prevención, los cuales incluyeron   el cierre de  ciclos de las personas con </a:t>
            </a:r>
            <a:r>
              <a:rPr lang="es-SV" sz="1050" dirty="0" err="1">
                <a:solidFill>
                  <a:prstClr val="black"/>
                </a:solidFill>
              </a:rPr>
              <a:t>CUIs</a:t>
            </a:r>
            <a:r>
              <a:rPr lang="es-SV" sz="1050" dirty="0">
                <a:solidFill>
                  <a:prstClr val="black"/>
                </a:solidFill>
              </a:rPr>
              <a:t> que se registraron en el sistema SIGPRO durante el año 2016 . </a:t>
            </a:r>
          </a:p>
          <a:p>
            <a:r>
              <a:rPr lang="es-SV" sz="1050" dirty="0">
                <a:solidFill>
                  <a:prstClr val="black"/>
                </a:solidFill>
              </a:rPr>
              <a:t>Las actividades desarrolladas como parte de los planes operativos anuales  se enfocaron en: </a:t>
            </a:r>
          </a:p>
          <a:p>
            <a:r>
              <a:rPr lang="es-SV" sz="1050" dirty="0">
                <a:solidFill>
                  <a:prstClr val="black"/>
                </a:solidFill>
              </a:rPr>
              <a:t>1- Tres Actividades de cambio de comportamiento.(abordajes cara a cara o la participación de actividades lúdicas  grupales sobre temas  específicos de la población  de mujeres TRANS relacionados con la prevención del VIH.</a:t>
            </a:r>
          </a:p>
          <a:p>
            <a:r>
              <a:rPr lang="es-SV" sz="1050" dirty="0">
                <a:solidFill>
                  <a:prstClr val="black"/>
                </a:solidFill>
              </a:rPr>
              <a:t>2- La entrega de insumos exclusivamente en actividades educativas   y en la cantidad requerida, de acuerdo al marco de desempeño, esta entrega de insumos implicó  la demostración del uso correcto y  consistente, y  en algunos casos de la negociación con las parejas sexuales.</a:t>
            </a:r>
          </a:p>
          <a:p>
            <a:r>
              <a:rPr lang="es-SV" sz="1050" dirty="0">
                <a:solidFill>
                  <a:prstClr val="black"/>
                </a:solidFill>
              </a:rPr>
              <a:t>3- Referencias a pruebas de VIH.  Todas las mujeres TRANS se les brindó:  La oportunidad de analizar la importancia de la toma voluntaria </a:t>
            </a:r>
            <a:r>
              <a:rPr lang="es-SV" sz="1050" dirty="0" err="1">
                <a:solidFill>
                  <a:prstClr val="black"/>
                </a:solidFill>
              </a:rPr>
              <a:t>voluntaria</a:t>
            </a:r>
            <a:r>
              <a:rPr lang="es-SV" sz="1050" dirty="0">
                <a:solidFill>
                  <a:prstClr val="black"/>
                </a:solidFill>
              </a:rPr>
              <a:t> de prueba para VIH,  fueron referidas a las Unidades móviles  de prevención  y/o a las clínicas VICITS. Así también el 100% de las mujeres TRANS a las que se les tomo prueba rápida oral se refieren a clínica VICITS para la toma de otras pruebas de  otras infecciones de transmisión sexual. </a:t>
            </a:r>
          </a:p>
          <a:p>
            <a:r>
              <a:rPr lang="es-SV" sz="1050" dirty="0">
                <a:solidFill>
                  <a:prstClr val="black"/>
                </a:solidFill>
              </a:rPr>
              <a:t>- Dentro de estas acciones se realizaron   días de formación comunitaria y barridos de zonas.</a:t>
            </a:r>
          </a:p>
          <a:p>
            <a:r>
              <a:rPr lang="es-SV" sz="1050" dirty="0">
                <a:solidFill>
                  <a:prstClr val="black"/>
                </a:solidFill>
              </a:rPr>
              <a:t>Este porcentaje  alcanzado incluye la realización de  diversas estrategias para acercarse a las mujeres TRANS,  dentro de las cuales se pueden mencionar :  actividades de auto cuido y  talleres específicos, con temas claves en donde  se oferto prueba rápida oral  de VIH con pre y post consejería (En coordinación con las clínicas VICITS), promoviendo actividades que permitieron la concentración de la población TRANS  y así lograr un número mayor de intervenciones, estas acciones llamadas  jornadas extramuros fueron muy efectivas  para el acercamiento del sistema de salud nacional a la población  de mujeres TRANS. </a:t>
            </a:r>
          </a:p>
          <a:p>
            <a:r>
              <a:rPr lang="es-SV" sz="1050" dirty="0">
                <a:solidFill>
                  <a:prstClr val="black"/>
                </a:solidFill>
              </a:rPr>
              <a:t>- Además de estas actividades en coordinación con las Clínicas VICITS, se desarrollaron Ferias de la salud para promocionar los servicios VICITS y acercar a las usuarias, en las cuales se brindaron servicios como Odontología, diagnóstico y tratamiento de ITS, lo que permitió solventar la dificultad que las usuarias expresaron de no poder acercarse  a las Clínicas VICITS, debido a los Horarios de atención  y  ubicación de las VICITS, que son controladas por grupos  de pandillas  de diferentes denominaciones a las de su zona de domicilio; lo cual está generando que algunas usuarias sean victimas de amenaza y persecución por acercarse a estas zonas contrarias donde se ubican las VICITS. </a:t>
            </a:r>
          </a:p>
          <a:p>
            <a:r>
              <a:rPr lang="es-SV" sz="1050" dirty="0">
                <a:solidFill>
                  <a:prstClr val="black"/>
                </a:solidFill>
              </a:rPr>
              <a:t>Por lo que para este periodo fue muy efectiva la coordinación de los CCPI con las clínicas VICITS para la realización de actividades extramurales.</a:t>
            </a:r>
          </a:p>
          <a:p>
            <a:r>
              <a:rPr lang="es-SV" sz="1050" dirty="0">
                <a:solidFill>
                  <a:prstClr val="black"/>
                </a:solidFill>
              </a:rPr>
              <a:t>La  coordinación efectiva  del RP Plan  con el nivel central ( Gerencia Programa, Clínicas VICITS , Sub-comisión nacional de Monitoreo y Evaluación,  Laboratorio Nacional de Referencia, Junta  vigilancia de la profesión  laboratorio clínico  ) y con el nivel local ( Equipo multidisciplinario de clínicas VICITS)  permitió fortalecer la promoción de los diferentes servicios de las clínicas VICITS, así como las referencia de las usuarias desde los CCPI a las  Clínicas.</a:t>
            </a:r>
          </a:p>
          <a:p>
            <a:r>
              <a:rPr lang="es-SV" sz="1050" dirty="0">
                <a:solidFill>
                  <a:prstClr val="black"/>
                </a:solidFill>
              </a:rPr>
              <a:t>- Como parte del paquete básico, la entrega de insumos se realizó dentro los rangos mínimos y máximos de acuerdo al análisis solicitado y estipulado para el cumplimiento de la meta, y todas las entregas de estos insumos fueron dentro de actividades educativas. </a:t>
            </a:r>
          </a:p>
          <a:p>
            <a:r>
              <a:rPr lang="es-SV" sz="1050" dirty="0">
                <a:solidFill>
                  <a:prstClr val="black"/>
                </a:solidFill>
              </a:rPr>
              <a:t>De acuerdo al indicador el cual está compuesto por personas nuevas alcanzadas y personas alcanzadas en categoría de seguimiento, la meta anual para este indicador es acumulada la cual es de 1,555 al final del año 2016 y se alcanzó un total de 1,594 representando un 103% de cumplimiento de esta meta anual. </a:t>
            </a:r>
          </a:p>
          <a:p>
            <a:r>
              <a:rPr lang="es-SV" sz="1050" dirty="0">
                <a:solidFill>
                  <a:prstClr val="black"/>
                </a:solidFill>
              </a:rPr>
              <a:t>Aun habiendo logrado cumplimiento de las metas, queremos hacer notar una constante dificultad en este periodo, para alcanzar a esta población: La violencia concentrada hacia las mujeres  TRANS y  la migración de las mismas,  lo que impacta de manera muy particular a la población  por este mismo tema de violencia  muchas mujeres </a:t>
            </a:r>
            <a:r>
              <a:rPr lang="es-SV" sz="1050" dirty="0" err="1">
                <a:solidFill>
                  <a:prstClr val="black"/>
                </a:solidFill>
              </a:rPr>
              <a:t>Trans</a:t>
            </a:r>
            <a:r>
              <a:rPr lang="es-SV" sz="1050" dirty="0">
                <a:solidFill>
                  <a:prstClr val="black"/>
                </a:solidFill>
              </a:rPr>
              <a:t> decidieron migrar  de manera ilegal  por miedo a ser victimas de crimines de odio debido a su identidad de género. En nuestro país persiste la impunidad de los asesinatos, entre otros hechos de violencia en contra de las mujeres TRANS.</a:t>
            </a:r>
          </a:p>
          <a:p>
            <a:endParaRPr lang="es-SV" sz="1050" dirty="0">
              <a:solidFill>
                <a:prstClr val="black"/>
              </a:solidFill>
            </a:endParaRPr>
          </a:p>
          <a:p>
            <a:endParaRPr lang="es-SV" sz="1050" dirty="0">
              <a:solidFill>
                <a:prstClr val="black"/>
              </a:solidFill>
            </a:endParaRPr>
          </a:p>
          <a:p>
            <a:endParaRPr lang="es-SV" sz="1050" dirty="0">
              <a:solidFill>
                <a:prstClr val="black"/>
              </a:solidFill>
            </a:endParaRPr>
          </a:p>
          <a:p>
            <a:endParaRPr lang="es-SV" sz="1050" dirty="0">
              <a:solidFill>
                <a:prstClr val="black"/>
              </a:solidFill>
            </a:endParaRPr>
          </a:p>
        </p:txBody>
      </p:sp>
    </p:spTree>
    <p:extLst>
      <p:ext uri="{BB962C8B-B14F-4D97-AF65-F5344CB8AC3E}">
        <p14:creationId xmlns:p14="http://schemas.microsoft.com/office/powerpoint/2010/main" val="758923081"/>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76672"/>
            <a:ext cx="6732239"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ALCANCE DE PAQUETES COMPLEMENTARIO  POBLACIÓN </a:t>
            </a:r>
            <a:r>
              <a:rPr lang="es-SV" sz="2400" b="1" dirty="0" smtClean="0">
                <a:solidFill>
                  <a:schemeClr val="bg1"/>
                </a:solidFill>
                <a:effectLst>
                  <a:outerShdw blurRad="38100" dist="38100" dir="2700000" algn="tl">
                    <a:srgbClr val="000000">
                      <a:alpha val="43137"/>
                    </a:srgbClr>
                  </a:outerShdw>
                </a:effectLst>
              </a:rPr>
              <a:t>HSH</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stretch>
            <a:fillRect/>
          </a:stretch>
        </p:blipFill>
        <p:spPr>
          <a:xfrm>
            <a:off x="179512" y="1844824"/>
            <a:ext cx="4320480" cy="2008125"/>
          </a:xfrm>
          <a:prstGeom prst="rect">
            <a:avLst/>
          </a:prstGeom>
        </p:spPr>
      </p:pic>
      <p:sp>
        <p:nvSpPr>
          <p:cNvPr id="10" name="Elipse 9"/>
          <p:cNvSpPr/>
          <p:nvPr/>
        </p:nvSpPr>
        <p:spPr>
          <a:xfrm>
            <a:off x="3059832" y="2348879"/>
            <a:ext cx="1296144" cy="112283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prstClr val="white"/>
                </a:solidFill>
              </a:rPr>
              <a:t>91 %</a:t>
            </a:r>
            <a:endParaRPr lang="es-SV" b="1" dirty="0">
              <a:solidFill>
                <a:prstClr val="white"/>
              </a:solidFill>
            </a:endParaRPr>
          </a:p>
        </p:txBody>
      </p:sp>
      <p:sp>
        <p:nvSpPr>
          <p:cNvPr id="8" name="Rectángulo redondeado 7"/>
          <p:cNvSpPr/>
          <p:nvPr/>
        </p:nvSpPr>
        <p:spPr>
          <a:xfrm>
            <a:off x="5004048" y="1440680"/>
            <a:ext cx="4032448" cy="5084663"/>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just"/>
            <a:endParaRPr lang="es-SV" sz="1100" b="1" dirty="0" smtClean="0"/>
          </a:p>
          <a:p>
            <a:pPr algn="just"/>
            <a:r>
              <a:rPr lang="es-SV" sz="1100" b="1" dirty="0" smtClean="0"/>
              <a:t>Para </a:t>
            </a:r>
            <a:r>
              <a:rPr lang="es-SV" sz="1100" b="1" dirty="0"/>
              <a:t>el año 2016 de ejecución,  los servicios  del componente complementario  por la población HSH, consistieron en la entrega de servicios  que  ayudaron a superar condiciones  específicas que hacen  que la población de HSH sean más vulnerables a la adquisición de infección por VIH.</a:t>
            </a:r>
          </a:p>
          <a:p>
            <a:pPr algn="just"/>
            <a:r>
              <a:rPr lang="es-SV" sz="1100" b="1" dirty="0"/>
              <a:t>Las áreas de mayores atenciones han sido  en los temas de Asesorías legales, derechos humanos y atenciones Psicológicas para usuarios HSH, desarrollando este tipo de acciones principalmente las Asociación entre Amigos, quienes  han fortalecido de manera continua  con  profesionales que brindan esos servicios a la población  HSH.</a:t>
            </a:r>
          </a:p>
          <a:p>
            <a:pPr algn="just"/>
            <a:r>
              <a:rPr lang="es-SV" sz="1100" b="1" dirty="0"/>
              <a:t>Debido a la coordinación con instancias que brindan servicios complementarios,  se ha podido observar una alta demanda de  estos por los usuarios.</a:t>
            </a:r>
          </a:p>
          <a:p>
            <a:pPr algn="just"/>
            <a:r>
              <a:rPr lang="es-SV" sz="1100" b="1" dirty="0"/>
              <a:t>Así mismo la organización PASMO brindo servicios complementarios orientados a brindar atenciones Psicológicas y detección de otras ITS.</a:t>
            </a:r>
          </a:p>
          <a:p>
            <a:pPr algn="just"/>
            <a:r>
              <a:rPr lang="es-SV" sz="1100" b="1" dirty="0"/>
              <a:t>La meta anual para este indicador es acumulada la cual es de 2,195 al final del año 2016 y se alcanzó un total de 1,989 representando un  91 % de cumplimiento de esta meta anual.  En el porcentaje de cumplimiento de este indicador influyo mucho el cierre de otros proyectos gestionados por las organizaciones socias que contribuían con  los servicios complementarios.</a:t>
            </a:r>
          </a:p>
          <a:p>
            <a:pPr algn="just"/>
            <a:endParaRPr lang="es-SV" sz="1100" b="1" dirty="0"/>
          </a:p>
          <a:p>
            <a:pPr algn="just"/>
            <a:endParaRPr lang="es-SV" sz="1100" b="1" dirty="0"/>
          </a:p>
        </p:txBody>
      </p:sp>
      <p:sp>
        <p:nvSpPr>
          <p:cNvPr id="9" name="Llamada de flecha hacia abajo 8"/>
          <p:cNvSpPr/>
          <p:nvPr/>
        </p:nvSpPr>
        <p:spPr>
          <a:xfrm>
            <a:off x="2341532" y="1340767"/>
            <a:ext cx="936104" cy="720080"/>
          </a:xfrm>
          <a:prstGeom prst="downArrow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prstClr val="white"/>
                </a:solidFill>
              </a:rPr>
              <a:t>1,989</a:t>
            </a:r>
            <a:endParaRPr lang="es-SV" b="1" dirty="0">
              <a:solidFill>
                <a:prstClr val="white"/>
              </a:solidFill>
            </a:endParaRPr>
          </a:p>
        </p:txBody>
      </p:sp>
    </p:spTree>
    <p:extLst>
      <p:ext uri="{BB962C8B-B14F-4D97-AF65-F5344CB8AC3E}">
        <p14:creationId xmlns:p14="http://schemas.microsoft.com/office/powerpoint/2010/main" val="3887212577"/>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76672"/>
            <a:ext cx="6732239"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ALCANCE DE PAQUETES COMPLEMENTARIO  POBLACIÓN </a:t>
            </a:r>
            <a:r>
              <a:rPr lang="es-SV" sz="2400" b="1" dirty="0" smtClean="0">
                <a:solidFill>
                  <a:schemeClr val="bg1"/>
                </a:solidFill>
                <a:effectLst>
                  <a:outerShdw blurRad="38100" dist="38100" dir="2700000" algn="tl">
                    <a:srgbClr val="000000">
                      <a:alpha val="43137"/>
                    </a:srgbClr>
                  </a:outerShdw>
                </a:effectLst>
              </a:rPr>
              <a:t>MTS</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sp>
        <p:nvSpPr>
          <p:cNvPr id="8" name="Rectángulo redondeado 7"/>
          <p:cNvSpPr/>
          <p:nvPr/>
        </p:nvSpPr>
        <p:spPr>
          <a:xfrm>
            <a:off x="4908582" y="1332667"/>
            <a:ext cx="4139952" cy="5300688"/>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just"/>
            <a:endParaRPr lang="es-SV" sz="1100" b="1" dirty="0" smtClean="0"/>
          </a:p>
          <a:p>
            <a:pPr algn="just"/>
            <a:r>
              <a:rPr lang="es-SV" sz="1100" b="1" dirty="0"/>
              <a:t>Para el 2016, los servicios complementarios demandados por la población de TSF, fueron los siguientes: Planificación familiar, Diagnóstico y tratamiento de ITS, Atenciones psicológicas y asesorías legales.</a:t>
            </a:r>
          </a:p>
          <a:p>
            <a:pPr algn="just"/>
            <a:r>
              <a:rPr lang="es-SV" sz="1100" b="1" dirty="0"/>
              <a:t>Para la ejecución de este proyecto la mayoría de actividades del componente complementario se da en los CCPI, aumentando la oferta de actividades y diversificando sus temas.</a:t>
            </a:r>
          </a:p>
          <a:p>
            <a:pPr algn="just"/>
            <a:r>
              <a:rPr lang="es-SV" sz="1100" b="1" dirty="0"/>
              <a:t>Estas actividades fueron realizadas en coordinación con organizaciones o instituciones (PDDH, MINSAL, Fiscalía General de la República, gobiernos locales, gobernación, CNR, Cuerpos de agentes metropolitanos, PNC, Ciudad Mujer) con quienes los SR mantienen alianzas estratégicas para el desarrollo de este componente.</a:t>
            </a:r>
          </a:p>
          <a:p>
            <a:pPr algn="just"/>
            <a:r>
              <a:rPr lang="es-SV" sz="1100" b="1" dirty="0"/>
              <a:t>Cada organización sub receptora implementó diferentes estrategias que generaron un aumento en la demanda y la oferta para el paquete complementario.  </a:t>
            </a:r>
          </a:p>
          <a:p>
            <a:pPr algn="just"/>
            <a:r>
              <a:rPr lang="es-SV" sz="1100" b="1" dirty="0"/>
              <a:t>Dentro del paquete complementario relacionado a derechos humanos, se brindó acompañamiento y asesoría legal a TSF sin identidad (Tramitación de Documento Único de identidad, Partidas de nacimiento) y en algunos casos asesoría migratoria en coordinación con el Ministerio de relaciones exteriores y la fiscalía general de la república, en el marco de garantizar el derecho de identidad y protección de derechos humanos, para las TSF extranjeras.</a:t>
            </a:r>
          </a:p>
          <a:p>
            <a:pPr algn="just"/>
            <a:r>
              <a:rPr lang="es-SV" sz="1100" b="1" dirty="0"/>
              <a:t>La meta anual para este indicador es acumulada la cual es de 3,058 al final del año 2016 y se alcanzó un total de 3,058 representando un 100% de cumplimiento de esta meta anual.</a:t>
            </a:r>
          </a:p>
        </p:txBody>
      </p:sp>
      <p:pic>
        <p:nvPicPr>
          <p:cNvPr id="4" name="Imagen 3"/>
          <p:cNvPicPr>
            <a:picLocks noChangeAspect="1"/>
          </p:cNvPicPr>
          <p:nvPr/>
        </p:nvPicPr>
        <p:blipFill>
          <a:blip r:embed="rId3"/>
          <a:stretch>
            <a:fillRect/>
          </a:stretch>
        </p:blipFill>
        <p:spPr>
          <a:xfrm>
            <a:off x="319670" y="2128036"/>
            <a:ext cx="4561868" cy="1854975"/>
          </a:xfrm>
          <a:prstGeom prst="rect">
            <a:avLst/>
          </a:prstGeom>
        </p:spPr>
      </p:pic>
      <p:sp>
        <p:nvSpPr>
          <p:cNvPr id="10" name="Elipse 9"/>
          <p:cNvSpPr/>
          <p:nvPr/>
        </p:nvSpPr>
        <p:spPr>
          <a:xfrm>
            <a:off x="3387180" y="2584715"/>
            <a:ext cx="1296144" cy="112283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prstClr val="white"/>
                </a:solidFill>
              </a:rPr>
              <a:t>100 %</a:t>
            </a:r>
            <a:endParaRPr lang="es-SV" b="1" dirty="0">
              <a:solidFill>
                <a:prstClr val="white"/>
              </a:solidFill>
            </a:endParaRPr>
          </a:p>
        </p:txBody>
      </p:sp>
      <p:sp>
        <p:nvSpPr>
          <p:cNvPr id="9" name="Llamada de flecha hacia abajo 8"/>
          <p:cNvSpPr/>
          <p:nvPr/>
        </p:nvSpPr>
        <p:spPr>
          <a:xfrm>
            <a:off x="2551078" y="1589171"/>
            <a:ext cx="936104" cy="72008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srgbClr val="FF0000"/>
                </a:solidFill>
              </a:rPr>
              <a:t>3,058</a:t>
            </a:r>
            <a:endParaRPr lang="es-SV" b="1" dirty="0">
              <a:solidFill>
                <a:srgbClr val="FF0000"/>
              </a:solidFill>
            </a:endParaRPr>
          </a:p>
        </p:txBody>
      </p:sp>
    </p:spTree>
    <p:extLst>
      <p:ext uri="{BB962C8B-B14F-4D97-AF65-F5344CB8AC3E}">
        <p14:creationId xmlns:p14="http://schemas.microsoft.com/office/powerpoint/2010/main" val="128778389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76672"/>
            <a:ext cx="6732239"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ALCANCE DE PAQUETES COMPLEMENTARIO  POBLACIÓN </a:t>
            </a:r>
            <a:r>
              <a:rPr lang="es-SV" sz="2400" b="1" dirty="0" smtClean="0">
                <a:solidFill>
                  <a:schemeClr val="bg1"/>
                </a:solidFill>
                <a:effectLst>
                  <a:outerShdw blurRad="38100" dist="38100" dir="2700000" algn="tl">
                    <a:srgbClr val="000000">
                      <a:alpha val="43137"/>
                    </a:srgbClr>
                  </a:outerShdw>
                </a:effectLst>
              </a:rPr>
              <a:t>TRANS</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sp>
        <p:nvSpPr>
          <p:cNvPr id="8" name="Rectángulo redondeado 7"/>
          <p:cNvSpPr/>
          <p:nvPr/>
        </p:nvSpPr>
        <p:spPr>
          <a:xfrm>
            <a:off x="4908582" y="1332667"/>
            <a:ext cx="4139952" cy="5300688"/>
          </a:xfrm>
          <a:prstGeom prst="roundRect">
            <a:avLst/>
          </a:prstGeom>
          <a:solidFill>
            <a:schemeClr val="tx2">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just"/>
            <a:r>
              <a:rPr lang="es-SV" sz="900" b="1"/>
              <a:t>Para el  año 2016  se alcanzó la meta  de paquetes complementarios  para  las mujeres TRANS. Esto responde a  los servicios brindados a mujeres Trans  para disminuir aquellas condiciones que   las  hacen más vulnerables.</a:t>
            </a:r>
          </a:p>
          <a:p>
            <a:pPr algn="just"/>
            <a:r>
              <a:rPr lang="es-SV" sz="900" b="1"/>
              <a:t>El incremento en la demanda de los paquetes complementarios responde a la necesidad de las usuarias TRANS, quienes durante  este periodo  han sido víctimas de la de inseguridad social, crímenes de odio, y/o persecución, situación que  ha generado que algunas de ellas  hayan demandado servicios de asesoría legal, atención psicológica y acompañamiento para asesoría migratoria.</a:t>
            </a:r>
          </a:p>
          <a:p>
            <a:pPr algn="just"/>
            <a:r>
              <a:rPr lang="es-SV" sz="900" b="1"/>
              <a:t>A través de estrategias coordinadas en conjunto con socios, como las Clínicas VICITS, Procuraduría para la defensa de los derechos Humanos y gobernación, se logró llegar al cumplimento que se refleja para este periodo.</a:t>
            </a:r>
          </a:p>
          <a:p>
            <a:pPr algn="just"/>
            <a:r>
              <a:rPr lang="es-SV" sz="900" b="1"/>
              <a:t>Entrega de paquetes complementarios:</a:t>
            </a:r>
          </a:p>
          <a:p>
            <a:pPr algn="just"/>
            <a:r>
              <a:rPr lang="es-SV" sz="900" b="1"/>
              <a:t>Las áreas de mayores atenciones han sido en el tema de Asesorías legales, derechos humanos y atenciones Psicológicas.</a:t>
            </a:r>
          </a:p>
          <a:p>
            <a:pPr algn="just"/>
            <a:r>
              <a:rPr lang="es-SV" sz="900" b="1"/>
              <a:t>En el caso de este proyecto la mayoría de actividades para el componente complementario se continúan dando  en los CCPI, debido a que muchas mujeres Trans tienen temor a trasladarse en horarios diurnos por distintas zonas del centro de San Salvador, debido al accionar de las maras (pandillas y grupos armados), este como un esfuerzo de las instituciones prestadoras de los servicios complementarios para hacer llegar sus servicios a esta población, que por la naturaleza socio demográfica es difícil acceder, aunado al temor que les impera de trasladarse a zonas de donde no son originarias debido al control  territorial de los grupos de pandillas.</a:t>
            </a:r>
          </a:p>
          <a:p>
            <a:pPr algn="just"/>
            <a:r>
              <a:rPr lang="es-SV" sz="900" b="1"/>
              <a:t>Cada organización sub receptora implementó diferentes estrategias que tenían la intención de generar un aumento en la demanda y la oferta para los servicios complementarios, lo que ha implicado un esfuerzo  con las instituciones prestadoras para la visibilizarían de  las mujeres TRANS y  las coordinaciones para la prestación de estos servicios dentro de los CCPI.</a:t>
            </a:r>
          </a:p>
          <a:p>
            <a:pPr algn="just"/>
            <a:r>
              <a:rPr lang="es-SV" sz="900" b="1"/>
              <a:t>La meta anual para este indicador es acumulada la cual es de 579 al final del año 2016 y se alcanzó un total de 590 representando un 102% de cumplimiento de esta meta anual.</a:t>
            </a:r>
            <a:endParaRPr lang="es-SV" sz="900" b="1" dirty="0" smtClean="0"/>
          </a:p>
        </p:txBody>
      </p:sp>
      <p:pic>
        <p:nvPicPr>
          <p:cNvPr id="6" name="Imagen 5"/>
          <p:cNvPicPr>
            <a:picLocks noChangeAspect="1"/>
          </p:cNvPicPr>
          <p:nvPr/>
        </p:nvPicPr>
        <p:blipFill>
          <a:blip r:embed="rId3"/>
          <a:stretch>
            <a:fillRect/>
          </a:stretch>
        </p:blipFill>
        <p:spPr>
          <a:xfrm>
            <a:off x="33889" y="2204864"/>
            <a:ext cx="4901513" cy="2541808"/>
          </a:xfrm>
          <a:prstGeom prst="rect">
            <a:avLst/>
          </a:prstGeom>
        </p:spPr>
      </p:pic>
      <p:sp>
        <p:nvSpPr>
          <p:cNvPr id="10" name="Elipse 9"/>
          <p:cNvSpPr/>
          <p:nvPr/>
        </p:nvSpPr>
        <p:spPr>
          <a:xfrm>
            <a:off x="3387859" y="2966546"/>
            <a:ext cx="1296144" cy="112283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prstClr val="white"/>
                </a:solidFill>
              </a:rPr>
              <a:t>102 %</a:t>
            </a:r>
            <a:endParaRPr lang="es-SV" b="1" dirty="0">
              <a:solidFill>
                <a:prstClr val="white"/>
              </a:solidFill>
            </a:endParaRPr>
          </a:p>
        </p:txBody>
      </p:sp>
      <p:sp>
        <p:nvSpPr>
          <p:cNvPr id="9" name="Llamada de flecha hacia abajo 8"/>
          <p:cNvSpPr/>
          <p:nvPr/>
        </p:nvSpPr>
        <p:spPr>
          <a:xfrm>
            <a:off x="2551078" y="1589171"/>
            <a:ext cx="936104" cy="720080"/>
          </a:xfrm>
          <a:prstGeom prst="downArrow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srgbClr val="FF0000"/>
                </a:solidFill>
              </a:rPr>
              <a:t>509</a:t>
            </a:r>
            <a:endParaRPr lang="es-SV" b="1" dirty="0">
              <a:solidFill>
                <a:srgbClr val="FF0000"/>
              </a:solidFill>
            </a:endParaRPr>
          </a:p>
        </p:txBody>
      </p:sp>
    </p:spTree>
    <p:extLst>
      <p:ext uri="{BB962C8B-B14F-4D97-AF65-F5344CB8AC3E}">
        <p14:creationId xmlns:p14="http://schemas.microsoft.com/office/powerpoint/2010/main" val="3997103667"/>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76672"/>
            <a:ext cx="6732239"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INFORME FINANCIERO</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1405357" y="1340767"/>
            <a:ext cx="5182867" cy="2864669"/>
          </a:xfrm>
          <a:prstGeom prst="rect">
            <a:avLst/>
          </a:prstGeom>
        </p:spPr>
      </p:pic>
      <p:pic>
        <p:nvPicPr>
          <p:cNvPr id="4" name="Imagen 3"/>
          <p:cNvPicPr>
            <a:picLocks noChangeAspect="1"/>
          </p:cNvPicPr>
          <p:nvPr/>
        </p:nvPicPr>
        <p:blipFill>
          <a:blip r:embed="rId4"/>
          <a:stretch>
            <a:fillRect/>
          </a:stretch>
        </p:blipFill>
        <p:spPr>
          <a:xfrm>
            <a:off x="1187624" y="4379564"/>
            <a:ext cx="5688632" cy="2169943"/>
          </a:xfrm>
          <a:prstGeom prst="rect">
            <a:avLst/>
          </a:prstGeom>
        </p:spPr>
      </p:pic>
    </p:spTree>
    <p:extLst>
      <p:ext uri="{BB962C8B-B14F-4D97-AF65-F5344CB8AC3E}">
        <p14:creationId xmlns:p14="http://schemas.microsoft.com/office/powerpoint/2010/main" val="829470803"/>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76672"/>
            <a:ext cx="6732239"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INFORME FINANCIERO</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a:stretch>
            <a:fillRect/>
          </a:stretch>
        </p:blipFill>
        <p:spPr>
          <a:xfrm>
            <a:off x="731345" y="1196752"/>
            <a:ext cx="6652403" cy="2736304"/>
          </a:xfrm>
          <a:prstGeom prst="rect">
            <a:avLst/>
          </a:prstGeom>
        </p:spPr>
      </p:pic>
      <p:pic>
        <p:nvPicPr>
          <p:cNvPr id="6" name="Imagen 5"/>
          <p:cNvPicPr>
            <a:picLocks noChangeAspect="1"/>
          </p:cNvPicPr>
          <p:nvPr/>
        </p:nvPicPr>
        <p:blipFill>
          <a:blip r:embed="rId4"/>
          <a:stretch>
            <a:fillRect/>
          </a:stretch>
        </p:blipFill>
        <p:spPr>
          <a:xfrm>
            <a:off x="0" y="4221088"/>
            <a:ext cx="7383748" cy="2540616"/>
          </a:xfrm>
          <a:prstGeom prst="rect">
            <a:avLst/>
          </a:prstGeom>
        </p:spPr>
      </p:pic>
    </p:spTree>
    <p:extLst>
      <p:ext uri="{BB962C8B-B14F-4D97-AF65-F5344CB8AC3E}">
        <p14:creationId xmlns:p14="http://schemas.microsoft.com/office/powerpoint/2010/main" val="247790318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3637806" y="908719"/>
            <a:ext cx="5479588" cy="5949281"/>
          </a:xfrm>
        </p:spPr>
        <p:txBody>
          <a:bodyPr/>
          <a:lstStyle/>
          <a:p>
            <a:pPr algn="just">
              <a:lnSpc>
                <a:spcPct val="150000"/>
              </a:lnSpc>
              <a:defRPr/>
            </a:pPr>
            <a:r>
              <a:rPr lang="es-SV" sz="1600" dirty="0">
                <a:latin typeface="Arial" charset="0"/>
                <a:ea typeface="Arial" charset="0"/>
                <a:cs typeface="Arial" charset="0"/>
              </a:rPr>
              <a:t>S</a:t>
            </a:r>
            <a:r>
              <a:rPr lang="es-SV" sz="1600" dirty="0" smtClean="0">
                <a:latin typeface="Arial" charset="0"/>
                <a:ea typeface="Arial" charset="0"/>
                <a:cs typeface="Arial" charset="0"/>
              </a:rPr>
              <a:t>e encuentran funcionando 5 Unidades móviles Educativas, realizando pruebas orales r</a:t>
            </a:r>
            <a:r>
              <a:rPr lang="es-ES" sz="1600" dirty="0" smtClean="0">
                <a:latin typeface="Arial" charset="0"/>
                <a:ea typeface="Arial" charset="0"/>
                <a:cs typeface="Arial" charset="0"/>
              </a:rPr>
              <a:t>ápidas de VIH y apoyando las actividades de prevención de las organizaciones socias.</a:t>
            </a:r>
          </a:p>
          <a:p>
            <a:pPr algn="just">
              <a:lnSpc>
                <a:spcPct val="150000"/>
              </a:lnSpc>
              <a:buFont typeface="Arial" panose="020B0604020202020204" pitchFamily="34" charset="0"/>
              <a:buChar char="•"/>
              <a:defRPr/>
            </a:pPr>
            <a:r>
              <a:rPr lang="es-SV" sz="1600" dirty="0" smtClean="0">
                <a:latin typeface="Arial" charset="0"/>
                <a:ea typeface="Arial" charset="0"/>
                <a:cs typeface="Arial" charset="0"/>
              </a:rPr>
              <a:t>La producci</a:t>
            </a:r>
            <a:r>
              <a:rPr lang="es-ES" sz="1600" dirty="0" smtClean="0">
                <a:latin typeface="Arial" charset="0"/>
                <a:ea typeface="Arial" charset="0"/>
                <a:cs typeface="Arial" charset="0"/>
              </a:rPr>
              <a:t>ón se</a:t>
            </a:r>
            <a:r>
              <a:rPr lang="es-SV" sz="1600" dirty="0">
                <a:latin typeface="Arial" charset="0"/>
                <a:ea typeface="Arial" charset="0"/>
                <a:cs typeface="Arial" charset="0"/>
              </a:rPr>
              <a:t> </a:t>
            </a:r>
            <a:r>
              <a:rPr lang="es-SV" sz="1600" dirty="0" smtClean="0">
                <a:latin typeface="Arial" charset="0"/>
                <a:ea typeface="Arial" charset="0"/>
                <a:cs typeface="Arial" charset="0"/>
              </a:rPr>
              <a:t>registra en  el SUMEVE.</a:t>
            </a:r>
            <a:endParaRPr lang="es-SV" sz="1600" dirty="0">
              <a:latin typeface="Arial" charset="0"/>
              <a:ea typeface="Arial" charset="0"/>
              <a:cs typeface="Arial" charset="0"/>
            </a:endParaRPr>
          </a:p>
          <a:p>
            <a:pPr algn="just">
              <a:lnSpc>
                <a:spcPct val="150000"/>
              </a:lnSpc>
              <a:buFont typeface="Arial" panose="020B0604020202020204" pitchFamily="34" charset="0"/>
              <a:buChar char="•"/>
              <a:defRPr/>
            </a:pPr>
            <a:r>
              <a:rPr lang="es-SV" sz="1600" dirty="0" smtClean="0">
                <a:latin typeface="Arial" charset="0"/>
                <a:ea typeface="Arial" charset="0"/>
                <a:cs typeface="Arial" charset="0"/>
              </a:rPr>
              <a:t>Control </a:t>
            </a:r>
            <a:r>
              <a:rPr lang="es-SV" sz="1600" dirty="0">
                <a:latin typeface="Arial" charset="0"/>
                <a:ea typeface="Arial" charset="0"/>
                <a:cs typeface="Arial" charset="0"/>
              </a:rPr>
              <a:t>de calidad de las pruebas:  </a:t>
            </a:r>
            <a:r>
              <a:rPr lang="es-SV" sz="1600" dirty="0" smtClean="0">
                <a:latin typeface="Arial" charset="0"/>
                <a:ea typeface="Arial" charset="0"/>
                <a:cs typeface="Arial" charset="0"/>
              </a:rPr>
              <a:t>Se realizan pruebas </a:t>
            </a:r>
            <a:r>
              <a:rPr lang="es-SV" sz="1600" dirty="0">
                <a:latin typeface="Arial" charset="0"/>
                <a:ea typeface="Arial" charset="0"/>
                <a:cs typeface="Arial" charset="0"/>
              </a:rPr>
              <a:t>de  control externo, </a:t>
            </a:r>
            <a:r>
              <a:rPr lang="es-SV" sz="1600" dirty="0" smtClean="0">
                <a:latin typeface="Arial" charset="0"/>
                <a:ea typeface="Arial" charset="0"/>
                <a:cs typeface="Arial" charset="0"/>
              </a:rPr>
              <a:t> y tres muestras semanales de control interno  por cada unidad móvil de acuerdo a los lineamientos del MINSAL</a:t>
            </a:r>
          </a:p>
          <a:p>
            <a:pPr algn="just">
              <a:lnSpc>
                <a:spcPct val="150000"/>
              </a:lnSpc>
              <a:buFont typeface="Arial" panose="020B0604020202020204" pitchFamily="34" charset="0"/>
              <a:buChar char="•"/>
              <a:defRPr/>
            </a:pPr>
            <a:r>
              <a:rPr lang="es-SV" sz="1600" dirty="0" smtClean="0">
                <a:latin typeface="Arial" charset="0"/>
                <a:ea typeface="Arial" charset="0"/>
                <a:cs typeface="Arial" charset="0"/>
              </a:rPr>
              <a:t>El Monitoreo y seguimiento de las acciones de registro, procedimientos y bioseguridad esta a cargo del Laboratorio Nacional de referencia, Junta de vigilancia de Laboratorio Clínico y MINSAL. </a:t>
            </a:r>
            <a:endParaRPr lang="es-SV" sz="1600" dirty="0">
              <a:latin typeface="Arial" charset="0"/>
              <a:ea typeface="Arial" charset="0"/>
              <a:cs typeface="Arial" charset="0"/>
            </a:endParaRPr>
          </a:p>
          <a:p>
            <a:pPr algn="just">
              <a:lnSpc>
                <a:spcPct val="150000"/>
              </a:lnSpc>
              <a:buFont typeface="Arial" panose="020B0604020202020204" pitchFamily="34" charset="0"/>
              <a:buChar char="•"/>
              <a:defRPr/>
            </a:pPr>
            <a:r>
              <a:rPr lang="es-SV" sz="1600" dirty="0" smtClean="0">
                <a:latin typeface="Arial" charset="0"/>
                <a:ea typeface="Arial" charset="0"/>
                <a:cs typeface="Arial" charset="0"/>
              </a:rPr>
              <a:t>Cumplimiento </a:t>
            </a:r>
            <a:r>
              <a:rPr lang="es-SV" sz="1600" dirty="0">
                <a:latin typeface="Arial" charset="0"/>
                <a:ea typeface="Arial" charset="0"/>
                <a:cs typeface="Arial" charset="0"/>
              </a:rPr>
              <a:t>de  algoritmo </a:t>
            </a:r>
            <a:r>
              <a:rPr lang="es-SV" sz="1600" dirty="0" smtClean="0">
                <a:latin typeface="Arial" charset="0"/>
                <a:ea typeface="Arial" charset="0"/>
                <a:cs typeface="Arial" charset="0"/>
              </a:rPr>
              <a:t>diagnostico y referencia </a:t>
            </a:r>
            <a:r>
              <a:rPr lang="es-SV" sz="1600" dirty="0">
                <a:latin typeface="Arial" charset="0"/>
                <a:ea typeface="Arial" charset="0"/>
                <a:cs typeface="Arial" charset="0"/>
              </a:rPr>
              <a:t>a VICITS </a:t>
            </a:r>
            <a:r>
              <a:rPr lang="es-SV" sz="1600" dirty="0" smtClean="0">
                <a:latin typeface="Arial" charset="0"/>
                <a:ea typeface="Arial" charset="0"/>
                <a:cs typeface="Arial" charset="0"/>
              </a:rPr>
              <a:t>para completarlo</a:t>
            </a:r>
            <a:r>
              <a:rPr lang="es-SV" sz="1600" dirty="0">
                <a:latin typeface="Arial" charset="0"/>
                <a:ea typeface="Arial" charset="0"/>
                <a:cs typeface="Arial" charset="0"/>
              </a:rPr>
              <a:t>.</a:t>
            </a:r>
          </a:p>
          <a:p>
            <a:pPr>
              <a:lnSpc>
                <a:spcPct val="150000"/>
              </a:lnSpc>
              <a:buFont typeface="Arial" panose="020B0604020202020204" pitchFamily="34" charset="0"/>
              <a:buChar char="•"/>
              <a:defRPr/>
            </a:pPr>
            <a:endParaRPr lang="es-SV" sz="2800" dirty="0"/>
          </a:p>
        </p:txBody>
      </p:sp>
      <p:sp>
        <p:nvSpPr>
          <p:cNvPr id="3" name="Marcador de contenido 11"/>
          <p:cNvSpPr txBox="1">
            <a:spLocks/>
          </p:cNvSpPr>
          <p:nvPr/>
        </p:nvSpPr>
        <p:spPr bwMode="auto">
          <a:xfrm>
            <a:off x="1910" y="404664"/>
            <a:ext cx="6621463" cy="504055"/>
          </a:xfrm>
          <a:prstGeom prst="rect">
            <a:avLst/>
          </a:prstGeom>
          <a:solidFill>
            <a:schemeClr val="tx2"/>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charset="0"/>
              <a:buNone/>
            </a:pPr>
            <a:r>
              <a:rPr lang="es-ES" altLang="es-ES_tradnl" sz="2800" b="1" dirty="0" smtClean="0">
                <a:solidFill>
                  <a:prstClr val="white"/>
                </a:solidFill>
                <a:effectLst>
                  <a:outerShdw blurRad="38100" dist="38100" dir="2700000" algn="tl">
                    <a:srgbClr val="000000">
                      <a:alpha val="43137"/>
                    </a:srgbClr>
                  </a:outerShdw>
                </a:effectLst>
                <a:latin typeface="Arial" charset="0"/>
                <a:ea typeface="Arial" charset="0"/>
                <a:cs typeface="Arial" charset="0"/>
              </a:rPr>
              <a:t>Unidades Móviles</a:t>
            </a:r>
            <a:endParaRPr lang="es-SV" altLang="es-ES_tradnl" sz="2800" dirty="0">
              <a:solidFill>
                <a:prstClr val="white"/>
              </a:solidFill>
              <a:effectLst>
                <a:outerShdw blurRad="38100" dist="38100" dir="2700000" algn="tl">
                  <a:srgbClr val="000000">
                    <a:alpha val="43137"/>
                  </a:srgbClr>
                </a:outerShdw>
              </a:effectLst>
              <a:latin typeface="Arial" charset="0"/>
              <a:ea typeface="Arial" charset="0"/>
              <a:cs typeface="Arial"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108911"/>
            <a:ext cx="3530302" cy="2349714"/>
          </a:xfrm>
          <a:prstGeom prst="rect">
            <a:avLst/>
          </a:prstGeom>
        </p:spPr>
      </p:pic>
    </p:spTree>
    <p:extLst>
      <p:ext uri="{BB962C8B-B14F-4D97-AF65-F5344CB8AC3E}">
        <p14:creationId xmlns:p14="http://schemas.microsoft.com/office/powerpoint/2010/main" val="3410960120"/>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39551" y="1268760"/>
            <a:ext cx="7632849" cy="1754326"/>
          </a:xfrm>
          <a:prstGeom prst="rect">
            <a:avLst/>
          </a:prstGeom>
          <a:noFill/>
        </p:spPr>
        <p:txBody>
          <a:bodyPr wrap="square" rtlCol="0">
            <a:spAutoFit/>
          </a:bodyPr>
          <a:lstStyle/>
          <a:p>
            <a:pPr marL="0" indent="0" algn="just">
              <a:buNone/>
            </a:pPr>
            <a:r>
              <a:rPr lang="es-ES_tradnl" dirty="0"/>
              <a:t>En enero del año </a:t>
            </a:r>
            <a:r>
              <a:rPr lang="es-ES_tradnl" dirty="0" smtClean="0"/>
              <a:t>2014 </a:t>
            </a:r>
            <a:r>
              <a:rPr lang="es-ES_tradnl" dirty="0"/>
              <a:t>inicia la ejecución</a:t>
            </a:r>
            <a:r>
              <a:rPr lang="es-ES" dirty="0"/>
              <a:t> del </a:t>
            </a:r>
            <a:r>
              <a:rPr lang="es-ES_tradnl" dirty="0" smtClean="0"/>
              <a:t>proyecto </a:t>
            </a:r>
            <a:r>
              <a:rPr lang="es-SV" dirty="0"/>
              <a:t>“Innovando servicios, reduciendo riesgos y renovando vidas en El Salvador” financiado por el fondo mundial y que tiene como fin la realizaci</a:t>
            </a:r>
            <a:r>
              <a:rPr lang="es-ES" dirty="0"/>
              <a:t>ón de una serie de actividades para la reducción del VIH en poblaciones en condiciones de mayor riesgo, específicamente Mujeres trabajadoras sexuales, Hombres que tienen sexo con hombres y Mujeres transgenero.</a:t>
            </a:r>
            <a:endParaRPr lang="es-SV" dirty="0"/>
          </a:p>
        </p:txBody>
      </p:sp>
      <p:pic>
        <p:nvPicPr>
          <p:cNvPr id="4" name="Marcador de contenido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4815" y="3429000"/>
            <a:ext cx="3675856" cy="2304256"/>
          </a:xfrm>
          <a:prstGeom prst="rect">
            <a:avLst/>
          </a:prstGeom>
        </p:spPr>
      </p:pic>
      <p:pic>
        <p:nvPicPr>
          <p:cNvPr id="5" name="Imagen 4" descr="IMG_360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568" y="3429000"/>
            <a:ext cx="3456384" cy="2304256"/>
          </a:xfrm>
          <a:prstGeom prst="rect">
            <a:avLst/>
          </a:prstGeom>
        </p:spPr>
      </p:pic>
      <p:sp>
        <p:nvSpPr>
          <p:cNvPr id="6" name="1 Título"/>
          <p:cNvSpPr txBox="1">
            <a:spLocks/>
          </p:cNvSpPr>
          <p:nvPr/>
        </p:nvSpPr>
        <p:spPr bwMode="auto">
          <a:xfrm>
            <a:off x="0" y="476250"/>
            <a:ext cx="6804025" cy="504825"/>
          </a:xfrm>
          <a:prstGeom prst="rect">
            <a:avLst/>
          </a:prstGeom>
          <a:solidFill>
            <a:schemeClr val="tx2"/>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SV" altLang="es-ES" sz="2400" b="1" dirty="0" smtClean="0">
                <a:solidFill>
                  <a:schemeClr val="bg1"/>
                </a:solidFill>
                <a:effectLst>
                  <a:outerShdw blurRad="38100" dist="38100" dir="2700000" algn="tl">
                    <a:srgbClr val="000000">
                      <a:alpha val="43137"/>
                    </a:srgbClr>
                  </a:outerShdw>
                </a:effectLst>
              </a:rPr>
              <a:t>ANTECEDENTES</a:t>
            </a:r>
            <a:endParaRPr lang="es-ES" altLang="es-ES" sz="2400" b="1"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04664"/>
            <a:ext cx="6588224" cy="792088"/>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rPr>
              <a:t>Pruebas Para VIH realizadas por la Unidad Móvil Educativa de Plan</a:t>
            </a:r>
            <a:endParaRPr lang="es-SV" sz="1600" b="1" dirty="0" smtClean="0">
              <a:solidFill>
                <a:schemeClr val="bg1"/>
              </a:solidFill>
            </a:endParaRPr>
          </a:p>
          <a:p>
            <a:pPr algn="just">
              <a:buFont typeface="Arial" panose="020B0604020202020204" pitchFamily="34" charset="0"/>
              <a:buChar char="•"/>
              <a:defRPr/>
            </a:pPr>
            <a:endParaRPr lang="es-SV" sz="2400" b="1" dirty="0">
              <a:solidFill>
                <a:schemeClr val="bg1"/>
              </a:solidFill>
            </a:endParaRPr>
          </a:p>
          <a:p>
            <a:pPr>
              <a:buFont typeface="Arial" panose="020B0604020202020204" pitchFamily="34" charset="0"/>
              <a:buChar char="•"/>
              <a:defRPr/>
            </a:pPr>
            <a:endParaRPr lang="es-SV" sz="2400" b="1" dirty="0">
              <a:solidFill>
                <a:schemeClr val="bg1"/>
              </a:solidFill>
            </a:endParaRPr>
          </a:p>
        </p:txBody>
      </p:sp>
      <p:sp>
        <p:nvSpPr>
          <p:cNvPr id="5" name="CuadroTexto 4"/>
          <p:cNvSpPr txBox="1"/>
          <p:nvPr/>
        </p:nvSpPr>
        <p:spPr>
          <a:xfrm>
            <a:off x="4762686" y="5445224"/>
            <a:ext cx="4392488" cy="738664"/>
          </a:xfrm>
          <a:prstGeom prst="rect">
            <a:avLst/>
          </a:prstGeom>
          <a:noFill/>
        </p:spPr>
        <p:txBody>
          <a:bodyPr wrap="square" rtlCol="0">
            <a:spAutoFit/>
          </a:bodyPr>
          <a:lstStyle/>
          <a:p>
            <a:r>
              <a:rPr lang="es-SV" sz="1400" dirty="0" smtClean="0"/>
              <a:t>Para el año 2016 aun el SUMEVE no desagregaba la población TRANS de la población HSH ( Pruebas a Mujeres </a:t>
            </a:r>
            <a:r>
              <a:rPr lang="es-SV" sz="1400" dirty="0" err="1" smtClean="0"/>
              <a:t>Trans</a:t>
            </a:r>
            <a:r>
              <a:rPr lang="es-SV" sz="1400" dirty="0" smtClean="0"/>
              <a:t> 468 según </a:t>
            </a:r>
            <a:r>
              <a:rPr lang="es-SV" sz="1400" i="1" dirty="0" smtClean="0"/>
              <a:t>FVIH-03</a:t>
            </a:r>
            <a:endParaRPr lang="es-SV" sz="1400" i="1" dirty="0"/>
          </a:p>
        </p:txBody>
      </p:sp>
      <p:pic>
        <p:nvPicPr>
          <p:cNvPr id="6" name="Imagen 5"/>
          <p:cNvPicPr>
            <a:picLocks noChangeAspect="1"/>
          </p:cNvPicPr>
          <p:nvPr/>
        </p:nvPicPr>
        <p:blipFill>
          <a:blip r:embed="rId3"/>
          <a:stretch>
            <a:fillRect/>
          </a:stretch>
        </p:blipFill>
        <p:spPr>
          <a:xfrm>
            <a:off x="1043608" y="1628799"/>
            <a:ext cx="6264696" cy="3662505"/>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r="7440"/>
          <a:stretch/>
        </p:blipFill>
        <p:spPr>
          <a:xfrm>
            <a:off x="467544" y="4860787"/>
            <a:ext cx="2520280" cy="1907537"/>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04665"/>
            <a:ext cx="6516216" cy="792088"/>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rPr>
              <a:t>Informe de Gestión de Insumos </a:t>
            </a:r>
          </a:p>
          <a:p>
            <a:pPr marL="0" indent="0" algn="just">
              <a:buFont typeface="Arial" panose="020B0604020202020204" pitchFamily="34" charset="0"/>
              <a:buNone/>
              <a:defRPr/>
            </a:pPr>
            <a:endParaRPr lang="es-SV" sz="1600" dirty="0" smtClean="0">
              <a:solidFill>
                <a:schemeClr val="bg1"/>
              </a:solidFill>
            </a:endParaRPr>
          </a:p>
          <a:p>
            <a:pPr algn="just">
              <a:buFont typeface="Arial" panose="020B0604020202020204" pitchFamily="34" charset="0"/>
              <a:buChar char="•"/>
              <a:defRPr/>
            </a:pPr>
            <a:endParaRPr lang="es-SV" sz="2400" dirty="0">
              <a:solidFill>
                <a:schemeClr val="bg1"/>
              </a:solidFill>
            </a:endParaRPr>
          </a:p>
          <a:p>
            <a:pPr>
              <a:buFont typeface="Arial" panose="020B0604020202020204" pitchFamily="34" charset="0"/>
              <a:buChar char="•"/>
              <a:defRPr/>
            </a:pPr>
            <a:endParaRPr lang="es-SV" sz="2400" dirty="0">
              <a:solidFill>
                <a:schemeClr val="bg1"/>
              </a:solidFill>
            </a:endParaRPr>
          </a:p>
        </p:txBody>
      </p:sp>
      <p:pic>
        <p:nvPicPr>
          <p:cNvPr id="6" name="Imagen 5"/>
          <p:cNvPicPr>
            <a:picLocks noChangeAspect="1"/>
          </p:cNvPicPr>
          <p:nvPr/>
        </p:nvPicPr>
        <p:blipFill>
          <a:blip r:embed="rId3"/>
          <a:stretch>
            <a:fillRect/>
          </a:stretch>
        </p:blipFill>
        <p:spPr>
          <a:xfrm>
            <a:off x="539552" y="1340768"/>
            <a:ext cx="7965594" cy="4438312"/>
          </a:xfrm>
          <a:prstGeom prst="rect">
            <a:avLst/>
          </a:prstGeo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04665"/>
            <a:ext cx="6516216" cy="792088"/>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rPr>
              <a:t>Informe de Gestión de Insumos </a:t>
            </a:r>
          </a:p>
          <a:p>
            <a:pPr marL="0" indent="0" algn="just">
              <a:buFont typeface="Arial" panose="020B0604020202020204" pitchFamily="34" charset="0"/>
              <a:buNone/>
              <a:defRPr/>
            </a:pPr>
            <a:endParaRPr lang="es-SV" sz="1600" dirty="0" smtClean="0">
              <a:solidFill>
                <a:schemeClr val="bg1"/>
              </a:solidFill>
            </a:endParaRPr>
          </a:p>
          <a:p>
            <a:pPr algn="just">
              <a:buFont typeface="Arial" panose="020B0604020202020204" pitchFamily="34" charset="0"/>
              <a:buChar char="•"/>
              <a:defRPr/>
            </a:pPr>
            <a:endParaRPr lang="es-SV" sz="2400" dirty="0">
              <a:solidFill>
                <a:schemeClr val="bg1"/>
              </a:solidFill>
            </a:endParaRPr>
          </a:p>
          <a:p>
            <a:pPr>
              <a:buFont typeface="Arial" panose="020B0604020202020204" pitchFamily="34" charset="0"/>
              <a:buChar char="•"/>
              <a:defRPr/>
            </a:pPr>
            <a:endParaRPr lang="es-SV" sz="2400" dirty="0">
              <a:solidFill>
                <a:schemeClr val="bg1"/>
              </a:solidFill>
            </a:endParaRPr>
          </a:p>
        </p:txBody>
      </p:sp>
      <p:pic>
        <p:nvPicPr>
          <p:cNvPr id="3" name="Imagen 2"/>
          <p:cNvPicPr>
            <a:picLocks noChangeAspect="1"/>
          </p:cNvPicPr>
          <p:nvPr/>
        </p:nvPicPr>
        <p:blipFill>
          <a:blip r:embed="rId3"/>
          <a:stretch>
            <a:fillRect/>
          </a:stretch>
        </p:blipFill>
        <p:spPr>
          <a:xfrm>
            <a:off x="827584" y="1484784"/>
            <a:ext cx="7200800" cy="3767742"/>
          </a:xfrm>
          <a:prstGeom prst="rect">
            <a:avLst/>
          </a:prstGeom>
        </p:spPr>
      </p:pic>
      <p:sp>
        <p:nvSpPr>
          <p:cNvPr id="4" name="CuadroTexto 3"/>
          <p:cNvSpPr txBox="1"/>
          <p:nvPr/>
        </p:nvSpPr>
        <p:spPr>
          <a:xfrm>
            <a:off x="4535997" y="5293804"/>
            <a:ext cx="3960440" cy="1384995"/>
          </a:xfrm>
          <a:prstGeom prst="rect">
            <a:avLst/>
          </a:prstGeom>
          <a:noFill/>
        </p:spPr>
        <p:txBody>
          <a:bodyPr wrap="square" rtlCol="0">
            <a:spAutoFit/>
          </a:bodyPr>
          <a:lstStyle/>
          <a:p>
            <a:r>
              <a:rPr lang="es-SV" sz="1200" i="1" dirty="0" smtClean="0"/>
              <a:t>*Se gestiono con el FM la entrega de insumos a las y los Usuarios de a cuerdo a la demanda de los mismos, estandarizando un mínimo y un máximo para el cierre de paquete básico.</a:t>
            </a:r>
          </a:p>
          <a:p>
            <a:r>
              <a:rPr lang="es-SV" sz="1200" i="1" dirty="0"/>
              <a:t>*</a:t>
            </a:r>
            <a:r>
              <a:rPr lang="es-SV" sz="1200" i="1" dirty="0" smtClean="0"/>
              <a:t>Estas cantidades de insumos fueron restadas al total de insumos que esta en gestión de compras para el 2017-2018</a:t>
            </a:r>
            <a:endParaRPr lang="es-SV" sz="1200" i="1" dirty="0"/>
          </a:p>
        </p:txBody>
      </p:sp>
    </p:spTree>
    <p:extLst>
      <p:ext uri="{BB962C8B-B14F-4D97-AF65-F5344CB8AC3E}">
        <p14:creationId xmlns:p14="http://schemas.microsoft.com/office/powerpoint/2010/main" val="2870372920"/>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04664"/>
            <a:ext cx="5868144" cy="954107"/>
          </a:xfrm>
          <a:prstGeom prst="rect">
            <a:avLst/>
          </a:prstGeom>
          <a:solidFill>
            <a:schemeClr val="tx2"/>
          </a:solidFill>
        </p:spPr>
        <p:txBody>
          <a:bodyPr wrap="square" rtlCol="0">
            <a:spAutoFit/>
          </a:bodyPr>
          <a:lstStyle/>
          <a:p>
            <a:endParaRPr lang="es-ES" altLang="es-SV" sz="2000" b="1" kern="0" dirty="0">
              <a:solidFill>
                <a:schemeClr val="bg1"/>
              </a:solidFill>
            </a:endParaRPr>
          </a:p>
          <a:p>
            <a:r>
              <a:rPr lang="es-ES_tradnl" sz="3600" b="1" dirty="0" smtClean="0">
                <a:solidFill>
                  <a:schemeClr val="bg1"/>
                </a:solidFill>
                <a:effectLst>
                  <a:outerShdw blurRad="38100" dist="38100" dir="2700000" algn="tl">
                    <a:srgbClr val="000000">
                      <a:alpha val="43137"/>
                    </a:srgbClr>
                  </a:outerShdw>
                </a:effectLst>
              </a:rPr>
              <a:t>Muchas gracias</a:t>
            </a:r>
            <a:r>
              <a:rPr lang="es-ES_tradnl" sz="2000" b="1" dirty="0" smtClean="0">
                <a:solidFill>
                  <a:schemeClr val="bg1"/>
                </a:solidFill>
                <a:effectLst>
                  <a:outerShdw blurRad="38100" dist="38100" dir="2700000" algn="tl">
                    <a:srgbClr val="000000">
                      <a:alpha val="43137"/>
                    </a:srgbClr>
                  </a:outerShdw>
                </a:effectLst>
              </a:rPr>
              <a:t>.</a:t>
            </a:r>
            <a:endParaRPr lang="es-ES_tradnl" sz="2000" b="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132856"/>
            <a:ext cx="4034193" cy="295232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132856"/>
            <a:ext cx="3995936" cy="2952328"/>
          </a:xfrm>
          <a:prstGeom prst="rect">
            <a:avLst/>
          </a:prstGeom>
        </p:spPr>
      </p:pic>
    </p:spTree>
    <p:extLst>
      <p:ext uri="{BB962C8B-B14F-4D97-AF65-F5344CB8AC3E}">
        <p14:creationId xmlns:p14="http://schemas.microsoft.com/office/powerpoint/2010/main" val="3226413605"/>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667625" y="333375"/>
            <a:ext cx="1225550" cy="431800"/>
          </a:xfrm>
        </p:spPr>
        <p:txBody>
          <a:bodyPr rtlCol="0">
            <a:normAutofit lnSpcReduction="10000"/>
          </a:bodyPr>
          <a:lstStyle/>
          <a:p>
            <a:pPr eaLnBrk="1" fontAlgn="auto" hangingPunct="1">
              <a:spcAft>
                <a:spcPts val="0"/>
              </a:spcAft>
              <a:buFont typeface="Arial" panose="020B0604020202020204" pitchFamily="34" charset="0"/>
              <a:buNone/>
              <a:defRPr/>
            </a:pPr>
            <a:endParaRPr lang="es-SV" sz="2400" b="1" dirty="0" smtClean="0">
              <a:solidFill>
                <a:srgbClr val="002060"/>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s-SV" b="1" dirty="0" smtClean="0">
              <a:solidFill>
                <a:srgbClr val="002060"/>
              </a:solidFill>
              <a:latin typeface="Arial" pitchFamily="34" charset="0"/>
              <a:cs typeface="Arial" pitchFamily="34" charset="0"/>
            </a:endParaRPr>
          </a:p>
        </p:txBody>
      </p:sp>
      <p:sp>
        <p:nvSpPr>
          <p:cNvPr id="4" name="2 Subtítulo"/>
          <p:cNvSpPr txBox="1">
            <a:spLocks/>
          </p:cNvSpPr>
          <p:nvPr/>
        </p:nvSpPr>
        <p:spPr bwMode="auto">
          <a:xfrm>
            <a:off x="1476375" y="1657350"/>
            <a:ext cx="5761038" cy="431800"/>
          </a:xfrm>
          <a:prstGeom prst="rect">
            <a:avLst/>
          </a:prstGeom>
          <a:noFill/>
          <a:ln>
            <a:noFill/>
          </a:ln>
          <a:extLst/>
        </p:spPr>
        <p:txBody>
          <a:bodyPr>
            <a:normAutofit lnSpcReduction="1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endParaRPr lang="es-SV" sz="2400" b="1" dirty="0" smtClean="0">
              <a:solidFill>
                <a:srgbClr val="002060"/>
              </a:solidFill>
              <a:latin typeface="Arial" pitchFamily="34" charset="0"/>
              <a:cs typeface="Arial" pitchFamily="34" charset="0"/>
            </a:endParaRPr>
          </a:p>
        </p:txBody>
      </p:sp>
      <p:sp>
        <p:nvSpPr>
          <p:cNvPr id="19460" name="4 CuadroTexto"/>
          <p:cNvSpPr txBox="1">
            <a:spLocks noChangeArrowheads="1"/>
          </p:cNvSpPr>
          <p:nvPr/>
        </p:nvSpPr>
        <p:spPr bwMode="auto">
          <a:xfrm>
            <a:off x="2525713" y="3917950"/>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s-SV" altLang="es-SV" sz="2000" b="1">
                <a:solidFill>
                  <a:srgbClr val="000000"/>
                </a:solidFill>
                <a:latin typeface="Arial" charset="0"/>
                <a:hlinkClick r:id="rId3"/>
              </a:rPr>
              <a:t>www.mcpelsalvador.com.org</a:t>
            </a:r>
            <a:r>
              <a:rPr lang="es-SV" altLang="es-SV" sz="2800">
                <a:solidFill>
                  <a:srgbClr val="000000"/>
                </a:solidFill>
                <a:latin typeface="Arial" charset="0"/>
              </a:rPr>
              <a:t> </a:t>
            </a:r>
          </a:p>
        </p:txBody>
      </p:sp>
      <p:sp>
        <p:nvSpPr>
          <p:cNvPr id="19461" name="5 CuadroTexto"/>
          <p:cNvSpPr txBox="1">
            <a:spLocks noChangeArrowheads="1"/>
          </p:cNvSpPr>
          <p:nvPr/>
        </p:nvSpPr>
        <p:spPr bwMode="auto">
          <a:xfrm>
            <a:off x="3035300" y="4662488"/>
            <a:ext cx="319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s-SV" altLang="es-SV" sz="1600">
                <a:solidFill>
                  <a:srgbClr val="000000"/>
                </a:solidFill>
                <a:latin typeface="Arial" charset="0"/>
                <a:hlinkClick r:id="rId4"/>
              </a:rPr>
              <a:t>www.facebook.com/MCPES2002</a:t>
            </a:r>
            <a:endParaRPr lang="es-SV" altLang="es-SV" sz="1600">
              <a:solidFill>
                <a:srgbClr val="000000"/>
              </a:solidFill>
              <a:latin typeface="Arial" charset="0"/>
            </a:endParaRPr>
          </a:p>
          <a:p>
            <a:pPr eaLnBrk="1" hangingPunct="1">
              <a:spcBef>
                <a:spcPct val="0"/>
              </a:spcBef>
              <a:buFontTx/>
              <a:buNone/>
            </a:pPr>
            <a:endParaRPr lang="es-SV" altLang="es-SV" sz="1600">
              <a:solidFill>
                <a:srgbClr val="000000"/>
              </a:solidFill>
              <a:latin typeface="Arial" charset="0"/>
            </a:endParaRPr>
          </a:p>
          <a:p>
            <a:pPr eaLnBrk="1" hangingPunct="1">
              <a:spcBef>
                <a:spcPct val="0"/>
              </a:spcBef>
              <a:buFontTx/>
              <a:buNone/>
            </a:pPr>
            <a:r>
              <a:rPr lang="es-SV" altLang="es-SV" sz="1600">
                <a:solidFill>
                  <a:srgbClr val="00B0F0"/>
                </a:solidFill>
                <a:latin typeface="Arial" charset="0"/>
              </a:rPr>
              <a:t>@MCPElSalvador </a:t>
            </a:r>
          </a:p>
          <a:p>
            <a:pPr eaLnBrk="1" hangingPunct="1">
              <a:spcBef>
                <a:spcPct val="0"/>
              </a:spcBef>
              <a:buFontTx/>
              <a:buNone/>
            </a:pPr>
            <a:endParaRPr lang="es-SV" altLang="es-SV" sz="1600">
              <a:solidFill>
                <a:srgbClr val="000000"/>
              </a:solidFill>
              <a:latin typeface="Arial" charset="0"/>
            </a:endParaRPr>
          </a:p>
        </p:txBody>
      </p:sp>
      <p:sp>
        <p:nvSpPr>
          <p:cNvPr id="19462" name="AutoShape 6"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s-SV" altLang="es-SV" sz="1800">
              <a:solidFill>
                <a:srgbClr val="000000"/>
              </a:solidFill>
              <a:latin typeface="Arial" charset="0"/>
            </a:endParaRPr>
          </a:p>
        </p:txBody>
      </p:sp>
      <p:sp>
        <p:nvSpPr>
          <p:cNvPr id="19463" name="AutoShape 8" descr="data:image/jpeg;base64,/9j/4AAQSkZJRgABAQAAAQABAAD/2wCEAAkGBw8QDxANEA4QDQ8PDw8PDQ0PDw8ODQ0MFBEWFxQRFBUYHCggGholHRQUITEhJSkrLi4uFx8zODMsNygtLisBCgoKDg0OFxAQFywcFRwsLCwsLCwuKywsLCwsLCwsLCwsLCwsLSwsNywsLCwuLDcsLCwsLCwsLDcsNzcsLDcsLP/AABEIAMgAyAMBEQACEQEDEQH/xAAcAAACAgMBAQAAAAAAAAAAAAAAAQUHAgMGBAj/xABLEAABAgMBCAwMBAYABwAAAAABAAIDBBEhBQYSMTJRsbIHExQWM0FxcnORktEiIzVSYWJjZIGjweIkNFSCFUJEU5OhJUOzw+Hw8f/EABoBAQADAQEBAAAAAAAAAAAAAAABAgQFAwb/xAApEQEAAQMBBwUBAQEBAAAAAAAAAQIDETEEEhMUITNRBTJBQmEigVIj/9oADAMBAAIRAxEAPwC8UAgSCPn7sy8Gx8QYXmN8J3UvSi1XXpCk10wh4t+TBkwHO9LnhmgFaOTq+Zec3ohr35+7fO+xTyc+UcePA35+7/O+xOSnycePA35+7/O+xOSnycf8G/P3f532JyU+Tj/g35+7/O+xOSnycf8ABvz93+d9iclPk4/4N+fu/wA77E5KfJx/wb8/d/nfYnJT5OP+Dfn7v877E5KfJx/wb8/d/nfYnJT5OP8Ag35+7/O+xOSnycf8G/P3f532JyU+Tj/g35+7/O+xOSnycf8ABvz93+d9iclPk4/4N+fu3zvsTk58nHhshX5MOXAc0Z2vD/oFWdjq8p48JiQuzLx7GRBheY7wXdS8K7NdOsPSmumUgvNc1AFIECKDi74L5nEmDAOC0VDooNHOPGG5gt9jZoxvVM9y58QgpeUe+3JB4yLT8ONapriNHhiZe1kgwZ3cp4vgvOa5lbdiGZl4QxtaPjRRmo6Mdqg5mdpTmpPQbVBzM7SZqOg2qDmZ2kzUdBtUHMztJmo6DaoOZnaTNR0G1QczO0majoNqg5mdpM1HQbVBzM7SZqOg2qDmZ2kzUdBtUHMztJmo6DaoOZnaTNR0G1QczO0majoNqg5mdpM1HRk2XhHE1p5DVN6oxDB9z2HFVvprVTvybsPFHk3stHhAcYsI+Cvv7ymMJ69++ZzS2DHOE0mjYptc05jnCy3tnjG9S97d34l2YKwNBoEg5q/K6phwxAYaPi1LiDa2GMfX9CtOy2t6czo8bteOjl7nyooIjv2giymcrbcr+IeGMvVNTQYM7jib3qtNOUz0RUaae7GaegWBe0UxCkzlpqrYQKoCqAqgKoCqAqgKoCqAqgKoCqAqgKoCqYMt0Gae3E74G0Ku7CYqSspNh4sscMbV41UzEr5y8t0pb/mNHOHFTOr0T5Vqj5dTebdUxWGA81fCpgk2l0M931WLabW7OY0aLVeYw6VZXsxcbEFZ3fjmNNxBjo4Q2+gD/wBK6tmN2hjuTmp640QMaXcQFgzniCrEZlMziEFEiFxLjaTjWiIw85ljVSgVQFUBVAVQFUBVAVQFUBVAVRBtBJAAJJxACpKicRrKcZSUC4M2+0QHgZ3UZpXlN+3HyvFuZexl6M4eKG3lf3Lzna6IW4FTZvOms8LtHuTm6DgSxdefN+yP7z3JzlBwJQ09KvgxHQn0D20rQ1FoqveiqKo3oec04lphxC0hwxi1WnrCIlOwogiMrxOFCM2deFXSXo8l70wYU3DtxuMM8hs0gKb8b1stzipZrSuU2NUwaNKCsIds08+0iH4gldaPZDFrVLK68XJb+46O9TahFSNqvVUVQFUBVAVQFUBVAVQFUBVAVQSl79yHTcQtDsCGyhiPpU0OJo9JoV4Xr0W4/Xpbo3uqxLnXMgwG4MKGG2WuxvdynjXMruVVdZlqimIe1VWJAIBBWd9x/Gxv2aoXV2btsd33Ieq93kkrjxcpnIR9fovK5C9LA1E0zpYRHJhBKu3KY9y0pc1aCuQ2sJvJKmBWEA/ionPi6SurHbhij3S1XXPjBzRpKtb0RU8VV6qiqAqgKoCqAqgKoCqAqgKoMobXOIa0Vc4hrRncTQBVqmI6kRnota4lzWy0FsIWnHEdiw4hxlce5c36sttFO7GEgqLhAIBAIKwvwP42N+zUC6uzduGO77kNVaHm91yD4w806QvO5otS2Rj+Kh8+FrBUn2Sn7QtCVyQuS2lN5JUwKsgH8VE58XSV1Y7cMX2lruufGDmjSVa3orU8NV6oFUBVAVQOqAqgKoBA6oCqIdDeNKCJN4RFRBYX/vrQaSsu1VYox5e1mP6WQFy2s1IECJQQc3fZJw3FhiF5Fh2tpcAeVe9OzXJjOHnVdph5jfvJ5ovY/wDKvylavHpcVfBPsjzMSMyuC7BphChsbQ2LbZommnEvCuqJnKOqvZR7rkHxh5p0hedzRanVtjH8VD58LWCpPslP2hacrkBcltKbySpgVVAP4uJz42krqx24YvtLXdg+M/aNJV7eitTwVXoqKoCqB1QOqAqpBVAAoGgSDtdjZlsy7oW65XP22dIabEau4WFoCAUDmL/bouhS7YTTR0dxaSDQiG0VdpA+K17LRFVXX4eV6cQrmq6bHoKp0Cqh1FUHtuOfGHmnSF53NFqdW2MfxcPnwtYKk+yU/aFrSuQFyW4pvIPIVMIUjKzsQT8dtajbpiw22YZXXjtwx/Mtl2bptEUBwI8AWi0YyrW46K1NMOaY7E8H40K9MKt1UwCqBgqAVQFVIdUBVTOuEFhjOOsJ0TgYYzjrChDudjR1RNW1tg6Hrn7b7oadnnpLt1haQgSDgtkt9IksK/yRT/ti37FHSWa+4zDGcda3M4wxnHWpDwv/ALxKBqiTTG43DSUwN1x7pNMUhoJ8A2mwYwqXI6LUtUzORDPwG4WCNtl6gZsNuNVntyt9oXdK5AXHbSm8kpAomD5Rj9NM65XYjtwxfMvPfCPGjmDSVe3orUjKL2VbYcVzcTiOQmiD0MuhFHGHcoUYG9l1Dxs+IKYG5t0mZnDqTA2NnoXnU5QQmBsE3DP84TCJZbc3zm9YSTwuwScL+1D7De5cHeq8uhER4G44X9qH2G9yb1XlOI8NkKC1tcFrW1x4IAr1KJmZMNihIQKiDCJAY7KY11MWE0GnWpiZjRExEsNxwv7UPsN7k3qvJux4G44X9qH2G9yb1XkxClNkCy6Mw0WNBZRosaPAHEF2Nl624mWK77nN0WhRJ3vDxp5h0heV3Ral6Io/4hA6aW12qk9uU/aF6yuQFxm4pvJKQKKgj/iEfppnXK7EduGKNZee+AeNHMGkq9vRWpG0XsqEDCkOiBphBpgCnAThYkj6SC+cdGDRIQCAQCAQCBIKP2QvKczys/6YXZ2XtwxXfc5wrS80le/wp5h0heV3RanV6I3lCB00trtXnPblP2hekrkBcZuKbyT8UgUVA8oR+mmdcrsx24Yo90tF8HCjmDSVe1orUjV7KhAwgyClAQNSgAJgDhYonQfSAXzjpRoaJJA0AgEAoApCQUhsg+U5nlZqBdrZO1DFd9znCtDzSVwOFPMOkLyu6LUavRF8oQOmltdqpPblP2hecrkBcVuKbyT8UgUZA8oR+mmdcrsx24YvtLRfBwo5g0lelrRWpGL1VNEGFIaBoCilBgJgOimEQ9f8Umf1Ux/ni968uFT4Wmuryf8AFJn9VMf54vep4VHg36vKwdieaixBN7ZFiRaGXptj3PwaiJWlcWJc7b6aaZjENWz1TKwVz2gIEgrfZXm4sOLKCHFiQgYcbCEOI9gJDmUrQ2410dhoiqJyzX6piYw4T+KTX6qY/wA8XvXQ4VHhn36vI/is1+qmP88XvUTaozob8vLGiue4ve5z3HG5xLnHlJtV4pxHREzlrKCSuBwp5h0heV3RejVvjeUIHSy2u1ec9uU/aF5yuQFxW4pvJKQKMheUI/SzOuV2Y7cMP2lovg4UcwaSvS1orUjV7KmgalBgIHRA1KDQFFOA6JgFEwLG2IP6zll9ERcv1H3UtWzaSsZc1qCBIKy2X+FlOjj60NdT0/2yybTrCv10WYqKEkQgSCSuBwp5h0heV3RehvjeUIHSy2uF5z25T9oXlK5AXEbym8kpAo2D5Qj9NM65XaiP/OGH7S0XwcKOYNJXpa0VqRq9lcmiMmApGSYQKJgOiB0UwBSHRAUQWNsQ4pzll9ERcr1HWlq2bSVirmtQQCCstl3hZTo4+tDXU9P0qZNp1hX5C6WGYlGAJgIhQlI3A4U8w6QvK7ovQ3xfKEDpZbXavOe3KftC8ZXIC4jeJvJKmBRkLyhH6aZ13LtR24YftLTfBwo5g0lXtaK1I1eyjIBA1IYCIOikCBgIGAgasBBYuxH/AFnLL/8AcXJ9R1patm0lYi5rUEAgrLZd4WU6OPrQ11fTtKmTadYcCuizEgRCgJEpK4HCnmHSF5XdF6G6N5QgdLL67V5T25T9oXhK5AXElvE3klIFHQfKEfppjXK7cduGH7S0Xf4UcwaSr2tFakaF7KMkDVkGgYCBqwaBgIgUUhoLD2I8U5yy+iIuR6lrS17NpKxFzWoIEgrTZc4WU6OPrMXV9N9tTJtOsOBXTZRRQlioCIQSVweFPMOkLyu6L0at0b8/A6WX12rzq7UrfeF3yuQFwm8pvJKCj4P5+P00xrlduO3DD9paLvcKOYNJV7WitSOXsoyUoAUjIBIDU4DopDoiDU4DomAUTAsPYkxTnLL6Ii5PqWtLXs2krDXMaggSCtdlvhZTo42sxdX0321Mm06w4Ki6bKSjCWJTASgSNwOFPMOkLyu6L0at8X8/B6WX1wvOrtSt9oXdK5AXCbxN5JQUdB/Px+mmNdy7cduGGfdLTd4eNHMGkr0taKVI5eyhgIGpGQUwGpQyUgogYClB0QFESsPYlxTnLA0RFyPUtaf9a9m0lYS5jUECQVtstcLKdHG1mLq+m+2pk2nWHBLqMpUUJY0SQlUSNweFPMOkLyu6L0at0X8/B6WX1wvOrtSt9oXdK5AXCbymskpAo9hwboRQeOPGHxLiu5R24YZ6VMr4YWRE5WnSPqrWvCtcIZe6ksgpQyCBhWgMKUGEGQUhhEBSGgsLYm/q+WBoiLkep60/617NpKwVy2sIEgrbZZ4WU6ONrMXW9N9tTJtOsODK6bKSgYoEq4Sl73oWW/isaNJ+i8L3heiGAqboQ+OkxBA9ADmlRXiLUpj3rwlckci4LoHMCrSPQgpK+2AYE894swiIreIekf6XY2Wrft4Y70YqSMxBEVhbWxwBBzHiKtTOJRMZhysWE5ji1woRjWqJy8ZjBKyGQUjJTCDUhhBkFIYUgRBqRYWxR/V8sDREXH9T91P+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VP7LO5eXJWf+U8avyW+26H6p/ZZ3JyVn/lPGr8kb7bofqn9lnco5Kz/AMo41flH3TurHmS10eKYpYCGkhooDSuIegL1t2aLfSmFaq5q6zLwlXwqxKJhvlpKJEPgts842NXnNcQtFOU9IyLYQs8Jxxu+gWau5MvSIwj7tTwoYLDXieRi5qvbpx1lFU56Q7K8G4xhtw3Dw30LvQOILlbVe4lfTSGuzRiMu/aKLK9Qg8d0ZQRGkJkVPfFe25j3RIbcZJczP6Qujs21YjdqZrlrPWEXLXViQ/BiAuFlMLwXAfVbpppq6xLwzNPSYScG6kFwy8HOHAhUm3VGi29DIiWdb4o146tBUxFaOhbRK+y7Q71OazEGIErmhdsd6n+0YhltEt7LtDvU5rOg2mW9n2h3pms/k9plvZ9od6nerP5PaZb2fab3qd6tH8stolvZdod6b1Z/J7RLez7Q703riP5IwJb2XaHem9Wn+S2mW9l2h3pvVnRjtMt7PtDvUb1aY3RtMt7LtDvUZrI3S2mW9l2h3p/Z0FJZtvihTjq0qv8AZ0YxbpwWjKwsdA0E4k4dUrb0IyaunEi1YxpaDxNqXn48Svu00RmZV3pq6Qlb3b3HPe18QYiCGY6HOVz9p2ve/mnR727PzK1rnyghtAXNaXsUgQCDxTkg2ILQg5e6V7QPEHDMRVWiuqnSUTGXPx7021yKclQtFO13Y+XnNmmWreqPMd1lTztxHApMXqjzXdZTnbhwKRvVHmu6ynO3DgUjesPNd1lTztxHBpPeuPNd1lOeunApG9j1T1lTz104FJ72PVd1lOeup4FA3s+q7rKc/dOXoPe16p6yp5+6jgUDez6p6yo5+6nl6C3seq7rKc9dOXoLex6p6ynPXUcCkb1/Vd1lOeunApLesPNd1lRztw4NI3rDzHdZU87dTwaW2BeoK5FeUkqk7Xdn5TFmnLoLmXtAUsoPQKLwm5VVPWXpERHw6iSkWwxYF5pexSBAIBAIEWoNboDTxIFuZuZAbmZmQG5mZkBuZmZAbmZmQG5mZkBuZmZAbmZmQG5mZkBuZmZAbmZmQG5mZkBuZmZAbmZmQG5m5ggYgNzBBsAogaAQCD//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s-SV" altLang="es-SV" sz="1800">
              <a:solidFill>
                <a:srgbClr val="000000"/>
              </a:solidFill>
              <a:latin typeface="Arial" charset="0"/>
            </a:endParaRPr>
          </a:p>
        </p:txBody>
      </p:sp>
      <p:pic>
        <p:nvPicPr>
          <p:cNvPr id="19464" name="8 Imagen" descr="facebbo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4579938"/>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9 Imagen" descr="twitt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25713" y="514508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1 Rectángulo"/>
          <p:cNvSpPr>
            <a:spLocks noChangeArrowheads="1"/>
          </p:cNvSpPr>
          <p:nvPr/>
        </p:nvSpPr>
        <p:spPr bwMode="auto">
          <a:xfrm>
            <a:off x="788988" y="976313"/>
            <a:ext cx="71358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s-ES" altLang="es-SV" sz="3600" b="1" dirty="0">
                <a:solidFill>
                  <a:srgbClr val="000000"/>
                </a:solidFill>
                <a:latin typeface="Arial Black" charset="0"/>
              </a:rPr>
              <a:t>MCP-ES</a:t>
            </a:r>
          </a:p>
          <a:p>
            <a:pPr algn="ctr" eaLnBrk="1" hangingPunct="1">
              <a:spcBef>
                <a:spcPct val="0"/>
              </a:spcBef>
              <a:buFontTx/>
              <a:buNone/>
            </a:pPr>
            <a:endParaRPr lang="es-ES" altLang="es-SV" sz="2400" b="1" dirty="0">
              <a:solidFill>
                <a:srgbClr val="000000"/>
              </a:solidFill>
              <a:latin typeface="Arial Black" charset="0"/>
            </a:endParaRPr>
          </a:p>
          <a:p>
            <a:pPr algn="ctr" eaLnBrk="1" hangingPunct="1">
              <a:spcBef>
                <a:spcPct val="0"/>
              </a:spcBef>
              <a:buFontTx/>
              <a:buNone/>
            </a:pPr>
            <a:r>
              <a:rPr lang="es-ES" altLang="es-SV" sz="2400" b="1" dirty="0">
                <a:solidFill>
                  <a:srgbClr val="000000"/>
                </a:solidFill>
                <a:latin typeface="Arial Black" charset="0"/>
              </a:rPr>
              <a:t>Contribuyendo a la reducción significativa y sostenible del VIH Sida y Tuberculosis, a través de las subvenciones del Fondo Mundial </a:t>
            </a:r>
          </a:p>
        </p:txBody>
      </p:sp>
      <p:pic>
        <p:nvPicPr>
          <p:cNvPr id="19467" name="Imagen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82838" y="3916363"/>
            <a:ext cx="6524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467544" y="1268760"/>
            <a:ext cx="7776864" cy="2031325"/>
          </a:xfrm>
          <a:prstGeom prst="rect">
            <a:avLst/>
          </a:prstGeom>
          <a:noFill/>
        </p:spPr>
        <p:txBody>
          <a:bodyPr wrap="square" rtlCol="0">
            <a:spAutoFit/>
          </a:bodyPr>
          <a:lstStyle/>
          <a:p>
            <a:pPr marL="0" indent="0" algn="just">
              <a:buNone/>
            </a:pPr>
            <a:r>
              <a:rPr lang="es-ES_tradnl" dirty="0"/>
              <a:t>Entre las actividades se contempla el desarrollo de la estrategia prevención</a:t>
            </a:r>
            <a:r>
              <a:rPr lang="es-ES" dirty="0"/>
              <a:t> combinada </a:t>
            </a:r>
            <a:r>
              <a:rPr lang="es-ES" dirty="0" smtClean="0"/>
              <a:t>que coordina los esfuerzos de MINSAL por medio de sus </a:t>
            </a:r>
            <a:r>
              <a:rPr lang="es-ES" dirty="0"/>
              <a:t>clínicas VICITS </a:t>
            </a:r>
            <a:r>
              <a:rPr lang="es-ES" dirty="0" smtClean="0"/>
              <a:t>y las intervenciones de organizaciones de sociedad civil que ofertan una </a:t>
            </a:r>
            <a:r>
              <a:rPr lang="es-ES" dirty="0"/>
              <a:t>serie de actividades y servicios que </a:t>
            </a:r>
            <a:r>
              <a:rPr lang="es-ES" dirty="0" smtClean="0"/>
              <a:t>contribuyen </a:t>
            </a:r>
            <a:r>
              <a:rPr lang="es-ES" dirty="0"/>
              <a:t>a </a:t>
            </a:r>
            <a:r>
              <a:rPr lang="es-ES" dirty="0" smtClean="0"/>
              <a:t>promover la </a:t>
            </a:r>
            <a:r>
              <a:rPr lang="es-ES" dirty="0"/>
              <a:t>adopción de conductas saludables para la prevención del las ITS y el </a:t>
            </a:r>
            <a:r>
              <a:rPr lang="es-ES" dirty="0" smtClean="0"/>
              <a:t>VIH, a mejorar el diagnostico de ITS y VIH y a ampliar el acceso a tratamientos y servicios de salud.</a:t>
            </a:r>
            <a:endParaRPr lang="es-ES_tradnl" dirty="0"/>
          </a:p>
        </p:txBody>
      </p:sp>
      <p:pic>
        <p:nvPicPr>
          <p:cNvPr id="7" name="Imagen 6" descr="DSC_409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1401" y="3623708"/>
            <a:ext cx="3568991" cy="2397580"/>
          </a:xfrm>
          <a:prstGeom prst="rect">
            <a:avLst/>
          </a:prstGeom>
        </p:spPr>
      </p:pic>
      <p:pic>
        <p:nvPicPr>
          <p:cNvPr id="8" name="Imagen 7" descr="DSC_038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52" y="3623708"/>
            <a:ext cx="3913154" cy="2397580"/>
          </a:xfrm>
          <a:prstGeom prst="rect">
            <a:avLst/>
          </a:prstGeom>
        </p:spPr>
      </p:pic>
      <p:sp>
        <p:nvSpPr>
          <p:cNvPr id="9" name="1 Título"/>
          <p:cNvSpPr txBox="1">
            <a:spLocks/>
          </p:cNvSpPr>
          <p:nvPr/>
        </p:nvSpPr>
        <p:spPr bwMode="auto">
          <a:xfrm>
            <a:off x="0" y="476250"/>
            <a:ext cx="6804025" cy="504825"/>
          </a:xfrm>
          <a:prstGeom prst="rect">
            <a:avLst/>
          </a:prstGeom>
          <a:solidFill>
            <a:schemeClr val="tx2"/>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SV" altLang="es-ES" sz="2400" b="1" dirty="0" smtClean="0">
                <a:solidFill>
                  <a:schemeClr val="bg1"/>
                </a:solidFill>
                <a:effectLst>
                  <a:outerShdw blurRad="38100" dist="38100" dir="2700000" algn="tl">
                    <a:srgbClr val="000000">
                      <a:alpha val="43137"/>
                    </a:srgbClr>
                  </a:outerShdw>
                </a:effectLst>
              </a:rPr>
              <a:t>ANTECEDENTES</a:t>
            </a:r>
            <a:endParaRPr lang="es-ES" altLang="es-ES" sz="24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4474304"/>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476672"/>
            <a:ext cx="6768752" cy="576064"/>
          </a:xfrm>
          <a:solidFill>
            <a:schemeClr val="tx2"/>
          </a:solidFill>
        </p:spPr>
        <p:txBody>
          <a:bodyPr/>
          <a:lstStyle/>
          <a:p>
            <a:pPr algn="just"/>
            <a:r>
              <a:rPr lang="es-ES_tradnl" sz="2800" b="1" dirty="0" smtClean="0">
                <a:solidFill>
                  <a:schemeClr val="bg1"/>
                </a:solidFill>
              </a:rPr>
              <a:t>Estrategia Prevención</a:t>
            </a:r>
            <a:r>
              <a:rPr lang="es-ES" sz="2800" b="1" dirty="0" smtClean="0">
                <a:solidFill>
                  <a:schemeClr val="bg1"/>
                </a:solidFill>
              </a:rPr>
              <a:t> Combinada</a:t>
            </a:r>
            <a:endParaRPr lang="es-ES_tradnl" sz="2800" b="1" dirty="0">
              <a:solidFill>
                <a:schemeClr val="bg1"/>
              </a:solidFill>
            </a:endParaRPr>
          </a:p>
        </p:txBody>
      </p:sp>
      <p:graphicFrame>
        <p:nvGraphicFramePr>
          <p:cNvPr id="9" name="5 Marcador de contenido"/>
          <p:cNvGraphicFramePr>
            <a:graphicFrameLocks/>
          </p:cNvGraphicFramePr>
          <p:nvPr>
            <p:extLst>
              <p:ext uri="{D42A27DB-BD31-4B8C-83A1-F6EECF244321}">
                <p14:modId xmlns:p14="http://schemas.microsoft.com/office/powerpoint/2010/main" val="1288618288"/>
              </p:ext>
            </p:extLst>
          </p:nvPr>
        </p:nvGraphicFramePr>
        <p:xfrm>
          <a:off x="539552" y="1324178"/>
          <a:ext cx="8328163" cy="505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2216258"/>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54743" y="1700808"/>
            <a:ext cx="8689257" cy="3600400"/>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Informe Programático</a:t>
            </a:r>
            <a:endParaRPr lang="es-SV" sz="1600" b="1" dirty="0" smtClean="0">
              <a:solidFill>
                <a:schemeClr val="bg1"/>
              </a:solidFill>
              <a:effectLst>
                <a:outerShdw blurRad="38100" dist="38100" dir="2700000" algn="tl">
                  <a:srgbClr val="000000">
                    <a:alpha val="43137"/>
                  </a:srgbClr>
                </a:outerShdw>
              </a:effectLst>
            </a:endParaRPr>
          </a:p>
          <a:p>
            <a:pPr algn="just">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4125329"/>
            <a:ext cx="4103948" cy="2735965"/>
          </a:xfrm>
          <a:prstGeom prst="rect">
            <a:avLst/>
          </a:prstGeom>
          <a:ln>
            <a:noFill/>
          </a:ln>
          <a:effectLst>
            <a:softEdge rad="112500"/>
          </a:effectLst>
        </p:spPr>
      </p:pic>
      <p:pic>
        <p:nvPicPr>
          <p:cNvPr id="5" name="Imagen 4"/>
          <p:cNvPicPr>
            <a:picLocks noChangeAspect="1"/>
          </p:cNvPicPr>
          <p:nvPr/>
        </p:nvPicPr>
        <p:blipFill>
          <a:blip r:embed="rId4"/>
          <a:stretch>
            <a:fillRect/>
          </a:stretch>
        </p:blipFill>
        <p:spPr>
          <a:xfrm>
            <a:off x="395536" y="1340768"/>
            <a:ext cx="3476697" cy="4130256"/>
          </a:xfrm>
          <a:prstGeom prst="rect">
            <a:avLst/>
          </a:prstGeom>
          <a:ln>
            <a:noFill/>
          </a:ln>
          <a:effectLst>
            <a:softEdge rad="112500"/>
          </a:effectLst>
        </p:spPr>
      </p:pic>
      <p:pic>
        <p:nvPicPr>
          <p:cNvPr id="6" name="Imagen 5"/>
          <p:cNvPicPr>
            <a:picLocks noChangeAspect="1"/>
          </p:cNvPicPr>
          <p:nvPr/>
        </p:nvPicPr>
        <p:blipFill>
          <a:blip r:embed="rId5"/>
          <a:stretch>
            <a:fillRect/>
          </a:stretch>
        </p:blipFill>
        <p:spPr>
          <a:xfrm>
            <a:off x="4788024" y="1242070"/>
            <a:ext cx="2448272" cy="2824369"/>
          </a:xfrm>
          <a:prstGeom prst="ellipse">
            <a:avLst/>
          </a:prstGeom>
          <a:ln>
            <a:noFill/>
          </a:ln>
          <a:effectLst>
            <a:softEdge rad="112500"/>
          </a:effectLst>
        </p:spPr>
      </p:pic>
    </p:spTree>
    <p:extLst>
      <p:ext uri="{BB962C8B-B14F-4D97-AF65-F5344CB8AC3E}">
        <p14:creationId xmlns:p14="http://schemas.microsoft.com/office/powerpoint/2010/main" val="106540768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Descripción de los indicadores:</a:t>
            </a:r>
            <a:endParaRPr lang="es-SV" sz="1600" b="1" dirty="0" smtClean="0">
              <a:solidFill>
                <a:schemeClr val="bg1"/>
              </a:solidFill>
              <a:effectLst>
                <a:outerShdw blurRad="38100" dist="38100" dir="2700000" algn="tl">
                  <a:srgbClr val="000000">
                    <a:alpha val="43137"/>
                  </a:srgbClr>
                </a:outerShdw>
              </a:effectLst>
            </a:endParaRPr>
          </a:p>
          <a:p>
            <a:pPr algn="just">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a:stretch>
            <a:fillRect/>
          </a:stretch>
        </p:blipFill>
        <p:spPr>
          <a:xfrm>
            <a:off x="107504" y="1340767"/>
            <a:ext cx="8806692" cy="3216357"/>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844" y="4679887"/>
            <a:ext cx="3168352" cy="2112235"/>
          </a:xfrm>
          <a:prstGeom prst="ellipse">
            <a:avLst/>
          </a:prstGeom>
          <a:ln>
            <a:noFill/>
          </a:ln>
          <a:effectLst>
            <a:softEdge rad="112500"/>
          </a:effectLst>
        </p:spPr>
      </p:pic>
    </p:spTree>
    <p:extLst>
      <p:ext uri="{BB962C8B-B14F-4D97-AF65-F5344CB8AC3E}">
        <p14:creationId xmlns:p14="http://schemas.microsoft.com/office/powerpoint/2010/main" val="3455970713"/>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0" y="476672"/>
            <a:ext cx="6732239"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ALCANCE DE PAQUETES BÁSICOS  POBLACIÓN </a:t>
            </a:r>
            <a:r>
              <a:rPr lang="es-SV" sz="2400" b="1" dirty="0" smtClean="0">
                <a:solidFill>
                  <a:schemeClr val="bg1"/>
                </a:solidFill>
                <a:effectLst>
                  <a:outerShdw blurRad="38100" dist="38100" dir="2700000" algn="tl">
                    <a:srgbClr val="000000">
                      <a:alpha val="43137"/>
                    </a:srgbClr>
                  </a:outerShdw>
                </a:effectLst>
              </a:rPr>
              <a:t>HSH</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graphicFrame>
        <p:nvGraphicFramePr>
          <p:cNvPr id="3" name="Chart 4"/>
          <p:cNvGraphicFramePr>
            <a:graphicFrameLocks/>
          </p:cNvGraphicFramePr>
          <p:nvPr>
            <p:extLst>
              <p:ext uri="{D42A27DB-BD31-4B8C-83A1-F6EECF244321}">
                <p14:modId xmlns:p14="http://schemas.microsoft.com/office/powerpoint/2010/main" val="1351783701"/>
              </p:ext>
            </p:extLst>
          </p:nvPr>
        </p:nvGraphicFramePr>
        <p:xfrm>
          <a:off x="1475656" y="1357360"/>
          <a:ext cx="5106882" cy="25922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stretch>
            <a:fillRect/>
          </a:stretch>
        </p:blipFill>
        <p:spPr>
          <a:xfrm>
            <a:off x="755576" y="4221088"/>
            <a:ext cx="7368300" cy="2304256"/>
          </a:xfrm>
          <a:prstGeom prst="rect">
            <a:avLst/>
          </a:prstGeom>
        </p:spPr>
      </p:pic>
      <p:sp>
        <p:nvSpPr>
          <p:cNvPr id="9" name="Llamada de flecha hacia abajo 8"/>
          <p:cNvSpPr/>
          <p:nvPr/>
        </p:nvSpPr>
        <p:spPr>
          <a:xfrm>
            <a:off x="4716016" y="4055558"/>
            <a:ext cx="936104" cy="720080"/>
          </a:xfrm>
          <a:prstGeom prst="downArrow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solidFill>
                  <a:schemeClr val="bg1"/>
                </a:solidFill>
              </a:rPr>
              <a:t>14,715</a:t>
            </a:r>
            <a:endParaRPr lang="es-SV" b="1" dirty="0">
              <a:solidFill>
                <a:schemeClr val="bg1"/>
              </a:solidFill>
            </a:endParaRPr>
          </a:p>
        </p:txBody>
      </p:sp>
      <p:sp>
        <p:nvSpPr>
          <p:cNvPr id="10" name="Elipse 9"/>
          <p:cNvSpPr/>
          <p:nvPr/>
        </p:nvSpPr>
        <p:spPr>
          <a:xfrm>
            <a:off x="5940152" y="4775638"/>
            <a:ext cx="1872208" cy="124565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106 %</a:t>
            </a:r>
            <a:endParaRPr lang="es-SV" b="1" dirty="0"/>
          </a:p>
        </p:txBody>
      </p:sp>
      <p:sp>
        <p:nvSpPr>
          <p:cNvPr id="11" name="Rectángulo redondeado 10"/>
          <p:cNvSpPr/>
          <p:nvPr/>
        </p:nvSpPr>
        <p:spPr>
          <a:xfrm>
            <a:off x="3801758" y="3749475"/>
            <a:ext cx="942364" cy="20809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SV"/>
          </a:p>
        </p:txBody>
      </p:sp>
    </p:spTree>
    <p:extLst>
      <p:ext uri="{BB962C8B-B14F-4D97-AF65-F5344CB8AC3E}">
        <p14:creationId xmlns:p14="http://schemas.microsoft.com/office/powerpoint/2010/main" val="568657400"/>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arcador de contenido 11"/>
          <p:cNvSpPr>
            <a:spLocks noGrp="1"/>
          </p:cNvSpPr>
          <p:nvPr>
            <p:ph idx="1"/>
          </p:nvPr>
        </p:nvSpPr>
        <p:spPr>
          <a:xfrm>
            <a:off x="1" y="476672"/>
            <a:ext cx="6588224" cy="720080"/>
          </a:xfrm>
          <a:solidFill>
            <a:schemeClr val="tx2"/>
          </a:solidFill>
        </p:spPr>
        <p:txBody>
          <a:bodyPr/>
          <a:lstStyle/>
          <a:p>
            <a:pPr marL="114300" indent="0">
              <a:buFont typeface="Arial" panose="020B0604020202020204" pitchFamily="34" charset="0"/>
              <a:buNone/>
              <a:defRPr/>
            </a:pPr>
            <a:r>
              <a:rPr lang="es-ES" sz="2400" b="1" dirty="0" smtClean="0">
                <a:solidFill>
                  <a:schemeClr val="bg1"/>
                </a:solidFill>
                <a:effectLst>
                  <a:outerShdw blurRad="38100" dist="38100" dir="2700000" algn="tl">
                    <a:srgbClr val="000000">
                      <a:alpha val="43137"/>
                    </a:srgbClr>
                  </a:outerShdw>
                </a:effectLst>
              </a:rPr>
              <a:t>COMENTARIOS DEL ALCANCE DE PAQUETES BÁSICOS EN POBLACION HSH</a:t>
            </a:r>
            <a:endParaRPr lang="es-SV" sz="2400" b="1" dirty="0">
              <a:solidFill>
                <a:schemeClr val="bg1"/>
              </a:solidFill>
              <a:effectLst>
                <a:outerShdw blurRad="38100" dist="38100" dir="2700000" algn="tl">
                  <a:srgbClr val="000000">
                    <a:alpha val="43137"/>
                  </a:srgbClr>
                </a:outerShdw>
              </a:effectLst>
            </a:endParaRPr>
          </a:p>
          <a:p>
            <a:pPr>
              <a:buFont typeface="Arial" panose="020B0604020202020204" pitchFamily="34" charset="0"/>
              <a:buChar char="•"/>
              <a:defRPr/>
            </a:pPr>
            <a:endParaRPr lang="es-SV" sz="2400" b="1" dirty="0">
              <a:solidFill>
                <a:schemeClr val="bg1"/>
              </a:solidFill>
              <a:effectLst>
                <a:outerShdw blurRad="38100" dist="38100" dir="2700000" algn="tl">
                  <a:srgbClr val="000000">
                    <a:alpha val="43137"/>
                  </a:srgbClr>
                </a:outerShdw>
              </a:effectLst>
            </a:endParaRPr>
          </a:p>
        </p:txBody>
      </p:sp>
      <p:sp>
        <p:nvSpPr>
          <p:cNvPr id="6" name="CuadroTexto 5"/>
          <p:cNvSpPr txBox="1"/>
          <p:nvPr/>
        </p:nvSpPr>
        <p:spPr>
          <a:xfrm>
            <a:off x="179512" y="1340768"/>
            <a:ext cx="8856984" cy="4939814"/>
          </a:xfrm>
          <a:prstGeom prst="rect">
            <a:avLst/>
          </a:prstGeom>
          <a:noFill/>
        </p:spPr>
        <p:txBody>
          <a:bodyPr wrap="square" rtlCol="0">
            <a:spAutoFit/>
          </a:bodyPr>
          <a:lstStyle/>
          <a:p>
            <a:r>
              <a:rPr lang="es-SV" sz="1050" dirty="0"/>
              <a:t>El progreso alcanzado durante el   año 2016 permitió lograr las metas programáticas previstas   de acuerdo a los planes Operativos implementados por los socios de prevención, los cuales incluyeron   el cierre de ciclos de las personas con </a:t>
            </a:r>
            <a:r>
              <a:rPr lang="es-SV" sz="1050" dirty="0" err="1"/>
              <a:t>CUIs</a:t>
            </a:r>
            <a:r>
              <a:rPr lang="es-SV" sz="1050" dirty="0"/>
              <a:t> que se registraron en el sistema SIGPRO durante el año 2016.</a:t>
            </a:r>
          </a:p>
          <a:p>
            <a:r>
              <a:rPr lang="es-SV" sz="1050" dirty="0"/>
              <a:t> Las actividades desarrolladas como parte de los planes operativos anuales se enfocaron en: </a:t>
            </a:r>
          </a:p>
          <a:p>
            <a:r>
              <a:rPr lang="es-SV" sz="1050" dirty="0"/>
              <a:t>1- Tres Actividades de cambio de comportamiento.(abordajes cara a cara o la participación de actividades lúdicas  grupales sobre temas  específicos de la población  trabajadoras sexuales femeninas ,  relacionados con la prevención del VIH.</a:t>
            </a:r>
          </a:p>
          <a:p>
            <a:r>
              <a:rPr lang="es-SV" sz="1050" dirty="0"/>
              <a:t>2- La entrega de insumos exclusivamente en actividades educativas    y   en la cantidad requerida, de acuerdo al marco de desempeño, esta entrega de insumos implicaba   la demostración del uso correcto y consistente del condón, así como la negociación con las parejas sexuales.</a:t>
            </a:r>
          </a:p>
          <a:p>
            <a:r>
              <a:rPr lang="es-SV" sz="1050" dirty="0"/>
              <a:t>3- Referencias a pruebas de VIH.  Todas las trabajadoras sexuales femeninas se les brindó la oportunidad de analizar la importancia de la toma de prueba de VIH, y   fueron referidas a las Unidades móviles de prevención y/o a las clínicas VICITS. Así también el 100% de las trabajadoras sexuales femeninas a las que se les tomó prueba rápida oral se refirieron a las clínicas VICITS para la toma de otras pruebas de otras infecciones de transmisión sexual.  Las mujeres trabajadoras sexuales son la población que más visita las clínicas de atención   VICITS  y demandan los servicios ofrecidos a ellas.</a:t>
            </a:r>
          </a:p>
          <a:p>
            <a:r>
              <a:rPr lang="es-SV" sz="1050" dirty="0"/>
              <a:t>- Además dentro de estas acciones se realizaron  actividades de auto cuido, talleres específicos y barridos de zona de las </a:t>
            </a:r>
            <a:r>
              <a:rPr lang="es-SV" sz="1050" dirty="0" err="1"/>
              <a:t>areas</a:t>
            </a:r>
            <a:r>
              <a:rPr lang="es-SV" sz="1050" dirty="0"/>
              <a:t> de trabajo sexual,  donde  se oferto prueba rápida oral  de VIH con pre y post consejería (En coordinación con las clínicas VICITS), promoviendo actividades que permitieron la concentración de la población TSF y así lograr un número mayor de intervenciones. </a:t>
            </a:r>
          </a:p>
          <a:p>
            <a:r>
              <a:rPr lang="es-SV" sz="1050" dirty="0"/>
              <a:t>- Las actividades se dirigieron a las zonas de concentración de trabajo sexual identificadas a través de los diferentes mapeos de los </a:t>
            </a:r>
            <a:r>
              <a:rPr lang="es-SV" sz="1050" dirty="0" err="1"/>
              <a:t>SR`s</a:t>
            </a:r>
            <a:r>
              <a:rPr lang="es-SV" sz="1050" dirty="0"/>
              <a:t>, esto con la finalidad de acercar las atenciones de las usuarias a los centros de trabajo sexual y de esta forma obtener los beneficios del programa  e insumos como Condones masculinos, condones femeninos, mantas de látex, lubricantes en tubo y sachet, permitiendo alcanzar de manera efectiva el cumplimiento de la meta proyectada.</a:t>
            </a:r>
          </a:p>
          <a:p>
            <a:r>
              <a:rPr lang="es-SV" sz="1050" dirty="0"/>
              <a:t> La  coordinación efectiva  del RP Plan  con el nivel central ( Gerencia Programa, Clínicas VICITS , Sub-comisión nacional de Monitoreo y Evaluación,  Laboratorio Nacional de referencia, junta de vigilancia de la profesión  laboratorio clínico ) y con el nivel local ( Equipo multidisciplinario de clínicas VICITS)  permitió el fortalecimiento y  la promoción de los diferentes servicios de las clínicas VICITS, así como las referencia de las usuarias desde los CCPI a estas   Clínicas como parte de las actividades diarias de las educadoras en prevención combinada,  donde ofertan no solo la prueba de VIH, si no otros servicios de prevención, diagnóstico y tratamiento de ITS.</a:t>
            </a:r>
          </a:p>
          <a:p>
            <a:r>
              <a:rPr lang="es-SV" sz="1050" dirty="0"/>
              <a:t>- Como parte del paquete básico, la entrega de insumos se realizó dentro los rangos mínimos y máximos de acuerdo al análisis solicitado y estipulado para el cumplimiento de la meta, y todas las entregas de estos insumos fueron dentro de actividades educativas. </a:t>
            </a:r>
          </a:p>
          <a:p>
            <a:r>
              <a:rPr lang="es-SV" sz="1050" dirty="0"/>
              <a:t>De acuerdo al indicador el cual está compuesto por personas nuevas alcanzadas y personas alcanzadas en categoría de seguimiento.</a:t>
            </a:r>
          </a:p>
          <a:p>
            <a:r>
              <a:rPr lang="es-SV" sz="1050" dirty="0"/>
              <a:t>La meta anual para este indicador es acumulada la cual es de 10,644 al final del año 2016 y se alcanzó un total de 11,234 representando un 106% % de cumplimiento de esta meta anual.</a:t>
            </a:r>
          </a:p>
        </p:txBody>
      </p:sp>
    </p:spTree>
    <p:extLst>
      <p:ext uri="{BB962C8B-B14F-4D97-AF65-F5344CB8AC3E}">
        <p14:creationId xmlns:p14="http://schemas.microsoft.com/office/powerpoint/2010/main" val="3389750008"/>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3485</Words>
  <Application>Microsoft Office PowerPoint</Application>
  <PresentationFormat>Presentación en pantalla (4:3)</PresentationFormat>
  <Paragraphs>139</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Arial</vt:lpstr>
      <vt:lpstr>Arial Black</vt:lpstr>
      <vt:lpstr>Arial Hebrew</vt:lpstr>
      <vt:lpstr>Britannic Bold</vt:lpstr>
      <vt:lpstr>Calibri</vt:lpstr>
      <vt:lpstr>Plan</vt:lpstr>
      <vt:lpstr>Tema de Office</vt:lpstr>
      <vt:lpstr>4_Tema de Office</vt:lpstr>
      <vt:lpstr>     </vt:lpstr>
      <vt:lpstr>Presentación de PowerPoint</vt:lpstr>
      <vt:lpstr>Presentación de PowerPoint</vt:lpstr>
      <vt:lpstr>Estrategia Prevención Combinada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ALCANCES DEL PROYECTO FINANCIADO POR EL FONDO MUNIDAL</dc:title>
  <dc:creator>Gerardo Lara</dc:creator>
  <cp:lastModifiedBy>Anabell Amaya</cp:lastModifiedBy>
  <cp:revision>84</cp:revision>
  <dcterms:created xsi:type="dcterms:W3CDTF">2015-12-08T17:31:34Z</dcterms:created>
  <dcterms:modified xsi:type="dcterms:W3CDTF">2017-03-23T14:25:55Z</dcterms:modified>
</cp:coreProperties>
</file>