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8" r:id="rId4"/>
    <p:sldId id="259" r:id="rId5"/>
    <p:sldId id="269" r:id="rId6"/>
    <p:sldId id="279" r:id="rId7"/>
    <p:sldId id="280" r:id="rId8"/>
    <p:sldId id="281" r:id="rId9"/>
    <p:sldId id="260" r:id="rId10"/>
    <p:sldId id="265" r:id="rId11"/>
    <p:sldId id="268" r:id="rId12"/>
    <p:sldId id="274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3">
          <p15:clr>
            <a:srgbClr val="A4A3A4"/>
          </p15:clr>
        </p15:guide>
        <p15:guide id="2" pos="2901">
          <p15:clr>
            <a:srgbClr val="A4A3A4"/>
          </p15:clr>
        </p15:guide>
        <p15:guide id="3" pos="5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1566" y="84"/>
      </p:cViewPr>
      <p:guideLst>
        <p:guide orient="horz" pos="443"/>
        <p:guide pos="2901"/>
        <p:guide pos="5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9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50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7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3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9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3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A9B4-B631-3242-A3C7-BC5023AC4795}" type="datetimeFigureOut">
              <a:rPr lang="en-US" smtClean="0"/>
              <a:pPr/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6892-421B-2F40-B1BA-3D8CF1DB048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4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mailto:carlosnic@gmail.com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secejecutiva@redtrasex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poblacionesclave@gmail.com" TargetMode="External"/><Relationship Id="rId4" Type="http://schemas.openxmlformats.org/officeDocument/2006/relationships/hyperlink" Target="mailto:coord_red_lactrans@yahoo.com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1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Presentación del Consorcio de Poblaciones Clave sobre la Propuesta </a:t>
            </a:r>
            <a:r>
              <a:rPr lang="es-ES_tradnl" dirty="0" err="1"/>
              <a:t>Multipaís</a:t>
            </a:r>
            <a:r>
              <a:rPr lang="es-ES_tradnl" dirty="0"/>
              <a:t> </a:t>
            </a:r>
            <a:br>
              <a:rPr lang="es-ES_tradnl" dirty="0"/>
            </a:br>
            <a:r>
              <a:rPr lang="es-ES_tradnl" dirty="0"/>
              <a:t>del Fondo Mundial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9042"/>
            <a:ext cx="6400800" cy="1298713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Presentación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 </a:t>
            </a:r>
          </a:p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Mecanismo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Coordinador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País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ACBCE98-AF86-4EC5-8187-B54D05BAE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255" y="388257"/>
            <a:ext cx="2595490" cy="70649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9806E40-C8B7-444F-9A01-CB3920976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89" y="-14342"/>
            <a:ext cx="2880366" cy="140513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3A8BA4D-77E6-4695-8738-DE457B8DC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1594" y="142564"/>
            <a:ext cx="2768518" cy="12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23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accent4">
                    <a:lumMod val="75000"/>
                  </a:schemeClr>
                </a:solidFill>
              </a:rPr>
              <a:t>Términos de referencia 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6748" cy="50770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604A7B"/>
                </a:solidFill>
              </a:rPr>
              <a:t>2) </a:t>
            </a:r>
            <a:r>
              <a:rPr lang="es-ES_tradnl" b="1" dirty="0">
                <a:solidFill>
                  <a:srgbClr val="604A7B"/>
                </a:solidFill>
              </a:rPr>
              <a:t>Movilización de recursos para las organizaciones de población clave:</a:t>
            </a:r>
          </a:p>
          <a:p>
            <a:pPr marL="0" indent="0">
              <a:buNone/>
            </a:pPr>
            <a:r>
              <a:rPr lang="es-ES_tradnl" dirty="0"/>
              <a:t>Algunas posibles actividades: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Asegurar un red de contención inmediata para reducir el impacto inmediato de la transición en las organizaciones.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Fondos semilla para el desarrollo de modelos de negocios de organizaciones sustentables.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Apoyo a las organizaciones en la movilización de donantes no tradicionales.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Herramientas, capacitaciones y pasantías.</a:t>
            </a:r>
          </a:p>
        </p:txBody>
      </p:sp>
    </p:spTree>
    <p:extLst>
      <p:ext uri="{BB962C8B-B14F-4D97-AF65-F5344CB8AC3E}">
        <p14:creationId xmlns:p14="http://schemas.microsoft.com/office/powerpoint/2010/main" val="365572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8562"/>
          </a:xfrm>
        </p:spPr>
        <p:txBody>
          <a:bodyPr/>
          <a:lstStyle/>
          <a:p>
            <a:r>
              <a:rPr lang="es-ES_tradnl" dirty="0">
                <a:solidFill>
                  <a:srgbClr val="604A7B"/>
                </a:solidFill>
              </a:rPr>
              <a:t>Términos de referencia </a:t>
            </a:r>
            <a:r>
              <a:rPr lang="en-US" dirty="0">
                <a:solidFill>
                  <a:srgbClr val="604A7B"/>
                </a:solidFill>
              </a:rPr>
              <a:t>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562"/>
            <a:ext cx="8229600" cy="56219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604A7B"/>
                </a:solidFill>
              </a:rPr>
              <a:t>3) Reducción de las barreras estructurales  para el acceso de las poblaciones clave a los servicios (incluyendo estigma, discriminación y violencia).</a:t>
            </a:r>
          </a:p>
          <a:p>
            <a:pPr marL="0" indent="0">
              <a:buNone/>
            </a:pPr>
            <a:r>
              <a:rPr lang="es-ES_tradnl" dirty="0"/>
              <a:t>Algunas posibles actividades:</a:t>
            </a:r>
            <a:endParaRPr lang="es-ES_tradnl" b="1" dirty="0">
              <a:solidFill>
                <a:srgbClr val="604A7B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Incidencia política para marcos legales inclusivos y equitativos.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Mejora de la calidad de atención en el sector salud.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Creación de observatorios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Continuación del trabajo de las redes en proyectos regionales.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Herramientas y capacitaciones</a:t>
            </a:r>
          </a:p>
          <a:p>
            <a:pPr marL="0" indent="0">
              <a:buNone/>
            </a:pPr>
            <a:endParaRPr lang="es-ES_tradnl" dirty="0">
              <a:solidFill>
                <a:srgbClr val="604A7B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09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8124"/>
            <a:ext cx="8229600" cy="1143000"/>
          </a:xfrm>
        </p:spPr>
        <p:txBody>
          <a:bodyPr/>
          <a:lstStyle/>
          <a:p>
            <a:r>
              <a:rPr lang="es-ES_tradnl" dirty="0">
                <a:solidFill>
                  <a:srgbClr val="604A7B"/>
                </a:solidFill>
              </a:rPr>
              <a:t>Términos de referencia </a:t>
            </a:r>
            <a:r>
              <a:rPr lang="en-US" dirty="0">
                <a:solidFill>
                  <a:srgbClr val="604A7B"/>
                </a:solidFill>
              </a:rPr>
              <a:t>(d)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06"/>
            <a:ext cx="8229600" cy="564309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chemeClr val="accent4">
                    <a:lumMod val="75000"/>
                  </a:schemeClr>
                </a:solidFill>
              </a:rPr>
              <a:t>4) Mejorar en el conocimiento, generación y uso de la información estratégica sobre poblaciones clave desde la comunidades afectadas.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0000"/>
                </a:solidFill>
              </a:rPr>
              <a:t>Algunas posibles actividades: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solidFill>
                  <a:srgbClr val="000000"/>
                </a:solidFill>
              </a:rPr>
              <a:t>Acuerdo de cooperación con el GCTH.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solidFill>
                  <a:srgbClr val="000000"/>
                </a:solidFill>
              </a:rPr>
              <a:t>Capacitación de las poblaciones clave para la participación en la generación de información estratégica.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solidFill>
                  <a:srgbClr val="000000"/>
                </a:solidFill>
              </a:rPr>
              <a:t>Incidencia presupuestaría para la generación de información estratégica nacional.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>
                <a:solidFill>
                  <a:srgbClr val="000000"/>
                </a:solidFill>
              </a:rPr>
              <a:t>Herramientas</a:t>
            </a:r>
            <a:endParaRPr lang="es-ES_tradnl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_tradnl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9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necesitamos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778"/>
            <a:ext cx="8229600" cy="56162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/>
              <a:t>Apoyo del MCP: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Una carta firmada por el presidente o vicepresidente 	del MCP de cada país incluido en la solicitud regional (indispensable); y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/>
              <a:t>Las actas firmadas y fechadas de la reunión del MCP de cada país (si se dispone de ellas).</a:t>
            </a:r>
          </a:p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ES_tradnl" b="1" dirty="0">
                <a:solidFill>
                  <a:srgbClr val="FF0000"/>
                </a:solidFill>
              </a:rPr>
              <a:t>Fecha límite: </a:t>
            </a:r>
            <a:r>
              <a:rPr lang="es-ES_tradnl" dirty="0">
                <a:solidFill>
                  <a:srgbClr val="FF0000"/>
                </a:solidFill>
              </a:rPr>
              <a:t>Viernes 27 de julio</a:t>
            </a:r>
          </a:p>
          <a:p>
            <a:pPr marL="0" indent="0" algn="ctr">
              <a:buNone/>
            </a:pPr>
            <a:r>
              <a:rPr lang="es-ES_tradnl" b="1" dirty="0">
                <a:solidFill>
                  <a:srgbClr val="FF0000"/>
                </a:solidFill>
              </a:rPr>
              <a:t>Si el MCP de un país no endosa deberemos quitarlo de la propuesta.</a:t>
            </a:r>
          </a:p>
          <a:p>
            <a:pPr marL="514350" indent="-514350">
              <a:buFont typeface="+mj-lt"/>
              <a:buAutoNum type="arabicPeriod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5331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Creemos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_tradnl" b="1" dirty="0"/>
          </a:p>
          <a:p>
            <a:pPr marL="0" indent="0" algn="ctr">
              <a:buNone/>
            </a:pPr>
            <a:r>
              <a:rPr lang="es-ES_tradnl" b="1" dirty="0"/>
              <a:t>Que la respuesta al VIH/SIDA, haciendo las cosas bien, puede ser sostenible, que podemos reducir el impacto de la transición y recontratar, definiendo los asocios multisectoriales después del Fondo Mundial.</a:t>
            </a:r>
          </a:p>
          <a:p>
            <a:pPr marL="0" indent="0" algn="ctr">
              <a:buNone/>
            </a:pPr>
            <a:endParaRPr lang="es-ES_tradnl" b="1" dirty="0"/>
          </a:p>
          <a:p>
            <a:pPr marL="0" indent="0" algn="r">
              <a:buNone/>
            </a:pPr>
            <a:r>
              <a:rPr lang="es-ES_tradnl" b="1" dirty="0"/>
              <a:t>Y que éste canal continúe abierto</a:t>
            </a:r>
            <a:r>
              <a:rPr lang="mr-IN" b="1" dirty="0"/>
              <a:t>…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4205506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Si tienen alguna duda o para enviarnos la documentación usen los siguientes correos.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>
                <a:hlinkClick r:id="rId2"/>
              </a:rPr>
              <a:t>secejecutiva@redtrasex.org</a:t>
            </a:r>
            <a:endParaRPr lang="es-ES_tradnl" dirty="0"/>
          </a:p>
          <a:p>
            <a:pPr marL="0" indent="0">
              <a:buNone/>
            </a:pPr>
            <a:r>
              <a:rPr lang="es-ES_tradnl" dirty="0">
                <a:hlinkClick r:id="rId3"/>
              </a:rPr>
              <a:t>carlosnic@gmail.com</a:t>
            </a:r>
            <a:endParaRPr lang="es-ES_tradnl" dirty="0"/>
          </a:p>
          <a:p>
            <a:pPr marL="0" indent="0">
              <a:buNone/>
            </a:pPr>
            <a:r>
              <a:rPr lang="es-ES_tradnl" dirty="0">
                <a:hlinkClick r:id="rId4"/>
              </a:rPr>
              <a:t>coord_red_lactrans@yahoo.com.ar</a:t>
            </a:r>
            <a:endParaRPr lang="es-ES_tradnl" dirty="0"/>
          </a:p>
          <a:p>
            <a:pPr marL="0" indent="0">
              <a:buNone/>
            </a:pPr>
            <a:r>
              <a:rPr lang="en-US" u="sng" dirty="0">
                <a:hlinkClick r:id="rId5"/>
              </a:rPr>
              <a:t>poblacionesclave@gmail.com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5F1115-F206-4D74-9069-90B54AD6E3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7566" y="4860029"/>
            <a:ext cx="2595490" cy="7064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35E1B5D-BB39-4083-97FB-0D92FEF845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457430"/>
            <a:ext cx="2880366" cy="140513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FB8A6A52-9E2A-4DEB-8A3E-54AA77826E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44905" y="4614336"/>
            <a:ext cx="2768518" cy="12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8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Antecedentes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/>
              <a:t>El Fondo Mundial abre un llamado para propuestas </a:t>
            </a:r>
            <a:r>
              <a:rPr lang="es-ES_tradnl" dirty="0" err="1"/>
              <a:t>multi-páis</a:t>
            </a:r>
            <a:r>
              <a:rPr lang="es-ES_tradnl" dirty="0"/>
              <a:t> de población clave (máximo 2 para América Latina) para trabajar en la “Sostenibilidad de los servicios destinados a las poblaciones clave en la región de América Latina”. Deben ser consorcios de población clave y está centrado solo  en VIH. Hay un llamado para sociedad civil de TB.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/>
              <a:t>El período es de 2019 </a:t>
            </a:r>
            <a:r>
              <a:rPr lang="mr-IN" dirty="0"/>
              <a:t>–</a:t>
            </a:r>
            <a:r>
              <a:rPr lang="es-ES_tradnl" dirty="0"/>
              <a:t> 2021 y el origen de los fondos es la incitativas especiales y catalizadoras no compite con las subvenciones nacionales.</a:t>
            </a: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3529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9542"/>
            <a:ext cx="8229600" cy="1143000"/>
          </a:xfrm>
        </p:spPr>
        <p:txBody>
          <a:bodyPr/>
          <a:lstStyle/>
          <a:p>
            <a:r>
              <a:rPr lang="en-US" dirty="0" err="1"/>
              <a:t>Apoyo</a:t>
            </a:r>
            <a:r>
              <a:rPr lang="en-US" dirty="0"/>
              <a:t> del MCP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3458"/>
            <a:ext cx="8229600" cy="5540461"/>
          </a:xfrm>
        </p:spPr>
        <p:txBody>
          <a:bodyPr>
            <a:normAutofit fontScale="85000" lnSpcReduction="10000"/>
          </a:bodyPr>
          <a:lstStyle/>
          <a:p>
            <a:r>
              <a:rPr lang="es-ES_tradnl" dirty="0"/>
              <a:t>Apoyo del Mecanismo de Coordinación de País (MCP) de cada país participante en una solicitud de financiamiento </a:t>
            </a:r>
            <a:r>
              <a:rPr lang="es-ES_tradnl" dirty="0" err="1"/>
              <a:t>multi</a:t>
            </a:r>
            <a:r>
              <a:rPr lang="es-ES_tradnl" dirty="0"/>
              <a:t>-país </a:t>
            </a:r>
            <a:r>
              <a:rPr lang="es-ES_tradnl" b="1" dirty="0"/>
              <a:t>(no es necesario que el MCP apruebe el presupuesto o intervenciones específicas).</a:t>
            </a:r>
          </a:p>
          <a:p>
            <a:r>
              <a:rPr lang="es-ES_tradnl" dirty="0"/>
              <a:t>Presentación de los siguientes documentos, que confirman la ratificación de la propuesta de financiamiento por parte de los miembros de un MCP nacional:</a:t>
            </a:r>
          </a:p>
          <a:p>
            <a:pPr marL="0" indent="0">
              <a:buNone/>
            </a:pPr>
            <a:r>
              <a:rPr lang="es-ES_tradnl" dirty="0"/>
              <a:t>	- Una carta firmada por el presidente o vicepresidente 	del MCP de cada país incluido en la solicitud regional; y</a:t>
            </a:r>
          </a:p>
          <a:p>
            <a:pPr marL="0" indent="0">
              <a:buNone/>
            </a:pPr>
            <a:r>
              <a:rPr lang="es-ES_tradnl" dirty="0"/>
              <a:t>	- Las actas firmadas y fechadas de la reunión del MCP 	de cada país (si se dispone de ellas).</a:t>
            </a:r>
          </a:p>
          <a:p>
            <a:pPr marL="0" indent="0">
              <a:buNone/>
            </a:pPr>
            <a:r>
              <a:rPr lang="es-ES_tradnl" dirty="0"/>
              <a:t>Fuente: Fondo Mundial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82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Consorcios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1331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/>
              <a:t>Consorcio de Personas que viven con VIH </a:t>
            </a:r>
            <a:r>
              <a:rPr lang="es-ES_tradnl" dirty="0"/>
              <a:t>(</a:t>
            </a:r>
            <a:r>
              <a:rPr lang="es-ES_tradnl" dirty="0" err="1"/>
              <a:t>RedLa</a:t>
            </a:r>
            <a:r>
              <a:rPr lang="es-ES_tradnl" dirty="0"/>
              <a:t>+, </a:t>
            </a:r>
            <a:r>
              <a:rPr lang="es-ES_tradnl" dirty="0" err="1"/>
              <a:t>RedCa</a:t>
            </a:r>
            <a:r>
              <a:rPr lang="es-ES_tradnl" dirty="0"/>
              <a:t>+, MLM+, ITPC LAC e ICW)</a:t>
            </a:r>
          </a:p>
          <a:p>
            <a:r>
              <a:rPr lang="es-ES_tradnl" b="1" dirty="0"/>
              <a:t>Consorcio de Poblaciones clave </a:t>
            </a:r>
            <a:r>
              <a:rPr lang="es-ES_tradnl" dirty="0"/>
              <a:t>(que </a:t>
            </a:r>
            <a:r>
              <a:rPr lang="es-ES_tradnl" dirty="0" err="1"/>
              <a:t>nosotr@s</a:t>
            </a:r>
            <a:r>
              <a:rPr lang="es-ES_tradnl" dirty="0"/>
              <a:t> representamos) liderado por:</a:t>
            </a:r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pPr marL="0" indent="0" algn="ctr">
              <a:buNone/>
            </a:pPr>
            <a:endParaRPr lang="es-ES_tradn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ES_tradnl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ES_tradnl" dirty="0">
                <a:solidFill>
                  <a:srgbClr val="FF0000"/>
                </a:solidFill>
              </a:rPr>
              <a:t>Existe un fluida articulación entre consorcios</a:t>
            </a:r>
          </a:p>
          <a:p>
            <a:endParaRPr lang="es-ES_tradnl" dirty="0"/>
          </a:p>
          <a:p>
            <a:pPr marL="0" indent="0" algn="ctr">
              <a:buNone/>
            </a:pPr>
            <a:endParaRPr lang="es-ES_tradnl" dirty="0">
              <a:solidFill>
                <a:srgbClr val="FF0000"/>
              </a:solidFill>
            </a:endParaRPr>
          </a:p>
          <a:p>
            <a:endParaRPr lang="es-ES_tradn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B51398E-777D-49E7-BDC7-5515E1331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566" y="4379522"/>
            <a:ext cx="2595490" cy="70649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78351B2-8354-4C71-BA89-4FAFEF57D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976923"/>
            <a:ext cx="2880366" cy="140513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BD7E9210-DE2B-4DAC-B445-D0A2B07E49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4905" y="4133829"/>
            <a:ext cx="2768518" cy="12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7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912"/>
            <a:ext cx="8229600" cy="1143000"/>
          </a:xfrm>
        </p:spPr>
        <p:txBody>
          <a:bodyPr/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Principios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fundamentales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088"/>
            <a:ext cx="8229600" cy="5712298"/>
          </a:xfrm>
        </p:spPr>
        <p:txBody>
          <a:bodyPr>
            <a:normAutofit fontScale="92500" lnSpcReduction="10000"/>
          </a:bodyPr>
          <a:lstStyle/>
          <a:p>
            <a:r>
              <a:rPr lang="es-ES_tradnl" b="1" u="sng" dirty="0">
                <a:solidFill>
                  <a:srgbClr val="FF6600"/>
                </a:solidFill>
              </a:rPr>
              <a:t>Alineación y articulación</a:t>
            </a:r>
            <a:r>
              <a:rPr lang="es-ES_tradnl" b="1" dirty="0">
                <a:solidFill>
                  <a:srgbClr val="FF6600"/>
                </a:solidFill>
              </a:rPr>
              <a:t>: </a:t>
            </a:r>
            <a:r>
              <a:rPr lang="es-ES_tradnl" dirty="0"/>
              <a:t>en aquellos países que hay FM y MCP el primer paso (en la elaboración de la propuesta e implementación) sumarse y acompañar las intervenciones de transición y sostenibilidad ya planeadas y financiadas.</a:t>
            </a:r>
          </a:p>
          <a:p>
            <a:r>
              <a:rPr lang="es-ES_tradnl" b="1" u="sng" dirty="0">
                <a:solidFill>
                  <a:srgbClr val="FF6600"/>
                </a:solidFill>
              </a:rPr>
              <a:t>Complementariedad</a:t>
            </a:r>
            <a:r>
              <a:rPr lang="es-ES_tradnl" u="sng" dirty="0">
                <a:solidFill>
                  <a:srgbClr val="FF6600"/>
                </a:solidFill>
              </a:rPr>
              <a:t>: </a:t>
            </a:r>
            <a:r>
              <a:rPr lang="es-ES_tradnl" dirty="0"/>
              <a:t>Sumar no duplicar aquellas intervenciones, por ejemplo, aquellas que no han sido financiadas, acompañar, potenciar y catalizar aquello que se hace nacionalmente.</a:t>
            </a:r>
          </a:p>
          <a:p>
            <a:r>
              <a:rPr lang="es-ES_tradnl" b="1" u="sng" dirty="0">
                <a:solidFill>
                  <a:srgbClr val="FF6600"/>
                </a:solidFill>
              </a:rPr>
              <a:t>Necesidad</a:t>
            </a:r>
            <a:r>
              <a:rPr lang="es-ES_tradnl" b="1" dirty="0">
                <a:solidFill>
                  <a:srgbClr val="FF6600"/>
                </a:solidFill>
              </a:rPr>
              <a:t>: </a:t>
            </a:r>
            <a:r>
              <a:rPr lang="es-ES_tradnl" dirty="0"/>
              <a:t>El FM reconoce la necesidad de intervenciones tanto nacionales como regionales para lograr un mismo resultado.</a:t>
            </a:r>
          </a:p>
        </p:txBody>
      </p:sp>
    </p:spTree>
    <p:extLst>
      <p:ext uri="{BB962C8B-B14F-4D97-AF65-F5344CB8AC3E}">
        <p14:creationId xmlns:p14="http://schemas.microsoft.com/office/powerpoint/2010/main" val="345405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propuesta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Los </a:t>
            </a:r>
            <a:r>
              <a:rPr lang="es-ES_tradnl" dirty="0" err="1"/>
              <a:t>terminos</a:t>
            </a:r>
            <a:r>
              <a:rPr lang="es-ES_tradnl" dirty="0"/>
              <a:t> de referencia han sido preestablecidos en el llamado a propuesta del Fondo Mundial. </a:t>
            </a:r>
          </a:p>
          <a:p>
            <a:r>
              <a:rPr lang="es-ES_tradnl" dirty="0"/>
              <a:t>Es un proceso competitivo con una asignación máxima total de 10, 5 millones de dólares.</a:t>
            </a:r>
          </a:p>
          <a:p>
            <a:r>
              <a:rPr lang="es-ES_tradnl" dirty="0"/>
              <a:t>El 51% de los países deben se elegibles.</a:t>
            </a:r>
          </a:p>
          <a:p>
            <a:r>
              <a:rPr lang="es-ES_tradnl" dirty="0"/>
              <a:t>Los consorcios deben presentar las propuestas la primer semana de Agosto.</a:t>
            </a:r>
          </a:p>
        </p:txBody>
      </p:sp>
    </p:spTree>
    <p:extLst>
      <p:ext uri="{BB962C8B-B14F-4D97-AF65-F5344CB8AC3E}">
        <p14:creationId xmlns:p14="http://schemas.microsoft.com/office/powerpoint/2010/main" val="10080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87357"/>
              </p:ext>
            </p:extLst>
          </p:nvPr>
        </p:nvGraphicFramePr>
        <p:xfrm>
          <a:off x="611188" y="1684338"/>
          <a:ext cx="7951787" cy="296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3" imgW="5394240" imgH="2011320" progId="Word.Document.12">
                  <p:embed/>
                </p:oleObj>
              </mc:Choice>
              <mc:Fallback>
                <p:oleObj name="Document" r:id="rId3" imgW="5394240" imgH="201132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84338"/>
                        <a:ext cx="7951787" cy="296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6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TdR</a:t>
            </a:r>
            <a:r>
              <a:rPr lang="en-US" dirty="0"/>
              <a:t> del </a:t>
            </a:r>
            <a:r>
              <a:rPr lang="en-US" dirty="0" err="1"/>
              <a:t>llamado</a:t>
            </a:r>
            <a:r>
              <a:rPr lang="en-US" dirty="0"/>
              <a:t> del </a:t>
            </a:r>
            <a:r>
              <a:rPr lang="en-US" dirty="0" err="1"/>
              <a:t>Fondo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s-ES_tradnl" dirty="0"/>
              <a:t>Incremento del financiación doméstica para intervenciones con poblaciones clave.</a:t>
            </a:r>
          </a:p>
          <a:p>
            <a:pPr marL="514350" indent="-514350">
              <a:buFont typeface="+mj-lt"/>
              <a:buAutoNum type="alphaLcPeriod"/>
            </a:pPr>
            <a:r>
              <a:rPr lang="es-ES_tradnl" dirty="0"/>
              <a:t>Movilización de recursos para las organizaciones de población clave.</a:t>
            </a:r>
          </a:p>
          <a:p>
            <a:pPr marL="514350" indent="-514350">
              <a:buFont typeface="+mj-lt"/>
              <a:buAutoNum type="alphaLcPeriod"/>
            </a:pPr>
            <a:r>
              <a:rPr lang="es-ES_tradnl" dirty="0"/>
              <a:t>Reducción de las barreras estructurales  para el acceso de las poblaciones clave a los servicios (incluyendo estigma, discriminación y violencia).</a:t>
            </a:r>
          </a:p>
          <a:p>
            <a:pPr marL="514350" indent="-514350">
              <a:buFont typeface="+mj-lt"/>
              <a:buAutoNum type="alphaLcPeriod"/>
            </a:pPr>
            <a:r>
              <a:rPr lang="es-ES_tradnl" dirty="0"/>
              <a:t>Mejorar en el conocimiento, generación y uso de la información estratégica sobre poblaciones clave desde la comunidades afectadas.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7762"/>
            <a:ext cx="8229600" cy="1143000"/>
          </a:xfrm>
        </p:spPr>
        <p:txBody>
          <a:bodyPr/>
          <a:lstStyle/>
          <a:p>
            <a:r>
              <a:rPr lang="es-ES_tradnl" dirty="0">
                <a:solidFill>
                  <a:srgbClr val="403152"/>
                </a:solidFill>
              </a:rPr>
              <a:t>Términos</a:t>
            </a:r>
            <a:r>
              <a:rPr lang="en-US" dirty="0">
                <a:solidFill>
                  <a:srgbClr val="403152"/>
                </a:solidFill>
              </a:rPr>
              <a:t> de </a:t>
            </a:r>
            <a:r>
              <a:rPr lang="en-US" dirty="0" err="1">
                <a:solidFill>
                  <a:srgbClr val="403152"/>
                </a:solidFill>
              </a:rPr>
              <a:t>referencia</a:t>
            </a:r>
            <a:r>
              <a:rPr lang="en-US" dirty="0">
                <a:solidFill>
                  <a:srgbClr val="403152"/>
                </a:solidFill>
              </a:rPr>
              <a:t> (a)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5238"/>
            <a:ext cx="8229600" cy="563684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s-ES_tradnl" b="1" dirty="0">
                <a:solidFill>
                  <a:srgbClr val="403152"/>
                </a:solidFill>
              </a:rPr>
              <a:t>Incremento del financiación doméstica para intervenciones con poblaciones clave:</a:t>
            </a:r>
          </a:p>
          <a:p>
            <a:pPr marL="0" indent="0">
              <a:buNone/>
            </a:pPr>
            <a:r>
              <a:rPr lang="es-ES_tradnl" dirty="0"/>
              <a:t>Algunas posibles actividades:</a:t>
            </a:r>
          </a:p>
          <a:p>
            <a:r>
              <a:rPr lang="es-ES_tradnl" dirty="0"/>
              <a:t>Apoyo a la creación de un grupo de trabajo de Sociedad Civil para apoyar la promoción del aumento de la inversión local.</a:t>
            </a:r>
          </a:p>
          <a:p>
            <a:r>
              <a:rPr lang="es-ES_tradnl" dirty="0"/>
              <a:t>Capacitar a sobre la ruta del presupuesto nacional y la incidencia presupuestaria.</a:t>
            </a:r>
          </a:p>
          <a:p>
            <a:r>
              <a:rPr lang="es-ES_tradnl" dirty="0"/>
              <a:t>Fomentar el asocio con otras organizaciones de la sociedad civil que no sean de VIH.</a:t>
            </a:r>
          </a:p>
          <a:p>
            <a:r>
              <a:rPr lang="es-ES_tradnl" dirty="0"/>
              <a:t>Herramientas.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6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805</Words>
  <Application>Microsoft Office PowerPoint</Application>
  <PresentationFormat>Presentación en pantalla (4:3)</PresentationFormat>
  <Paragraphs>85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Mangal</vt:lpstr>
      <vt:lpstr>Office Theme</vt:lpstr>
      <vt:lpstr>Document</vt:lpstr>
      <vt:lpstr>Presentación del Consorcio de Poblaciones Clave sobre la Propuesta Multipaís  del Fondo Mundial</vt:lpstr>
      <vt:lpstr>Antecedentes</vt:lpstr>
      <vt:lpstr>Apoyo del MCP</vt:lpstr>
      <vt:lpstr>Consorcios</vt:lpstr>
      <vt:lpstr>Principios fundamentales</vt:lpstr>
      <vt:lpstr>La propuesta</vt:lpstr>
      <vt:lpstr>Presentación de PowerPoint</vt:lpstr>
      <vt:lpstr>TdR del llamado del Fondo</vt:lpstr>
      <vt:lpstr>Términos de referencia (a)</vt:lpstr>
      <vt:lpstr>Términos de referencia (b)</vt:lpstr>
      <vt:lpstr>Términos de referencia (c)</vt:lpstr>
      <vt:lpstr>Términos de referencia (d)</vt:lpstr>
      <vt:lpstr>¿Qué necesitamos?</vt:lpstr>
      <vt:lpstr>Creemos…</vt:lpstr>
      <vt:lpstr>Si tienen alguna duda o para enviarnos la documentación usen los siguientes correos.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del Consorcio de Poblaciones Clave sobre la Propuesta Multipaís del FMSTM</dc:title>
  <dc:creator>Javier Hourcade Bellocq</dc:creator>
  <cp:lastModifiedBy>Karla Eugenia Rivera Arévalo</cp:lastModifiedBy>
  <cp:revision>61</cp:revision>
  <dcterms:created xsi:type="dcterms:W3CDTF">2018-06-07T18:51:14Z</dcterms:created>
  <dcterms:modified xsi:type="dcterms:W3CDTF">2018-07-18T15:04:08Z</dcterms:modified>
</cp:coreProperties>
</file>