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320" r:id="rId3"/>
    <p:sldId id="346" r:id="rId4"/>
    <p:sldId id="343" r:id="rId5"/>
    <p:sldId id="323" r:id="rId6"/>
    <p:sldId id="325" r:id="rId7"/>
    <p:sldId id="344" r:id="rId8"/>
    <p:sldId id="335" r:id="rId9"/>
    <p:sldId id="326" r:id="rId10"/>
    <p:sldId id="327" r:id="rId11"/>
    <p:sldId id="328" r:id="rId12"/>
    <p:sldId id="329" r:id="rId13"/>
    <p:sldId id="330" r:id="rId14"/>
    <p:sldId id="331" r:id="rId15"/>
    <p:sldId id="333" r:id="rId16"/>
    <p:sldId id="332" r:id="rId17"/>
    <p:sldId id="334" r:id="rId18"/>
    <p:sldId id="345" r:id="rId19"/>
    <p:sldId id="338" r:id="rId20"/>
    <p:sldId id="341" r:id="rId2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lberto Gomez" initials="CAG" lastIdx="1" clrIdx="0">
    <p:extLst>
      <p:ext uri="{19B8F6BF-5375-455C-9EA6-DF929625EA0E}">
        <p15:presenceInfo xmlns:p15="http://schemas.microsoft.com/office/powerpoint/2012/main" userId="S-1-5-21-3535016857-1483001787-2476811386-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0A"/>
    <a:srgbClr val="A88000"/>
    <a:srgbClr val="FF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86" d="100"/>
          <a:sy n="86"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F428D-9C69-4510-84B6-92381D48FC6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SV"/>
        </a:p>
      </dgm:t>
    </dgm:pt>
    <dgm:pt modelId="{E4C41B5E-90B5-4777-9151-AF8AAA28B87E}">
      <dgm:prSet phldrT="[Texto]"/>
      <dgm:spPr>
        <a:solidFill>
          <a:srgbClr val="A88000"/>
        </a:solidFill>
      </dgm:spPr>
      <dgm:t>
        <a:bodyPr/>
        <a:lstStyle/>
        <a:p>
          <a:r>
            <a:rPr lang="es-SV" dirty="0"/>
            <a:t>Procesos de Formación/Compromiso</a:t>
          </a:r>
        </a:p>
      </dgm:t>
    </dgm:pt>
    <dgm:pt modelId="{69D1CB12-B1D3-43EE-960B-C029D1DA19F6}" type="parTrans" cxnId="{D1379B30-6024-41D7-AFCA-48E0563B7699}">
      <dgm:prSet/>
      <dgm:spPr/>
      <dgm:t>
        <a:bodyPr/>
        <a:lstStyle/>
        <a:p>
          <a:endParaRPr lang="es-SV"/>
        </a:p>
      </dgm:t>
    </dgm:pt>
    <dgm:pt modelId="{34499294-A729-48D6-B546-DF11C7A38AD9}" type="sibTrans" cxnId="{D1379B30-6024-41D7-AFCA-48E0563B7699}">
      <dgm:prSet/>
      <dgm:spPr/>
      <dgm:t>
        <a:bodyPr/>
        <a:lstStyle/>
        <a:p>
          <a:endParaRPr lang="es-SV"/>
        </a:p>
      </dgm:t>
    </dgm:pt>
    <dgm:pt modelId="{072981AD-957E-4513-8CD1-0D5ABF4EF4EC}">
      <dgm:prSet phldrT="[Texto]"/>
      <dgm:spPr/>
      <dgm:t>
        <a:bodyPr/>
        <a:lstStyle/>
        <a:p>
          <a:r>
            <a:rPr lang="es-SV" dirty="0"/>
            <a:t>Elaboración de perfiles de estrategias de auto sostenibilidad (2016) </a:t>
          </a:r>
        </a:p>
      </dgm:t>
    </dgm:pt>
    <dgm:pt modelId="{3176A3BA-3B16-4E94-9C34-B3E48E4EB5F3}" type="parTrans" cxnId="{43E92472-C5E5-4A50-A992-4B398E759BEE}">
      <dgm:prSet/>
      <dgm:spPr/>
      <dgm:t>
        <a:bodyPr/>
        <a:lstStyle/>
        <a:p>
          <a:endParaRPr lang="es-SV"/>
        </a:p>
      </dgm:t>
    </dgm:pt>
    <dgm:pt modelId="{51A55C71-70E9-4981-A096-7727B18DF5D0}" type="sibTrans" cxnId="{43E92472-C5E5-4A50-A992-4B398E759BEE}">
      <dgm:prSet/>
      <dgm:spPr/>
      <dgm:t>
        <a:bodyPr/>
        <a:lstStyle/>
        <a:p>
          <a:endParaRPr lang="es-SV"/>
        </a:p>
      </dgm:t>
    </dgm:pt>
    <dgm:pt modelId="{B1E35F74-4BCE-439D-A04A-E37B52693E74}">
      <dgm:prSet phldrT="[Texto]"/>
      <dgm:spPr/>
      <dgm:t>
        <a:bodyPr/>
        <a:lstStyle/>
        <a:p>
          <a:r>
            <a:rPr lang="es-SV" dirty="0"/>
            <a:t>Priorización de estrategia de auto sostenibilidad a implementar (2016-2017)</a:t>
          </a:r>
        </a:p>
      </dgm:t>
    </dgm:pt>
    <dgm:pt modelId="{CAA0C4A4-53C8-481E-ABF8-BC7560EE6CD8}" type="parTrans" cxnId="{58396E69-BB86-4468-A8FC-E78DB4E57E51}">
      <dgm:prSet/>
      <dgm:spPr/>
      <dgm:t>
        <a:bodyPr/>
        <a:lstStyle/>
        <a:p>
          <a:endParaRPr lang="es-SV"/>
        </a:p>
      </dgm:t>
    </dgm:pt>
    <dgm:pt modelId="{882909F1-AE06-449E-9E66-015A5A03816C}" type="sibTrans" cxnId="{58396E69-BB86-4468-A8FC-E78DB4E57E51}">
      <dgm:prSet/>
      <dgm:spPr/>
      <dgm:t>
        <a:bodyPr/>
        <a:lstStyle/>
        <a:p>
          <a:endParaRPr lang="es-SV"/>
        </a:p>
      </dgm:t>
    </dgm:pt>
    <dgm:pt modelId="{04640C9F-E214-45BB-9F4B-96848C562958}">
      <dgm:prSet phldrT="[Texto]"/>
      <dgm:spPr>
        <a:solidFill>
          <a:schemeClr val="accent5">
            <a:lumMod val="60000"/>
            <a:lumOff val="40000"/>
          </a:schemeClr>
        </a:solidFill>
      </dgm:spPr>
      <dgm:t>
        <a:bodyPr/>
        <a:lstStyle/>
        <a:p>
          <a:r>
            <a:rPr lang="es-SV" dirty="0"/>
            <a:t>Adecuaciones de espacios </a:t>
          </a:r>
        </a:p>
      </dgm:t>
    </dgm:pt>
    <dgm:pt modelId="{60571513-31BC-4948-8042-26607DFE959E}" type="parTrans" cxnId="{5A04D40D-7024-4A02-AC6D-AD4B99EEB05C}">
      <dgm:prSet/>
      <dgm:spPr/>
      <dgm:t>
        <a:bodyPr/>
        <a:lstStyle/>
        <a:p>
          <a:endParaRPr lang="es-SV"/>
        </a:p>
      </dgm:t>
    </dgm:pt>
    <dgm:pt modelId="{17D70BC5-AFEB-4B86-8F63-4B809B1800BB}" type="sibTrans" cxnId="{5A04D40D-7024-4A02-AC6D-AD4B99EEB05C}">
      <dgm:prSet/>
      <dgm:spPr/>
      <dgm:t>
        <a:bodyPr/>
        <a:lstStyle/>
        <a:p>
          <a:endParaRPr lang="es-SV"/>
        </a:p>
      </dgm:t>
    </dgm:pt>
    <dgm:pt modelId="{D2FC0D1C-779B-45E1-8637-0A52021F13AC}">
      <dgm:prSet phldrT="[Texto]"/>
      <dgm:spPr/>
      <dgm:t>
        <a:bodyPr/>
        <a:lstStyle/>
        <a:p>
          <a:r>
            <a:rPr lang="es-SV" dirty="0"/>
            <a:t>Se realizaron físicamente adecuaciones en sedes y CCPI de organizaciones sub receptoras para la implementación de estrategias de auto sostenibilidad (Agosto- Diciembre 2017)</a:t>
          </a:r>
        </a:p>
      </dgm:t>
    </dgm:pt>
    <dgm:pt modelId="{9B6AF5E1-5AEE-4C37-BC84-5F8537F20497}" type="parTrans" cxnId="{2A95DAF9-2E9C-4FC3-BAD9-09B2991462B1}">
      <dgm:prSet/>
      <dgm:spPr/>
      <dgm:t>
        <a:bodyPr/>
        <a:lstStyle/>
        <a:p>
          <a:endParaRPr lang="es-SV"/>
        </a:p>
      </dgm:t>
    </dgm:pt>
    <dgm:pt modelId="{6DDBE600-19CC-4FF4-AA2F-CE8176615B61}" type="sibTrans" cxnId="{2A95DAF9-2E9C-4FC3-BAD9-09B2991462B1}">
      <dgm:prSet/>
      <dgm:spPr/>
      <dgm:t>
        <a:bodyPr/>
        <a:lstStyle/>
        <a:p>
          <a:endParaRPr lang="es-SV"/>
        </a:p>
      </dgm:t>
    </dgm:pt>
    <dgm:pt modelId="{85334950-2A3D-4569-B071-B2DC122FD3CD}">
      <dgm:prSet phldrT="[Texto]"/>
      <dgm:spPr>
        <a:solidFill>
          <a:srgbClr val="FFC000"/>
        </a:solidFill>
      </dgm:spPr>
      <dgm:t>
        <a:bodyPr/>
        <a:lstStyle/>
        <a:p>
          <a:r>
            <a:rPr lang="es-SV" dirty="0"/>
            <a:t>Compra de  equipo e insumos </a:t>
          </a:r>
        </a:p>
      </dgm:t>
    </dgm:pt>
    <dgm:pt modelId="{AAF8C904-8F77-4232-9625-6C7AA421672E}" type="parTrans" cxnId="{76C3F4D8-BD19-4F9C-8E17-F8438F138DD8}">
      <dgm:prSet/>
      <dgm:spPr/>
      <dgm:t>
        <a:bodyPr/>
        <a:lstStyle/>
        <a:p>
          <a:endParaRPr lang="es-SV"/>
        </a:p>
      </dgm:t>
    </dgm:pt>
    <dgm:pt modelId="{13B76E62-8345-4343-A9D7-D1BD8F6328EE}" type="sibTrans" cxnId="{76C3F4D8-BD19-4F9C-8E17-F8438F138DD8}">
      <dgm:prSet/>
      <dgm:spPr/>
      <dgm:t>
        <a:bodyPr/>
        <a:lstStyle/>
        <a:p>
          <a:endParaRPr lang="es-SV"/>
        </a:p>
      </dgm:t>
    </dgm:pt>
    <dgm:pt modelId="{0D09503F-42FA-4A12-BB65-A2ED083D75F4}">
      <dgm:prSet phldrT="[Texto]"/>
      <dgm:spPr/>
      <dgm:t>
        <a:bodyPr/>
        <a:lstStyle/>
        <a:p>
          <a:r>
            <a:rPr lang="es-SV" dirty="0"/>
            <a:t>Compra de mobiliario, equipo, insumos para funcionamiento de estrategias de auto sostenibilidad </a:t>
          </a:r>
        </a:p>
      </dgm:t>
    </dgm:pt>
    <dgm:pt modelId="{F109E752-7B37-43C2-A6CD-C62138F34C83}" type="parTrans" cxnId="{80C1138A-217F-4ADA-9D2B-6F52023274E4}">
      <dgm:prSet/>
      <dgm:spPr/>
      <dgm:t>
        <a:bodyPr/>
        <a:lstStyle/>
        <a:p>
          <a:endParaRPr lang="es-SV"/>
        </a:p>
      </dgm:t>
    </dgm:pt>
    <dgm:pt modelId="{24D1E641-6733-4986-92E6-8C330E2B80C2}" type="sibTrans" cxnId="{80C1138A-217F-4ADA-9D2B-6F52023274E4}">
      <dgm:prSet/>
      <dgm:spPr/>
      <dgm:t>
        <a:bodyPr/>
        <a:lstStyle/>
        <a:p>
          <a:endParaRPr lang="es-SV"/>
        </a:p>
      </dgm:t>
    </dgm:pt>
    <dgm:pt modelId="{8E20197D-D177-4D9D-815D-C8644B8A20A2}">
      <dgm:prSet phldrT="[Texto]"/>
      <dgm:spPr/>
      <dgm:t>
        <a:bodyPr/>
        <a:lstStyle/>
        <a:p>
          <a:r>
            <a:rPr lang="es-SV" dirty="0"/>
            <a:t>Firma de carta acuerdo Plan/SR´S, para el desarrollo de estrategias (2016)</a:t>
          </a:r>
        </a:p>
      </dgm:t>
    </dgm:pt>
    <dgm:pt modelId="{3C7C4BA6-ED66-428D-8D18-42BDFF4366D7}" type="parTrans" cxnId="{9B0D20AE-8A12-440B-BFC9-B86F10419391}">
      <dgm:prSet/>
      <dgm:spPr/>
    </dgm:pt>
    <dgm:pt modelId="{D2EB9A14-4FAD-4236-BE41-E94ACC4F4E58}" type="sibTrans" cxnId="{9B0D20AE-8A12-440B-BFC9-B86F10419391}">
      <dgm:prSet/>
      <dgm:spPr/>
    </dgm:pt>
    <dgm:pt modelId="{97C56586-A0AD-4C92-9365-8C45E08EF63D}">
      <dgm:prSet phldrT="[Texto]"/>
      <dgm:spPr/>
      <dgm:t>
        <a:bodyPr/>
        <a:lstStyle/>
        <a:p>
          <a:endParaRPr lang="es-SV" dirty="0"/>
        </a:p>
      </dgm:t>
    </dgm:pt>
    <dgm:pt modelId="{D383005B-3303-4A35-B7EF-E841EBDBEAF1}" type="parTrans" cxnId="{1A2853E5-69E3-4397-8FFC-7FA0E46D87DB}">
      <dgm:prSet/>
      <dgm:spPr/>
    </dgm:pt>
    <dgm:pt modelId="{D44277E0-170F-46AA-B7BD-97B59DD00D32}" type="sibTrans" cxnId="{1A2853E5-69E3-4397-8FFC-7FA0E46D87DB}">
      <dgm:prSet/>
      <dgm:spPr/>
    </dgm:pt>
    <dgm:pt modelId="{E9044491-22F4-4556-91F1-62CCE2AB628B}">
      <dgm:prSet phldrT="[Texto]"/>
      <dgm:spPr/>
      <dgm:t>
        <a:bodyPr/>
        <a:lstStyle/>
        <a:p>
          <a:r>
            <a:rPr lang="es-SV" dirty="0"/>
            <a:t>Autorizaciones por parte de propietarios de inmuebles de realizar adecuaciones de espacios </a:t>
          </a:r>
        </a:p>
      </dgm:t>
    </dgm:pt>
    <dgm:pt modelId="{61D22991-F85B-48B1-94A2-8FCA0C2783DF}" type="parTrans" cxnId="{1C974FC2-A2EF-43DB-892A-B4C8909C7903}">
      <dgm:prSet/>
      <dgm:spPr/>
    </dgm:pt>
    <dgm:pt modelId="{A07DCFA8-5CB7-45F3-9047-1F19D7B0BA75}" type="sibTrans" cxnId="{1C974FC2-A2EF-43DB-892A-B4C8909C7903}">
      <dgm:prSet/>
      <dgm:spPr/>
    </dgm:pt>
    <dgm:pt modelId="{EF4B6FE3-E08D-4618-9F84-D986ED45C3D7}">
      <dgm:prSet phldrT="[Texto]"/>
      <dgm:spPr/>
      <dgm:t>
        <a:bodyPr/>
        <a:lstStyle/>
        <a:p>
          <a:r>
            <a:rPr lang="es-SV" dirty="0"/>
            <a:t>Permisos ante instancias estatales para la adecuación de espacios físicos donde funcionan estrategias </a:t>
          </a:r>
        </a:p>
      </dgm:t>
    </dgm:pt>
    <dgm:pt modelId="{3D398B6F-1A91-45B7-BF8E-149C0EE796E4}" type="parTrans" cxnId="{FCC9D692-A3EA-453F-A51A-6E454E6CDB9F}">
      <dgm:prSet/>
      <dgm:spPr/>
    </dgm:pt>
    <dgm:pt modelId="{9543EEC3-206D-41EB-9279-A9F8BDD31600}" type="sibTrans" cxnId="{FCC9D692-A3EA-453F-A51A-6E454E6CDB9F}">
      <dgm:prSet/>
      <dgm:spPr/>
    </dgm:pt>
    <dgm:pt modelId="{3F78325B-79E5-477C-8531-D7E589ABFEAB}">
      <dgm:prSet phldrT="[Texto]"/>
      <dgm:spPr/>
      <dgm:t>
        <a:bodyPr/>
        <a:lstStyle/>
        <a:p>
          <a:r>
            <a:rPr lang="es-SV" dirty="0"/>
            <a:t>Entrega de equipo e insumos a organizaciones sub receptoras (Agosto-diciembre 2017)</a:t>
          </a:r>
        </a:p>
      </dgm:t>
    </dgm:pt>
    <dgm:pt modelId="{67D1972C-A90C-4DA9-807D-E41D0AABE681}" type="parTrans" cxnId="{CD3EFD76-75FC-4710-AAD5-A4376B19D5A0}">
      <dgm:prSet/>
      <dgm:spPr/>
    </dgm:pt>
    <dgm:pt modelId="{EABD29BF-6DA2-47F5-832D-87BA5E39D520}" type="sibTrans" cxnId="{CD3EFD76-75FC-4710-AAD5-A4376B19D5A0}">
      <dgm:prSet/>
      <dgm:spPr/>
    </dgm:pt>
    <dgm:pt modelId="{48AD8BED-6703-4DE1-8EC3-DD30CB2E9444}">
      <dgm:prSet phldrT="[Texto]"/>
      <dgm:spPr/>
      <dgm:t>
        <a:bodyPr/>
        <a:lstStyle/>
        <a:p>
          <a:r>
            <a:rPr lang="es-SV" dirty="0"/>
            <a:t>Resguardo en cada una de las sedes (Agosto 2017 a la fecha)</a:t>
          </a:r>
        </a:p>
      </dgm:t>
    </dgm:pt>
    <dgm:pt modelId="{B0C139BA-20CE-4633-98E8-0B9ACF39B176}" type="parTrans" cxnId="{EF6276C1-CC56-4801-A192-2F211581E69D}">
      <dgm:prSet/>
      <dgm:spPr/>
    </dgm:pt>
    <dgm:pt modelId="{411DFFD6-B450-41AF-A415-5D3404E398BD}" type="sibTrans" cxnId="{EF6276C1-CC56-4801-A192-2F211581E69D}">
      <dgm:prSet/>
      <dgm:spPr/>
    </dgm:pt>
    <dgm:pt modelId="{4A89D083-7240-4619-8028-AB59CD0AF47C}">
      <dgm:prSet phldrT="[Texto]"/>
      <dgm:spPr/>
      <dgm:t>
        <a:bodyPr/>
        <a:lstStyle/>
        <a:p>
          <a:r>
            <a:rPr lang="es-SV" dirty="0"/>
            <a:t>Seguros de bienes (contrapartida SR´S)</a:t>
          </a:r>
        </a:p>
      </dgm:t>
    </dgm:pt>
    <dgm:pt modelId="{10ED4BD1-48B2-4004-8F5C-7FD6B9CEE26D}" type="parTrans" cxnId="{06FA2DE0-86E1-47F5-B450-0E2EA2DA697B}">
      <dgm:prSet/>
      <dgm:spPr/>
    </dgm:pt>
    <dgm:pt modelId="{D9F31C59-DAD5-4BA7-8797-F108219BB36F}" type="sibTrans" cxnId="{06FA2DE0-86E1-47F5-B450-0E2EA2DA697B}">
      <dgm:prSet/>
      <dgm:spPr/>
    </dgm:pt>
    <dgm:pt modelId="{3C1181F7-567C-4F40-98EC-CF74C1ECF58B}" type="pres">
      <dgm:prSet presAssocID="{9EDF428D-9C69-4510-84B6-92381D48FC64}" presName="linearFlow" presStyleCnt="0">
        <dgm:presLayoutVars>
          <dgm:dir/>
          <dgm:animLvl val="lvl"/>
          <dgm:resizeHandles val="exact"/>
        </dgm:presLayoutVars>
      </dgm:prSet>
      <dgm:spPr/>
    </dgm:pt>
    <dgm:pt modelId="{893CAE7A-8C62-419A-8FC1-07DE9D8182DA}" type="pres">
      <dgm:prSet presAssocID="{E4C41B5E-90B5-4777-9151-AF8AAA28B87E}" presName="composite" presStyleCnt="0"/>
      <dgm:spPr/>
    </dgm:pt>
    <dgm:pt modelId="{6216C071-B583-4500-97E4-98983F45A52F}" type="pres">
      <dgm:prSet presAssocID="{E4C41B5E-90B5-4777-9151-AF8AAA28B87E}" presName="parentText" presStyleLbl="alignNode1" presStyleIdx="0" presStyleCnt="3">
        <dgm:presLayoutVars>
          <dgm:chMax val="1"/>
          <dgm:bulletEnabled val="1"/>
        </dgm:presLayoutVars>
      </dgm:prSet>
      <dgm:spPr/>
    </dgm:pt>
    <dgm:pt modelId="{816E78CA-825F-4EED-801A-4779DEFFE84E}" type="pres">
      <dgm:prSet presAssocID="{E4C41B5E-90B5-4777-9151-AF8AAA28B87E}" presName="descendantText" presStyleLbl="alignAcc1" presStyleIdx="0" presStyleCnt="3">
        <dgm:presLayoutVars>
          <dgm:bulletEnabled val="1"/>
        </dgm:presLayoutVars>
      </dgm:prSet>
      <dgm:spPr/>
    </dgm:pt>
    <dgm:pt modelId="{9E55C3D7-2C28-49C5-8B58-3B7878D3AD83}" type="pres">
      <dgm:prSet presAssocID="{34499294-A729-48D6-B546-DF11C7A38AD9}" presName="sp" presStyleCnt="0"/>
      <dgm:spPr/>
    </dgm:pt>
    <dgm:pt modelId="{13FBD64C-A135-4307-A158-25148B39D1C5}" type="pres">
      <dgm:prSet presAssocID="{04640C9F-E214-45BB-9F4B-96848C562958}" presName="composite" presStyleCnt="0"/>
      <dgm:spPr/>
    </dgm:pt>
    <dgm:pt modelId="{136AE18E-5AD3-4317-82A0-4A3CBA0AC8F9}" type="pres">
      <dgm:prSet presAssocID="{04640C9F-E214-45BB-9F4B-96848C562958}" presName="parentText" presStyleLbl="alignNode1" presStyleIdx="1" presStyleCnt="3" custLinFactNeighborX="31">
        <dgm:presLayoutVars>
          <dgm:chMax val="1"/>
          <dgm:bulletEnabled val="1"/>
        </dgm:presLayoutVars>
      </dgm:prSet>
      <dgm:spPr/>
    </dgm:pt>
    <dgm:pt modelId="{FBAAB820-34FD-48F7-A20A-CB767B8EFE1C}" type="pres">
      <dgm:prSet presAssocID="{04640C9F-E214-45BB-9F4B-96848C562958}" presName="descendantText" presStyleLbl="alignAcc1" presStyleIdx="1" presStyleCnt="3" custLinFactNeighborX="0">
        <dgm:presLayoutVars>
          <dgm:bulletEnabled val="1"/>
        </dgm:presLayoutVars>
      </dgm:prSet>
      <dgm:spPr/>
    </dgm:pt>
    <dgm:pt modelId="{D88175AE-4AC5-4650-92A3-ABB79D38B5ED}" type="pres">
      <dgm:prSet presAssocID="{17D70BC5-AFEB-4B86-8F63-4B809B1800BB}" presName="sp" presStyleCnt="0"/>
      <dgm:spPr/>
    </dgm:pt>
    <dgm:pt modelId="{A06ECEF5-9A61-4C8B-BD90-34AFE6A22552}" type="pres">
      <dgm:prSet presAssocID="{85334950-2A3D-4569-B071-B2DC122FD3CD}" presName="composite" presStyleCnt="0"/>
      <dgm:spPr/>
    </dgm:pt>
    <dgm:pt modelId="{6D44F379-860C-40E6-B382-ED5AC3729EE8}" type="pres">
      <dgm:prSet presAssocID="{85334950-2A3D-4569-B071-B2DC122FD3CD}" presName="parentText" presStyleLbl="alignNode1" presStyleIdx="2" presStyleCnt="3">
        <dgm:presLayoutVars>
          <dgm:chMax val="1"/>
          <dgm:bulletEnabled val="1"/>
        </dgm:presLayoutVars>
      </dgm:prSet>
      <dgm:spPr/>
    </dgm:pt>
    <dgm:pt modelId="{71E8D242-494A-426D-BADF-FD2E3FCE28BA}" type="pres">
      <dgm:prSet presAssocID="{85334950-2A3D-4569-B071-B2DC122FD3CD}" presName="descendantText" presStyleLbl="alignAcc1" presStyleIdx="2" presStyleCnt="3">
        <dgm:presLayoutVars>
          <dgm:bulletEnabled val="1"/>
        </dgm:presLayoutVars>
      </dgm:prSet>
      <dgm:spPr/>
    </dgm:pt>
  </dgm:ptLst>
  <dgm:cxnLst>
    <dgm:cxn modelId="{88DDB60B-9D1B-4FCE-B97F-606CC9F91AC5}" type="presOf" srcId="{D2FC0D1C-779B-45E1-8637-0A52021F13AC}" destId="{FBAAB820-34FD-48F7-A20A-CB767B8EFE1C}" srcOrd="0" destOrd="0" presId="urn:microsoft.com/office/officeart/2005/8/layout/chevron2"/>
    <dgm:cxn modelId="{5A04D40D-7024-4A02-AC6D-AD4B99EEB05C}" srcId="{9EDF428D-9C69-4510-84B6-92381D48FC64}" destId="{04640C9F-E214-45BB-9F4B-96848C562958}" srcOrd="1" destOrd="0" parTransId="{60571513-31BC-4948-8042-26607DFE959E}" sibTransId="{17D70BC5-AFEB-4B86-8F63-4B809B1800BB}"/>
    <dgm:cxn modelId="{D1379B30-6024-41D7-AFCA-48E0563B7699}" srcId="{9EDF428D-9C69-4510-84B6-92381D48FC64}" destId="{E4C41B5E-90B5-4777-9151-AF8AAA28B87E}" srcOrd="0" destOrd="0" parTransId="{69D1CB12-B1D3-43EE-960B-C029D1DA19F6}" sibTransId="{34499294-A729-48D6-B546-DF11C7A38AD9}"/>
    <dgm:cxn modelId="{B1B89132-A73F-498E-9869-4EE5363ECF41}" type="presOf" srcId="{B1E35F74-4BCE-439D-A04A-E37B52693E74}" destId="{816E78CA-825F-4EED-801A-4779DEFFE84E}" srcOrd="0" destOrd="1" presId="urn:microsoft.com/office/officeart/2005/8/layout/chevron2"/>
    <dgm:cxn modelId="{B153A542-4BAC-49E4-A7A1-BC33CC1A0A19}" type="presOf" srcId="{0D09503F-42FA-4A12-BB65-A2ED083D75F4}" destId="{71E8D242-494A-426D-BADF-FD2E3FCE28BA}" srcOrd="0" destOrd="0" presId="urn:microsoft.com/office/officeart/2005/8/layout/chevron2"/>
    <dgm:cxn modelId="{A7203268-18DE-4582-AB36-8CD2BD7D3212}" type="presOf" srcId="{9EDF428D-9C69-4510-84B6-92381D48FC64}" destId="{3C1181F7-567C-4F40-98EC-CF74C1ECF58B}" srcOrd="0" destOrd="0" presId="urn:microsoft.com/office/officeart/2005/8/layout/chevron2"/>
    <dgm:cxn modelId="{58396E69-BB86-4468-A8FC-E78DB4E57E51}" srcId="{E4C41B5E-90B5-4777-9151-AF8AAA28B87E}" destId="{B1E35F74-4BCE-439D-A04A-E37B52693E74}" srcOrd="1" destOrd="0" parTransId="{CAA0C4A4-53C8-481E-ABF8-BC7560EE6CD8}" sibTransId="{882909F1-AE06-449E-9E66-015A5A03816C}"/>
    <dgm:cxn modelId="{43E92472-C5E5-4A50-A992-4B398E759BEE}" srcId="{E4C41B5E-90B5-4777-9151-AF8AAA28B87E}" destId="{072981AD-957E-4513-8CD1-0D5ABF4EF4EC}" srcOrd="0" destOrd="0" parTransId="{3176A3BA-3B16-4E94-9C34-B3E48E4EB5F3}" sibTransId="{51A55C71-70E9-4981-A096-7727B18DF5D0}"/>
    <dgm:cxn modelId="{FD5C9656-41D7-4863-8141-10C830A36488}" type="presOf" srcId="{97C56586-A0AD-4C92-9365-8C45E08EF63D}" destId="{816E78CA-825F-4EED-801A-4779DEFFE84E}" srcOrd="0" destOrd="3" presId="urn:microsoft.com/office/officeart/2005/8/layout/chevron2"/>
    <dgm:cxn modelId="{CD3EFD76-75FC-4710-AAD5-A4376B19D5A0}" srcId="{85334950-2A3D-4569-B071-B2DC122FD3CD}" destId="{3F78325B-79E5-477C-8531-D7E589ABFEAB}" srcOrd="1" destOrd="0" parTransId="{67D1972C-A90C-4DA9-807D-E41D0AABE681}" sibTransId="{EABD29BF-6DA2-47F5-832D-87BA5E39D520}"/>
    <dgm:cxn modelId="{05F46D57-AB86-4280-A2F9-E5F0403FA3A2}" type="presOf" srcId="{E4C41B5E-90B5-4777-9151-AF8AAA28B87E}" destId="{6216C071-B583-4500-97E4-98983F45A52F}" srcOrd="0" destOrd="0" presId="urn:microsoft.com/office/officeart/2005/8/layout/chevron2"/>
    <dgm:cxn modelId="{944D7085-5080-40CB-A2CE-186C17477471}" type="presOf" srcId="{8E20197D-D177-4D9D-815D-C8644B8A20A2}" destId="{816E78CA-825F-4EED-801A-4779DEFFE84E}" srcOrd="0" destOrd="2" presId="urn:microsoft.com/office/officeart/2005/8/layout/chevron2"/>
    <dgm:cxn modelId="{80C1138A-217F-4ADA-9D2B-6F52023274E4}" srcId="{85334950-2A3D-4569-B071-B2DC122FD3CD}" destId="{0D09503F-42FA-4A12-BB65-A2ED083D75F4}" srcOrd="0" destOrd="0" parTransId="{F109E752-7B37-43C2-A6CD-C62138F34C83}" sibTransId="{24D1E641-6733-4986-92E6-8C330E2B80C2}"/>
    <dgm:cxn modelId="{FCC9D692-A3EA-453F-A51A-6E454E6CDB9F}" srcId="{04640C9F-E214-45BB-9F4B-96848C562958}" destId="{EF4B6FE3-E08D-4618-9F84-D986ED45C3D7}" srcOrd="2" destOrd="0" parTransId="{3D398B6F-1A91-45B7-BF8E-149C0EE796E4}" sibTransId="{9543EEC3-206D-41EB-9279-A9F8BDD31600}"/>
    <dgm:cxn modelId="{997F6394-C789-4D4E-9B25-9564298F1D5C}" type="presOf" srcId="{EF4B6FE3-E08D-4618-9F84-D986ED45C3D7}" destId="{FBAAB820-34FD-48F7-A20A-CB767B8EFE1C}" srcOrd="0" destOrd="2" presId="urn:microsoft.com/office/officeart/2005/8/layout/chevron2"/>
    <dgm:cxn modelId="{CEFE2699-6D82-4DC8-944A-B596789B75B3}" type="presOf" srcId="{85334950-2A3D-4569-B071-B2DC122FD3CD}" destId="{6D44F379-860C-40E6-B382-ED5AC3729EE8}" srcOrd="0" destOrd="0" presId="urn:microsoft.com/office/officeart/2005/8/layout/chevron2"/>
    <dgm:cxn modelId="{072924AB-6905-4EAA-91C0-F47312D53874}" type="presOf" srcId="{4A89D083-7240-4619-8028-AB59CD0AF47C}" destId="{71E8D242-494A-426D-BADF-FD2E3FCE28BA}" srcOrd="0" destOrd="3" presId="urn:microsoft.com/office/officeart/2005/8/layout/chevron2"/>
    <dgm:cxn modelId="{9B0D20AE-8A12-440B-BFC9-B86F10419391}" srcId="{E4C41B5E-90B5-4777-9151-AF8AAA28B87E}" destId="{8E20197D-D177-4D9D-815D-C8644B8A20A2}" srcOrd="2" destOrd="0" parTransId="{3C7C4BA6-ED66-428D-8D18-42BDFF4366D7}" sibTransId="{D2EB9A14-4FAD-4236-BE41-E94ACC4F4E58}"/>
    <dgm:cxn modelId="{EF6276C1-CC56-4801-A192-2F211581E69D}" srcId="{85334950-2A3D-4569-B071-B2DC122FD3CD}" destId="{48AD8BED-6703-4DE1-8EC3-DD30CB2E9444}" srcOrd="2" destOrd="0" parTransId="{B0C139BA-20CE-4633-98E8-0B9ACF39B176}" sibTransId="{411DFFD6-B450-41AF-A415-5D3404E398BD}"/>
    <dgm:cxn modelId="{1C974FC2-A2EF-43DB-892A-B4C8909C7903}" srcId="{04640C9F-E214-45BB-9F4B-96848C562958}" destId="{E9044491-22F4-4556-91F1-62CCE2AB628B}" srcOrd="1" destOrd="0" parTransId="{61D22991-F85B-48B1-94A2-8FCA0C2783DF}" sibTransId="{A07DCFA8-5CB7-45F3-9047-1F19D7B0BA75}"/>
    <dgm:cxn modelId="{06C4ECD2-DAED-458F-9907-89714FB4F921}" type="presOf" srcId="{3F78325B-79E5-477C-8531-D7E589ABFEAB}" destId="{71E8D242-494A-426D-BADF-FD2E3FCE28BA}" srcOrd="0" destOrd="1" presId="urn:microsoft.com/office/officeart/2005/8/layout/chevron2"/>
    <dgm:cxn modelId="{76C3F4D8-BD19-4F9C-8E17-F8438F138DD8}" srcId="{9EDF428D-9C69-4510-84B6-92381D48FC64}" destId="{85334950-2A3D-4569-B071-B2DC122FD3CD}" srcOrd="2" destOrd="0" parTransId="{AAF8C904-8F77-4232-9625-6C7AA421672E}" sibTransId="{13B76E62-8345-4343-A9D7-D1BD8F6328EE}"/>
    <dgm:cxn modelId="{DA2C77DC-CB52-4AFD-B807-1EEE443367B0}" type="presOf" srcId="{E9044491-22F4-4556-91F1-62CCE2AB628B}" destId="{FBAAB820-34FD-48F7-A20A-CB767B8EFE1C}" srcOrd="0" destOrd="1" presId="urn:microsoft.com/office/officeart/2005/8/layout/chevron2"/>
    <dgm:cxn modelId="{06FA2DE0-86E1-47F5-B450-0E2EA2DA697B}" srcId="{85334950-2A3D-4569-B071-B2DC122FD3CD}" destId="{4A89D083-7240-4619-8028-AB59CD0AF47C}" srcOrd="3" destOrd="0" parTransId="{10ED4BD1-48B2-4004-8F5C-7FD6B9CEE26D}" sibTransId="{D9F31C59-DAD5-4BA7-8797-F108219BB36F}"/>
    <dgm:cxn modelId="{A139DEE1-15F8-4CC4-8179-BC69424168F0}" type="presOf" srcId="{072981AD-957E-4513-8CD1-0D5ABF4EF4EC}" destId="{816E78CA-825F-4EED-801A-4779DEFFE84E}" srcOrd="0" destOrd="0" presId="urn:microsoft.com/office/officeart/2005/8/layout/chevron2"/>
    <dgm:cxn modelId="{2676A5E2-1AFF-4A08-A816-EFD46EEDBD59}" type="presOf" srcId="{48AD8BED-6703-4DE1-8EC3-DD30CB2E9444}" destId="{71E8D242-494A-426D-BADF-FD2E3FCE28BA}" srcOrd="0" destOrd="2" presId="urn:microsoft.com/office/officeart/2005/8/layout/chevron2"/>
    <dgm:cxn modelId="{1A2853E5-69E3-4397-8FFC-7FA0E46D87DB}" srcId="{E4C41B5E-90B5-4777-9151-AF8AAA28B87E}" destId="{97C56586-A0AD-4C92-9365-8C45E08EF63D}" srcOrd="3" destOrd="0" parTransId="{D383005B-3303-4A35-B7EF-E841EBDBEAF1}" sibTransId="{D44277E0-170F-46AA-B7BD-97B59DD00D32}"/>
    <dgm:cxn modelId="{6C4541EB-AEC7-47C0-A0B4-CA42C478FB6F}" type="presOf" srcId="{04640C9F-E214-45BB-9F4B-96848C562958}" destId="{136AE18E-5AD3-4317-82A0-4A3CBA0AC8F9}" srcOrd="0" destOrd="0" presId="urn:microsoft.com/office/officeart/2005/8/layout/chevron2"/>
    <dgm:cxn modelId="{2A95DAF9-2E9C-4FC3-BAD9-09B2991462B1}" srcId="{04640C9F-E214-45BB-9F4B-96848C562958}" destId="{D2FC0D1C-779B-45E1-8637-0A52021F13AC}" srcOrd="0" destOrd="0" parTransId="{9B6AF5E1-5AEE-4C37-BC84-5F8537F20497}" sibTransId="{6DDBE600-19CC-4FF4-AA2F-CE8176615B61}"/>
    <dgm:cxn modelId="{74A6A4E5-BD9F-4956-87A3-F1D0480FC0AB}" type="presParOf" srcId="{3C1181F7-567C-4F40-98EC-CF74C1ECF58B}" destId="{893CAE7A-8C62-419A-8FC1-07DE9D8182DA}" srcOrd="0" destOrd="0" presId="urn:microsoft.com/office/officeart/2005/8/layout/chevron2"/>
    <dgm:cxn modelId="{EB09C40C-A5D5-4B69-BFE5-008E634430EE}" type="presParOf" srcId="{893CAE7A-8C62-419A-8FC1-07DE9D8182DA}" destId="{6216C071-B583-4500-97E4-98983F45A52F}" srcOrd="0" destOrd="0" presId="urn:microsoft.com/office/officeart/2005/8/layout/chevron2"/>
    <dgm:cxn modelId="{61B281AF-56B4-40AE-8540-CD08CF1B566A}" type="presParOf" srcId="{893CAE7A-8C62-419A-8FC1-07DE9D8182DA}" destId="{816E78CA-825F-4EED-801A-4779DEFFE84E}" srcOrd="1" destOrd="0" presId="urn:microsoft.com/office/officeart/2005/8/layout/chevron2"/>
    <dgm:cxn modelId="{4EC10A7D-CE93-474E-A128-18778FEEE818}" type="presParOf" srcId="{3C1181F7-567C-4F40-98EC-CF74C1ECF58B}" destId="{9E55C3D7-2C28-49C5-8B58-3B7878D3AD83}" srcOrd="1" destOrd="0" presId="urn:microsoft.com/office/officeart/2005/8/layout/chevron2"/>
    <dgm:cxn modelId="{F17B1CD9-33F7-4685-9127-E611BD10F865}" type="presParOf" srcId="{3C1181F7-567C-4F40-98EC-CF74C1ECF58B}" destId="{13FBD64C-A135-4307-A158-25148B39D1C5}" srcOrd="2" destOrd="0" presId="urn:microsoft.com/office/officeart/2005/8/layout/chevron2"/>
    <dgm:cxn modelId="{1657EB22-8757-4EA3-B02E-5C9B93711B47}" type="presParOf" srcId="{13FBD64C-A135-4307-A158-25148B39D1C5}" destId="{136AE18E-5AD3-4317-82A0-4A3CBA0AC8F9}" srcOrd="0" destOrd="0" presId="urn:microsoft.com/office/officeart/2005/8/layout/chevron2"/>
    <dgm:cxn modelId="{8A48F004-6254-4869-9A87-3CA152C88B21}" type="presParOf" srcId="{13FBD64C-A135-4307-A158-25148B39D1C5}" destId="{FBAAB820-34FD-48F7-A20A-CB767B8EFE1C}" srcOrd="1" destOrd="0" presId="urn:microsoft.com/office/officeart/2005/8/layout/chevron2"/>
    <dgm:cxn modelId="{3E3F1320-342C-4167-BFCA-157E8F0CA10B}" type="presParOf" srcId="{3C1181F7-567C-4F40-98EC-CF74C1ECF58B}" destId="{D88175AE-4AC5-4650-92A3-ABB79D38B5ED}" srcOrd="3" destOrd="0" presId="urn:microsoft.com/office/officeart/2005/8/layout/chevron2"/>
    <dgm:cxn modelId="{B5B8DF85-EDE2-4511-B5AB-7A3D1A2D1198}" type="presParOf" srcId="{3C1181F7-567C-4F40-98EC-CF74C1ECF58B}" destId="{A06ECEF5-9A61-4C8B-BD90-34AFE6A22552}" srcOrd="4" destOrd="0" presId="urn:microsoft.com/office/officeart/2005/8/layout/chevron2"/>
    <dgm:cxn modelId="{7D093A3F-5F64-4268-84A1-F042D79D020A}" type="presParOf" srcId="{A06ECEF5-9A61-4C8B-BD90-34AFE6A22552}" destId="{6D44F379-860C-40E6-B382-ED5AC3729EE8}" srcOrd="0" destOrd="0" presId="urn:microsoft.com/office/officeart/2005/8/layout/chevron2"/>
    <dgm:cxn modelId="{EF56DDF3-4502-42DA-8F8B-58CD60B73982}" type="presParOf" srcId="{A06ECEF5-9A61-4C8B-BD90-34AFE6A22552}" destId="{71E8D242-494A-426D-BADF-FD2E3FCE28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087521-6EB1-46DF-9B65-9A8C903A838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SV"/>
        </a:p>
      </dgm:t>
    </dgm:pt>
    <dgm:pt modelId="{E84E102C-BC31-4C21-994D-11F3D15ED352}">
      <dgm:prSet phldrT="[Texto]"/>
      <dgm:spPr/>
      <dgm:t>
        <a:bodyPr/>
        <a:lstStyle/>
        <a:p>
          <a:r>
            <a:rPr lang="es-SV" dirty="0"/>
            <a:t>Estrategias de auto sostenibilidad que han comenzado su funcionamiento </a:t>
          </a:r>
        </a:p>
      </dgm:t>
    </dgm:pt>
    <dgm:pt modelId="{E762BC93-76BC-4EAD-870A-2F07441A1BBD}" type="parTrans" cxnId="{46A96EB2-8144-4B34-B550-F10B4ABEF779}">
      <dgm:prSet/>
      <dgm:spPr/>
      <dgm:t>
        <a:bodyPr/>
        <a:lstStyle/>
        <a:p>
          <a:endParaRPr lang="es-SV"/>
        </a:p>
      </dgm:t>
    </dgm:pt>
    <dgm:pt modelId="{5A828280-75A9-4963-B084-E224CD14180E}" type="sibTrans" cxnId="{46A96EB2-8144-4B34-B550-F10B4ABEF779}">
      <dgm:prSet/>
      <dgm:spPr/>
      <dgm:t>
        <a:bodyPr/>
        <a:lstStyle/>
        <a:p>
          <a:endParaRPr lang="es-SV"/>
        </a:p>
      </dgm:t>
    </dgm:pt>
    <dgm:pt modelId="{6175902C-A789-4D54-A953-B16BC1B730D1}">
      <dgm:prSet phldrT="[Texto]"/>
      <dgm:spPr/>
      <dgm:t>
        <a:bodyPr/>
        <a:lstStyle/>
        <a:p>
          <a:r>
            <a:rPr lang="es-SV" dirty="0"/>
            <a:t>ASPIDH</a:t>
          </a:r>
        </a:p>
      </dgm:t>
    </dgm:pt>
    <dgm:pt modelId="{B20AA959-53FA-49AC-915B-906B1E4D9608}" type="parTrans" cxnId="{E217B2AF-B382-4CA5-85D4-78F67F97FD08}">
      <dgm:prSet/>
      <dgm:spPr/>
      <dgm:t>
        <a:bodyPr/>
        <a:lstStyle/>
        <a:p>
          <a:endParaRPr lang="es-SV"/>
        </a:p>
      </dgm:t>
    </dgm:pt>
    <dgm:pt modelId="{C26984EF-5E0C-4DCF-9457-65B29181AB21}" type="sibTrans" cxnId="{E217B2AF-B382-4CA5-85D4-78F67F97FD08}">
      <dgm:prSet/>
      <dgm:spPr/>
      <dgm:t>
        <a:bodyPr/>
        <a:lstStyle/>
        <a:p>
          <a:endParaRPr lang="es-SV"/>
        </a:p>
      </dgm:t>
    </dgm:pt>
    <dgm:pt modelId="{874289D0-0743-4808-90F2-54699799850B}">
      <dgm:prSet phldrT="[Texto]"/>
      <dgm:spPr/>
      <dgm:t>
        <a:bodyPr/>
        <a:lstStyle/>
        <a:p>
          <a:r>
            <a:rPr lang="es-SV" dirty="0"/>
            <a:t>Entre Amigos</a:t>
          </a:r>
        </a:p>
      </dgm:t>
    </dgm:pt>
    <dgm:pt modelId="{A7DEA1CF-4B28-47BA-8DD0-9A5A92F935BF}" type="sibTrans" cxnId="{80012FC0-3920-4C42-9BF9-F12FEBC88FD9}">
      <dgm:prSet/>
      <dgm:spPr/>
      <dgm:t>
        <a:bodyPr/>
        <a:lstStyle/>
        <a:p>
          <a:endParaRPr lang="es-SV"/>
        </a:p>
      </dgm:t>
    </dgm:pt>
    <dgm:pt modelId="{4540F824-B984-4C65-9C65-C1FEB1E8ED81}" type="parTrans" cxnId="{80012FC0-3920-4C42-9BF9-F12FEBC88FD9}">
      <dgm:prSet/>
      <dgm:spPr/>
      <dgm:t>
        <a:bodyPr/>
        <a:lstStyle/>
        <a:p>
          <a:endParaRPr lang="es-SV"/>
        </a:p>
      </dgm:t>
    </dgm:pt>
    <dgm:pt modelId="{3A9EA530-A9EC-4717-89AD-3C06D6A1FDAC}">
      <dgm:prSet phldrT="[Texto]"/>
      <dgm:spPr/>
      <dgm:t>
        <a:bodyPr/>
        <a:lstStyle/>
        <a:p>
          <a:r>
            <a:rPr lang="es-SV" dirty="0"/>
            <a:t>Estrategias de auto sostenibilidad que NO han comenzado su funcionamiento </a:t>
          </a:r>
        </a:p>
      </dgm:t>
    </dgm:pt>
    <dgm:pt modelId="{69A35843-6019-485F-B664-D7F6DFF75003}" type="sibTrans" cxnId="{54E93659-A82B-476A-AB0D-6DFE4AACF7DC}">
      <dgm:prSet/>
      <dgm:spPr/>
      <dgm:t>
        <a:bodyPr/>
        <a:lstStyle/>
        <a:p>
          <a:endParaRPr lang="es-SV"/>
        </a:p>
      </dgm:t>
    </dgm:pt>
    <dgm:pt modelId="{7ACC0507-7BD0-470B-80D8-4290166C2ACE}" type="parTrans" cxnId="{54E93659-A82B-476A-AB0D-6DFE4AACF7DC}">
      <dgm:prSet/>
      <dgm:spPr/>
      <dgm:t>
        <a:bodyPr/>
        <a:lstStyle/>
        <a:p>
          <a:endParaRPr lang="es-SV"/>
        </a:p>
      </dgm:t>
    </dgm:pt>
    <dgm:pt modelId="{60993D78-981B-4908-B110-D1B4B37118FB}">
      <dgm:prSet phldrT="[Texto]"/>
      <dgm:spPr/>
      <dgm:t>
        <a:bodyPr/>
        <a:lstStyle/>
        <a:p>
          <a:r>
            <a:rPr lang="es-SV" dirty="0"/>
            <a:t>Orquídeas del Mar</a:t>
          </a:r>
        </a:p>
      </dgm:t>
    </dgm:pt>
    <dgm:pt modelId="{484BD0FC-F26D-4C1D-95F2-B36241DCD0D0}" type="parTrans" cxnId="{046D7E71-C13D-4877-BDCE-642CC48E704C}">
      <dgm:prSet/>
      <dgm:spPr/>
    </dgm:pt>
    <dgm:pt modelId="{6E69443B-7469-44E8-91D0-3D5D4DFC2A68}" type="sibTrans" cxnId="{046D7E71-C13D-4877-BDCE-642CC48E704C}">
      <dgm:prSet/>
      <dgm:spPr/>
    </dgm:pt>
    <dgm:pt modelId="{91A726E7-BB70-4B56-BC4B-0E540EF1EC76}">
      <dgm:prSet phldrT="[Texto]"/>
      <dgm:spPr/>
      <dgm:t>
        <a:bodyPr/>
        <a:lstStyle/>
        <a:p>
          <a:r>
            <a:rPr lang="es-SV" dirty="0"/>
            <a:t>Colectivo Alejandría</a:t>
          </a:r>
        </a:p>
      </dgm:t>
    </dgm:pt>
    <dgm:pt modelId="{C300E911-0980-4566-8C57-ABEE1114944F}" type="parTrans" cxnId="{9586EA12-88AC-4EB3-B745-13E81B85507B}">
      <dgm:prSet/>
      <dgm:spPr/>
    </dgm:pt>
    <dgm:pt modelId="{8C319710-7D46-4FDA-B5D8-AE88EAA21D6A}" type="sibTrans" cxnId="{9586EA12-88AC-4EB3-B745-13E81B85507B}">
      <dgm:prSet/>
      <dgm:spPr/>
    </dgm:pt>
    <dgm:pt modelId="{7C59A06A-D2F0-4A6C-A059-442539896630}">
      <dgm:prSet phldrT="[Texto]"/>
      <dgm:spPr/>
      <dgm:t>
        <a:bodyPr/>
        <a:lstStyle/>
        <a:p>
          <a:r>
            <a:rPr lang="es-SV" dirty="0"/>
            <a:t>Visión Propositiva</a:t>
          </a:r>
        </a:p>
      </dgm:t>
    </dgm:pt>
    <dgm:pt modelId="{870C9132-ACDD-4EF1-8C8B-A86365F2C398}" type="parTrans" cxnId="{5F418FDF-AA15-4DF7-A567-9B1E8B322E8A}">
      <dgm:prSet/>
      <dgm:spPr/>
    </dgm:pt>
    <dgm:pt modelId="{FD638D6D-654B-4C35-93E3-ADE42D353424}" type="sibTrans" cxnId="{5F418FDF-AA15-4DF7-A567-9B1E8B322E8A}">
      <dgm:prSet/>
      <dgm:spPr/>
    </dgm:pt>
    <dgm:pt modelId="{8C737A5B-4F7E-4625-BF9D-32C8C305D596}">
      <dgm:prSet phldrT="[Texto]"/>
      <dgm:spPr/>
      <dgm:t>
        <a:bodyPr/>
        <a:lstStyle/>
        <a:p>
          <a:r>
            <a:rPr lang="es-SV" dirty="0"/>
            <a:t>CONTRASIDA</a:t>
          </a:r>
        </a:p>
      </dgm:t>
    </dgm:pt>
    <dgm:pt modelId="{1FEB123D-AF87-41E7-991A-19EFE8113828}" type="parTrans" cxnId="{81043B75-9B51-4C0F-B53E-71463FBF34B6}">
      <dgm:prSet/>
      <dgm:spPr/>
    </dgm:pt>
    <dgm:pt modelId="{24377F5C-7286-41CD-8CAF-5ED405822EC2}" type="sibTrans" cxnId="{81043B75-9B51-4C0F-B53E-71463FBF34B6}">
      <dgm:prSet/>
      <dgm:spPr/>
    </dgm:pt>
    <dgm:pt modelId="{755A56A9-3028-49A3-9F88-5B741BB5394E}">
      <dgm:prSet phldrT="[Texto]"/>
      <dgm:spPr/>
      <dgm:t>
        <a:bodyPr/>
        <a:lstStyle/>
        <a:p>
          <a:r>
            <a:rPr lang="es-SV" dirty="0"/>
            <a:t>REDSAL</a:t>
          </a:r>
        </a:p>
      </dgm:t>
    </dgm:pt>
    <dgm:pt modelId="{62E1C62F-4B09-4269-B248-9ABFE755111A}" type="parTrans" cxnId="{C11D056E-D98B-448B-9899-B3DA48B73137}">
      <dgm:prSet/>
      <dgm:spPr/>
    </dgm:pt>
    <dgm:pt modelId="{F9DA4B7E-7FA2-4385-99A9-B3A99C858096}" type="sibTrans" cxnId="{C11D056E-D98B-448B-9899-B3DA48B73137}">
      <dgm:prSet/>
      <dgm:spPr/>
    </dgm:pt>
    <dgm:pt modelId="{6C1FAC6C-6F41-4C93-A82E-6A305FE08DE3}">
      <dgm:prSet phldrT="[Texto]"/>
      <dgm:spPr/>
      <dgm:t>
        <a:bodyPr/>
        <a:lstStyle/>
        <a:p>
          <a:r>
            <a:rPr lang="es-SV" dirty="0"/>
            <a:t>CALMA (Estrategia aprobada en Agosto 2018)</a:t>
          </a:r>
        </a:p>
      </dgm:t>
    </dgm:pt>
    <dgm:pt modelId="{0055817E-32F2-427E-A9FF-9E1D62AEB1CB}" type="parTrans" cxnId="{EF78039D-4244-49A4-911D-1576CF9521E7}">
      <dgm:prSet/>
      <dgm:spPr/>
    </dgm:pt>
    <dgm:pt modelId="{2E7D7D28-615C-410C-A9FF-2E55BF4675C1}" type="sibTrans" cxnId="{EF78039D-4244-49A4-911D-1576CF9521E7}">
      <dgm:prSet/>
      <dgm:spPr/>
    </dgm:pt>
    <dgm:pt modelId="{A60393A0-E356-4555-A028-F1AF61F558B7}" type="pres">
      <dgm:prSet presAssocID="{77087521-6EB1-46DF-9B65-9A8C903A8386}" presName="Name0" presStyleCnt="0">
        <dgm:presLayoutVars>
          <dgm:dir/>
          <dgm:animLvl val="lvl"/>
          <dgm:resizeHandles/>
        </dgm:presLayoutVars>
      </dgm:prSet>
      <dgm:spPr/>
    </dgm:pt>
    <dgm:pt modelId="{351F480D-9FDB-4C1E-A49D-E50C7E00E3F4}" type="pres">
      <dgm:prSet presAssocID="{E84E102C-BC31-4C21-994D-11F3D15ED352}" presName="linNode" presStyleCnt="0"/>
      <dgm:spPr/>
    </dgm:pt>
    <dgm:pt modelId="{C12861C1-0796-4D67-8F78-14000CEA1410}" type="pres">
      <dgm:prSet presAssocID="{E84E102C-BC31-4C21-994D-11F3D15ED352}" presName="parentShp" presStyleLbl="node1" presStyleIdx="0" presStyleCnt="2">
        <dgm:presLayoutVars>
          <dgm:bulletEnabled val="1"/>
        </dgm:presLayoutVars>
      </dgm:prSet>
      <dgm:spPr/>
    </dgm:pt>
    <dgm:pt modelId="{8F90BDB6-2D04-4F57-A797-0E6E336D7461}" type="pres">
      <dgm:prSet presAssocID="{E84E102C-BC31-4C21-994D-11F3D15ED352}" presName="childShp" presStyleLbl="bgAccFollowNode1" presStyleIdx="0" presStyleCnt="2">
        <dgm:presLayoutVars>
          <dgm:bulletEnabled val="1"/>
        </dgm:presLayoutVars>
      </dgm:prSet>
      <dgm:spPr/>
    </dgm:pt>
    <dgm:pt modelId="{17B60527-1EA3-4B47-BAB4-BAA9B1926444}" type="pres">
      <dgm:prSet presAssocID="{5A828280-75A9-4963-B084-E224CD14180E}" presName="spacing" presStyleCnt="0"/>
      <dgm:spPr/>
    </dgm:pt>
    <dgm:pt modelId="{082E1FA8-9716-4362-8FE4-FF33E56BF2F5}" type="pres">
      <dgm:prSet presAssocID="{3A9EA530-A9EC-4717-89AD-3C06D6A1FDAC}" presName="linNode" presStyleCnt="0"/>
      <dgm:spPr/>
    </dgm:pt>
    <dgm:pt modelId="{941046A2-CA9E-45BA-A8D0-481A0DBEEF1C}" type="pres">
      <dgm:prSet presAssocID="{3A9EA530-A9EC-4717-89AD-3C06D6A1FDAC}" presName="parentShp" presStyleLbl="node1" presStyleIdx="1" presStyleCnt="2">
        <dgm:presLayoutVars>
          <dgm:bulletEnabled val="1"/>
        </dgm:presLayoutVars>
      </dgm:prSet>
      <dgm:spPr/>
    </dgm:pt>
    <dgm:pt modelId="{4E68C3F8-575E-45E2-AFAF-E649CADEB6C6}" type="pres">
      <dgm:prSet presAssocID="{3A9EA530-A9EC-4717-89AD-3C06D6A1FDAC}" presName="childShp" presStyleLbl="bgAccFollowNode1" presStyleIdx="1" presStyleCnt="2">
        <dgm:presLayoutVars>
          <dgm:bulletEnabled val="1"/>
        </dgm:presLayoutVars>
      </dgm:prSet>
      <dgm:spPr/>
    </dgm:pt>
  </dgm:ptLst>
  <dgm:cxnLst>
    <dgm:cxn modelId="{9586EA12-88AC-4EB3-B745-13E81B85507B}" srcId="{E84E102C-BC31-4C21-994D-11F3D15ED352}" destId="{91A726E7-BB70-4B56-BC4B-0E540EF1EC76}" srcOrd="2" destOrd="0" parTransId="{C300E911-0980-4566-8C57-ABEE1114944F}" sibTransId="{8C319710-7D46-4FDA-B5D8-AE88EAA21D6A}"/>
    <dgm:cxn modelId="{615CC11D-05E7-4638-9E46-AAB721F7D042}" type="presOf" srcId="{3A9EA530-A9EC-4717-89AD-3C06D6A1FDAC}" destId="{941046A2-CA9E-45BA-A8D0-481A0DBEEF1C}" srcOrd="0" destOrd="0" presId="urn:microsoft.com/office/officeart/2005/8/layout/vList6"/>
    <dgm:cxn modelId="{C11D056E-D98B-448B-9899-B3DA48B73137}" srcId="{3A9EA530-A9EC-4717-89AD-3C06D6A1FDAC}" destId="{755A56A9-3028-49A3-9F88-5B741BB5394E}" srcOrd="2" destOrd="0" parTransId="{62E1C62F-4B09-4269-B248-9ABFE755111A}" sibTransId="{F9DA4B7E-7FA2-4385-99A9-B3A99C858096}"/>
    <dgm:cxn modelId="{569C9450-565C-4D0D-8597-E327E70F9EA7}" type="presOf" srcId="{8C737A5B-4F7E-4625-BF9D-32C8C305D596}" destId="{4E68C3F8-575E-45E2-AFAF-E649CADEB6C6}" srcOrd="0" destOrd="1" presId="urn:microsoft.com/office/officeart/2005/8/layout/vList6"/>
    <dgm:cxn modelId="{046D7E71-C13D-4877-BDCE-642CC48E704C}" srcId="{E84E102C-BC31-4C21-994D-11F3D15ED352}" destId="{60993D78-981B-4908-B110-D1B4B37118FB}" srcOrd="1" destOrd="0" parTransId="{484BD0FC-F26D-4C1D-95F2-B36241DCD0D0}" sibTransId="{6E69443B-7469-44E8-91D0-3D5D4DFC2A68}"/>
    <dgm:cxn modelId="{3B671755-B2AE-41B4-BEC4-5268A6E9EEBF}" type="presOf" srcId="{77087521-6EB1-46DF-9B65-9A8C903A8386}" destId="{A60393A0-E356-4555-A028-F1AF61F558B7}" srcOrd="0" destOrd="0" presId="urn:microsoft.com/office/officeart/2005/8/layout/vList6"/>
    <dgm:cxn modelId="{81043B75-9B51-4C0F-B53E-71463FBF34B6}" srcId="{3A9EA530-A9EC-4717-89AD-3C06D6A1FDAC}" destId="{8C737A5B-4F7E-4625-BF9D-32C8C305D596}" srcOrd="1" destOrd="0" parTransId="{1FEB123D-AF87-41E7-991A-19EFE8113828}" sibTransId="{24377F5C-7286-41CD-8CAF-5ED405822EC2}"/>
    <dgm:cxn modelId="{54E93659-A82B-476A-AB0D-6DFE4AACF7DC}" srcId="{77087521-6EB1-46DF-9B65-9A8C903A8386}" destId="{3A9EA530-A9EC-4717-89AD-3C06D6A1FDAC}" srcOrd="1" destOrd="0" parTransId="{7ACC0507-7BD0-470B-80D8-4290166C2ACE}" sibTransId="{69A35843-6019-485F-B664-D7F6DFF75003}"/>
    <dgm:cxn modelId="{F9028A7A-9BFD-4B01-A3B5-0AC5C9A6ED8A}" type="presOf" srcId="{7C59A06A-D2F0-4A6C-A059-442539896630}" destId="{8F90BDB6-2D04-4F57-A797-0E6E336D7461}" srcOrd="0" destOrd="3" presId="urn:microsoft.com/office/officeart/2005/8/layout/vList6"/>
    <dgm:cxn modelId="{EF78039D-4244-49A4-911D-1576CF9521E7}" srcId="{3A9EA530-A9EC-4717-89AD-3C06D6A1FDAC}" destId="{6C1FAC6C-6F41-4C93-A82E-6A305FE08DE3}" srcOrd="3" destOrd="0" parTransId="{0055817E-32F2-427E-A9FF-9E1D62AEB1CB}" sibTransId="{2E7D7D28-615C-410C-A9FF-2E55BF4675C1}"/>
    <dgm:cxn modelId="{E217B2AF-B382-4CA5-85D4-78F67F97FD08}" srcId="{E84E102C-BC31-4C21-994D-11F3D15ED352}" destId="{6175902C-A789-4D54-A953-B16BC1B730D1}" srcOrd="0" destOrd="0" parTransId="{B20AA959-53FA-49AC-915B-906B1E4D9608}" sibTransId="{C26984EF-5E0C-4DCF-9457-65B29181AB21}"/>
    <dgm:cxn modelId="{46A96EB2-8144-4B34-B550-F10B4ABEF779}" srcId="{77087521-6EB1-46DF-9B65-9A8C903A8386}" destId="{E84E102C-BC31-4C21-994D-11F3D15ED352}" srcOrd="0" destOrd="0" parTransId="{E762BC93-76BC-4EAD-870A-2F07441A1BBD}" sibTransId="{5A828280-75A9-4963-B084-E224CD14180E}"/>
    <dgm:cxn modelId="{BDC47DB2-EFF5-4E58-A325-9E06BFA82EF7}" type="presOf" srcId="{91A726E7-BB70-4B56-BC4B-0E540EF1EC76}" destId="{8F90BDB6-2D04-4F57-A797-0E6E336D7461}" srcOrd="0" destOrd="2" presId="urn:microsoft.com/office/officeart/2005/8/layout/vList6"/>
    <dgm:cxn modelId="{254BF6BB-3655-422C-8E10-00CB07013617}" type="presOf" srcId="{E84E102C-BC31-4C21-994D-11F3D15ED352}" destId="{C12861C1-0796-4D67-8F78-14000CEA1410}" srcOrd="0" destOrd="0" presId="urn:microsoft.com/office/officeart/2005/8/layout/vList6"/>
    <dgm:cxn modelId="{80012FC0-3920-4C42-9BF9-F12FEBC88FD9}" srcId="{3A9EA530-A9EC-4717-89AD-3C06D6A1FDAC}" destId="{874289D0-0743-4808-90F2-54699799850B}" srcOrd="0" destOrd="0" parTransId="{4540F824-B984-4C65-9C65-C1FEB1E8ED81}" sibTransId="{A7DEA1CF-4B28-47BA-8DD0-9A5A92F935BF}"/>
    <dgm:cxn modelId="{7F6068CB-87A4-4ECF-925B-40EBC1704812}" type="presOf" srcId="{6175902C-A789-4D54-A953-B16BC1B730D1}" destId="{8F90BDB6-2D04-4F57-A797-0E6E336D7461}" srcOrd="0" destOrd="0" presId="urn:microsoft.com/office/officeart/2005/8/layout/vList6"/>
    <dgm:cxn modelId="{ABE007DD-3633-4EE3-8483-20149FA3295C}" type="presOf" srcId="{755A56A9-3028-49A3-9F88-5B741BB5394E}" destId="{4E68C3F8-575E-45E2-AFAF-E649CADEB6C6}" srcOrd="0" destOrd="2" presId="urn:microsoft.com/office/officeart/2005/8/layout/vList6"/>
    <dgm:cxn modelId="{5F418FDF-AA15-4DF7-A567-9B1E8B322E8A}" srcId="{E84E102C-BC31-4C21-994D-11F3D15ED352}" destId="{7C59A06A-D2F0-4A6C-A059-442539896630}" srcOrd="3" destOrd="0" parTransId="{870C9132-ACDD-4EF1-8C8B-A86365F2C398}" sibTransId="{FD638D6D-654B-4C35-93E3-ADE42D353424}"/>
    <dgm:cxn modelId="{949E48E4-EF0D-45B1-9E19-86310DCE3462}" type="presOf" srcId="{6C1FAC6C-6F41-4C93-A82E-6A305FE08DE3}" destId="{4E68C3F8-575E-45E2-AFAF-E649CADEB6C6}" srcOrd="0" destOrd="3" presId="urn:microsoft.com/office/officeart/2005/8/layout/vList6"/>
    <dgm:cxn modelId="{AFD372E8-89D9-488B-896E-4F36F23D2980}" type="presOf" srcId="{60993D78-981B-4908-B110-D1B4B37118FB}" destId="{8F90BDB6-2D04-4F57-A797-0E6E336D7461}" srcOrd="0" destOrd="1" presId="urn:microsoft.com/office/officeart/2005/8/layout/vList6"/>
    <dgm:cxn modelId="{DEBDC0EA-E604-4DAF-8E3A-75EBBC9FEA92}" type="presOf" srcId="{874289D0-0743-4808-90F2-54699799850B}" destId="{4E68C3F8-575E-45E2-AFAF-E649CADEB6C6}" srcOrd="0" destOrd="0" presId="urn:microsoft.com/office/officeart/2005/8/layout/vList6"/>
    <dgm:cxn modelId="{7F678FE1-5772-47F9-A39B-2DAF4743D649}" type="presParOf" srcId="{A60393A0-E356-4555-A028-F1AF61F558B7}" destId="{351F480D-9FDB-4C1E-A49D-E50C7E00E3F4}" srcOrd="0" destOrd="0" presId="urn:microsoft.com/office/officeart/2005/8/layout/vList6"/>
    <dgm:cxn modelId="{767A496E-664A-423B-B622-FDA3C2A52494}" type="presParOf" srcId="{351F480D-9FDB-4C1E-A49D-E50C7E00E3F4}" destId="{C12861C1-0796-4D67-8F78-14000CEA1410}" srcOrd="0" destOrd="0" presId="urn:microsoft.com/office/officeart/2005/8/layout/vList6"/>
    <dgm:cxn modelId="{653430E0-E2B1-4E32-B1DC-614CBD787C8E}" type="presParOf" srcId="{351F480D-9FDB-4C1E-A49D-E50C7E00E3F4}" destId="{8F90BDB6-2D04-4F57-A797-0E6E336D7461}" srcOrd="1" destOrd="0" presId="urn:microsoft.com/office/officeart/2005/8/layout/vList6"/>
    <dgm:cxn modelId="{C31B3647-2783-4DD8-B270-5985230D094A}" type="presParOf" srcId="{A60393A0-E356-4555-A028-F1AF61F558B7}" destId="{17B60527-1EA3-4B47-BAB4-BAA9B1926444}" srcOrd="1" destOrd="0" presId="urn:microsoft.com/office/officeart/2005/8/layout/vList6"/>
    <dgm:cxn modelId="{85A9D293-9E52-434B-A407-BC775F019A6B}" type="presParOf" srcId="{A60393A0-E356-4555-A028-F1AF61F558B7}" destId="{082E1FA8-9716-4362-8FE4-FF33E56BF2F5}" srcOrd="2" destOrd="0" presId="urn:microsoft.com/office/officeart/2005/8/layout/vList6"/>
    <dgm:cxn modelId="{B03BFF4B-BB54-4315-9EFA-D52714B5AB5B}" type="presParOf" srcId="{082E1FA8-9716-4362-8FE4-FF33E56BF2F5}" destId="{941046A2-CA9E-45BA-A8D0-481A0DBEEF1C}" srcOrd="0" destOrd="0" presId="urn:microsoft.com/office/officeart/2005/8/layout/vList6"/>
    <dgm:cxn modelId="{4ED0998C-7FC5-47AC-9EB6-8EF7B38FCEF3}" type="presParOf" srcId="{082E1FA8-9716-4362-8FE4-FF33E56BF2F5}" destId="{4E68C3F8-575E-45E2-AFAF-E649CADEB6C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C071-B583-4500-97E4-98983F45A52F}">
      <dsp:nvSpPr>
        <dsp:cNvPr id="0" name=""/>
        <dsp:cNvSpPr/>
      </dsp:nvSpPr>
      <dsp:spPr>
        <a:xfrm rot="5400000">
          <a:off x="-220680" y="221150"/>
          <a:ext cx="1471201" cy="1029841"/>
        </a:xfrm>
        <a:prstGeom prst="chevron">
          <a:avLst/>
        </a:prstGeom>
        <a:solidFill>
          <a:srgbClr val="A88000"/>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SV" sz="800" kern="1200" dirty="0"/>
            <a:t>Procesos de Formación/Compromiso</a:t>
          </a:r>
        </a:p>
      </dsp:txBody>
      <dsp:txXfrm rot="-5400000">
        <a:off x="1" y="515391"/>
        <a:ext cx="1029841" cy="441360"/>
      </dsp:txXfrm>
    </dsp:sp>
    <dsp:sp modelId="{816E78CA-825F-4EED-801A-4779DEFFE84E}">
      <dsp:nvSpPr>
        <dsp:cNvPr id="0" name=""/>
        <dsp:cNvSpPr/>
      </dsp:nvSpPr>
      <dsp:spPr>
        <a:xfrm rot="5400000">
          <a:off x="5065980" y="-4035668"/>
          <a:ext cx="956281" cy="9028558"/>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SV" sz="1300" kern="1200" dirty="0"/>
            <a:t>Elaboración de perfiles de estrategias de auto sostenibilidad (2016) </a:t>
          </a:r>
        </a:p>
        <a:p>
          <a:pPr marL="114300" lvl="1" indent="-114300" algn="l" defTabSz="577850">
            <a:lnSpc>
              <a:spcPct val="90000"/>
            </a:lnSpc>
            <a:spcBef>
              <a:spcPct val="0"/>
            </a:spcBef>
            <a:spcAft>
              <a:spcPct val="15000"/>
            </a:spcAft>
            <a:buChar char="•"/>
          </a:pPr>
          <a:r>
            <a:rPr lang="es-SV" sz="1300" kern="1200" dirty="0"/>
            <a:t>Priorización de estrategia de auto sostenibilidad a implementar (2016-2017)</a:t>
          </a:r>
        </a:p>
        <a:p>
          <a:pPr marL="114300" lvl="1" indent="-114300" algn="l" defTabSz="577850">
            <a:lnSpc>
              <a:spcPct val="90000"/>
            </a:lnSpc>
            <a:spcBef>
              <a:spcPct val="0"/>
            </a:spcBef>
            <a:spcAft>
              <a:spcPct val="15000"/>
            </a:spcAft>
            <a:buChar char="•"/>
          </a:pPr>
          <a:r>
            <a:rPr lang="es-SV" sz="1300" kern="1200" dirty="0"/>
            <a:t>Firma de carta acuerdo Plan/SR´S, para el desarrollo de estrategias (2016)</a:t>
          </a:r>
        </a:p>
        <a:p>
          <a:pPr marL="114300" lvl="1" indent="-114300" algn="l" defTabSz="577850">
            <a:lnSpc>
              <a:spcPct val="90000"/>
            </a:lnSpc>
            <a:spcBef>
              <a:spcPct val="0"/>
            </a:spcBef>
            <a:spcAft>
              <a:spcPct val="15000"/>
            </a:spcAft>
            <a:buChar char="•"/>
          </a:pPr>
          <a:endParaRPr lang="es-SV" sz="1300" kern="1200" dirty="0"/>
        </a:p>
      </dsp:txBody>
      <dsp:txXfrm rot="-5400000">
        <a:off x="1029842" y="47152"/>
        <a:ext cx="8981876" cy="862917"/>
      </dsp:txXfrm>
    </dsp:sp>
    <dsp:sp modelId="{136AE18E-5AD3-4317-82A0-4A3CBA0AC8F9}">
      <dsp:nvSpPr>
        <dsp:cNvPr id="0" name=""/>
        <dsp:cNvSpPr/>
      </dsp:nvSpPr>
      <dsp:spPr>
        <a:xfrm rot="5400000">
          <a:off x="-220361" y="1496441"/>
          <a:ext cx="1471201" cy="1029841"/>
        </a:xfrm>
        <a:prstGeom prst="chevron">
          <a:avLst/>
        </a:prstGeom>
        <a:solidFill>
          <a:schemeClr val="accent5">
            <a:lumMod val="60000"/>
            <a:lumOff val="4000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SV" sz="800" kern="1200" dirty="0"/>
            <a:t>Adecuaciones de espacios </a:t>
          </a:r>
        </a:p>
      </dsp:txBody>
      <dsp:txXfrm rot="-5400000">
        <a:off x="320" y="1790682"/>
        <a:ext cx="1029841" cy="441360"/>
      </dsp:txXfrm>
    </dsp:sp>
    <dsp:sp modelId="{FBAAB820-34FD-48F7-A20A-CB767B8EFE1C}">
      <dsp:nvSpPr>
        <dsp:cNvPr id="0" name=""/>
        <dsp:cNvSpPr/>
      </dsp:nvSpPr>
      <dsp:spPr>
        <a:xfrm rot="5400000">
          <a:off x="5065980" y="-2760377"/>
          <a:ext cx="956281" cy="9028558"/>
        </a:xfrm>
        <a:prstGeom prst="round2Same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SV" sz="1300" kern="1200" dirty="0"/>
            <a:t>Se realizaron físicamente adecuaciones en sedes y CCPI de organizaciones sub receptoras para la implementación de estrategias de auto sostenibilidad (Agosto- Diciembre 2017)</a:t>
          </a:r>
        </a:p>
        <a:p>
          <a:pPr marL="114300" lvl="1" indent="-114300" algn="l" defTabSz="577850">
            <a:lnSpc>
              <a:spcPct val="90000"/>
            </a:lnSpc>
            <a:spcBef>
              <a:spcPct val="0"/>
            </a:spcBef>
            <a:spcAft>
              <a:spcPct val="15000"/>
            </a:spcAft>
            <a:buChar char="•"/>
          </a:pPr>
          <a:r>
            <a:rPr lang="es-SV" sz="1300" kern="1200" dirty="0"/>
            <a:t>Autorizaciones por parte de propietarios de inmuebles de realizar adecuaciones de espacios </a:t>
          </a:r>
        </a:p>
        <a:p>
          <a:pPr marL="114300" lvl="1" indent="-114300" algn="l" defTabSz="577850">
            <a:lnSpc>
              <a:spcPct val="90000"/>
            </a:lnSpc>
            <a:spcBef>
              <a:spcPct val="0"/>
            </a:spcBef>
            <a:spcAft>
              <a:spcPct val="15000"/>
            </a:spcAft>
            <a:buChar char="•"/>
          </a:pPr>
          <a:r>
            <a:rPr lang="es-SV" sz="1300" kern="1200" dirty="0"/>
            <a:t>Permisos ante instancias estatales para la adecuación de espacios físicos donde funcionan estrategias </a:t>
          </a:r>
        </a:p>
      </dsp:txBody>
      <dsp:txXfrm rot="-5400000">
        <a:off x="1029842" y="1322443"/>
        <a:ext cx="8981876" cy="862917"/>
      </dsp:txXfrm>
    </dsp:sp>
    <dsp:sp modelId="{6D44F379-860C-40E6-B382-ED5AC3729EE8}">
      <dsp:nvSpPr>
        <dsp:cNvPr id="0" name=""/>
        <dsp:cNvSpPr/>
      </dsp:nvSpPr>
      <dsp:spPr>
        <a:xfrm rot="5400000">
          <a:off x="-220680" y="2771733"/>
          <a:ext cx="1471201" cy="1029841"/>
        </a:xfrm>
        <a:prstGeom prst="chevron">
          <a:avLst/>
        </a:prstGeom>
        <a:solidFill>
          <a:srgbClr val="FFC000"/>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SV" sz="800" kern="1200" dirty="0"/>
            <a:t>Compra de  equipo e insumos </a:t>
          </a:r>
        </a:p>
      </dsp:txBody>
      <dsp:txXfrm rot="-5400000">
        <a:off x="1" y="3065974"/>
        <a:ext cx="1029841" cy="441360"/>
      </dsp:txXfrm>
    </dsp:sp>
    <dsp:sp modelId="{71E8D242-494A-426D-BADF-FD2E3FCE28BA}">
      <dsp:nvSpPr>
        <dsp:cNvPr id="0" name=""/>
        <dsp:cNvSpPr/>
      </dsp:nvSpPr>
      <dsp:spPr>
        <a:xfrm rot="5400000">
          <a:off x="5065980" y="-1485085"/>
          <a:ext cx="956281" cy="9028558"/>
        </a:xfrm>
        <a:prstGeom prst="round2Same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SV" sz="1300" kern="1200" dirty="0"/>
            <a:t>Compra de mobiliario, equipo, insumos para funcionamiento de estrategias de auto sostenibilidad </a:t>
          </a:r>
        </a:p>
        <a:p>
          <a:pPr marL="114300" lvl="1" indent="-114300" algn="l" defTabSz="577850">
            <a:lnSpc>
              <a:spcPct val="90000"/>
            </a:lnSpc>
            <a:spcBef>
              <a:spcPct val="0"/>
            </a:spcBef>
            <a:spcAft>
              <a:spcPct val="15000"/>
            </a:spcAft>
            <a:buChar char="•"/>
          </a:pPr>
          <a:r>
            <a:rPr lang="es-SV" sz="1300" kern="1200" dirty="0"/>
            <a:t>Entrega de equipo e insumos a organizaciones sub receptoras (Agosto-diciembre 2017)</a:t>
          </a:r>
        </a:p>
        <a:p>
          <a:pPr marL="114300" lvl="1" indent="-114300" algn="l" defTabSz="577850">
            <a:lnSpc>
              <a:spcPct val="90000"/>
            </a:lnSpc>
            <a:spcBef>
              <a:spcPct val="0"/>
            </a:spcBef>
            <a:spcAft>
              <a:spcPct val="15000"/>
            </a:spcAft>
            <a:buChar char="•"/>
          </a:pPr>
          <a:r>
            <a:rPr lang="es-SV" sz="1300" kern="1200" dirty="0"/>
            <a:t>Resguardo en cada una de las sedes (Agosto 2017 a la fecha)</a:t>
          </a:r>
        </a:p>
        <a:p>
          <a:pPr marL="114300" lvl="1" indent="-114300" algn="l" defTabSz="577850">
            <a:lnSpc>
              <a:spcPct val="90000"/>
            </a:lnSpc>
            <a:spcBef>
              <a:spcPct val="0"/>
            </a:spcBef>
            <a:spcAft>
              <a:spcPct val="15000"/>
            </a:spcAft>
            <a:buChar char="•"/>
          </a:pPr>
          <a:r>
            <a:rPr lang="es-SV" sz="1300" kern="1200" dirty="0"/>
            <a:t>Seguros de bienes (contrapartida SR´S)</a:t>
          </a:r>
        </a:p>
      </dsp:txBody>
      <dsp:txXfrm rot="-5400000">
        <a:off x="1029842" y="2597735"/>
        <a:ext cx="8981876" cy="862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BDB6-2D04-4F57-A797-0E6E336D7461}">
      <dsp:nvSpPr>
        <dsp:cNvPr id="0" name=""/>
        <dsp:cNvSpPr/>
      </dsp:nvSpPr>
      <dsp:spPr>
        <a:xfrm>
          <a:off x="4023360" y="491"/>
          <a:ext cx="6035040" cy="1915115"/>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SV" sz="2100" kern="1200" dirty="0"/>
            <a:t>ASPIDH</a:t>
          </a:r>
        </a:p>
        <a:p>
          <a:pPr marL="228600" lvl="1" indent="-228600" algn="l" defTabSz="933450">
            <a:lnSpc>
              <a:spcPct val="90000"/>
            </a:lnSpc>
            <a:spcBef>
              <a:spcPct val="0"/>
            </a:spcBef>
            <a:spcAft>
              <a:spcPct val="15000"/>
            </a:spcAft>
            <a:buChar char="•"/>
          </a:pPr>
          <a:r>
            <a:rPr lang="es-SV" sz="2100" kern="1200" dirty="0"/>
            <a:t>Orquídeas del Mar</a:t>
          </a:r>
        </a:p>
        <a:p>
          <a:pPr marL="228600" lvl="1" indent="-228600" algn="l" defTabSz="933450">
            <a:lnSpc>
              <a:spcPct val="90000"/>
            </a:lnSpc>
            <a:spcBef>
              <a:spcPct val="0"/>
            </a:spcBef>
            <a:spcAft>
              <a:spcPct val="15000"/>
            </a:spcAft>
            <a:buChar char="•"/>
          </a:pPr>
          <a:r>
            <a:rPr lang="es-SV" sz="2100" kern="1200" dirty="0"/>
            <a:t>Colectivo Alejandría</a:t>
          </a:r>
        </a:p>
        <a:p>
          <a:pPr marL="228600" lvl="1" indent="-228600" algn="l" defTabSz="933450">
            <a:lnSpc>
              <a:spcPct val="90000"/>
            </a:lnSpc>
            <a:spcBef>
              <a:spcPct val="0"/>
            </a:spcBef>
            <a:spcAft>
              <a:spcPct val="15000"/>
            </a:spcAft>
            <a:buChar char="•"/>
          </a:pPr>
          <a:r>
            <a:rPr lang="es-SV" sz="2100" kern="1200" dirty="0"/>
            <a:t>Visión Propositiva</a:t>
          </a:r>
        </a:p>
      </dsp:txBody>
      <dsp:txXfrm>
        <a:off x="4023360" y="239880"/>
        <a:ext cx="5316872" cy="1436337"/>
      </dsp:txXfrm>
    </dsp:sp>
    <dsp:sp modelId="{C12861C1-0796-4D67-8F78-14000CEA1410}">
      <dsp:nvSpPr>
        <dsp:cNvPr id="0" name=""/>
        <dsp:cNvSpPr/>
      </dsp:nvSpPr>
      <dsp:spPr>
        <a:xfrm>
          <a:off x="0" y="491"/>
          <a:ext cx="4023360" cy="19151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SV" sz="2800" kern="1200" dirty="0"/>
            <a:t>Estrategias de auto sostenibilidad que han comenzado su funcionamiento </a:t>
          </a:r>
        </a:p>
      </dsp:txBody>
      <dsp:txXfrm>
        <a:off x="93488" y="93979"/>
        <a:ext cx="3836384" cy="1728139"/>
      </dsp:txXfrm>
    </dsp:sp>
    <dsp:sp modelId="{4E68C3F8-575E-45E2-AFAF-E649CADEB6C6}">
      <dsp:nvSpPr>
        <dsp:cNvPr id="0" name=""/>
        <dsp:cNvSpPr/>
      </dsp:nvSpPr>
      <dsp:spPr>
        <a:xfrm>
          <a:off x="4023360" y="2107118"/>
          <a:ext cx="6035040" cy="1915115"/>
        </a:xfrm>
        <a:prstGeom prst="rightArrow">
          <a:avLst>
            <a:gd name="adj1" fmla="val 75000"/>
            <a:gd name="adj2" fmla="val 50000"/>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SV" sz="2100" kern="1200" dirty="0"/>
            <a:t>Entre Amigos</a:t>
          </a:r>
        </a:p>
        <a:p>
          <a:pPr marL="228600" lvl="1" indent="-228600" algn="l" defTabSz="933450">
            <a:lnSpc>
              <a:spcPct val="90000"/>
            </a:lnSpc>
            <a:spcBef>
              <a:spcPct val="0"/>
            </a:spcBef>
            <a:spcAft>
              <a:spcPct val="15000"/>
            </a:spcAft>
            <a:buChar char="•"/>
          </a:pPr>
          <a:r>
            <a:rPr lang="es-SV" sz="2100" kern="1200" dirty="0"/>
            <a:t>CONTRASIDA</a:t>
          </a:r>
        </a:p>
        <a:p>
          <a:pPr marL="228600" lvl="1" indent="-228600" algn="l" defTabSz="933450">
            <a:lnSpc>
              <a:spcPct val="90000"/>
            </a:lnSpc>
            <a:spcBef>
              <a:spcPct val="0"/>
            </a:spcBef>
            <a:spcAft>
              <a:spcPct val="15000"/>
            </a:spcAft>
            <a:buChar char="•"/>
          </a:pPr>
          <a:r>
            <a:rPr lang="es-SV" sz="2100" kern="1200" dirty="0"/>
            <a:t>REDSAL</a:t>
          </a:r>
        </a:p>
        <a:p>
          <a:pPr marL="228600" lvl="1" indent="-228600" algn="l" defTabSz="933450">
            <a:lnSpc>
              <a:spcPct val="90000"/>
            </a:lnSpc>
            <a:spcBef>
              <a:spcPct val="0"/>
            </a:spcBef>
            <a:spcAft>
              <a:spcPct val="15000"/>
            </a:spcAft>
            <a:buChar char="•"/>
          </a:pPr>
          <a:r>
            <a:rPr lang="es-SV" sz="2100" kern="1200" dirty="0"/>
            <a:t>CALMA (Estrategia aprobada en Agosto 2018)</a:t>
          </a:r>
        </a:p>
      </dsp:txBody>
      <dsp:txXfrm>
        <a:off x="4023360" y="2346507"/>
        <a:ext cx="5316872" cy="1436337"/>
      </dsp:txXfrm>
    </dsp:sp>
    <dsp:sp modelId="{941046A2-CA9E-45BA-A8D0-481A0DBEEF1C}">
      <dsp:nvSpPr>
        <dsp:cNvPr id="0" name=""/>
        <dsp:cNvSpPr/>
      </dsp:nvSpPr>
      <dsp:spPr>
        <a:xfrm>
          <a:off x="0" y="2107118"/>
          <a:ext cx="4023360" cy="1915115"/>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SV" sz="2800" kern="1200" dirty="0"/>
            <a:t>Estrategias de auto sostenibilidad que NO han comenzado su funcionamiento </a:t>
          </a:r>
        </a:p>
      </dsp:txBody>
      <dsp:txXfrm>
        <a:off x="93488" y="2200606"/>
        <a:ext cx="3836384" cy="17281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9853D-BF93-4156-9EBE-A170C22CFB35}" type="datetimeFigureOut">
              <a:rPr lang="es-SV" smtClean="0"/>
              <a:t>20/9/2018</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F7530-BE9E-483D-A3CE-5D433939ED35}" type="slidenum">
              <a:rPr lang="es-SV" smtClean="0"/>
              <a:t>‹Nº›</a:t>
            </a:fld>
            <a:endParaRPr lang="es-SV"/>
          </a:p>
        </p:txBody>
      </p:sp>
    </p:spTree>
    <p:extLst>
      <p:ext uri="{BB962C8B-B14F-4D97-AF65-F5344CB8AC3E}">
        <p14:creationId xmlns:p14="http://schemas.microsoft.com/office/powerpoint/2010/main" val="25957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E8BCCAAF-3DBA-43DE-9EBC-8527DFC95F05}" type="slidenum">
              <a:rPr lang="es-SV" smtClean="0"/>
              <a:t>2</a:t>
            </a:fld>
            <a:endParaRPr lang="es-SV"/>
          </a:p>
        </p:txBody>
      </p:sp>
    </p:spTree>
    <p:extLst>
      <p:ext uri="{BB962C8B-B14F-4D97-AF65-F5344CB8AC3E}">
        <p14:creationId xmlns:p14="http://schemas.microsoft.com/office/powerpoint/2010/main" val="69215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11"/>
          </p:nvPr>
        </p:nvSpPr>
        <p:spPr/>
        <p:txBody>
          <a:bodyPr/>
          <a:lstStyle/>
          <a:p>
            <a:endParaRPr lang="es-SV">
              <a:solidFill>
                <a:srgbClr val="EEECE1"/>
              </a:solidFill>
            </a:endParaRPr>
          </a:p>
        </p:txBody>
      </p:sp>
      <p:sp>
        <p:nvSpPr>
          <p:cNvPr id="6" name="Slide Number Placeholder 5"/>
          <p:cNvSpPr>
            <a:spLocks noGrp="1"/>
          </p:cNvSpPr>
          <p:nvPr>
            <p:ph type="sldNum" sz="quarter" idx="12"/>
          </p:nvPr>
        </p:nvSpPr>
        <p:spPr/>
        <p:txBody>
          <a:bodyPr/>
          <a:lstStyle/>
          <a:p>
            <a:fld id="{E50637AF-7211-4739-83CA-154E6A1C34EA}" type="slidenum">
              <a:rPr lang="es-SV" smtClean="0"/>
              <a:pPr/>
              <a:t>‹Nº›</a:t>
            </a:fld>
            <a:endParaRPr lang="es-S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79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11"/>
          </p:nvPr>
        </p:nvSpPr>
        <p:spPr/>
        <p:txBody>
          <a:bodyPr/>
          <a:lstStyle/>
          <a:p>
            <a:endParaRPr lang="es-SV">
              <a:solidFill>
                <a:srgbClr val="EEECE1"/>
              </a:solidFill>
            </a:endParaRPr>
          </a:p>
        </p:txBody>
      </p:sp>
      <p:sp>
        <p:nvSpPr>
          <p:cNvPr id="6" name="Slide Number Placeholder 5"/>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51568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11"/>
          </p:nvPr>
        </p:nvSpPr>
        <p:spPr/>
        <p:txBody>
          <a:bodyPr/>
          <a:lstStyle/>
          <a:p>
            <a:endParaRPr lang="es-SV">
              <a:solidFill>
                <a:srgbClr val="EEECE1"/>
              </a:solidFill>
            </a:endParaRPr>
          </a:p>
        </p:txBody>
      </p:sp>
      <p:sp>
        <p:nvSpPr>
          <p:cNvPr id="6" name="Slide Number Placeholder 5"/>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331836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11"/>
          </p:nvPr>
        </p:nvSpPr>
        <p:spPr/>
        <p:txBody>
          <a:bodyPr/>
          <a:lstStyle/>
          <a:p>
            <a:endParaRPr lang="es-SV">
              <a:solidFill>
                <a:srgbClr val="EEECE1"/>
              </a:solidFill>
            </a:endParaRPr>
          </a:p>
        </p:txBody>
      </p:sp>
      <p:sp>
        <p:nvSpPr>
          <p:cNvPr id="6" name="Slide Number Placeholder 5"/>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18109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11"/>
          </p:nvPr>
        </p:nvSpPr>
        <p:spPr/>
        <p:txBody>
          <a:bodyPr/>
          <a:lstStyle/>
          <a:p>
            <a:endParaRPr lang="es-SV">
              <a:solidFill>
                <a:srgbClr val="EEECE1"/>
              </a:solidFill>
            </a:endParaRPr>
          </a:p>
        </p:txBody>
      </p:sp>
      <p:sp>
        <p:nvSpPr>
          <p:cNvPr id="6" name="Slide Number Placeholder 5"/>
          <p:cNvSpPr>
            <a:spLocks noGrp="1"/>
          </p:cNvSpPr>
          <p:nvPr>
            <p:ph type="sldNum" sz="quarter" idx="12"/>
          </p:nvPr>
        </p:nvSpPr>
        <p:spPr/>
        <p:txBody>
          <a:bodyPr/>
          <a:lstStyle/>
          <a:p>
            <a:fld id="{E50637AF-7211-4739-83CA-154E6A1C34EA}" type="slidenum">
              <a:rPr lang="es-SV" smtClean="0"/>
              <a:pPr/>
              <a:t>‹Nº›</a:t>
            </a:fld>
            <a:endParaRPr lang="es-S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09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6" name="Footer Placeholder 5"/>
          <p:cNvSpPr>
            <a:spLocks noGrp="1"/>
          </p:cNvSpPr>
          <p:nvPr>
            <p:ph type="ftr" sz="quarter" idx="11"/>
          </p:nvPr>
        </p:nvSpPr>
        <p:spPr/>
        <p:txBody>
          <a:bodyPr/>
          <a:lstStyle/>
          <a:p>
            <a:endParaRPr lang="es-SV">
              <a:solidFill>
                <a:srgbClr val="EEECE1"/>
              </a:solidFill>
            </a:endParaRPr>
          </a:p>
        </p:txBody>
      </p:sp>
      <p:sp>
        <p:nvSpPr>
          <p:cNvPr id="7" name="Slide Number Placeholder 6"/>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253820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8" name="Footer Placeholder 7"/>
          <p:cNvSpPr>
            <a:spLocks noGrp="1"/>
          </p:cNvSpPr>
          <p:nvPr>
            <p:ph type="ftr" sz="quarter" idx="11"/>
          </p:nvPr>
        </p:nvSpPr>
        <p:spPr/>
        <p:txBody>
          <a:bodyPr/>
          <a:lstStyle/>
          <a:p>
            <a:endParaRPr lang="es-SV">
              <a:solidFill>
                <a:srgbClr val="EEECE1"/>
              </a:solidFill>
            </a:endParaRPr>
          </a:p>
        </p:txBody>
      </p:sp>
      <p:sp>
        <p:nvSpPr>
          <p:cNvPr id="9" name="Slide Number Placeholder 8"/>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288888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4" name="Footer Placeholder 3"/>
          <p:cNvSpPr>
            <a:spLocks noGrp="1"/>
          </p:cNvSpPr>
          <p:nvPr>
            <p:ph type="ftr" sz="quarter" idx="11"/>
          </p:nvPr>
        </p:nvSpPr>
        <p:spPr/>
        <p:txBody>
          <a:bodyPr/>
          <a:lstStyle/>
          <a:p>
            <a:endParaRPr lang="es-SV">
              <a:solidFill>
                <a:srgbClr val="EEECE1"/>
              </a:solidFill>
            </a:endParaRPr>
          </a:p>
        </p:txBody>
      </p:sp>
      <p:sp>
        <p:nvSpPr>
          <p:cNvPr id="5" name="Slide Number Placeholder 4"/>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102946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SV">
              <a:solidFill>
                <a:srgbClr val="EEECE1"/>
              </a:solidFill>
            </a:endParaRPr>
          </a:p>
        </p:txBody>
      </p:sp>
      <p:sp>
        <p:nvSpPr>
          <p:cNvPr id="9" name="Slide Number Placeholder 8"/>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168195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SV">
              <a:solidFill>
                <a:srgbClr val="EEECE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0637AF-7211-4739-83CA-154E6A1C34EA}" type="slidenum">
              <a:rPr lang="es-SV" smtClean="0"/>
              <a:pPr/>
              <a:t>‹Nº›</a:t>
            </a:fld>
            <a:endParaRPr lang="es-SV"/>
          </a:p>
        </p:txBody>
      </p:sp>
    </p:spTree>
    <p:extLst>
      <p:ext uri="{BB962C8B-B14F-4D97-AF65-F5344CB8AC3E}">
        <p14:creationId xmlns:p14="http://schemas.microsoft.com/office/powerpoint/2010/main" val="246708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6" name="Footer Placeholder 5"/>
          <p:cNvSpPr>
            <a:spLocks noGrp="1"/>
          </p:cNvSpPr>
          <p:nvPr>
            <p:ph type="ftr" sz="quarter" idx="11"/>
          </p:nvPr>
        </p:nvSpPr>
        <p:spPr/>
        <p:txBody>
          <a:bodyPr/>
          <a:lstStyle/>
          <a:p>
            <a:endParaRPr lang="es-SV">
              <a:solidFill>
                <a:srgbClr val="EEECE1"/>
              </a:solidFill>
            </a:endParaRPr>
          </a:p>
        </p:txBody>
      </p:sp>
      <p:sp>
        <p:nvSpPr>
          <p:cNvPr id="7" name="Slide Number Placeholder 6"/>
          <p:cNvSpPr>
            <a:spLocks noGrp="1"/>
          </p:cNvSpPr>
          <p:nvPr>
            <p:ph type="sldNum" sz="quarter" idx="12"/>
          </p:nvPr>
        </p:nvSpPr>
        <p:spPr/>
        <p:txBody>
          <a:bodyPr/>
          <a:lstStyle/>
          <a:p>
            <a:fld id="{E50637AF-7211-4739-83CA-154E6A1C34EA}" type="slidenum">
              <a:rPr lang="es-SV" smtClean="0"/>
              <a:pPr/>
              <a:t>‹Nº›</a:t>
            </a:fld>
            <a:endParaRPr lang="es-SV"/>
          </a:p>
        </p:txBody>
      </p:sp>
    </p:spTree>
    <p:extLst>
      <p:ext uri="{BB962C8B-B14F-4D97-AF65-F5344CB8AC3E}">
        <p14:creationId xmlns:p14="http://schemas.microsoft.com/office/powerpoint/2010/main" val="411558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55524F-53A5-4BB2-B18F-F75613234E66}" type="datetimeFigureOut">
              <a:rPr lang="es-SV" smtClean="0">
                <a:solidFill>
                  <a:srgbClr val="EEECE1"/>
                </a:solidFill>
              </a:rPr>
              <a:pPr/>
              <a:t>20/9/2018</a:t>
            </a:fld>
            <a:endParaRPr lang="es-SV">
              <a:solidFill>
                <a:srgbClr val="EEECE1"/>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SV">
              <a:solidFill>
                <a:srgbClr val="EEECE1"/>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0637AF-7211-4739-83CA-154E6A1C34EA}" type="slidenum">
              <a:rPr lang="es-SV" smtClean="0"/>
              <a:pPr/>
              <a:t>‹Nº›</a:t>
            </a:fld>
            <a:endParaRPr lang="es-S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962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367" y="4725144"/>
            <a:ext cx="7466636" cy="2033620"/>
          </a:xfrm>
          <a:prstGeom prst="rect">
            <a:avLst/>
          </a:prstGeom>
        </p:spPr>
      </p:pic>
      <p:sp>
        <p:nvSpPr>
          <p:cNvPr id="2" name="Rectángulo 1">
            <a:extLst>
              <a:ext uri="{FF2B5EF4-FFF2-40B4-BE49-F238E27FC236}">
                <a16:creationId xmlns:a16="http://schemas.microsoft.com/office/drawing/2014/main" id="{6435C565-0F80-4495-9E2B-BDB228573B87}"/>
              </a:ext>
            </a:extLst>
          </p:cNvPr>
          <p:cNvSpPr/>
          <p:nvPr/>
        </p:nvSpPr>
        <p:spPr>
          <a:xfrm>
            <a:off x="2432482" y="1879541"/>
            <a:ext cx="7128768" cy="1260345"/>
          </a:xfrm>
          <a:prstGeom prst="rect">
            <a:avLst/>
          </a:prstGeom>
        </p:spPr>
        <p:txBody>
          <a:bodyPr wrap="square">
            <a:spAutoFit/>
          </a:bodyPr>
          <a:lstStyle/>
          <a:p>
            <a:pPr algn="ctr">
              <a:lnSpc>
                <a:spcPct val="107000"/>
              </a:lnSpc>
              <a:spcAft>
                <a:spcPts val="800"/>
              </a:spcAft>
            </a:pPr>
            <a:r>
              <a:rPr lang="es-SV" sz="2400" b="1" dirty="0">
                <a:latin typeface="Plan"/>
                <a:ea typeface="Calibri" panose="020F0502020204030204" pitchFamily="34" charset="0"/>
                <a:cs typeface="Times New Roman" panose="02020603050405020304" pitchFamily="18" charset="0"/>
              </a:rPr>
              <a:t>INFORME SOBRE FORTALECIMIENTO DE CAPACIDADES Y ESTRATEGIA DE SOSTENIBILIDAD DE OCHO ORGANIZACIONES SUB RECEPTORAS </a:t>
            </a:r>
            <a:endParaRPr lang="es-SV"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10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E56CD699-43A4-447A-9251-2F5307FF7158}"/>
              </a:ext>
            </a:extLst>
          </p:cNvPr>
          <p:cNvPicPr>
            <a:picLocks noGrp="1" noChangeAspect="1"/>
          </p:cNvPicPr>
          <p:nvPr>
            <p:ph idx="1"/>
          </p:nvPr>
        </p:nvPicPr>
        <p:blipFill>
          <a:blip r:embed="rId2"/>
          <a:stretch>
            <a:fillRect/>
          </a:stretch>
        </p:blipFill>
        <p:spPr>
          <a:xfrm>
            <a:off x="2576100" y="1766205"/>
            <a:ext cx="3442960" cy="1975275"/>
          </a:xfrm>
          <a:prstGeom prst="rect">
            <a:avLst/>
          </a:prstGeom>
        </p:spPr>
      </p:pic>
      <p:pic>
        <p:nvPicPr>
          <p:cNvPr id="9" name="Imagen 8">
            <a:extLst>
              <a:ext uri="{FF2B5EF4-FFF2-40B4-BE49-F238E27FC236}">
                <a16:creationId xmlns:a16="http://schemas.microsoft.com/office/drawing/2014/main" id="{4E12057F-4458-42BA-A888-4D5863CC7E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26980" y="1766205"/>
            <a:ext cx="3442958" cy="1981200"/>
          </a:xfrm>
          <a:prstGeom prst="rect">
            <a:avLst/>
          </a:prstGeom>
          <a:noFill/>
        </p:spPr>
      </p:pic>
      <p:pic>
        <p:nvPicPr>
          <p:cNvPr id="11" name="Imagen 10">
            <a:extLst>
              <a:ext uri="{FF2B5EF4-FFF2-40B4-BE49-F238E27FC236}">
                <a16:creationId xmlns:a16="http://schemas.microsoft.com/office/drawing/2014/main" id="{163927D2-DCC8-43C4-AEB2-7CC8C5A87AD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6099" y="3741480"/>
            <a:ext cx="3442959" cy="2100580"/>
          </a:xfrm>
          <a:prstGeom prst="rect">
            <a:avLst/>
          </a:prstGeom>
          <a:noFill/>
          <a:ln>
            <a:noFill/>
          </a:ln>
        </p:spPr>
      </p:pic>
      <p:pic>
        <p:nvPicPr>
          <p:cNvPr id="12" name="Imagen 11">
            <a:extLst>
              <a:ext uri="{FF2B5EF4-FFF2-40B4-BE49-F238E27FC236}">
                <a16:creationId xmlns:a16="http://schemas.microsoft.com/office/drawing/2014/main" id="{4802A8D4-86D3-4EF3-9D8D-57367C1DD5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6979" y="3789740"/>
            <a:ext cx="3442958" cy="2004060"/>
          </a:xfrm>
          <a:prstGeom prst="rect">
            <a:avLst/>
          </a:prstGeom>
          <a:noFill/>
          <a:ln>
            <a:noFill/>
          </a:ln>
        </p:spPr>
      </p:pic>
      <p:sp>
        <p:nvSpPr>
          <p:cNvPr id="13" name="CuadroTexto 12">
            <a:extLst>
              <a:ext uri="{FF2B5EF4-FFF2-40B4-BE49-F238E27FC236}">
                <a16:creationId xmlns:a16="http://schemas.microsoft.com/office/drawing/2014/main" id="{CA063597-E6B0-477C-ABB1-0A345331B331}"/>
              </a:ext>
            </a:extLst>
          </p:cNvPr>
          <p:cNvSpPr txBox="1"/>
          <p:nvPr/>
        </p:nvSpPr>
        <p:spPr>
          <a:xfrm>
            <a:off x="2254928" y="736847"/>
            <a:ext cx="7190913" cy="984885"/>
          </a:xfrm>
          <a:prstGeom prst="rect">
            <a:avLst/>
          </a:prstGeom>
          <a:noFill/>
        </p:spPr>
        <p:txBody>
          <a:bodyPr wrap="square" rtlCol="0">
            <a:spAutoFit/>
          </a:bodyPr>
          <a:lstStyle/>
          <a:p>
            <a:pPr algn="ctr"/>
            <a:r>
              <a:rPr lang="es-SV" sz="2900" b="1" spc="-50" dirty="0">
                <a:solidFill>
                  <a:schemeClr val="tx1">
                    <a:lumMod val="75000"/>
                    <a:lumOff val="25000"/>
                  </a:schemeClr>
                </a:solidFill>
                <a:latin typeface="Plan"/>
                <a:ea typeface="+mj-ea"/>
                <a:cs typeface="+mj-cs"/>
              </a:rPr>
              <a:t>ORGANIZACIÓN ASPIDH </a:t>
            </a:r>
          </a:p>
          <a:p>
            <a:pPr algn="ctr"/>
            <a:r>
              <a:rPr lang="es-SV" sz="2900" b="1" spc="-50" dirty="0">
                <a:solidFill>
                  <a:schemeClr val="tx1">
                    <a:lumMod val="75000"/>
                    <a:lumOff val="25000"/>
                  </a:schemeClr>
                </a:solidFill>
                <a:latin typeface="Plan"/>
                <a:ea typeface="+mj-ea"/>
                <a:cs typeface="+mj-cs"/>
              </a:rPr>
              <a:t>(Sala de Belleza Distintas)</a:t>
            </a:r>
          </a:p>
        </p:txBody>
      </p:sp>
    </p:spTree>
    <p:extLst>
      <p:ext uri="{BB962C8B-B14F-4D97-AF65-F5344CB8AC3E}">
        <p14:creationId xmlns:p14="http://schemas.microsoft.com/office/powerpoint/2010/main" val="129953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9B43D-F167-4322-86DD-817EB34EEDFF}"/>
              </a:ext>
            </a:extLst>
          </p:cNvPr>
          <p:cNvSpPr>
            <a:spLocks noGrp="1"/>
          </p:cNvSpPr>
          <p:nvPr>
            <p:ph type="title"/>
          </p:nvPr>
        </p:nvSpPr>
        <p:spPr>
          <a:xfrm>
            <a:off x="1097280" y="286603"/>
            <a:ext cx="10058400" cy="1450757"/>
          </a:xfrm>
        </p:spPr>
        <p:txBody>
          <a:bodyPr/>
          <a:lstStyle/>
          <a:p>
            <a:pPr algn="ctr"/>
            <a:r>
              <a:rPr lang="es-SV" sz="2900" b="1" dirty="0">
                <a:latin typeface="Plan"/>
              </a:rPr>
              <a:t>ORGANIZACIÓN COLECTIVO ALEJANDRÍA </a:t>
            </a:r>
            <a:br>
              <a:rPr lang="es-SV" sz="2900" b="1" dirty="0">
                <a:latin typeface="Plan"/>
              </a:rPr>
            </a:br>
            <a:r>
              <a:rPr lang="es-SV" sz="2900" b="1" dirty="0">
                <a:latin typeface="Plan"/>
              </a:rPr>
              <a:t>(Banquetes Alejandría</a:t>
            </a:r>
            <a:r>
              <a:rPr lang="es-SV" sz="3200" b="1" dirty="0">
                <a:solidFill>
                  <a:schemeClr val="tx1"/>
                </a:solidFill>
                <a:latin typeface="+mn-lt"/>
                <a:ea typeface="+mn-ea"/>
                <a:cs typeface="+mn-cs"/>
              </a:rPr>
              <a:t>)</a:t>
            </a:r>
          </a:p>
        </p:txBody>
      </p:sp>
      <p:pic>
        <p:nvPicPr>
          <p:cNvPr id="4" name="Marcador de contenido 3">
            <a:extLst>
              <a:ext uri="{FF2B5EF4-FFF2-40B4-BE49-F238E27FC236}">
                <a16:creationId xmlns:a16="http://schemas.microsoft.com/office/drawing/2014/main" id="{C58ECD10-2917-450A-8BF2-B0AB1A79D18E}"/>
              </a:ext>
            </a:extLst>
          </p:cNvPr>
          <p:cNvPicPr>
            <a:picLocks noGrp="1" noChangeAspect="1"/>
          </p:cNvPicPr>
          <p:nvPr>
            <p:ph idx="1"/>
          </p:nvPr>
        </p:nvPicPr>
        <p:blipFill>
          <a:blip r:embed="rId2"/>
          <a:stretch>
            <a:fillRect/>
          </a:stretch>
        </p:blipFill>
        <p:spPr>
          <a:xfrm>
            <a:off x="1484680" y="1737360"/>
            <a:ext cx="3462068" cy="2251153"/>
          </a:xfrm>
          <a:prstGeom prst="rect">
            <a:avLst/>
          </a:prstGeom>
        </p:spPr>
      </p:pic>
      <p:pic>
        <p:nvPicPr>
          <p:cNvPr id="6" name="Imagen 5">
            <a:extLst>
              <a:ext uri="{FF2B5EF4-FFF2-40B4-BE49-F238E27FC236}">
                <a16:creationId xmlns:a16="http://schemas.microsoft.com/office/drawing/2014/main" id="{D7159F75-0635-4D49-A355-0B4D9888D7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020" y="1737360"/>
            <a:ext cx="3512597" cy="2251151"/>
          </a:xfrm>
          <a:prstGeom prst="rect">
            <a:avLst/>
          </a:prstGeom>
          <a:noFill/>
          <a:ln>
            <a:noFill/>
          </a:ln>
        </p:spPr>
      </p:pic>
      <p:pic>
        <p:nvPicPr>
          <p:cNvPr id="7" name="Imagen 6">
            <a:extLst>
              <a:ext uri="{FF2B5EF4-FFF2-40B4-BE49-F238E27FC236}">
                <a16:creationId xmlns:a16="http://schemas.microsoft.com/office/drawing/2014/main" id="{802B657D-EAE5-4507-A25D-95968C8622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679" y="3988513"/>
            <a:ext cx="3462067" cy="2169160"/>
          </a:xfrm>
          <a:prstGeom prst="rect">
            <a:avLst/>
          </a:prstGeom>
          <a:noFill/>
          <a:ln>
            <a:noFill/>
          </a:ln>
        </p:spPr>
      </p:pic>
      <p:pic>
        <p:nvPicPr>
          <p:cNvPr id="8" name="Imagen 7">
            <a:extLst>
              <a:ext uri="{FF2B5EF4-FFF2-40B4-BE49-F238E27FC236}">
                <a16:creationId xmlns:a16="http://schemas.microsoft.com/office/drawing/2014/main" id="{D8353593-B823-4068-8924-B5F9148BBA91}"/>
              </a:ext>
            </a:extLst>
          </p:cNvPr>
          <p:cNvPicPr>
            <a:picLocks noChangeAspect="1"/>
          </p:cNvPicPr>
          <p:nvPr/>
        </p:nvPicPr>
        <p:blipFill>
          <a:blip r:embed="rId5"/>
          <a:stretch>
            <a:fillRect/>
          </a:stretch>
        </p:blipFill>
        <p:spPr>
          <a:xfrm>
            <a:off x="6022019" y="3988511"/>
            <a:ext cx="3512598" cy="2169161"/>
          </a:xfrm>
          <a:prstGeom prst="rect">
            <a:avLst/>
          </a:prstGeom>
        </p:spPr>
      </p:pic>
    </p:spTree>
    <p:extLst>
      <p:ext uri="{BB962C8B-B14F-4D97-AF65-F5344CB8AC3E}">
        <p14:creationId xmlns:p14="http://schemas.microsoft.com/office/powerpoint/2010/main" val="14479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B1287-F864-442E-B384-B32099F8268E}"/>
              </a:ext>
            </a:extLst>
          </p:cNvPr>
          <p:cNvSpPr>
            <a:spLocks noGrp="1"/>
          </p:cNvSpPr>
          <p:nvPr>
            <p:ph type="title"/>
          </p:nvPr>
        </p:nvSpPr>
        <p:spPr>
          <a:xfrm>
            <a:off x="1097280" y="286603"/>
            <a:ext cx="10058400" cy="1450757"/>
          </a:xfrm>
        </p:spPr>
        <p:txBody>
          <a:bodyPr/>
          <a:lstStyle/>
          <a:p>
            <a:pPr algn="ctr"/>
            <a:r>
              <a:rPr lang="es-SV" sz="2900" b="1" dirty="0">
                <a:latin typeface="Plan"/>
              </a:rPr>
              <a:t>ORGANIZACIÓN ENTRE AMIGOS </a:t>
            </a:r>
            <a:br>
              <a:rPr lang="es-SV" sz="2900" b="1" dirty="0">
                <a:latin typeface="Plan"/>
              </a:rPr>
            </a:br>
            <a:r>
              <a:rPr lang="es-SV" sz="2900" b="1" dirty="0">
                <a:latin typeface="Plan"/>
              </a:rPr>
              <a:t>(Clínica Médica Sebastián Mártir)</a:t>
            </a:r>
          </a:p>
        </p:txBody>
      </p:sp>
      <p:pic>
        <p:nvPicPr>
          <p:cNvPr id="4" name="Marcador de contenido 3">
            <a:extLst>
              <a:ext uri="{FF2B5EF4-FFF2-40B4-BE49-F238E27FC236}">
                <a16:creationId xmlns:a16="http://schemas.microsoft.com/office/drawing/2014/main" id="{5228D2B6-A0EF-4926-BD84-25101C68156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8841" y="1801967"/>
            <a:ext cx="2909455" cy="2228874"/>
          </a:xfrm>
          <a:prstGeom prst="rect">
            <a:avLst/>
          </a:prstGeom>
          <a:noFill/>
          <a:ln>
            <a:noFill/>
          </a:ln>
        </p:spPr>
      </p:pic>
      <p:pic>
        <p:nvPicPr>
          <p:cNvPr id="5" name="Imagen 4">
            <a:extLst>
              <a:ext uri="{FF2B5EF4-FFF2-40B4-BE49-F238E27FC236}">
                <a16:creationId xmlns:a16="http://schemas.microsoft.com/office/drawing/2014/main" id="{D8BAE806-94DE-448B-8530-34943E07230D}"/>
              </a:ext>
            </a:extLst>
          </p:cNvPr>
          <p:cNvPicPr>
            <a:picLocks noChangeAspect="1"/>
          </p:cNvPicPr>
          <p:nvPr/>
        </p:nvPicPr>
        <p:blipFill>
          <a:blip r:embed="rId3"/>
          <a:stretch>
            <a:fillRect/>
          </a:stretch>
        </p:blipFill>
        <p:spPr>
          <a:xfrm>
            <a:off x="4724281" y="1801966"/>
            <a:ext cx="2743438" cy="2228875"/>
          </a:xfrm>
          <a:prstGeom prst="rect">
            <a:avLst/>
          </a:prstGeom>
        </p:spPr>
      </p:pic>
      <p:pic>
        <p:nvPicPr>
          <p:cNvPr id="6" name="Imagen 5">
            <a:extLst>
              <a:ext uri="{FF2B5EF4-FFF2-40B4-BE49-F238E27FC236}">
                <a16:creationId xmlns:a16="http://schemas.microsoft.com/office/drawing/2014/main" id="{819A693D-AD04-40CC-87F6-8E2B23A59676}"/>
              </a:ext>
            </a:extLst>
          </p:cNvPr>
          <p:cNvPicPr>
            <a:picLocks noChangeAspect="1"/>
          </p:cNvPicPr>
          <p:nvPr/>
        </p:nvPicPr>
        <p:blipFill>
          <a:blip r:embed="rId4"/>
          <a:stretch>
            <a:fillRect/>
          </a:stretch>
        </p:blipFill>
        <p:spPr>
          <a:xfrm>
            <a:off x="1448841" y="4030842"/>
            <a:ext cx="2909455" cy="2397491"/>
          </a:xfrm>
          <a:prstGeom prst="rect">
            <a:avLst/>
          </a:prstGeom>
        </p:spPr>
      </p:pic>
      <p:pic>
        <p:nvPicPr>
          <p:cNvPr id="7" name="Imagen 6">
            <a:extLst>
              <a:ext uri="{FF2B5EF4-FFF2-40B4-BE49-F238E27FC236}">
                <a16:creationId xmlns:a16="http://schemas.microsoft.com/office/drawing/2014/main" id="{325E97D1-9A55-4B91-BCD1-FAAAC2C6B9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490" y="4031298"/>
            <a:ext cx="2827020" cy="2397035"/>
          </a:xfrm>
          <a:prstGeom prst="rect">
            <a:avLst/>
          </a:prstGeom>
          <a:noFill/>
          <a:ln>
            <a:noFill/>
          </a:ln>
        </p:spPr>
      </p:pic>
      <p:pic>
        <p:nvPicPr>
          <p:cNvPr id="8" name="Imagen 7">
            <a:extLst>
              <a:ext uri="{FF2B5EF4-FFF2-40B4-BE49-F238E27FC236}">
                <a16:creationId xmlns:a16="http://schemas.microsoft.com/office/drawing/2014/main" id="{7AD3D4E5-4B48-4E5F-A1A2-928C704792A2}"/>
              </a:ext>
            </a:extLst>
          </p:cNvPr>
          <p:cNvPicPr>
            <a:picLocks noChangeAspect="1"/>
          </p:cNvPicPr>
          <p:nvPr/>
        </p:nvPicPr>
        <p:blipFill>
          <a:blip r:embed="rId6"/>
          <a:stretch>
            <a:fillRect/>
          </a:stretch>
        </p:blipFill>
        <p:spPr>
          <a:xfrm>
            <a:off x="7730496" y="1801967"/>
            <a:ext cx="3109138" cy="2164268"/>
          </a:xfrm>
          <a:prstGeom prst="rect">
            <a:avLst/>
          </a:prstGeom>
        </p:spPr>
      </p:pic>
      <p:pic>
        <p:nvPicPr>
          <p:cNvPr id="9" name="Imagen 8">
            <a:extLst>
              <a:ext uri="{FF2B5EF4-FFF2-40B4-BE49-F238E27FC236}">
                <a16:creationId xmlns:a16="http://schemas.microsoft.com/office/drawing/2014/main" id="{AF819264-FC09-42EF-BCEC-54F8B2CADD5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0495" y="3966235"/>
            <a:ext cx="3109139" cy="2369820"/>
          </a:xfrm>
          <a:prstGeom prst="rect">
            <a:avLst/>
          </a:prstGeom>
          <a:noFill/>
          <a:ln>
            <a:noFill/>
          </a:ln>
        </p:spPr>
      </p:pic>
    </p:spTree>
    <p:extLst>
      <p:ext uri="{BB962C8B-B14F-4D97-AF65-F5344CB8AC3E}">
        <p14:creationId xmlns:p14="http://schemas.microsoft.com/office/powerpoint/2010/main" val="347907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D6466-C34B-4CCC-9845-FFA12F1D0C9A}"/>
              </a:ext>
            </a:extLst>
          </p:cNvPr>
          <p:cNvSpPr>
            <a:spLocks noGrp="1"/>
          </p:cNvSpPr>
          <p:nvPr>
            <p:ph type="title"/>
          </p:nvPr>
        </p:nvSpPr>
        <p:spPr/>
        <p:txBody>
          <a:bodyPr>
            <a:normAutofit/>
          </a:bodyPr>
          <a:lstStyle/>
          <a:p>
            <a:pPr algn="ctr"/>
            <a:r>
              <a:rPr lang="es-SV" sz="2900" b="1" dirty="0">
                <a:latin typeface="Plan"/>
              </a:rPr>
              <a:t>ORGANIZACIÓN MOVIMIENTO DE MUJERES ORQUÍDEAS DE MAR (Orquídeas Salón)</a:t>
            </a:r>
          </a:p>
        </p:txBody>
      </p:sp>
      <p:pic>
        <p:nvPicPr>
          <p:cNvPr id="4" name="Marcador de contenido 3">
            <a:extLst>
              <a:ext uri="{FF2B5EF4-FFF2-40B4-BE49-F238E27FC236}">
                <a16:creationId xmlns:a16="http://schemas.microsoft.com/office/drawing/2014/main" id="{6B106CD8-79A5-4952-B09A-27DF20DEC8EE}"/>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8826" y="1737360"/>
            <a:ext cx="3040961" cy="2406535"/>
          </a:xfrm>
          <a:prstGeom prst="rect">
            <a:avLst/>
          </a:prstGeom>
          <a:noFill/>
          <a:ln>
            <a:noFill/>
          </a:ln>
        </p:spPr>
      </p:pic>
      <p:pic>
        <p:nvPicPr>
          <p:cNvPr id="5" name="Imagen 4">
            <a:extLst>
              <a:ext uri="{FF2B5EF4-FFF2-40B4-BE49-F238E27FC236}">
                <a16:creationId xmlns:a16="http://schemas.microsoft.com/office/drawing/2014/main" id="{EC52DE86-8AF0-4FEF-A2BE-9B77BB6FF1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709" y="1729047"/>
            <a:ext cx="3208464" cy="2423160"/>
          </a:xfrm>
          <a:prstGeom prst="rect">
            <a:avLst/>
          </a:prstGeom>
          <a:noFill/>
          <a:ln>
            <a:noFill/>
          </a:ln>
        </p:spPr>
      </p:pic>
      <p:pic>
        <p:nvPicPr>
          <p:cNvPr id="6" name="Imagen 5">
            <a:extLst>
              <a:ext uri="{FF2B5EF4-FFF2-40B4-BE49-F238E27FC236}">
                <a16:creationId xmlns:a16="http://schemas.microsoft.com/office/drawing/2014/main" id="{FA928BC0-99EE-4FF4-93CB-287F74DAFE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68827" y="4230552"/>
            <a:ext cx="2967644" cy="2249805"/>
          </a:xfrm>
          <a:prstGeom prst="rect">
            <a:avLst/>
          </a:prstGeom>
          <a:noFill/>
        </p:spPr>
      </p:pic>
      <p:pic>
        <p:nvPicPr>
          <p:cNvPr id="7" name="Imagen 6">
            <a:extLst>
              <a:ext uri="{FF2B5EF4-FFF2-40B4-BE49-F238E27FC236}">
                <a16:creationId xmlns:a16="http://schemas.microsoft.com/office/drawing/2014/main" id="{8464AF01-5CC8-4DD5-95CC-F9AAF89F0CE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8016" y="4230552"/>
            <a:ext cx="3208463" cy="2160905"/>
          </a:xfrm>
          <a:prstGeom prst="rect">
            <a:avLst/>
          </a:prstGeom>
          <a:noFill/>
          <a:ln>
            <a:noFill/>
          </a:ln>
        </p:spPr>
      </p:pic>
      <p:pic>
        <p:nvPicPr>
          <p:cNvPr id="8" name="Imagen 7">
            <a:extLst>
              <a:ext uri="{FF2B5EF4-FFF2-40B4-BE49-F238E27FC236}">
                <a16:creationId xmlns:a16="http://schemas.microsoft.com/office/drawing/2014/main" id="{94EA8B56-4286-4E6B-B8DF-E7F730C57B4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8017" y="1737359"/>
            <a:ext cx="3208463" cy="2406535"/>
          </a:xfrm>
          <a:prstGeom prst="rect">
            <a:avLst/>
          </a:prstGeom>
          <a:noFill/>
          <a:ln>
            <a:noFill/>
          </a:ln>
        </p:spPr>
      </p:pic>
      <p:pic>
        <p:nvPicPr>
          <p:cNvPr id="9" name="Imagen 8">
            <a:extLst>
              <a:ext uri="{FF2B5EF4-FFF2-40B4-BE49-F238E27FC236}">
                <a16:creationId xmlns:a16="http://schemas.microsoft.com/office/drawing/2014/main" id="{9EE23B48-53AA-4C80-A4C4-11C48FAE339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8024" y="4227377"/>
            <a:ext cx="3135149" cy="2164080"/>
          </a:xfrm>
          <a:prstGeom prst="rect">
            <a:avLst/>
          </a:prstGeom>
          <a:noFill/>
          <a:ln>
            <a:noFill/>
          </a:ln>
        </p:spPr>
      </p:pic>
    </p:spTree>
    <p:extLst>
      <p:ext uri="{BB962C8B-B14F-4D97-AF65-F5344CB8AC3E}">
        <p14:creationId xmlns:p14="http://schemas.microsoft.com/office/powerpoint/2010/main" val="229987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243B3-C4C3-493C-B3F2-6722999E052A}"/>
              </a:ext>
            </a:extLst>
          </p:cNvPr>
          <p:cNvSpPr>
            <a:spLocks noGrp="1"/>
          </p:cNvSpPr>
          <p:nvPr>
            <p:ph type="title"/>
          </p:nvPr>
        </p:nvSpPr>
        <p:spPr/>
        <p:txBody>
          <a:bodyPr>
            <a:normAutofit/>
          </a:bodyPr>
          <a:lstStyle/>
          <a:p>
            <a:pPr algn="ctr"/>
            <a:r>
              <a:rPr lang="es-SV" sz="2900" b="1" dirty="0">
                <a:latin typeface="Plan"/>
              </a:rPr>
              <a:t>Red Salvadoreña de personas con VIH/REDSAL </a:t>
            </a:r>
            <a:br>
              <a:rPr lang="es-SV" sz="2900" b="1" dirty="0">
                <a:latin typeface="Plan"/>
              </a:rPr>
            </a:br>
            <a:r>
              <a:rPr lang="es-SV" sz="2900" b="1" dirty="0">
                <a:latin typeface="Plan"/>
              </a:rPr>
              <a:t>(</a:t>
            </a:r>
            <a:r>
              <a:rPr lang="es-SV" sz="2900" b="1" dirty="0" err="1">
                <a:latin typeface="Plan"/>
              </a:rPr>
              <a:t>Carwash</a:t>
            </a:r>
            <a:r>
              <a:rPr lang="es-SV" sz="2900" b="1" dirty="0">
                <a:latin typeface="Plan"/>
              </a:rPr>
              <a:t> REDSAL)</a:t>
            </a:r>
            <a:br>
              <a:rPr lang="es-SV" sz="2900" b="1" dirty="0">
                <a:latin typeface="Plan"/>
              </a:rPr>
            </a:br>
            <a:endParaRPr lang="es-SV" sz="2900" b="1" dirty="0">
              <a:latin typeface="Plan"/>
            </a:endParaRPr>
          </a:p>
        </p:txBody>
      </p:sp>
      <p:pic>
        <p:nvPicPr>
          <p:cNvPr id="4" name="Marcador de contenido 3">
            <a:extLst>
              <a:ext uri="{FF2B5EF4-FFF2-40B4-BE49-F238E27FC236}">
                <a16:creationId xmlns:a16="http://schemas.microsoft.com/office/drawing/2014/main" id="{C9D09185-5AFE-4F42-B15A-9E88F43A192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8407" y="1737360"/>
            <a:ext cx="3577997" cy="2181683"/>
          </a:xfrm>
          <a:prstGeom prst="rect">
            <a:avLst/>
          </a:prstGeom>
          <a:noFill/>
          <a:ln>
            <a:noFill/>
          </a:ln>
        </p:spPr>
      </p:pic>
      <p:pic>
        <p:nvPicPr>
          <p:cNvPr id="5" name="Imagen 4">
            <a:extLst>
              <a:ext uri="{FF2B5EF4-FFF2-40B4-BE49-F238E27FC236}">
                <a16:creationId xmlns:a16="http://schemas.microsoft.com/office/drawing/2014/main" id="{CA052A0A-164F-4481-9AD5-D1028C35EE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3" y="1737360"/>
            <a:ext cx="3577997" cy="2181682"/>
          </a:xfrm>
          <a:prstGeom prst="rect">
            <a:avLst/>
          </a:prstGeom>
          <a:noFill/>
          <a:ln>
            <a:noFill/>
          </a:ln>
        </p:spPr>
      </p:pic>
      <p:pic>
        <p:nvPicPr>
          <p:cNvPr id="6" name="Imagen 5">
            <a:extLst>
              <a:ext uri="{FF2B5EF4-FFF2-40B4-BE49-F238E27FC236}">
                <a16:creationId xmlns:a16="http://schemas.microsoft.com/office/drawing/2014/main" id="{39B81E0E-3642-449F-8D64-E0EBBA19E3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997" y="3919041"/>
            <a:ext cx="3060554" cy="2499513"/>
          </a:xfrm>
          <a:prstGeom prst="rect">
            <a:avLst/>
          </a:prstGeom>
          <a:noFill/>
          <a:ln>
            <a:noFill/>
          </a:ln>
        </p:spPr>
      </p:pic>
    </p:spTree>
    <p:extLst>
      <p:ext uri="{BB962C8B-B14F-4D97-AF65-F5344CB8AC3E}">
        <p14:creationId xmlns:p14="http://schemas.microsoft.com/office/powerpoint/2010/main" val="401471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211C7-826B-4FAC-A582-13BB3CC1778D}"/>
              </a:ext>
            </a:extLst>
          </p:cNvPr>
          <p:cNvSpPr>
            <a:spLocks noGrp="1"/>
          </p:cNvSpPr>
          <p:nvPr>
            <p:ph type="title"/>
          </p:nvPr>
        </p:nvSpPr>
        <p:spPr/>
        <p:txBody>
          <a:bodyPr>
            <a:normAutofit/>
          </a:bodyPr>
          <a:lstStyle/>
          <a:p>
            <a:pPr algn="ctr"/>
            <a:r>
              <a:rPr lang="es-SV" sz="2900" b="1" dirty="0">
                <a:latin typeface="Plan"/>
              </a:rPr>
              <a:t>Organización Visión Propositiva </a:t>
            </a:r>
            <a:br>
              <a:rPr lang="es-SV" sz="2900" b="1" dirty="0">
                <a:latin typeface="Plan"/>
              </a:rPr>
            </a:br>
            <a:r>
              <a:rPr lang="es-SV" sz="2900" b="1" dirty="0">
                <a:latin typeface="Plan"/>
              </a:rPr>
              <a:t>(Taller de Costura </a:t>
            </a:r>
            <a:r>
              <a:rPr lang="es-SV" sz="2900" b="1" dirty="0" err="1">
                <a:latin typeface="Plan"/>
              </a:rPr>
              <a:t>VisioArte</a:t>
            </a:r>
            <a:r>
              <a:rPr lang="es-SV" sz="2900" b="1" dirty="0">
                <a:latin typeface="Plan"/>
              </a:rPr>
              <a:t>)</a:t>
            </a:r>
            <a:br>
              <a:rPr lang="es-SV" sz="2900" b="1" dirty="0">
                <a:latin typeface="Plan"/>
              </a:rPr>
            </a:br>
            <a:endParaRPr lang="es-SV" sz="2900" b="1" dirty="0">
              <a:latin typeface="Plan"/>
            </a:endParaRPr>
          </a:p>
        </p:txBody>
      </p:sp>
      <p:pic>
        <p:nvPicPr>
          <p:cNvPr id="4" name="Marcador de contenido 3">
            <a:extLst>
              <a:ext uri="{FF2B5EF4-FFF2-40B4-BE49-F238E27FC236}">
                <a16:creationId xmlns:a16="http://schemas.microsoft.com/office/drawing/2014/main" id="{A1F42AB2-4B96-4334-AEFF-5BBF2CF3601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8484" y="1737359"/>
            <a:ext cx="3258105" cy="2118359"/>
          </a:xfrm>
          <a:prstGeom prst="rect">
            <a:avLst/>
          </a:prstGeom>
          <a:noFill/>
          <a:ln>
            <a:noFill/>
          </a:ln>
        </p:spPr>
      </p:pic>
      <p:pic>
        <p:nvPicPr>
          <p:cNvPr id="5" name="Imagen 4">
            <a:extLst>
              <a:ext uri="{FF2B5EF4-FFF2-40B4-BE49-F238E27FC236}">
                <a16:creationId xmlns:a16="http://schemas.microsoft.com/office/drawing/2014/main" id="{38BB7E22-FA8A-4F74-84F6-11C71134DB1F}"/>
              </a:ext>
            </a:extLst>
          </p:cNvPr>
          <p:cNvPicPr>
            <a:picLocks noChangeAspect="1"/>
          </p:cNvPicPr>
          <p:nvPr/>
        </p:nvPicPr>
        <p:blipFill>
          <a:blip r:embed="rId3"/>
          <a:stretch>
            <a:fillRect/>
          </a:stretch>
        </p:blipFill>
        <p:spPr>
          <a:xfrm>
            <a:off x="5038019" y="1737359"/>
            <a:ext cx="3258104" cy="2085005"/>
          </a:xfrm>
          <a:prstGeom prst="rect">
            <a:avLst/>
          </a:prstGeom>
        </p:spPr>
      </p:pic>
      <p:pic>
        <p:nvPicPr>
          <p:cNvPr id="6" name="Imagen 5">
            <a:extLst>
              <a:ext uri="{FF2B5EF4-FFF2-40B4-BE49-F238E27FC236}">
                <a16:creationId xmlns:a16="http://schemas.microsoft.com/office/drawing/2014/main" id="{F175AA62-6F91-4E1D-B450-2D81215CA8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484" y="3967800"/>
            <a:ext cx="3320250" cy="2118360"/>
          </a:xfrm>
          <a:prstGeom prst="rect">
            <a:avLst/>
          </a:prstGeom>
          <a:noFill/>
          <a:ln>
            <a:noFill/>
          </a:ln>
        </p:spPr>
      </p:pic>
      <p:pic>
        <p:nvPicPr>
          <p:cNvPr id="7" name="Imagen 6">
            <a:extLst>
              <a:ext uri="{FF2B5EF4-FFF2-40B4-BE49-F238E27FC236}">
                <a16:creationId xmlns:a16="http://schemas.microsoft.com/office/drawing/2014/main" id="{70CAF846-809A-437D-A096-E5017CC3F9D4}"/>
              </a:ext>
            </a:extLst>
          </p:cNvPr>
          <p:cNvPicPr>
            <a:picLocks noChangeAspect="1"/>
          </p:cNvPicPr>
          <p:nvPr/>
        </p:nvPicPr>
        <p:blipFill>
          <a:blip r:embed="rId5"/>
          <a:stretch>
            <a:fillRect/>
          </a:stretch>
        </p:blipFill>
        <p:spPr>
          <a:xfrm>
            <a:off x="5038019" y="3899122"/>
            <a:ext cx="3258104" cy="2255716"/>
          </a:xfrm>
          <a:prstGeom prst="rect">
            <a:avLst/>
          </a:prstGeom>
        </p:spPr>
      </p:pic>
      <p:pic>
        <p:nvPicPr>
          <p:cNvPr id="8" name="Imagen 7">
            <a:extLst>
              <a:ext uri="{FF2B5EF4-FFF2-40B4-BE49-F238E27FC236}">
                <a16:creationId xmlns:a16="http://schemas.microsoft.com/office/drawing/2014/main" id="{59D1B050-DDB4-40CB-A173-451B0D3F50A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6951" y="1770713"/>
            <a:ext cx="3004257" cy="2051651"/>
          </a:xfrm>
          <a:prstGeom prst="rect">
            <a:avLst/>
          </a:prstGeom>
          <a:noFill/>
          <a:ln>
            <a:noFill/>
          </a:ln>
        </p:spPr>
      </p:pic>
      <p:pic>
        <p:nvPicPr>
          <p:cNvPr id="9" name="Imagen 8">
            <a:extLst>
              <a:ext uri="{FF2B5EF4-FFF2-40B4-BE49-F238E27FC236}">
                <a16:creationId xmlns:a16="http://schemas.microsoft.com/office/drawing/2014/main" id="{49ED92B5-D1F8-4185-9B6A-D555CF76A4B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8790" y="3889070"/>
            <a:ext cx="3004257" cy="2197089"/>
          </a:xfrm>
          <a:prstGeom prst="rect">
            <a:avLst/>
          </a:prstGeom>
          <a:noFill/>
          <a:ln>
            <a:noFill/>
          </a:ln>
        </p:spPr>
      </p:pic>
    </p:spTree>
    <p:extLst>
      <p:ext uri="{BB962C8B-B14F-4D97-AF65-F5344CB8AC3E}">
        <p14:creationId xmlns:p14="http://schemas.microsoft.com/office/powerpoint/2010/main" val="129758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86CE9-E199-4C38-98B6-AB8FBE4C3091}"/>
              </a:ext>
            </a:extLst>
          </p:cNvPr>
          <p:cNvSpPr>
            <a:spLocks noGrp="1"/>
          </p:cNvSpPr>
          <p:nvPr>
            <p:ph type="title"/>
          </p:nvPr>
        </p:nvSpPr>
        <p:spPr/>
        <p:txBody>
          <a:bodyPr>
            <a:normAutofit/>
          </a:bodyPr>
          <a:lstStyle/>
          <a:p>
            <a:pPr algn="ctr"/>
            <a:r>
              <a:rPr lang="es-SV" sz="2900" b="1" dirty="0">
                <a:latin typeface="Plan"/>
              </a:rPr>
              <a:t>Organización CONTRASIDA </a:t>
            </a:r>
            <a:br>
              <a:rPr lang="es-SV" sz="2900" b="1" dirty="0">
                <a:latin typeface="Plan"/>
              </a:rPr>
            </a:br>
            <a:r>
              <a:rPr lang="es-SV" sz="2900" b="1" dirty="0">
                <a:latin typeface="Plan"/>
              </a:rPr>
              <a:t>(Clínica general y especialidades Maria </a:t>
            </a:r>
            <a:r>
              <a:rPr lang="es-SV" sz="2900" b="1" dirty="0" err="1">
                <a:latin typeface="Plan"/>
              </a:rPr>
              <a:t>Anell</a:t>
            </a:r>
            <a:r>
              <a:rPr lang="es-SV" sz="2900" b="1" dirty="0">
                <a:latin typeface="Plan"/>
              </a:rPr>
              <a:t>)</a:t>
            </a:r>
            <a:br>
              <a:rPr lang="es-SV" sz="2900" b="1" dirty="0">
                <a:latin typeface="Plan"/>
              </a:rPr>
            </a:br>
            <a:endParaRPr lang="es-SV" sz="2900" b="1" dirty="0">
              <a:latin typeface="Plan"/>
            </a:endParaRPr>
          </a:p>
        </p:txBody>
      </p:sp>
      <p:pic>
        <p:nvPicPr>
          <p:cNvPr id="4" name="Marcador de contenido 3">
            <a:extLst>
              <a:ext uri="{FF2B5EF4-FFF2-40B4-BE49-F238E27FC236}">
                <a16:creationId xmlns:a16="http://schemas.microsoft.com/office/drawing/2014/main" id="{4CD1631F-958F-48F4-B965-376264D6539B}"/>
              </a:ext>
            </a:extLst>
          </p:cNvPr>
          <p:cNvPicPr>
            <a:picLocks noGrp="1" noChangeAspect="1"/>
          </p:cNvPicPr>
          <p:nvPr>
            <p:ph idx="1"/>
          </p:nvPr>
        </p:nvPicPr>
        <p:blipFill>
          <a:blip r:embed="rId2"/>
          <a:stretch>
            <a:fillRect/>
          </a:stretch>
        </p:blipFill>
        <p:spPr>
          <a:xfrm>
            <a:off x="1622873" y="1737359"/>
            <a:ext cx="3730362" cy="2275347"/>
          </a:xfrm>
          <a:prstGeom prst="rect">
            <a:avLst/>
          </a:prstGeom>
        </p:spPr>
      </p:pic>
      <p:pic>
        <p:nvPicPr>
          <p:cNvPr id="5" name="Imagen 4">
            <a:extLst>
              <a:ext uri="{FF2B5EF4-FFF2-40B4-BE49-F238E27FC236}">
                <a16:creationId xmlns:a16="http://schemas.microsoft.com/office/drawing/2014/main" id="{7F09E048-65F8-431D-9A7D-777BDA0AF4F1}"/>
              </a:ext>
            </a:extLst>
          </p:cNvPr>
          <p:cNvPicPr>
            <a:picLocks noChangeAspect="1"/>
          </p:cNvPicPr>
          <p:nvPr/>
        </p:nvPicPr>
        <p:blipFill>
          <a:blip r:embed="rId3"/>
          <a:stretch>
            <a:fillRect/>
          </a:stretch>
        </p:blipFill>
        <p:spPr>
          <a:xfrm>
            <a:off x="6644639" y="1737359"/>
            <a:ext cx="3924488" cy="2275345"/>
          </a:xfrm>
          <a:prstGeom prst="rect">
            <a:avLst/>
          </a:prstGeom>
        </p:spPr>
      </p:pic>
      <p:pic>
        <p:nvPicPr>
          <p:cNvPr id="6" name="Imagen 5">
            <a:extLst>
              <a:ext uri="{FF2B5EF4-FFF2-40B4-BE49-F238E27FC236}">
                <a16:creationId xmlns:a16="http://schemas.microsoft.com/office/drawing/2014/main" id="{D50B9C99-14EB-44AF-8CBB-28536A3AE2F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873" y="4012705"/>
            <a:ext cx="3730361" cy="2353805"/>
          </a:xfrm>
          <a:prstGeom prst="rect">
            <a:avLst/>
          </a:prstGeom>
          <a:noFill/>
          <a:ln>
            <a:noFill/>
          </a:ln>
        </p:spPr>
      </p:pic>
      <p:pic>
        <p:nvPicPr>
          <p:cNvPr id="7" name="Imagen 6">
            <a:extLst>
              <a:ext uri="{FF2B5EF4-FFF2-40B4-BE49-F238E27FC236}">
                <a16:creationId xmlns:a16="http://schemas.microsoft.com/office/drawing/2014/main" id="{BE3E0004-C7FD-4CB0-BC9B-E0EA0BE3A150}"/>
              </a:ext>
            </a:extLst>
          </p:cNvPr>
          <p:cNvPicPr>
            <a:picLocks noChangeAspect="1"/>
          </p:cNvPicPr>
          <p:nvPr/>
        </p:nvPicPr>
        <p:blipFill>
          <a:blip r:embed="rId5"/>
          <a:stretch>
            <a:fillRect/>
          </a:stretch>
        </p:blipFill>
        <p:spPr>
          <a:xfrm>
            <a:off x="6644639" y="4012705"/>
            <a:ext cx="3924487" cy="2303148"/>
          </a:xfrm>
          <a:prstGeom prst="rect">
            <a:avLst/>
          </a:prstGeom>
        </p:spPr>
      </p:pic>
    </p:spTree>
    <p:extLst>
      <p:ext uri="{BB962C8B-B14F-4D97-AF65-F5344CB8AC3E}">
        <p14:creationId xmlns:p14="http://schemas.microsoft.com/office/powerpoint/2010/main" val="206986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3C4BE17-5AC0-4550-8510-F4C7FF0DA3DB}"/>
              </a:ext>
            </a:extLst>
          </p:cNvPr>
          <p:cNvSpPr>
            <a:spLocks noGrp="1"/>
          </p:cNvSpPr>
          <p:nvPr>
            <p:ph idx="1"/>
          </p:nvPr>
        </p:nvSpPr>
        <p:spPr/>
        <p:txBody>
          <a:bodyPr>
            <a:normAutofit/>
          </a:bodyPr>
          <a:lstStyle/>
          <a:p>
            <a:pPr lvl="0" algn="just"/>
            <a:r>
              <a:rPr lang="es-SV" sz="2800" dirty="0"/>
              <a:t>3. Proceso de adquisición de equipo, mobiliario e insumos</a:t>
            </a:r>
          </a:p>
          <a:p>
            <a:pPr algn="just"/>
            <a:r>
              <a:rPr lang="es-SV" sz="2800" dirty="0"/>
              <a:t>En esta etapa se dio comienzo con la compra de equipo mínimo necesario para implementar 8 estrategias de auto sostenibilidad, las requisiciones fueron elaboradas y procesadas desde Plan Internacional/Fondo Mundial, realizándose las entregas mediante acta de donación de Plan, mediante la subvención Fondo Mundial.</a:t>
            </a:r>
          </a:p>
          <a:p>
            <a:pPr algn="just"/>
            <a:r>
              <a:rPr lang="es-SV" sz="2800" dirty="0"/>
              <a:t>Al respecto se ha seguido el proceso para poder realizar el inventario de equipo, mobiliario e insumos entregados a cada una de las organizaciones sub receptoras.</a:t>
            </a:r>
          </a:p>
          <a:p>
            <a:endParaRPr lang="es-SV" dirty="0"/>
          </a:p>
        </p:txBody>
      </p:sp>
    </p:spTree>
    <p:extLst>
      <p:ext uri="{BB962C8B-B14F-4D97-AF65-F5344CB8AC3E}">
        <p14:creationId xmlns:p14="http://schemas.microsoft.com/office/powerpoint/2010/main" val="88526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CBB9A-EA42-4895-A937-ADC3C32AF9F2}"/>
              </a:ext>
            </a:extLst>
          </p:cNvPr>
          <p:cNvSpPr>
            <a:spLocks noGrp="1"/>
          </p:cNvSpPr>
          <p:nvPr>
            <p:ph type="title"/>
          </p:nvPr>
        </p:nvSpPr>
        <p:spPr>
          <a:xfrm>
            <a:off x="1097280" y="286603"/>
            <a:ext cx="10058400" cy="787595"/>
          </a:xfrm>
        </p:spPr>
        <p:txBody>
          <a:bodyPr/>
          <a:lstStyle/>
          <a:p>
            <a:pPr algn="ctr"/>
            <a:r>
              <a:rPr lang="es-SV" sz="2900" b="1" dirty="0">
                <a:latin typeface="Plan"/>
              </a:rPr>
              <a:t>PUESTA EN MARCHA DE ESTRATEGIAS DE AUTO SOSTENIBILIDAD</a:t>
            </a:r>
          </a:p>
        </p:txBody>
      </p:sp>
      <p:graphicFrame>
        <p:nvGraphicFramePr>
          <p:cNvPr id="4" name="Marcador de contenido 3">
            <a:extLst>
              <a:ext uri="{FF2B5EF4-FFF2-40B4-BE49-F238E27FC236}">
                <a16:creationId xmlns:a16="http://schemas.microsoft.com/office/drawing/2014/main" id="{AFD74CA1-B3B0-4746-A0B2-A1D88F2EBBBB}"/>
              </a:ext>
            </a:extLst>
          </p:cNvPr>
          <p:cNvGraphicFramePr>
            <a:graphicFrameLocks noGrp="1"/>
          </p:cNvGraphicFramePr>
          <p:nvPr>
            <p:ph idx="1"/>
            <p:extLst>
              <p:ext uri="{D42A27DB-BD31-4B8C-83A1-F6EECF244321}">
                <p14:modId xmlns:p14="http://schemas.microsoft.com/office/powerpoint/2010/main" val="213002440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69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29D37B-5896-4CA2-AD99-EAA6D0799AE8}"/>
              </a:ext>
            </a:extLst>
          </p:cNvPr>
          <p:cNvSpPr>
            <a:spLocks noGrp="1"/>
          </p:cNvSpPr>
          <p:nvPr>
            <p:ph idx="1"/>
          </p:nvPr>
        </p:nvSpPr>
        <p:spPr/>
        <p:txBody>
          <a:bodyPr/>
          <a:lstStyle/>
          <a:p>
            <a:pPr algn="ctr"/>
            <a:endParaRPr lang="es-SV" sz="4800" dirty="0"/>
          </a:p>
          <a:p>
            <a:pPr marL="0" indent="0" algn="ctr">
              <a:lnSpc>
                <a:spcPct val="85000"/>
              </a:lnSpc>
              <a:spcBef>
                <a:spcPct val="0"/>
              </a:spcBef>
              <a:buNone/>
            </a:pPr>
            <a:r>
              <a:rPr lang="es-SV" sz="2900" b="1" spc="-50" dirty="0">
                <a:latin typeface="Plan"/>
                <a:ea typeface="+mj-ea"/>
                <a:cs typeface="+mj-cs"/>
              </a:rPr>
              <a:t>PREGUNTAS ¿?</a:t>
            </a:r>
          </a:p>
          <a:p>
            <a:endParaRPr lang="es-SV" dirty="0"/>
          </a:p>
        </p:txBody>
      </p:sp>
    </p:spTree>
    <p:extLst>
      <p:ext uri="{BB962C8B-B14F-4D97-AF65-F5344CB8AC3E}">
        <p14:creationId xmlns:p14="http://schemas.microsoft.com/office/powerpoint/2010/main" val="92888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p:cNvSpPr>
            <a:spLocks noGrp="1"/>
          </p:cNvSpPr>
          <p:nvPr>
            <p:ph idx="1"/>
          </p:nvPr>
        </p:nvSpPr>
        <p:spPr>
          <a:xfrm>
            <a:off x="1097280" y="1287262"/>
            <a:ext cx="10058400" cy="4581831"/>
          </a:xfrm>
        </p:spPr>
        <p:txBody>
          <a:bodyPr>
            <a:noAutofit/>
          </a:bodyPr>
          <a:lstStyle/>
          <a:p>
            <a:pPr marL="0" indent="0" algn="just">
              <a:buNone/>
            </a:pPr>
            <a:endParaRPr lang="es-SV" sz="2600" dirty="0"/>
          </a:p>
          <a:p>
            <a:pPr marL="0" indent="0" algn="just">
              <a:buNone/>
            </a:pPr>
            <a:r>
              <a:rPr lang="es-SV" sz="2600" dirty="0"/>
              <a:t>En el marco de la subvención Plan/Fondo Mundial,  se ha desarrollado un eje estratégico como parte del fortalecimiento de organizaciones sub receptoras de la subvención SLV-H-PLAN, del cual la sostenibilidad es un eje de trabajo fundamental, en donde las organizaciones puedan generar sus propios recursos financieros para seguir trabajando en la Respuesta Nacional al VIH- Sida e ITS y al cumplimiento de sus objetivos y ejes de trabajo como organización</a:t>
            </a:r>
          </a:p>
          <a:p>
            <a:pPr marL="0" indent="0" algn="just">
              <a:buNone/>
            </a:pPr>
            <a:r>
              <a:rPr lang="es-SV" sz="2600" dirty="0"/>
              <a:t>Se ha apoyado a 8 organizaciones de la sociedad civil en la creación de 23 estrategias de auto sostenibilidad financiera.</a:t>
            </a:r>
            <a:endParaRPr lang="es-SV" sz="2600" dirty="0">
              <a:solidFill>
                <a:schemeClr val="accent2">
                  <a:lumMod val="50000"/>
                </a:schemeClr>
              </a:solidFill>
            </a:endParaRPr>
          </a:p>
        </p:txBody>
      </p:sp>
      <p:sp>
        <p:nvSpPr>
          <p:cNvPr id="5" name="Marcador de pie de página 4"/>
          <p:cNvSpPr>
            <a:spLocks noGrp="1"/>
          </p:cNvSpPr>
          <p:nvPr>
            <p:ph type="ftr" sz="quarter" idx="11"/>
          </p:nvPr>
        </p:nvSpPr>
        <p:spPr/>
        <p:txBody>
          <a:bodyPr/>
          <a:lstStyle/>
          <a:p>
            <a:r>
              <a:rPr lang="es-SV" b="1" dirty="0">
                <a:solidFill>
                  <a:schemeClr val="tx1"/>
                </a:solidFill>
              </a:rPr>
              <a:t> </a:t>
            </a:r>
            <a:endParaRPr lang="es-SV" sz="1600" b="1" dirty="0">
              <a:solidFill>
                <a:schemeClr val="tx1"/>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929" y="92836"/>
            <a:ext cx="2095500" cy="1400175"/>
          </a:xfrm>
          <a:prstGeom prst="rect">
            <a:avLst/>
          </a:prstGeom>
        </p:spPr>
      </p:pic>
    </p:spTree>
    <p:extLst>
      <p:ext uri="{BB962C8B-B14F-4D97-AF65-F5344CB8AC3E}">
        <p14:creationId xmlns:p14="http://schemas.microsoft.com/office/powerpoint/2010/main" val="3236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29D37B-5896-4CA2-AD99-EAA6D0799AE8}"/>
              </a:ext>
            </a:extLst>
          </p:cNvPr>
          <p:cNvSpPr>
            <a:spLocks noGrp="1"/>
          </p:cNvSpPr>
          <p:nvPr>
            <p:ph idx="1"/>
          </p:nvPr>
        </p:nvSpPr>
        <p:spPr/>
        <p:txBody>
          <a:bodyPr/>
          <a:lstStyle/>
          <a:p>
            <a:pPr algn="ctr"/>
            <a:endParaRPr lang="es-SV" sz="4800" dirty="0"/>
          </a:p>
          <a:p>
            <a:pPr marL="0" indent="0" algn="ctr">
              <a:lnSpc>
                <a:spcPct val="85000"/>
              </a:lnSpc>
              <a:spcBef>
                <a:spcPct val="0"/>
              </a:spcBef>
              <a:buNone/>
            </a:pPr>
            <a:r>
              <a:rPr lang="es-SV" sz="2900" b="1" spc="-50" dirty="0">
                <a:latin typeface="Plan"/>
                <a:ea typeface="+mj-ea"/>
                <a:cs typeface="+mj-cs"/>
              </a:rPr>
              <a:t>GRACIAS</a:t>
            </a:r>
          </a:p>
          <a:p>
            <a:endParaRPr lang="es-SV" dirty="0"/>
          </a:p>
        </p:txBody>
      </p:sp>
    </p:spTree>
    <p:extLst>
      <p:ext uri="{BB962C8B-B14F-4D97-AF65-F5344CB8AC3E}">
        <p14:creationId xmlns:p14="http://schemas.microsoft.com/office/powerpoint/2010/main" val="320442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61C15-494B-40E8-954E-674E8D34741D}"/>
              </a:ext>
            </a:extLst>
          </p:cNvPr>
          <p:cNvSpPr>
            <a:spLocks noGrp="1"/>
          </p:cNvSpPr>
          <p:nvPr>
            <p:ph type="title"/>
          </p:nvPr>
        </p:nvSpPr>
        <p:spPr>
          <a:xfrm>
            <a:off x="1097280" y="286603"/>
            <a:ext cx="10058400" cy="725451"/>
          </a:xfrm>
        </p:spPr>
        <p:txBody>
          <a:bodyPr/>
          <a:lstStyle/>
          <a:p>
            <a:pPr algn="ctr"/>
            <a:r>
              <a:rPr lang="es-SV" sz="2600" b="1" dirty="0">
                <a:latin typeface="Plan"/>
              </a:rPr>
              <a:t>CICLO DE ASISTENCIA TÉCNICA </a:t>
            </a:r>
          </a:p>
        </p:txBody>
      </p:sp>
      <p:pic>
        <p:nvPicPr>
          <p:cNvPr id="4" name="Marcador de contenido 3">
            <a:extLst>
              <a:ext uri="{FF2B5EF4-FFF2-40B4-BE49-F238E27FC236}">
                <a16:creationId xmlns:a16="http://schemas.microsoft.com/office/drawing/2014/main" id="{090A61FD-33C1-46C5-A4D3-37A477EE885B}"/>
              </a:ext>
            </a:extLst>
          </p:cNvPr>
          <p:cNvPicPr>
            <a:picLocks noGrp="1" noChangeAspect="1"/>
          </p:cNvPicPr>
          <p:nvPr>
            <p:ph idx="1"/>
          </p:nvPr>
        </p:nvPicPr>
        <p:blipFill>
          <a:blip r:embed="rId2"/>
          <a:stretch>
            <a:fillRect/>
          </a:stretch>
        </p:blipFill>
        <p:spPr>
          <a:xfrm>
            <a:off x="1856320" y="2041864"/>
            <a:ext cx="8540319" cy="3590872"/>
          </a:xfrm>
          <a:prstGeom prst="rect">
            <a:avLst/>
          </a:prstGeom>
        </p:spPr>
      </p:pic>
    </p:spTree>
    <p:extLst>
      <p:ext uri="{BB962C8B-B14F-4D97-AF65-F5344CB8AC3E}">
        <p14:creationId xmlns:p14="http://schemas.microsoft.com/office/powerpoint/2010/main" val="340815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21C49-BCB8-4C5A-9333-8741A59743FB}"/>
              </a:ext>
            </a:extLst>
          </p:cNvPr>
          <p:cNvSpPr>
            <a:spLocks noGrp="1"/>
          </p:cNvSpPr>
          <p:nvPr>
            <p:ph type="title"/>
          </p:nvPr>
        </p:nvSpPr>
        <p:spPr>
          <a:xfrm>
            <a:off x="1097280" y="286604"/>
            <a:ext cx="10058400" cy="707696"/>
          </a:xfrm>
        </p:spPr>
        <p:txBody>
          <a:bodyPr>
            <a:normAutofit fontScale="90000"/>
          </a:bodyPr>
          <a:lstStyle/>
          <a:p>
            <a:pPr algn="ctr"/>
            <a:r>
              <a:rPr lang="es-SV" sz="2900" b="1" dirty="0">
                <a:latin typeface="Plan"/>
              </a:rPr>
              <a:t>COMPONENTES DE LA SOSTENIBILIAD DE ORGANIZACIONES SUB RECEPTORAS</a:t>
            </a:r>
          </a:p>
        </p:txBody>
      </p:sp>
      <p:pic>
        <p:nvPicPr>
          <p:cNvPr id="4" name="Marcador de contenido 3">
            <a:extLst>
              <a:ext uri="{FF2B5EF4-FFF2-40B4-BE49-F238E27FC236}">
                <a16:creationId xmlns:a16="http://schemas.microsoft.com/office/drawing/2014/main" id="{7497D1A1-EB8F-41CA-8798-1CE1AFC0D137}"/>
              </a:ext>
            </a:extLst>
          </p:cNvPr>
          <p:cNvPicPr>
            <a:picLocks noGrp="1" noChangeAspect="1"/>
          </p:cNvPicPr>
          <p:nvPr>
            <p:ph idx="1"/>
          </p:nvPr>
        </p:nvPicPr>
        <p:blipFill>
          <a:blip r:embed="rId2"/>
          <a:stretch>
            <a:fillRect/>
          </a:stretch>
        </p:blipFill>
        <p:spPr>
          <a:xfrm>
            <a:off x="2592611" y="1882066"/>
            <a:ext cx="5974339" cy="3502095"/>
          </a:xfrm>
          <a:prstGeom prst="rect">
            <a:avLst/>
          </a:prstGeom>
        </p:spPr>
      </p:pic>
    </p:spTree>
    <p:extLst>
      <p:ext uri="{BB962C8B-B14F-4D97-AF65-F5344CB8AC3E}">
        <p14:creationId xmlns:p14="http://schemas.microsoft.com/office/powerpoint/2010/main" val="154163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BFE75-B136-4364-8A49-F16DC0B62A86}"/>
              </a:ext>
            </a:extLst>
          </p:cNvPr>
          <p:cNvSpPr>
            <a:spLocks noGrp="1"/>
          </p:cNvSpPr>
          <p:nvPr>
            <p:ph type="title"/>
          </p:nvPr>
        </p:nvSpPr>
        <p:spPr>
          <a:xfrm>
            <a:off x="941033" y="230820"/>
            <a:ext cx="10012236" cy="1180864"/>
          </a:xfrm>
        </p:spPr>
        <p:txBody>
          <a:bodyPr>
            <a:normAutofit fontScale="90000"/>
          </a:bodyPr>
          <a:lstStyle/>
          <a:p>
            <a:pPr algn="ctr"/>
            <a:br>
              <a:rPr lang="es-SV" sz="3200" b="1" dirty="0">
                <a:latin typeface="Plan"/>
              </a:rPr>
            </a:br>
            <a:br>
              <a:rPr lang="es-SV" sz="3200" b="1" dirty="0">
                <a:latin typeface="Plan"/>
              </a:rPr>
            </a:br>
            <a:br>
              <a:rPr lang="es-SV" sz="3200" b="1" dirty="0">
                <a:latin typeface="Plan"/>
              </a:rPr>
            </a:br>
            <a:br>
              <a:rPr lang="es-SV" sz="3200" b="1" dirty="0">
                <a:latin typeface="Plan"/>
              </a:rPr>
            </a:br>
            <a:br>
              <a:rPr lang="es-SV" sz="3200" b="1" dirty="0">
                <a:latin typeface="Plan"/>
              </a:rPr>
            </a:br>
            <a:br>
              <a:rPr lang="es-SV" sz="3200" b="1" dirty="0">
                <a:latin typeface="Plan"/>
              </a:rPr>
            </a:br>
            <a:br>
              <a:rPr lang="es-SV" sz="3200" b="1" dirty="0">
                <a:latin typeface="Plan"/>
              </a:rPr>
            </a:br>
            <a:r>
              <a:rPr lang="es-SV" sz="3200" b="1" dirty="0">
                <a:latin typeface="Plan"/>
              </a:rPr>
              <a:t>RESUPUESTO OTORGADO POR ESTRATEGIA DE AUTO SOSTENIBILIDAD</a:t>
            </a:r>
            <a:br>
              <a:rPr lang="es-SV" sz="3200" b="1" dirty="0">
                <a:latin typeface="Plan"/>
              </a:rPr>
            </a:br>
            <a:endParaRPr lang="es-SV" sz="3200" b="1" dirty="0">
              <a:latin typeface="Plan"/>
            </a:endParaRPr>
          </a:p>
        </p:txBody>
      </p:sp>
      <p:sp>
        <p:nvSpPr>
          <p:cNvPr id="3" name="Marcador de contenido 2">
            <a:extLst>
              <a:ext uri="{FF2B5EF4-FFF2-40B4-BE49-F238E27FC236}">
                <a16:creationId xmlns:a16="http://schemas.microsoft.com/office/drawing/2014/main" id="{425CC3E0-A1D7-474A-B4F3-E26D03D13E4F}"/>
              </a:ext>
            </a:extLst>
          </p:cNvPr>
          <p:cNvSpPr>
            <a:spLocks noGrp="1"/>
          </p:cNvSpPr>
          <p:nvPr>
            <p:ph idx="1"/>
          </p:nvPr>
        </p:nvSpPr>
        <p:spPr>
          <a:xfrm>
            <a:off x="1097280" y="1074198"/>
            <a:ext cx="10058400" cy="4830407"/>
          </a:xfrm>
        </p:spPr>
        <p:txBody>
          <a:bodyPr/>
          <a:lstStyle/>
          <a:p>
            <a:r>
              <a:rPr lang="es-SV" dirty="0"/>
              <a:t>Presupuesto aprobado, para implementación de estrategias de sostenibilidad, detalladas por cada una de las organizaciones sub receptoras, cubierto por Fondo Mundial y Plan Canadá. </a:t>
            </a:r>
          </a:p>
          <a:p>
            <a:r>
              <a:rPr lang="es-SV" dirty="0"/>
              <a:t>Aprobados 2017</a:t>
            </a:r>
          </a:p>
          <a:p>
            <a:endParaRPr lang="es-SV" dirty="0"/>
          </a:p>
        </p:txBody>
      </p:sp>
      <p:pic>
        <p:nvPicPr>
          <p:cNvPr id="4" name="Imagen 3">
            <a:extLst>
              <a:ext uri="{FF2B5EF4-FFF2-40B4-BE49-F238E27FC236}">
                <a16:creationId xmlns:a16="http://schemas.microsoft.com/office/drawing/2014/main" id="{8F149021-C7C9-41C4-A056-1DBF8722A74A}"/>
              </a:ext>
            </a:extLst>
          </p:cNvPr>
          <p:cNvPicPr>
            <a:picLocks noChangeAspect="1"/>
          </p:cNvPicPr>
          <p:nvPr/>
        </p:nvPicPr>
        <p:blipFill>
          <a:blip r:embed="rId2"/>
          <a:stretch>
            <a:fillRect/>
          </a:stretch>
        </p:blipFill>
        <p:spPr>
          <a:xfrm>
            <a:off x="1097280" y="2485640"/>
            <a:ext cx="9653578" cy="2530243"/>
          </a:xfrm>
          <a:prstGeom prst="rect">
            <a:avLst/>
          </a:prstGeom>
        </p:spPr>
      </p:pic>
    </p:spTree>
    <p:extLst>
      <p:ext uri="{BB962C8B-B14F-4D97-AF65-F5344CB8AC3E}">
        <p14:creationId xmlns:p14="http://schemas.microsoft.com/office/powerpoint/2010/main" val="273724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6131DF-C6F2-4E5B-BCC6-79853B0AE5F7}"/>
              </a:ext>
            </a:extLst>
          </p:cNvPr>
          <p:cNvSpPr>
            <a:spLocks noGrp="1"/>
          </p:cNvSpPr>
          <p:nvPr>
            <p:ph idx="1"/>
          </p:nvPr>
        </p:nvSpPr>
        <p:spPr>
          <a:xfrm>
            <a:off x="1097280" y="1845734"/>
            <a:ext cx="10058400" cy="4439656"/>
          </a:xfrm>
        </p:spPr>
        <p:txBody>
          <a:bodyPr>
            <a:normAutofit fontScale="92500" lnSpcReduction="10000"/>
          </a:bodyPr>
          <a:lstStyle/>
          <a:p>
            <a:endParaRPr lang="es-SV" dirty="0"/>
          </a:p>
          <a:p>
            <a:endParaRPr lang="es-SV" dirty="0"/>
          </a:p>
          <a:p>
            <a:pPr marL="0" indent="0" algn="just">
              <a:buNone/>
            </a:pPr>
            <a:r>
              <a:rPr lang="es-SV" sz="2600" dirty="0"/>
              <a:t>Las estrategias de los negocios propuestas por cada uno de los sub receptores fueron apoyadas con un presupuesto de entre 39% al 100%, tomándose los siguientes criterios al momento de determinar el monto a financiar: 1. Análisis de los perfiles de negocios de cada una de la estrategias, complejidad, trámites, inversión de equipo, mobiliario, insumos; 2. Montos proyectados según perfiles de negocios para la implementación de estrategias de auto sostenibilidad; 3. Contrapartida de cada una de las organizaciones; 4. El presupuesto aprobado inicialmente, no debe considerar su utilización en pagos de recurso humano que será parte del emprendimiento, tampoco pago de servicios públicos que fuesen generados de la iniciativa de negocio, en ninguno de los casos;  5. Listado de mobiliario, equipo, e insumos necesarios para funcionamiento de la estrategia de auto sostenibilidad con lo mínimo necesario para su implementación </a:t>
            </a:r>
          </a:p>
        </p:txBody>
      </p:sp>
      <p:pic>
        <p:nvPicPr>
          <p:cNvPr id="5" name="Imagen 4">
            <a:extLst>
              <a:ext uri="{FF2B5EF4-FFF2-40B4-BE49-F238E27FC236}">
                <a16:creationId xmlns:a16="http://schemas.microsoft.com/office/drawing/2014/main" id="{7D33EDEE-0641-4FC2-AD79-86E00610CFA5}"/>
              </a:ext>
            </a:extLst>
          </p:cNvPr>
          <p:cNvPicPr>
            <a:picLocks noChangeAspect="1"/>
          </p:cNvPicPr>
          <p:nvPr/>
        </p:nvPicPr>
        <p:blipFill>
          <a:blip r:embed="rId2"/>
          <a:stretch>
            <a:fillRect/>
          </a:stretch>
        </p:blipFill>
        <p:spPr>
          <a:xfrm>
            <a:off x="1292248" y="665004"/>
            <a:ext cx="9863432" cy="1720134"/>
          </a:xfrm>
          <a:prstGeom prst="rect">
            <a:avLst/>
          </a:prstGeom>
        </p:spPr>
      </p:pic>
    </p:spTree>
    <p:extLst>
      <p:ext uri="{BB962C8B-B14F-4D97-AF65-F5344CB8AC3E}">
        <p14:creationId xmlns:p14="http://schemas.microsoft.com/office/powerpoint/2010/main" val="233433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E9D89-87A8-4DB0-8D9C-D0552078D21B}"/>
              </a:ext>
            </a:extLst>
          </p:cNvPr>
          <p:cNvSpPr>
            <a:spLocks noGrp="1"/>
          </p:cNvSpPr>
          <p:nvPr>
            <p:ph type="title"/>
          </p:nvPr>
        </p:nvSpPr>
        <p:spPr/>
        <p:txBody>
          <a:bodyPr/>
          <a:lstStyle/>
          <a:p>
            <a:pPr algn="ctr"/>
            <a:r>
              <a:rPr lang="es-SV" sz="2900" b="1" dirty="0">
                <a:latin typeface="Plan"/>
              </a:rPr>
              <a:t>ACCIONES REALIZADAS DE ASISTENCIA TÉCNICA Y PROCESOS DE FORMACIÓN </a:t>
            </a:r>
          </a:p>
        </p:txBody>
      </p:sp>
      <p:graphicFrame>
        <p:nvGraphicFramePr>
          <p:cNvPr id="6" name="Marcador de contenido 5">
            <a:extLst>
              <a:ext uri="{FF2B5EF4-FFF2-40B4-BE49-F238E27FC236}">
                <a16:creationId xmlns:a16="http://schemas.microsoft.com/office/drawing/2014/main" id="{B45E6CFB-CBA6-48DF-9831-747FC5A479FC}"/>
              </a:ext>
            </a:extLst>
          </p:cNvPr>
          <p:cNvGraphicFramePr>
            <a:graphicFrameLocks noGrp="1"/>
          </p:cNvGraphicFramePr>
          <p:nvPr>
            <p:ph idx="1"/>
            <p:extLst>
              <p:ext uri="{D42A27DB-BD31-4B8C-83A1-F6EECF244321}">
                <p14:modId xmlns:p14="http://schemas.microsoft.com/office/powerpoint/2010/main" val="155456534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30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302BCF-26B5-4D2A-923D-332C3ED6C33C}"/>
              </a:ext>
            </a:extLst>
          </p:cNvPr>
          <p:cNvSpPr>
            <a:spLocks noGrp="1"/>
          </p:cNvSpPr>
          <p:nvPr>
            <p:ph idx="1"/>
          </p:nvPr>
        </p:nvSpPr>
        <p:spPr/>
        <p:txBody>
          <a:bodyPr>
            <a:normAutofit/>
          </a:bodyPr>
          <a:lstStyle/>
          <a:p>
            <a:pPr algn="just"/>
            <a:r>
              <a:rPr lang="es-SV" sz="2600" dirty="0"/>
              <a:t>1.	Se ha brindado asesoría y acompañamiento in situ, a cada una de las 8 organizaciones sub receptoras para poder legalizar el funcionamiento de cada una de las estrategias de sostenibilidad, un proceso que ha sido dificultoso, debido a que esto conllevo un retraso, debido a que las organizaciones estatales tienen sus tiempos de autorización y son procesos bastante burocráticos. </a:t>
            </a:r>
          </a:p>
        </p:txBody>
      </p:sp>
    </p:spTree>
    <p:extLst>
      <p:ext uri="{BB962C8B-B14F-4D97-AF65-F5344CB8AC3E}">
        <p14:creationId xmlns:p14="http://schemas.microsoft.com/office/powerpoint/2010/main" val="153206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7C267-4900-43E2-B8C2-464FF47B8A79}"/>
              </a:ext>
            </a:extLst>
          </p:cNvPr>
          <p:cNvSpPr>
            <a:spLocks noGrp="1"/>
          </p:cNvSpPr>
          <p:nvPr>
            <p:ph type="title"/>
          </p:nvPr>
        </p:nvSpPr>
        <p:spPr/>
        <p:txBody>
          <a:bodyPr>
            <a:noAutofit/>
          </a:bodyPr>
          <a:lstStyle/>
          <a:p>
            <a:pPr algn="ctr"/>
            <a:br>
              <a:rPr lang="es-SV" sz="3200" b="1" dirty="0">
                <a:latin typeface="Plan"/>
              </a:rPr>
            </a:br>
            <a:br>
              <a:rPr lang="es-SV" sz="3200" b="1" dirty="0">
                <a:latin typeface="Plan"/>
              </a:rPr>
            </a:br>
            <a:br>
              <a:rPr lang="es-SV" sz="3200" b="1" dirty="0">
                <a:latin typeface="Plan"/>
              </a:rPr>
            </a:br>
            <a:br>
              <a:rPr lang="es-SV" sz="3200" b="1" dirty="0">
                <a:latin typeface="Plan"/>
              </a:rPr>
            </a:br>
            <a:br>
              <a:rPr lang="es-SV" sz="3200" b="1" dirty="0">
                <a:latin typeface="Plan"/>
              </a:rPr>
            </a:br>
            <a:r>
              <a:rPr lang="es-SV" sz="2900" b="1" dirty="0">
                <a:latin typeface="Plan"/>
              </a:rPr>
              <a:t>FASES PARA LA EJECUCIÓN DE ACCIONES DE IMPLEMENTACIÓN DE ESTRATEGIAS DE AUTO SOSTENIBILIDAD</a:t>
            </a:r>
            <a:br>
              <a:rPr lang="es-SV" sz="2900" b="1" dirty="0">
                <a:latin typeface="Plan"/>
              </a:rPr>
            </a:br>
            <a:endParaRPr lang="es-SV" sz="2900" b="1" dirty="0">
              <a:latin typeface="Plan"/>
            </a:endParaRPr>
          </a:p>
        </p:txBody>
      </p:sp>
      <p:sp>
        <p:nvSpPr>
          <p:cNvPr id="3" name="Marcador de contenido 2">
            <a:extLst>
              <a:ext uri="{FF2B5EF4-FFF2-40B4-BE49-F238E27FC236}">
                <a16:creationId xmlns:a16="http://schemas.microsoft.com/office/drawing/2014/main" id="{64879782-2082-4361-A884-4C80688BB61E}"/>
              </a:ext>
            </a:extLst>
          </p:cNvPr>
          <p:cNvSpPr>
            <a:spLocks noGrp="1"/>
          </p:cNvSpPr>
          <p:nvPr>
            <p:ph idx="1"/>
          </p:nvPr>
        </p:nvSpPr>
        <p:spPr/>
        <p:txBody>
          <a:bodyPr>
            <a:normAutofit lnSpcReduction="10000"/>
          </a:bodyPr>
          <a:lstStyle/>
          <a:p>
            <a:r>
              <a:rPr lang="es-SV" sz="2800" dirty="0"/>
              <a:t>2.	Adecuaciones de espacios para implementación de estrategias de sostenibilidad</a:t>
            </a:r>
          </a:p>
          <a:p>
            <a:r>
              <a:rPr lang="es-SV" sz="2800" dirty="0"/>
              <a:t>Desde el área de sociedad civil se elaboraron términos de referencia para la remodelación de infraestructura de oficina donde funcionan las organizaciones sub receptoras, siguiéndose los trámites legales respectivos para poder ejecutar dichas obras de construcción, contándose con permisos de propietarios de los inmuebles donde se ejecutaría la obra debidamente firmados, permisos por parte de las municipalidades respectivamente, pagándose los cánones considerados por cada gobierno local.</a:t>
            </a:r>
          </a:p>
          <a:p>
            <a:endParaRPr lang="es-SV" dirty="0"/>
          </a:p>
        </p:txBody>
      </p:sp>
    </p:spTree>
    <p:extLst>
      <p:ext uri="{BB962C8B-B14F-4D97-AF65-F5344CB8AC3E}">
        <p14:creationId xmlns:p14="http://schemas.microsoft.com/office/powerpoint/2010/main" val="3777290406"/>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1139</TotalTime>
  <Words>658</Words>
  <Application>Microsoft Office PowerPoint</Application>
  <PresentationFormat>Panorámica</PresentationFormat>
  <Paragraphs>58</Paragraphs>
  <Slides>20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Calibri</vt:lpstr>
      <vt:lpstr>Calibri Light</vt:lpstr>
      <vt:lpstr>Plan</vt:lpstr>
      <vt:lpstr>Times New Roman</vt:lpstr>
      <vt:lpstr>Retrospección</vt:lpstr>
      <vt:lpstr>Presentación de PowerPoint</vt:lpstr>
      <vt:lpstr>Presentación de PowerPoint</vt:lpstr>
      <vt:lpstr>CICLO DE ASISTENCIA TÉCNICA </vt:lpstr>
      <vt:lpstr>COMPONENTES DE LA SOSTENIBILIAD DE ORGANIZACIONES SUB RECEPTORAS</vt:lpstr>
      <vt:lpstr>       RESUPUESTO OTORGADO POR ESTRATEGIA DE AUTO SOSTENIBILIDAD </vt:lpstr>
      <vt:lpstr>Presentación de PowerPoint</vt:lpstr>
      <vt:lpstr>ACCIONES REALIZADAS DE ASISTENCIA TÉCNICA Y PROCESOS DE FORMACIÓN </vt:lpstr>
      <vt:lpstr>Presentación de PowerPoint</vt:lpstr>
      <vt:lpstr>     FASES PARA LA EJECUCIÓN DE ACCIONES DE IMPLEMENTACIÓN DE ESTRATEGIAS DE AUTO SOSTENIBILIDAD </vt:lpstr>
      <vt:lpstr>Presentación de PowerPoint</vt:lpstr>
      <vt:lpstr>ORGANIZACIÓN COLECTIVO ALEJANDRÍA  (Banquetes Alejandría)</vt:lpstr>
      <vt:lpstr>ORGANIZACIÓN ENTRE AMIGOS  (Clínica Médica Sebastián Mártir)</vt:lpstr>
      <vt:lpstr>ORGANIZACIÓN MOVIMIENTO DE MUJERES ORQUÍDEAS DE MAR (Orquídeas Salón)</vt:lpstr>
      <vt:lpstr>Red Salvadoreña de personas con VIH/REDSAL  (Carwash REDSAL) </vt:lpstr>
      <vt:lpstr>Organización Visión Propositiva  (Taller de Costura VisioArte) </vt:lpstr>
      <vt:lpstr>Organización CONTRASIDA  (Clínica general y especialidades Maria Anell) </vt:lpstr>
      <vt:lpstr>Presentación de PowerPoint</vt:lpstr>
      <vt:lpstr>PUESTA EN MARCHA DE ESTRATEGIAS DE AUTO SOSTENIBILIDAD</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AVANCES PREVENCION</dc:title>
  <dc:creator>Miriam  Maricela Herrera</dc:creator>
  <cp:lastModifiedBy>Karina Argentina Moreno</cp:lastModifiedBy>
  <cp:revision>114</cp:revision>
  <dcterms:created xsi:type="dcterms:W3CDTF">2015-09-25T15:16:27Z</dcterms:created>
  <dcterms:modified xsi:type="dcterms:W3CDTF">2018-09-20T17:30:11Z</dcterms:modified>
</cp:coreProperties>
</file>