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303" r:id="rId4"/>
    <p:sldId id="304" r:id="rId5"/>
    <p:sldId id="305" r:id="rId6"/>
    <p:sldId id="306" r:id="rId7"/>
    <p:sldId id="307" r:id="rId8"/>
    <p:sldId id="308" r:id="rId9"/>
    <p:sldId id="310" r:id="rId10"/>
    <p:sldId id="294" r:id="rId11"/>
    <p:sldId id="309" r:id="rId12"/>
  </p:sldIdLst>
  <p:sldSz cx="9144000" cy="6858000" type="screen4x3"/>
  <p:notesSz cx="6954838" cy="9240838"/>
  <p:defaultTextStyle>
    <a:defPPr>
      <a:defRPr lang="es-S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714" autoAdjust="0"/>
  </p:normalViewPr>
  <p:slideViewPr>
    <p:cSldViewPr>
      <p:cViewPr varScale="1">
        <p:scale>
          <a:sx n="108" d="100"/>
          <a:sy n="108" d="100"/>
        </p:scale>
        <p:origin x="17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INSTITUCIONAL\Fondo%20Global\Proyecto%20Cofinanciamiento%20PENMTB%202016%20-%202018\A&#241;o%202018\Mayo%202018\Tablero%20de%20Mando\Tablero%20Mando%20TB%20%20Ene%20-%20Dic%202017%20(Versi&#243;n%20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INSTITUCIONAL\Fondo%20Global\Proyecto%20Cofinanciamiento%20PENMTB%202016%20-%202018\A&#241;o%202018\Mayo%202018\Tablero%20de%20Mando\Tablero%20Mando%20TB%20%20Ene%20-%20Dic%202017%20(Versi&#243;n%20Fin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INSTITUCIONAL\Fondo%20Global\Proyecto%20Cofinanciamiento%20PENMTB%202016%20-%202018\A&#241;o%202018\Mayo%202018\Tablero%20de%20Mando\Tablero%20Mando%20TB%20%20Ene%20-%20Dic%202017%20(Versi&#243;n%20Fi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INSTITUCIONAL\Fondo%20Global\Proyecto%20Cofinanciamiento%20PENMTB%202016%20-%202018\A&#241;o%202018\Mayo%202018\Tablero%20de%20Mando\Tablero%20Mando%20TB%20%20Ene%20-%20Dic%202017%20(Versi&#243;n%20Fin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cramirez\AppData\Local\Microsoft\Windows\Temporary%20Internet%20Files\Content.Outlook\W81SOQS1\Tablero%20de%20Mando%20TB%20junio%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INSTITUCIONAL\Fondo%20Global\Proyecto%20Cofinanciamiento%20PENMTB%202016%20-%202018\A&#241;o%202018\Mayo%202018\Tablero%20de%20Mando\Tablero%20Mando%20TB%20%20Ene%20-%20Dic%202017%20(Versi&#243;n%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26406872973246"/>
          <c:y val="0.11382159005648999"/>
          <c:w val="0.8172252684471486"/>
          <c:h val="0.67761475634721324"/>
        </c:manualLayout>
      </c:layout>
      <c:barChart>
        <c:barDir val="col"/>
        <c:grouping val="clustered"/>
        <c:varyColors val="0"/>
        <c:ser>
          <c:idx val="0"/>
          <c:order val="0"/>
          <c:tx>
            <c:v>PRESUPUESTO</c:v>
          </c:tx>
          <c:spPr>
            <a:solidFill>
              <a:srgbClr val="993366"/>
            </a:solidFill>
            <a:ln w="12700">
              <a:solidFill>
                <a:srgbClr val="000000"/>
              </a:solidFill>
              <a:prstDash val="solid"/>
            </a:ln>
          </c:spPr>
          <c:invertIfNegative val="0"/>
          <c:dLbls>
            <c:dLbl>
              <c:idx val="0"/>
              <c:layout>
                <c:manualLayout>
                  <c:x val="0.17596917212134672"/>
                  <c:y val="4.8245151214570577E-2"/>
                </c:manualLayout>
              </c:layout>
              <c:numFmt formatCode="_(\$* #,##0.00_);_(\$* \(#,##0.00\);_(\$* \-??_);_(@_)" sourceLinked="0"/>
              <c:spPr>
                <a:noFill/>
                <a:ln w="25400">
                  <a:noFill/>
                </a:ln>
              </c:spPr>
              <c:txPr>
                <a:bodyPr/>
                <a:lstStyle/>
                <a:p>
                  <a:pPr>
                    <a:defRPr sz="1050" b="0"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A0-4095-A316-0E9CBAE6A1F5}"/>
                </c:ext>
              </c:extLst>
            </c:dLbl>
            <c:dLbl>
              <c:idx val="1"/>
              <c:layout>
                <c:manualLayout>
                  <c:x val="0.1115297569783183"/>
                  <c:y val="4.82451512145706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EA0-4095-A316-0E9CBAE6A1F5}"/>
                </c:ext>
              </c:extLst>
            </c:dLbl>
            <c:numFmt formatCode="_(\$* #,##0.00_);_(\$* \(#,##0.00\);_(\$* \-??_);_(@_)" sourceLinked="0"/>
            <c:spPr>
              <a:noFill/>
              <a:ln w="25400">
                <a:noFill/>
              </a:ln>
            </c:spPr>
            <c:txPr>
              <a:bodyPr wrap="square" lIns="38100" tIns="19050" rIns="38100" bIns="19050" anchor="ctr">
                <a:spAutoFit/>
              </a:bodyPr>
              <a:lstStyle/>
              <a:p>
                <a:pPr>
                  <a:defRPr sz="1050" b="0"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'Introducción de datos'!$C$33:$N$33</c:f>
              <c:numCache>
                <c:formatCode>_([$$-440A]* #,##0.00_);_([$$-440A]* \(#,##0.00\);_([$$-440A]* \-??_);_(@_)</c:formatCode>
                <c:ptCount val="12"/>
                <c:pt idx="0" formatCode="#.##0">
                  <c:v>4383064.1091099996</c:v>
                </c:pt>
                <c:pt idx="1">
                  <c:v>7436732.1100000003</c:v>
                </c:pt>
              </c:numCache>
            </c:numRef>
          </c:val>
          <c:extLst>
            <c:ext xmlns:c16="http://schemas.microsoft.com/office/drawing/2014/chart" uri="{C3380CC4-5D6E-409C-BE32-E72D297353CC}">
              <c16:uniqueId val="{00000002-8EA0-4095-A316-0E9CBAE6A1F5}"/>
            </c:ext>
          </c:extLst>
        </c:ser>
        <c:ser>
          <c:idx val="1"/>
          <c:order val="1"/>
          <c:tx>
            <c:v>DESEMBOLSO</c:v>
          </c:tx>
          <c:spPr>
            <a:solidFill>
              <a:srgbClr val="0070C0"/>
            </a:solidFill>
            <a:ln w="12700">
              <a:solidFill>
                <a:srgbClr val="000000"/>
              </a:solidFill>
              <a:prstDash val="solid"/>
            </a:ln>
          </c:spPr>
          <c:invertIfNegative val="0"/>
          <c:val>
            <c:numRef>
              <c:f>'Introducción de datos'!$C$34:$N$34</c:f>
              <c:numCache>
                <c:formatCode>_([$$-440A]* #,##0.00_);_([$$-440A]* \(#,##0.00\);_([$$-440A]* \-??_);_(@_)</c:formatCode>
                <c:ptCount val="12"/>
                <c:pt idx="0" formatCode="#.##0">
                  <c:v>4383064.1100000003</c:v>
                </c:pt>
                <c:pt idx="1">
                  <c:v>7436732.1100000003</c:v>
                </c:pt>
              </c:numCache>
            </c:numRef>
          </c:val>
          <c:extLst>
            <c:ext xmlns:c16="http://schemas.microsoft.com/office/drawing/2014/chart" uri="{C3380CC4-5D6E-409C-BE32-E72D297353CC}">
              <c16:uniqueId val="{00000003-8EA0-4095-A316-0E9CBAE6A1F5}"/>
            </c:ext>
          </c:extLst>
        </c:ser>
        <c:dLbls>
          <c:showLegendKey val="0"/>
          <c:showVal val="0"/>
          <c:showCatName val="0"/>
          <c:showSerName val="0"/>
          <c:showPercent val="0"/>
          <c:showBubbleSize val="0"/>
        </c:dLbls>
        <c:gapWidth val="70"/>
        <c:axId val="192562112"/>
        <c:axId val="1"/>
      </c:barChart>
      <c:catAx>
        <c:axId val="192562112"/>
        <c:scaling>
          <c:orientation val="minMax"/>
        </c:scaling>
        <c:delete val="0"/>
        <c:axPos val="b"/>
        <c:numFmt formatCode="General" sourceLinked="1"/>
        <c:majorTickMark val="out"/>
        <c:minorTickMark val="none"/>
        <c:tickLblPos val="nextTo"/>
        <c:spPr>
          <a:ln w="12700">
            <a:solidFill>
              <a:srgbClr val="000000"/>
            </a:solidFill>
            <a:prstDash val="solid"/>
          </a:ln>
        </c:spPr>
        <c:txPr>
          <a:bodyPr rot="-2700000" vert="horz"/>
          <a:lstStyle/>
          <a:p>
            <a:pPr>
              <a:defRPr sz="700" b="0" i="0" u="none" strike="noStrike" baseline="0">
                <a:solidFill>
                  <a:srgbClr val="000000"/>
                </a:solidFill>
                <a:latin typeface="Calibri"/>
                <a:ea typeface="Calibri"/>
                <a:cs typeface="Calibri"/>
              </a:defRPr>
            </a:pPr>
            <a:endParaRPr lang="es-SV"/>
          </a:p>
        </c:txPr>
        <c:crossAx val="1"/>
        <c:crosses val="autoZero"/>
        <c:auto val="1"/>
        <c:lblAlgn val="ctr"/>
        <c:lblOffset val="100"/>
        <c:tickLblSkip val="1"/>
        <c:tickMarkSkip val="1"/>
        <c:noMultiLvlLbl val="0"/>
      </c:catAx>
      <c:valAx>
        <c:axId val="1"/>
        <c:scaling>
          <c:orientation val="minMax"/>
        </c:scaling>
        <c:delete val="0"/>
        <c:axPos val="l"/>
        <c:numFmt formatCode="#.##0" sourceLinked="0"/>
        <c:majorTickMark val="out"/>
        <c:minorTickMark val="none"/>
        <c:tickLblPos val="nextTo"/>
        <c:spPr>
          <a:ln w="12700">
            <a:solidFill>
              <a:srgbClr val="000000"/>
            </a:solidFill>
            <a:prstDash val="solid"/>
          </a:ln>
        </c:spPr>
        <c:txPr>
          <a:bodyPr rot="0" vert="horz"/>
          <a:lstStyle/>
          <a:p>
            <a:pPr>
              <a:defRPr sz="700" b="0" i="0" u="none" strike="noStrike" baseline="0">
                <a:solidFill>
                  <a:srgbClr val="000000"/>
                </a:solidFill>
                <a:latin typeface="Calibri"/>
                <a:ea typeface="Calibri"/>
                <a:cs typeface="Calibri"/>
              </a:defRPr>
            </a:pPr>
            <a:endParaRPr lang="es-SV"/>
          </a:p>
        </c:txPr>
        <c:crossAx val="192562112"/>
        <c:crossesAt val="1"/>
        <c:crossBetween val="between"/>
      </c:valAx>
      <c:spPr>
        <a:noFill/>
        <a:ln w="25400">
          <a:noFill/>
        </a:ln>
      </c:spPr>
    </c:plotArea>
    <c:legend>
      <c:legendPos val="b"/>
      <c:overlay val="0"/>
    </c:legend>
    <c:plotVisOnly val="1"/>
    <c:dispBlanksAs val="gap"/>
    <c:showDLblsOverMax val="0"/>
  </c:chart>
  <c:spPr>
    <a:noFill/>
    <a:ln w="6350">
      <a:noFill/>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04151526486861E-2"/>
          <c:y val="8.461538461538462E-2"/>
          <c:w val="0.8968237728937356"/>
          <c:h val="0.72452763185042934"/>
        </c:manualLayout>
      </c:layout>
      <c:barChart>
        <c:barDir val="col"/>
        <c:grouping val="clustered"/>
        <c:varyColors val="0"/>
        <c:ser>
          <c:idx val="0"/>
          <c:order val="0"/>
          <c:tx>
            <c:strRef>
              <c:f>'Introducción de datos'!$C$38</c:f>
              <c:strCache>
                <c:ptCount val="1"/>
                <c:pt idx="0">
                  <c:v>Presupuesto acumulado (en $)</c:v>
                </c:pt>
              </c:strCache>
            </c:strRef>
          </c:tx>
          <c:spPr>
            <a:solidFill>
              <a:srgbClr val="4F81BD"/>
            </a:solidFill>
            <a:ln w="25400">
              <a:noFill/>
            </a:ln>
          </c:spPr>
          <c:invertIfNegative val="0"/>
          <c:cat>
            <c:strRef>
              <c:f>'Introducción de datos'!$B$39:$B$47</c:f>
              <c:strCache>
                <c:ptCount val="9"/>
                <c:pt idx="0">
                  <c:v> 1: Detección precoz de casos de tuberculosis </c:v>
                </c:pt>
                <c:pt idx="1">
                  <c:v> 2: Tratamiento de casos TB de todas las formas </c:v>
                </c:pt>
                <c:pt idx="2">
                  <c:v> 3: Detección de casos TB/MDR </c:v>
                </c:pt>
                <c:pt idx="3">
                  <c:v> 4: Tratamiento de casos TB/MDR </c:v>
                </c:pt>
                <c:pt idx="4">
                  <c:v> 5: Disminución de la mortalidad por TB/VIH </c:v>
                </c:pt>
                <c:pt idx="5">
                  <c:v> 6: Atención integral a grupos de más alto riesgo </c:v>
                </c:pt>
                <c:pt idx="6">
                  <c:v>7: Fortalecimiento al Sistema de Salud</c:v>
                </c:pt>
                <c:pt idx="7">
                  <c:v>Monitoreo y Evaluación</c:v>
                </c:pt>
                <c:pt idx="8">
                  <c:v>Planificación, Coordinación y Gerencia</c:v>
                </c:pt>
              </c:strCache>
            </c:strRef>
          </c:cat>
          <c:val>
            <c:numRef>
              <c:f>'Introducción de datos'!$C$39:$C$47</c:f>
              <c:numCache>
                <c:formatCode>_ [$$-240A]\ * #,##0.00_ ;_ [$$-240A]\ * \-#,##0.00_ ;_ [$$-240A]\ * \-??_ ;_ @_ </c:formatCode>
                <c:ptCount val="9"/>
                <c:pt idx="0">
                  <c:v>3357666.82</c:v>
                </c:pt>
                <c:pt idx="1">
                  <c:v>367270</c:v>
                </c:pt>
                <c:pt idx="2">
                  <c:v>145000</c:v>
                </c:pt>
                <c:pt idx="3">
                  <c:v>10000</c:v>
                </c:pt>
                <c:pt idx="4">
                  <c:v>47454.2</c:v>
                </c:pt>
                <c:pt idx="5">
                  <c:v>801868</c:v>
                </c:pt>
                <c:pt idx="6">
                  <c:v>1765883.94</c:v>
                </c:pt>
                <c:pt idx="7">
                  <c:v>392153.98</c:v>
                </c:pt>
                <c:pt idx="8">
                  <c:v>549435.17228000006</c:v>
                </c:pt>
              </c:numCache>
            </c:numRef>
          </c:val>
          <c:extLst>
            <c:ext xmlns:c16="http://schemas.microsoft.com/office/drawing/2014/chart" uri="{C3380CC4-5D6E-409C-BE32-E72D297353CC}">
              <c16:uniqueId val="{00000000-7F8C-4DB8-943C-06ECA33BB812}"/>
            </c:ext>
          </c:extLst>
        </c:ser>
        <c:ser>
          <c:idx val="1"/>
          <c:order val="1"/>
          <c:tx>
            <c:strRef>
              <c:f>'Introducción de datos'!$D$38</c:f>
              <c:strCache>
                <c:ptCount val="1"/>
                <c:pt idx="0">
                  <c:v>Gastos acumulados (en $)</c:v>
                </c:pt>
              </c:strCache>
            </c:strRef>
          </c:tx>
          <c:spPr>
            <a:solidFill>
              <a:srgbClr val="C0504D"/>
            </a:solidFill>
            <a:ln w="25400">
              <a:noFill/>
            </a:ln>
          </c:spPr>
          <c:invertIfNegative val="0"/>
          <c:cat>
            <c:strRef>
              <c:f>'Introducción de datos'!$B$39:$B$47</c:f>
              <c:strCache>
                <c:ptCount val="9"/>
                <c:pt idx="0">
                  <c:v> 1: Detección precoz de casos de tuberculosis </c:v>
                </c:pt>
                <c:pt idx="1">
                  <c:v> 2: Tratamiento de casos TB de todas las formas </c:v>
                </c:pt>
                <c:pt idx="2">
                  <c:v> 3: Detección de casos TB/MDR </c:v>
                </c:pt>
                <c:pt idx="3">
                  <c:v> 4: Tratamiento de casos TB/MDR </c:v>
                </c:pt>
                <c:pt idx="4">
                  <c:v> 5: Disminución de la mortalidad por TB/VIH </c:v>
                </c:pt>
                <c:pt idx="5">
                  <c:v> 6: Atención integral a grupos de más alto riesgo </c:v>
                </c:pt>
                <c:pt idx="6">
                  <c:v>7: Fortalecimiento al Sistema de Salud</c:v>
                </c:pt>
                <c:pt idx="7">
                  <c:v>Monitoreo y Evaluación</c:v>
                </c:pt>
                <c:pt idx="8">
                  <c:v>Planificación, Coordinación y Gerencia</c:v>
                </c:pt>
              </c:strCache>
            </c:strRef>
          </c:cat>
          <c:val>
            <c:numRef>
              <c:f>'Introducción de datos'!$D$39:$D$47</c:f>
              <c:numCache>
                <c:formatCode>_ [$$-240A]\ * #,##0.00_ ;_ [$$-240A]\ * \-#,##0.00_ ;_ [$$-240A]\ * \-??_ ;_ @_ </c:formatCode>
                <c:ptCount val="9"/>
                <c:pt idx="0">
                  <c:v>1835360.21</c:v>
                </c:pt>
                <c:pt idx="1">
                  <c:v>207958.65</c:v>
                </c:pt>
                <c:pt idx="2">
                  <c:v>145000</c:v>
                </c:pt>
                <c:pt idx="3">
                  <c:v>4930</c:v>
                </c:pt>
                <c:pt idx="4">
                  <c:v>43810.75</c:v>
                </c:pt>
                <c:pt idx="5" formatCode="_([$$-440A]* #,##0.00_);_([$$-440A]* \(#,##0.00\);_([$$-440A]* \-??_);_(@_)">
                  <c:v>482513.17</c:v>
                </c:pt>
                <c:pt idx="6" formatCode="_([$$-440A]* #,##0.00_);_([$$-440A]* \(#,##0.00\);_([$$-440A]* \-??_);_(@_)">
                  <c:v>593810.14</c:v>
                </c:pt>
                <c:pt idx="7" formatCode="_([$$-440A]* #,##0.00_);_([$$-440A]* \(#,##0.00\);_([$$-440A]* \-??_);_(@_)">
                  <c:v>204105.42</c:v>
                </c:pt>
                <c:pt idx="8" formatCode="_([$$-440A]* #,##0.00_);_([$$-440A]* \(#,##0.00\);_([$$-440A]* \-??_);_(@_)">
                  <c:v>317878.74</c:v>
                </c:pt>
              </c:numCache>
            </c:numRef>
          </c:val>
          <c:extLst>
            <c:ext xmlns:c16="http://schemas.microsoft.com/office/drawing/2014/chart" uri="{C3380CC4-5D6E-409C-BE32-E72D297353CC}">
              <c16:uniqueId val="{00000001-7F8C-4DB8-943C-06ECA33BB812}"/>
            </c:ext>
          </c:extLst>
        </c:ser>
        <c:dLbls>
          <c:showLegendKey val="0"/>
          <c:showVal val="0"/>
          <c:showCatName val="0"/>
          <c:showSerName val="0"/>
          <c:showPercent val="0"/>
          <c:showBubbleSize val="0"/>
        </c:dLbls>
        <c:gapWidth val="219"/>
        <c:overlap val="-27"/>
        <c:axId val="526270872"/>
        <c:axId val="1"/>
      </c:barChart>
      <c:catAx>
        <c:axId val="526270872"/>
        <c:scaling>
          <c:orientation val="minMax"/>
        </c:scaling>
        <c:delete val="0"/>
        <c:axPos val="b"/>
        <c:numFmt formatCode="General" sourceLinked="1"/>
        <c:majorTickMark val="none"/>
        <c:minorTickMark val="none"/>
        <c:tickLblPos val="nextTo"/>
        <c:spPr>
          <a:ln w="12700">
            <a:solidFill>
              <a:srgbClr val="D9D9D9"/>
            </a:solidFill>
            <a:prstDash val="solid"/>
          </a:ln>
        </c:spPr>
        <c:txPr>
          <a:bodyPr rot="0" vert="horz"/>
          <a:lstStyle/>
          <a:p>
            <a:pPr>
              <a:defRPr sz="700" b="0" i="0" u="none" strike="noStrike" baseline="0">
                <a:solidFill>
                  <a:srgbClr val="595959"/>
                </a:solidFill>
                <a:latin typeface="Calibri"/>
                <a:ea typeface="Calibri"/>
                <a:cs typeface="Calibri"/>
              </a:defRPr>
            </a:pPr>
            <a:endParaRPr lang="es-SV"/>
          </a:p>
        </c:txPr>
        <c:crossAx val="1"/>
        <c:crosses val="autoZero"/>
        <c:auto val="1"/>
        <c:lblAlgn val="ctr"/>
        <c:lblOffset val="100"/>
        <c:tickLblSkip val="2"/>
        <c:tickMarkSkip val="1"/>
        <c:noMultiLvlLbl val="0"/>
      </c:catAx>
      <c:valAx>
        <c:axId val="1"/>
        <c:scaling>
          <c:orientation val="minMax"/>
        </c:scaling>
        <c:delete val="0"/>
        <c:axPos val="l"/>
        <c:majorGridlines>
          <c:spPr>
            <a:ln w="12700">
              <a:solidFill>
                <a:srgbClr val="D9D9D9"/>
              </a:solidFill>
              <a:prstDash val="solid"/>
            </a:ln>
          </c:spPr>
        </c:majorGridlines>
        <c:numFmt formatCode="_ [$$-240A]\ * #,##0.00_ ;_ [$$-240A]\ * \-#,##0.00_ ;_ [$$-240A]\ * \-??_ ;_ @_ " sourceLinked="0"/>
        <c:majorTickMark val="none"/>
        <c:minorTickMark val="none"/>
        <c:tickLblPos val="nextTo"/>
        <c:spPr>
          <a:ln w="6350">
            <a:noFill/>
          </a:ln>
        </c:spPr>
        <c:txPr>
          <a:bodyPr rot="0" vert="horz"/>
          <a:lstStyle/>
          <a:p>
            <a:pPr>
              <a:defRPr sz="500" b="0" i="0" u="none" strike="noStrike" baseline="0">
                <a:solidFill>
                  <a:srgbClr val="595959"/>
                </a:solidFill>
                <a:latin typeface="Calibri"/>
                <a:ea typeface="Calibri"/>
                <a:cs typeface="Calibri"/>
              </a:defRPr>
            </a:pPr>
            <a:endParaRPr lang="es-SV"/>
          </a:p>
        </c:txPr>
        <c:crossAx val="526270872"/>
        <c:crosses val="autoZero"/>
        <c:crossBetween val="between"/>
      </c:valAx>
      <c:spPr>
        <a:noFill/>
        <a:ln w="25400">
          <a:noFill/>
        </a:ln>
      </c:spPr>
    </c:plotArea>
    <c:plotVisOnly val="1"/>
    <c:dispBlanksAs val="gap"/>
    <c:showDLblsOverMax val="0"/>
  </c:chart>
  <c:spPr>
    <a:solidFill>
      <a:srgbClr val="FFFFFF"/>
    </a:solidFill>
    <a:ln w="12700">
      <a:solidFill>
        <a:srgbClr val="D9D9D9"/>
      </a:solidFill>
      <a:prstDash val="solid"/>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11287907679543"/>
          <c:y val="0.1011095666372987"/>
          <c:w val="0.78465478442495229"/>
          <c:h val="0.74211134163387515"/>
        </c:manualLayout>
      </c:layout>
      <c:barChart>
        <c:barDir val="col"/>
        <c:grouping val="clustered"/>
        <c:varyColors val="0"/>
        <c:ser>
          <c:idx val="0"/>
          <c:order val="0"/>
          <c:spPr>
            <a:solidFill>
              <a:srgbClr val="93CDDD"/>
            </a:solidFill>
            <a:ln w="12700">
              <a:solidFill>
                <a:srgbClr val="000000"/>
              </a:solidFill>
              <a:prstDash val="solid"/>
            </a:ln>
          </c:spPr>
          <c:invertIfNegative val="0"/>
          <c:dLbls>
            <c:dLbl>
              <c:idx val="0"/>
              <c:numFmt formatCode="_ [$$-240A]\ * #,##0.00_ ;_ [$$-240A]\ * \-#,##0.00_ ;_ [$$-240A]\ * \-??_ ;_ @_ " sourceLinked="0"/>
              <c:spPr>
                <a:noFill/>
                <a:ln w="25400">
                  <a:noFill/>
                </a:ln>
              </c:spPr>
              <c:txPr>
                <a:bodyPr/>
                <a:lstStyle/>
                <a:p>
                  <a:pPr>
                    <a:defRPr sz="800" b="1" i="0" u="none" strike="noStrike" baseline="0">
                      <a:solidFill>
                        <a:srgbClr val="002060"/>
                      </a:solidFill>
                      <a:latin typeface="Calibri"/>
                      <a:ea typeface="Calibri"/>
                      <a:cs typeface="Calibri"/>
                    </a:defRPr>
                  </a:pPr>
                  <a:endParaRPr lang="es-SV"/>
                </a:p>
              </c:txPr>
              <c:showLegendKey val="0"/>
              <c:showVal val="1"/>
              <c:showCatName val="0"/>
              <c:showSerName val="0"/>
              <c:showPercent val="0"/>
              <c:showBubbleSize val="0"/>
              <c:extLst>
                <c:ext xmlns:c16="http://schemas.microsoft.com/office/drawing/2014/chart" uri="{C3380CC4-5D6E-409C-BE32-E72D297353CC}">
                  <c16:uniqueId val="{00000000-306C-472B-AC14-3C9958607E01}"/>
                </c:ext>
              </c:extLst>
            </c:dLbl>
            <c:numFmt formatCode="_ [$$-240A]\ * #,##0.00_ ;_ [$$-240A]\ * \-#,##0.00_ ;_ [$$-240A]\ * \-??_ ;_ @_ " sourceLinked="0"/>
            <c:spPr>
              <a:noFill/>
              <a:ln w="25400">
                <a:noFill/>
              </a:ln>
            </c:spPr>
            <c:txPr>
              <a:bodyPr wrap="square" lIns="38100" tIns="19050" rIns="38100" bIns="19050" anchor="ctr">
                <a:spAutoFit/>
              </a:bodyPr>
              <a:lstStyle/>
              <a:p>
                <a:pPr>
                  <a:defRPr sz="800" b="1" i="0" u="none" strike="noStrike" baseline="0">
                    <a:solidFill>
                      <a:srgbClr val="00206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datos'!$B$54:$B$57</c:f>
              <c:strCache>
                <c:ptCount val="4"/>
                <c:pt idx="0">
                  <c:v> Desembolsado por el FM al RP </c:v>
                </c:pt>
                <c:pt idx="1">
                  <c:v> Gasto* + Desembolso agentes* </c:v>
                </c:pt>
                <c:pt idx="2">
                  <c:v> Compromisos al 31 de Diciembre MINSAL  </c:v>
                </c:pt>
                <c:pt idx="3">
                  <c:v> Saldo en caja </c:v>
                </c:pt>
              </c:strCache>
            </c:strRef>
          </c:cat>
          <c:val>
            <c:numRef>
              <c:f>'Introducción de datos'!$D$54:$D$57</c:f>
              <c:numCache>
                <c:formatCode>_ [$$-240A]\ * #,##0.00_ ;_ [$$-240A]\ * \-#,##0.00_ ;_ [$$-240A]\ * \-??_ ;_ @_ </c:formatCode>
                <c:ptCount val="4"/>
                <c:pt idx="0">
                  <c:v>3053668</c:v>
                </c:pt>
                <c:pt idx="1">
                  <c:v>2007775.9900000002</c:v>
                </c:pt>
                <c:pt idx="2" formatCode="[$$-340A]\ #,##0.00">
                  <c:v>533549.16</c:v>
                </c:pt>
                <c:pt idx="3" formatCode="[$$-340A]\ #,##0.00">
                  <c:v>512342.84999999974</c:v>
                </c:pt>
              </c:numCache>
            </c:numRef>
          </c:val>
          <c:extLst>
            <c:ext xmlns:c16="http://schemas.microsoft.com/office/drawing/2014/chart" uri="{C3380CC4-5D6E-409C-BE32-E72D297353CC}">
              <c16:uniqueId val="{00000001-306C-472B-AC14-3C9958607E01}"/>
            </c:ext>
          </c:extLst>
        </c:ser>
        <c:dLbls>
          <c:showLegendKey val="0"/>
          <c:showVal val="0"/>
          <c:showCatName val="0"/>
          <c:showSerName val="0"/>
          <c:showPercent val="0"/>
          <c:showBubbleSize val="0"/>
        </c:dLbls>
        <c:gapWidth val="150"/>
        <c:axId val="526268576"/>
        <c:axId val="1"/>
      </c:barChart>
      <c:catAx>
        <c:axId val="526268576"/>
        <c:scaling>
          <c:orientation val="minMax"/>
        </c:scaling>
        <c:delete val="0"/>
        <c:axPos val="b"/>
        <c:numFmt formatCode="General" sourceLinked="1"/>
        <c:majorTickMark val="out"/>
        <c:minorTickMark val="none"/>
        <c:tickLblPos val="nextTo"/>
        <c:spPr>
          <a:ln w="12700">
            <a:solidFill>
              <a:srgbClr val="808080"/>
            </a:solidFill>
            <a:prstDash val="solid"/>
          </a:ln>
        </c:spPr>
        <c:txPr>
          <a:bodyPr rot="0" vert="horz"/>
          <a:lstStyle/>
          <a:p>
            <a:pPr>
              <a:defRPr sz="800" b="0" i="0" u="none" strike="noStrike" baseline="0">
                <a:solidFill>
                  <a:srgbClr val="000000"/>
                </a:solidFill>
                <a:latin typeface="Calibri"/>
                <a:ea typeface="Calibri"/>
                <a:cs typeface="Calibri"/>
              </a:defRPr>
            </a:pPr>
            <a:endParaRPr lang="es-SV"/>
          </a:p>
        </c:txPr>
        <c:crossAx val="1"/>
        <c:crosses val="autoZero"/>
        <c:auto val="1"/>
        <c:lblAlgn val="ctr"/>
        <c:lblOffset val="100"/>
        <c:tickLblSkip val="1"/>
        <c:tickMarkSkip val="1"/>
        <c:noMultiLvlLbl val="0"/>
      </c:catAx>
      <c:valAx>
        <c:axId val="1"/>
        <c:scaling>
          <c:orientation val="minMax"/>
        </c:scaling>
        <c:delete val="0"/>
        <c:axPos val="l"/>
        <c:majorGridlines>
          <c:spPr>
            <a:ln w="12700">
              <a:solidFill>
                <a:srgbClr val="808080"/>
              </a:solidFill>
              <a:prstDash val="solid"/>
            </a:ln>
          </c:spPr>
        </c:majorGridlines>
        <c:numFmt formatCode="[$$-340A]\ #,##0.00" sourceLinked="0"/>
        <c:majorTickMark val="out"/>
        <c:minorTickMark val="none"/>
        <c:tickLblPos val="nextTo"/>
        <c:spPr>
          <a:ln w="12700">
            <a:solidFill>
              <a:srgbClr val="808080"/>
            </a:solidFill>
            <a:prstDash val="solid"/>
          </a:ln>
        </c:spPr>
        <c:txPr>
          <a:bodyPr rot="0" vert="horz"/>
          <a:lstStyle/>
          <a:p>
            <a:pPr>
              <a:defRPr sz="700" b="0" i="0" u="none" strike="noStrike" baseline="0">
                <a:solidFill>
                  <a:srgbClr val="000000"/>
                </a:solidFill>
                <a:latin typeface="Calibri"/>
                <a:ea typeface="Calibri"/>
                <a:cs typeface="Calibri"/>
              </a:defRPr>
            </a:pPr>
            <a:endParaRPr lang="es-SV"/>
          </a:p>
        </c:txPr>
        <c:crossAx val="526268576"/>
        <c:crossesAt val="1"/>
        <c:crossBetween val="between"/>
      </c:valAx>
      <c:spPr>
        <a:solidFill>
          <a:srgbClr val="FFFFFF"/>
        </a:solidFill>
        <a:ln w="25400">
          <a:noFill/>
        </a:ln>
      </c:spPr>
    </c:plotArea>
    <c:plotVisOnly val="1"/>
    <c:dispBlanksAs val="gap"/>
    <c:showDLblsOverMax val="0"/>
  </c:chart>
  <c:spPr>
    <a:noFill/>
    <a:ln w="6350">
      <a:noFill/>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96189783529924"/>
          <c:y val="3.846273416672643E-2"/>
          <c:w val="0.86565295037716461"/>
          <c:h val="0.84334741952969217"/>
        </c:manualLayout>
      </c:layout>
      <c:barChart>
        <c:barDir val="col"/>
        <c:grouping val="clustered"/>
        <c:varyColors val="0"/>
        <c:ser>
          <c:idx val="0"/>
          <c:order val="0"/>
          <c:spPr>
            <a:solidFill>
              <a:srgbClr val="ED7D31"/>
            </a:solidFill>
            <a:ln w="25400">
              <a:noFill/>
            </a:ln>
          </c:spPr>
          <c:invertIfNegative val="0"/>
          <c:dLbls>
            <c:dLbl>
              <c:idx val="3"/>
              <c:layout>
                <c:manualLayout>
                  <c:x val="-2.5062656641604928E-3"/>
                  <c:y val="-2.1658325084979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40-4206-BBEA-97641A506D25}"/>
                </c:ext>
              </c:extLst>
            </c:dLbl>
            <c:numFmt formatCode="_ [$$-240A]\ * #,##0.00_ ;_ [$$-240A]\ * \-#,##0.00_ ;_ [$$-240A]\ * \-??_ ;_ @_ " sourceLinked="0"/>
            <c:spPr>
              <a:noFill/>
              <a:ln w="25400">
                <a:noFill/>
              </a:ln>
            </c:spPr>
            <c:txPr>
              <a:bodyPr wrap="square" lIns="38100" tIns="19050" rIns="38100" bIns="19050" anchor="ctr">
                <a:spAutoFit/>
              </a:bodyPr>
              <a:lstStyle/>
              <a:p>
                <a:pPr>
                  <a:defRPr sz="600" b="0"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datos'!$B$59:$B$65</c:f>
              <c:strCache>
                <c:ptCount val="7"/>
                <c:pt idx="0">
                  <c:v>Desembolsado compras  PNUD</c:v>
                </c:pt>
                <c:pt idx="1">
                  <c:v>Desembolsado a los Agentes de compra PLAN</c:v>
                </c:pt>
                <c:pt idx="2">
                  <c:v>Desembolsado compras OPS</c:v>
                </c:pt>
                <c:pt idx="3">
                  <c:v>Gasto de RP MINSAL</c:v>
                </c:pt>
                <c:pt idx="4">
                  <c:v>Gastos de los Agentes de Compra PNUD</c:v>
                </c:pt>
                <c:pt idx="5">
                  <c:v>Gastos de los Agentes de Compra  PLAN </c:v>
                </c:pt>
                <c:pt idx="6">
                  <c:v>Gastos de los Agentes de Compra OPS</c:v>
                </c:pt>
              </c:strCache>
            </c:strRef>
          </c:cat>
          <c:val>
            <c:numRef>
              <c:f>'Introducción de datos'!$C$59:$C$65</c:f>
              <c:numCache>
                <c:formatCode>_ [$$-240A]\ * #,##0.00_ ;_ [$$-240A]\ * \-#,##0.00_ ;_ [$$-240A]\ * \-??_ ;_ @_ </c:formatCode>
                <c:ptCount val="7"/>
                <c:pt idx="0">
                  <c:v>2574371.44</c:v>
                </c:pt>
                <c:pt idx="1">
                  <c:v>140560.32000000001</c:v>
                </c:pt>
                <c:pt idx="2">
                  <c:v>560436.01</c:v>
                </c:pt>
                <c:pt idx="3">
                  <c:v>366787.2</c:v>
                </c:pt>
                <c:pt idx="4">
                  <c:v>351337.41</c:v>
                </c:pt>
                <c:pt idx="5">
                  <c:v>140560.32000000001</c:v>
                </c:pt>
                <c:pt idx="6">
                  <c:v>560436.01</c:v>
                </c:pt>
              </c:numCache>
            </c:numRef>
          </c:val>
          <c:extLst>
            <c:ext xmlns:c16="http://schemas.microsoft.com/office/drawing/2014/chart" uri="{C3380CC4-5D6E-409C-BE32-E72D297353CC}">
              <c16:uniqueId val="{00000001-8C40-4206-BBEA-97641A506D25}"/>
            </c:ext>
          </c:extLst>
        </c:ser>
        <c:ser>
          <c:idx val="1"/>
          <c:order val="1"/>
          <c:spPr>
            <a:solidFill>
              <a:srgbClr val="C0504D"/>
            </a:solidFill>
            <a:ln w="25400">
              <a:noFill/>
            </a:ln>
          </c:spPr>
          <c:invertIfNegative val="0"/>
          <c:dLbls>
            <c:dLbl>
              <c:idx val="0"/>
              <c:layout>
                <c:manualLayout>
                  <c:x val="5.0125313283208017E-2"/>
                  <c:y val="4.33166501699581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40-4206-BBEA-97641A506D25}"/>
                </c:ext>
              </c:extLst>
            </c:dLbl>
            <c:numFmt formatCode="_ [$$-240A]\ * #,##0.00_ ;_ [$$-240A]\ * \-#,##0.00_ ;_ [$$-240A]\ * \-??_ ;_ @_ " sourceLinked="0"/>
            <c:spPr>
              <a:noFill/>
              <a:ln w="25400">
                <a:noFill/>
              </a:ln>
            </c:spPr>
            <c:txPr>
              <a:bodyPr wrap="square" lIns="38100" tIns="19050" rIns="38100" bIns="19050" anchor="ctr">
                <a:spAutoFit/>
              </a:bodyPr>
              <a:lstStyle/>
              <a:p>
                <a:pPr>
                  <a:defRPr sz="600" b="0"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datos'!$B$59:$B$65</c:f>
              <c:strCache>
                <c:ptCount val="7"/>
                <c:pt idx="0">
                  <c:v>Desembolsado compras  PNUD</c:v>
                </c:pt>
                <c:pt idx="1">
                  <c:v>Desembolsado a los Agentes de compra PLAN</c:v>
                </c:pt>
                <c:pt idx="2">
                  <c:v>Desembolsado compras OPS</c:v>
                </c:pt>
                <c:pt idx="3">
                  <c:v>Gasto de RP MINSAL</c:v>
                </c:pt>
                <c:pt idx="4">
                  <c:v>Gastos de los Agentes de Compra PNUD</c:v>
                </c:pt>
                <c:pt idx="5">
                  <c:v>Gastos de los Agentes de Compra  PLAN </c:v>
                </c:pt>
                <c:pt idx="6">
                  <c:v>Gastos de los Agentes de Compra OPS</c:v>
                </c:pt>
              </c:strCache>
            </c:strRef>
          </c:cat>
          <c:val>
            <c:numRef>
              <c:f>'Introducción de datos'!$D$59:$D$65</c:f>
              <c:numCache>
                <c:formatCode>_ [$$-240A]\ * #,##0.00_ ;_ [$$-240A]\ * \-#,##0.00_ ;_ [$$-240A]\ * \-??_ ;_ @_ </c:formatCode>
                <c:ptCount val="7"/>
                <c:pt idx="0">
                  <c:v>1573570.09</c:v>
                </c:pt>
                <c:pt idx="1">
                  <c:v>20309</c:v>
                </c:pt>
                <c:pt idx="2">
                  <c:v>140630.57</c:v>
                </c:pt>
                <c:pt idx="3">
                  <c:v>273266.33</c:v>
                </c:pt>
                <c:pt idx="4">
                  <c:v>1982040.03</c:v>
                </c:pt>
                <c:pt idx="5">
                  <c:v>20309</c:v>
                </c:pt>
                <c:pt idx="6">
                  <c:v>140630.57</c:v>
                </c:pt>
              </c:numCache>
            </c:numRef>
          </c:val>
          <c:extLst>
            <c:ext xmlns:c16="http://schemas.microsoft.com/office/drawing/2014/chart" uri="{C3380CC4-5D6E-409C-BE32-E72D297353CC}">
              <c16:uniqueId val="{00000003-8C40-4206-BBEA-97641A506D25}"/>
            </c:ext>
          </c:extLst>
        </c:ser>
        <c:dLbls>
          <c:showLegendKey val="0"/>
          <c:showVal val="0"/>
          <c:showCatName val="0"/>
          <c:showSerName val="0"/>
          <c:showPercent val="0"/>
          <c:showBubbleSize val="0"/>
        </c:dLbls>
        <c:gapWidth val="219"/>
        <c:overlap val="-27"/>
        <c:axId val="526269560"/>
        <c:axId val="1"/>
      </c:barChart>
      <c:catAx>
        <c:axId val="526269560"/>
        <c:scaling>
          <c:orientation val="minMax"/>
        </c:scaling>
        <c:delete val="0"/>
        <c:axPos val="b"/>
        <c:numFmt formatCode="General" sourceLinked="1"/>
        <c:majorTickMark val="none"/>
        <c:minorTickMark val="none"/>
        <c:tickLblPos val="nextTo"/>
        <c:spPr>
          <a:ln w="12700">
            <a:solidFill>
              <a:srgbClr val="D9D9D9"/>
            </a:solidFill>
            <a:prstDash val="solid"/>
          </a:ln>
        </c:spPr>
        <c:txPr>
          <a:bodyPr rot="0" vert="horz"/>
          <a:lstStyle/>
          <a:p>
            <a:pPr>
              <a:defRPr sz="600" b="0" i="0" u="none" strike="noStrike" baseline="0">
                <a:solidFill>
                  <a:srgbClr val="333333"/>
                </a:solidFill>
                <a:latin typeface="Calibri"/>
                <a:ea typeface="Calibri"/>
                <a:cs typeface="Calibri"/>
              </a:defRPr>
            </a:pPr>
            <a:endParaRPr lang="es-SV"/>
          </a:p>
        </c:txPr>
        <c:crossAx val="1"/>
        <c:crosses val="autoZero"/>
        <c:auto val="1"/>
        <c:lblAlgn val="ctr"/>
        <c:lblOffset val="100"/>
        <c:tickLblSkip val="1"/>
        <c:tickMarkSkip val="1"/>
        <c:noMultiLvlLbl val="0"/>
      </c:catAx>
      <c:valAx>
        <c:axId val="1"/>
        <c:scaling>
          <c:orientation val="minMax"/>
        </c:scaling>
        <c:delete val="0"/>
        <c:axPos val="l"/>
        <c:majorGridlines>
          <c:spPr>
            <a:ln w="12700">
              <a:solidFill>
                <a:srgbClr val="D9D9D9"/>
              </a:solidFill>
              <a:prstDash val="solid"/>
            </a:ln>
          </c:spPr>
        </c:majorGridlines>
        <c:numFmt formatCode="_ [$$-240A]\ * #,##0.00_ ;_ [$$-240A]\ * \-#,##0.00_ ;_ [$$-240A]\ * \-??_ ;_ @_ " sourceLinked="0"/>
        <c:majorTickMark val="none"/>
        <c:minorTickMark val="none"/>
        <c:tickLblPos val="nextTo"/>
        <c:spPr>
          <a:ln w="6350">
            <a:noFill/>
          </a:ln>
        </c:spPr>
        <c:txPr>
          <a:bodyPr rot="0" vert="horz"/>
          <a:lstStyle/>
          <a:p>
            <a:pPr>
              <a:defRPr sz="600" b="0" i="0" u="none" strike="noStrike" baseline="0">
                <a:solidFill>
                  <a:srgbClr val="333333"/>
                </a:solidFill>
                <a:latin typeface="Calibri"/>
                <a:ea typeface="Calibri"/>
                <a:cs typeface="Calibri"/>
              </a:defRPr>
            </a:pPr>
            <a:endParaRPr lang="es-SV"/>
          </a:p>
        </c:txPr>
        <c:crossAx val="526269560"/>
        <c:crossesAt val="1"/>
        <c:crossBetween val="between"/>
      </c:valAx>
      <c:spPr>
        <a:solidFill>
          <a:srgbClr val="FFFFFF"/>
        </a:solidFill>
        <a:ln w="25400">
          <a:noFill/>
        </a:ln>
      </c:spPr>
    </c:plotArea>
    <c:plotVisOnly val="1"/>
    <c:dispBlanksAs val="gap"/>
    <c:showDLblsOverMax val="0"/>
  </c:chart>
  <c:spPr>
    <a:noFill/>
    <a:ln w="12700">
      <a:noFill/>
      <a:prstDash val="solid"/>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395158350032483E-2"/>
          <c:y val="0.25362498319309912"/>
          <c:w val="0.84121060632772471"/>
          <c:h val="0.39130711692649567"/>
        </c:manualLayout>
      </c:layout>
      <c:barChart>
        <c:barDir val="bar"/>
        <c:grouping val="percentStacked"/>
        <c:varyColors val="0"/>
        <c:ser>
          <c:idx val="0"/>
          <c:order val="0"/>
          <c:tx>
            <c:strRef>
              <c:f>'Introducción de datos'!$D$89</c:f>
              <c:strCache>
                <c:ptCount val="1"/>
                <c:pt idx="0">
                  <c:v>Cubiertos</c:v>
                </c:pt>
              </c:strCache>
            </c:strRef>
          </c:tx>
          <c:spPr>
            <a:solidFill>
              <a:srgbClr val="33CC33"/>
            </a:solidFill>
            <a:ln w="25400">
              <a:noFill/>
            </a:ln>
          </c:spPr>
          <c:invertIfNegative val="0"/>
          <c:dPt>
            <c:idx val="0"/>
            <c:invertIfNegative val="0"/>
            <c:bubble3D val="0"/>
            <c:spPr>
              <a:solidFill>
                <a:srgbClr val="99CC00"/>
              </a:solidFill>
              <a:ln w="25400">
                <a:noFill/>
              </a:ln>
            </c:spPr>
            <c:extLst>
              <c:ext xmlns:c16="http://schemas.microsoft.com/office/drawing/2014/chart" uri="{C3380CC4-5D6E-409C-BE32-E72D297353CC}">
                <c16:uniqueId val="{00000000-6961-47FF-8BD4-CBF4962C8399}"/>
              </c:ext>
            </c:extLst>
          </c:dPt>
          <c:dLbls>
            <c:dLbl>
              <c:idx val="0"/>
              <c:spPr>
                <a:noFill/>
                <a:ln w="25400">
                  <a:noFill/>
                </a:ln>
              </c:spPr>
              <c:txPr>
                <a:bodyPr/>
                <a:lstStyle/>
                <a:p>
                  <a:pPr>
                    <a:defRPr sz="1100" b="1"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extLst>
                <c:ext xmlns:c16="http://schemas.microsoft.com/office/drawing/2014/chart" uri="{C3380CC4-5D6E-409C-BE32-E72D297353CC}">
                  <c16:uniqueId val="{00000000-6961-47FF-8BD4-CBF4962C8399}"/>
                </c:ext>
              </c:extLst>
            </c:dLbl>
            <c:spPr>
              <a:noFill/>
              <a:ln w="25400">
                <a:noFill/>
              </a:ln>
            </c:spPr>
            <c:txPr>
              <a:bodyPr wrap="square" lIns="38100" tIns="19050" rIns="38100" bIns="19050" anchor="ctr">
                <a:spAutoFit/>
              </a:bodyPr>
              <a:lstStyle/>
              <a:p>
                <a:pPr>
                  <a:defRPr sz="1100" b="1"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'Introducción de datos'!$D$90</c:f>
              <c:numCache>
                <c:formatCode>General</c:formatCode>
                <c:ptCount val="1"/>
                <c:pt idx="0">
                  <c:v>3</c:v>
                </c:pt>
              </c:numCache>
            </c:numRef>
          </c:val>
          <c:extLst>
            <c:ext xmlns:c16="http://schemas.microsoft.com/office/drawing/2014/chart" uri="{C3380CC4-5D6E-409C-BE32-E72D297353CC}">
              <c16:uniqueId val="{00000001-6961-47FF-8BD4-CBF4962C8399}"/>
            </c:ext>
          </c:extLst>
        </c:ser>
        <c:ser>
          <c:idx val="1"/>
          <c:order val="1"/>
          <c:tx>
            <c:strRef>
              <c:f>'Introducción de datos'!$E$89</c:f>
              <c:strCache>
                <c:ptCount val="1"/>
                <c:pt idx="0">
                  <c:v>Vacantes</c:v>
                </c:pt>
              </c:strCache>
            </c:strRef>
          </c:tx>
          <c:spPr>
            <a:solidFill>
              <a:srgbClr val="FF5050"/>
            </a:solidFill>
            <a:ln w="25400">
              <a:noFill/>
            </a:ln>
          </c:spPr>
          <c:invertIfNegative val="0"/>
          <c:dLbls>
            <c:dLbl>
              <c:idx val="0"/>
              <c:spPr>
                <a:noFill/>
                <a:ln w="25400">
                  <a:noFill/>
                </a:ln>
              </c:spPr>
              <c:txPr>
                <a:bodyPr/>
                <a:lstStyle/>
                <a:p>
                  <a:pPr>
                    <a:defRPr sz="1050" b="1"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extLst>
                <c:ext xmlns:c16="http://schemas.microsoft.com/office/drawing/2014/chart" uri="{C3380CC4-5D6E-409C-BE32-E72D297353CC}">
                  <c16:uniqueId val="{00000001-4D05-4CE5-BC00-776B31EEB047}"/>
                </c:ext>
              </c:extLst>
            </c:dLbl>
            <c:spPr>
              <a:noFill/>
              <a:ln w="25400">
                <a:noFill/>
              </a:ln>
            </c:spPr>
            <c:txPr>
              <a:bodyPr wrap="square" lIns="38100" tIns="19050" rIns="38100" bIns="19050" anchor="ctr">
                <a:spAutoFit/>
              </a:bodyPr>
              <a:lstStyle/>
              <a:p>
                <a:pPr>
                  <a:defRPr sz="1050" b="1" i="0" u="none" strike="noStrike" baseline="0">
                    <a:solidFill>
                      <a:srgbClr val="000000"/>
                    </a:solidFill>
                    <a:latin typeface="Calibri"/>
                    <a:ea typeface="Calibri"/>
                    <a:cs typeface="Calibri"/>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'Introducción de datos'!$E$90</c:f>
              <c:numCache>
                <c:formatCode>General</c:formatCode>
                <c:ptCount val="1"/>
                <c:pt idx="0">
                  <c:v>0</c:v>
                </c:pt>
              </c:numCache>
            </c:numRef>
          </c:val>
          <c:extLst>
            <c:ext xmlns:c16="http://schemas.microsoft.com/office/drawing/2014/chart" uri="{C3380CC4-5D6E-409C-BE32-E72D297353CC}">
              <c16:uniqueId val="{00000003-6961-47FF-8BD4-CBF4962C8399}"/>
            </c:ext>
          </c:extLst>
        </c:ser>
        <c:dLbls>
          <c:showLegendKey val="0"/>
          <c:showVal val="0"/>
          <c:showCatName val="0"/>
          <c:showSerName val="0"/>
          <c:showPercent val="0"/>
          <c:showBubbleSize val="0"/>
        </c:dLbls>
        <c:gapWidth val="79"/>
        <c:overlap val="100"/>
        <c:axId val="83886464"/>
        <c:axId val="83888000"/>
      </c:barChart>
      <c:catAx>
        <c:axId val="83886464"/>
        <c:scaling>
          <c:orientation val="minMax"/>
        </c:scaling>
        <c:delete val="1"/>
        <c:axPos val="l"/>
        <c:majorTickMark val="out"/>
        <c:minorTickMark val="none"/>
        <c:tickLblPos val="none"/>
        <c:crossAx val="83888000"/>
        <c:crossesAt val="0"/>
        <c:auto val="1"/>
        <c:lblAlgn val="ctr"/>
        <c:lblOffset val="100"/>
        <c:noMultiLvlLbl val="0"/>
      </c:catAx>
      <c:valAx>
        <c:axId val="83888000"/>
        <c:scaling>
          <c:orientation val="minMax"/>
        </c:scaling>
        <c:delete val="0"/>
        <c:axPos val="t"/>
        <c:majorGridlines>
          <c:spPr>
            <a:ln w="3175">
              <a:solidFill>
                <a:srgbClr val="808080"/>
              </a:solidFill>
              <a:prstDash val="solid"/>
            </a:ln>
          </c:spPr>
        </c:majorGridlines>
        <c:numFmt formatCode="0%" sourceLinked="0"/>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s-SV"/>
          </a:p>
        </c:txPr>
        <c:crossAx val="83886464"/>
        <c:crosses val="max"/>
        <c:crossBetween val="between"/>
      </c:valAx>
      <c:spPr>
        <a:solidFill>
          <a:srgbClr val="FFFFFF"/>
        </a:solidFill>
        <a:ln w="25400">
          <a:noFill/>
        </a:ln>
      </c:spPr>
    </c:plotArea>
    <c:legend>
      <c:legendPos val="r"/>
      <c:layout>
        <c:manualLayout>
          <c:xMode val="edge"/>
          <c:yMode val="edge"/>
          <c:x val="0.20871401715598856"/>
          <c:y val="0.80007045738135241"/>
          <c:w val="0.61746282576789702"/>
          <c:h val="0.17469958574455302"/>
        </c:manualLayout>
      </c:layout>
      <c:overlay val="0"/>
      <c:spPr>
        <a:noFill/>
        <a:ln w="25400">
          <a:noFill/>
        </a:ln>
      </c:spPr>
      <c:txPr>
        <a:bodyPr/>
        <a:lstStyle/>
        <a:p>
          <a:pPr>
            <a:defRPr sz="1000" b="0" i="0" u="none" strike="noStrike" baseline="0">
              <a:solidFill>
                <a:srgbClr val="000000"/>
              </a:solidFill>
              <a:latin typeface="Calibri"/>
              <a:ea typeface="Calibri"/>
              <a:cs typeface="Calibri"/>
            </a:defRPr>
          </a:pPr>
          <a:endParaRPr lang="es-SV"/>
        </a:p>
      </c:txPr>
    </c:legend>
    <c:plotVisOnly val="1"/>
    <c:dispBlanksAs val="gap"/>
    <c:showDLblsOverMax val="0"/>
  </c:chart>
  <c:spPr>
    <a:noFill/>
    <a:ln w="9525">
      <a:noFill/>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63274856728148"/>
          <c:y val="0.13793149896113605"/>
          <c:w val="0.64932405715858743"/>
          <c:h val="0.44836316355169725"/>
        </c:manualLayout>
      </c:layout>
      <c:barChart>
        <c:barDir val="bar"/>
        <c:grouping val="percentStacked"/>
        <c:varyColors val="0"/>
        <c:ser>
          <c:idx val="0"/>
          <c:order val="0"/>
          <c:tx>
            <c:v>Para el periodo</c:v>
          </c:tx>
          <c:spPr>
            <a:solidFill>
              <a:srgbClr val="99CC00"/>
            </a:solidFill>
            <a:ln w="25400">
              <a:noFill/>
            </a:ln>
          </c:spPr>
          <c:invertIfNegative val="0"/>
          <c:dLbls>
            <c:numFmt formatCode="0" sourceLinked="0"/>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datos'!$B$83:$B$84</c:f>
              <c:strCache>
                <c:ptCount val="2"/>
                <c:pt idx="0">
                  <c:v> Condiciones precedentes </c:v>
                </c:pt>
                <c:pt idx="1">
                  <c:v> Acciones con fecha límite* </c:v>
                </c:pt>
              </c:strCache>
            </c:strRef>
          </c:cat>
          <c:val>
            <c:numRef>
              <c:f>'Introducción de datos'!$D$83:$D$84</c:f>
              <c:numCache>
                <c:formatCode>0</c:formatCode>
                <c:ptCount val="2"/>
                <c:pt idx="0">
                  <c:v>10</c:v>
                </c:pt>
                <c:pt idx="1">
                  <c:v>0</c:v>
                </c:pt>
              </c:numCache>
            </c:numRef>
          </c:val>
          <c:extLst>
            <c:ext xmlns:c16="http://schemas.microsoft.com/office/drawing/2014/chart" uri="{C3380CC4-5D6E-409C-BE32-E72D297353CC}">
              <c16:uniqueId val="{00000000-A8C0-49DA-A16E-B57D4E361F02}"/>
            </c:ext>
          </c:extLst>
        </c:ser>
        <c:ser>
          <c:idx val="1"/>
          <c:order val="1"/>
          <c:tx>
            <c:v>Cumplidas</c:v>
          </c:tx>
          <c:spPr>
            <a:solidFill>
              <a:srgbClr val="FFFF99"/>
            </a:solidFill>
            <a:ln w="25400">
              <a:noFill/>
            </a:ln>
          </c:spPr>
          <c:invertIfNegative val="0"/>
          <c:dLbls>
            <c:numFmt formatCode="0" sourceLinked="0"/>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datos'!$B$83:$B$84</c:f>
              <c:strCache>
                <c:ptCount val="2"/>
                <c:pt idx="0">
                  <c:v> Condiciones precedentes </c:v>
                </c:pt>
                <c:pt idx="1">
                  <c:v> Acciones con fecha límite* </c:v>
                </c:pt>
              </c:strCache>
            </c:strRef>
          </c:cat>
          <c:val>
            <c:numRef>
              <c:f>'Introducción de datos'!$E$83:$E$84</c:f>
              <c:numCache>
                <c:formatCode>0</c:formatCode>
                <c:ptCount val="2"/>
                <c:pt idx="0">
                  <c:v>7</c:v>
                </c:pt>
                <c:pt idx="1">
                  <c:v>0</c:v>
                </c:pt>
              </c:numCache>
            </c:numRef>
          </c:val>
          <c:extLst>
            <c:ext xmlns:c16="http://schemas.microsoft.com/office/drawing/2014/chart" uri="{C3380CC4-5D6E-409C-BE32-E72D297353CC}">
              <c16:uniqueId val="{00000001-A8C0-49DA-A16E-B57D4E361F02}"/>
            </c:ext>
          </c:extLst>
        </c:ser>
        <c:ser>
          <c:idx val="2"/>
          <c:order val="2"/>
          <c:tx>
            <c:v>No cumplidas, aunque dentro de plazo</c:v>
          </c:tx>
          <c:spPr>
            <a:solidFill>
              <a:srgbClr val="FF5050"/>
            </a:solidFill>
            <a:ln w="25400">
              <a:noFill/>
            </a:ln>
          </c:spPr>
          <c:invertIfNegative val="0"/>
          <c:dLbls>
            <c:numFmt formatCode="0" sourceLinked="0"/>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'Introducción de datos'!$B$83:$B$84</c:f>
              <c:strCache>
                <c:ptCount val="2"/>
                <c:pt idx="0">
                  <c:v> Condiciones precedentes </c:v>
                </c:pt>
                <c:pt idx="1">
                  <c:v> Acciones con fecha límite* </c:v>
                </c:pt>
              </c:strCache>
            </c:strRef>
          </c:cat>
          <c:val>
            <c:numRef>
              <c:f>'Introducción de datos'!$F$83:$F$84</c:f>
              <c:numCache>
                <c:formatCode>0</c:formatCode>
                <c:ptCount val="2"/>
                <c:pt idx="0">
                  <c:v>3</c:v>
                </c:pt>
                <c:pt idx="1">
                  <c:v>0</c:v>
                </c:pt>
              </c:numCache>
            </c:numRef>
          </c:val>
          <c:extLst>
            <c:ext xmlns:c16="http://schemas.microsoft.com/office/drawing/2014/chart" uri="{C3380CC4-5D6E-409C-BE32-E72D297353CC}">
              <c16:uniqueId val="{00000002-A8C0-49DA-A16E-B57D4E361F02}"/>
            </c:ext>
          </c:extLst>
        </c:ser>
        <c:dLbls>
          <c:showLegendKey val="0"/>
          <c:showVal val="0"/>
          <c:showCatName val="0"/>
          <c:showSerName val="0"/>
          <c:showPercent val="0"/>
          <c:showBubbleSize val="0"/>
        </c:dLbls>
        <c:gapWidth val="70"/>
        <c:overlap val="100"/>
        <c:axId val="612630592"/>
        <c:axId val="1"/>
      </c:barChart>
      <c:catAx>
        <c:axId val="612630592"/>
        <c:scaling>
          <c:orientation val="minMax"/>
        </c:scaling>
        <c:delete val="0"/>
        <c:axPos val="l"/>
        <c:numFmt formatCode="General" sourceLinked="1"/>
        <c:majorTickMark val="out"/>
        <c:minorTickMark val="none"/>
        <c:tickLblPos val="nextTo"/>
        <c:spPr>
          <a:ln w="12700">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s-SV"/>
          </a:p>
        </c:txPr>
        <c:crossAx val="1"/>
        <c:crosses val="autoZero"/>
        <c:auto val="1"/>
        <c:lblAlgn val="ctr"/>
        <c:lblOffset val="100"/>
        <c:tickLblSkip val="1"/>
        <c:tickMarkSkip val="1"/>
        <c:noMultiLvlLbl val="0"/>
      </c:catAx>
      <c:valAx>
        <c:axId val="1"/>
        <c:scaling>
          <c:orientation val="minMax"/>
        </c:scaling>
        <c:delete val="0"/>
        <c:axPos val="b"/>
        <c:majorGridlines>
          <c:spPr>
            <a:ln w="12700">
              <a:solidFill>
                <a:srgbClr val="000000"/>
              </a:solidFill>
              <a:prstDash val="solid"/>
            </a:ln>
          </c:spPr>
        </c:majorGridlines>
        <c:numFmt formatCode="0%" sourceLinked="0"/>
        <c:majorTickMark val="out"/>
        <c:minorTickMark val="none"/>
        <c:tickLblPos val="nextTo"/>
        <c:spPr>
          <a:ln w="12700">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s-SV"/>
          </a:p>
        </c:txPr>
        <c:crossAx val="612630592"/>
        <c:crossesAt val="1"/>
        <c:crossBetween val="between"/>
      </c:valAx>
      <c:spPr>
        <a:noFill/>
        <a:ln w="25400">
          <a:noFill/>
        </a:ln>
      </c:spPr>
    </c:plotArea>
    <c:legend>
      <c:legendPos val="r"/>
      <c:layout>
        <c:manualLayout>
          <c:xMode val="edge"/>
          <c:yMode val="edge"/>
          <c:x val="0.16941702745313947"/>
          <c:y val="0.75632401122273518"/>
          <c:w val="0.81151342626191847"/>
          <c:h val="0.17241437370142007"/>
        </c:manualLayout>
      </c:layout>
      <c:overlay val="0"/>
      <c:spPr>
        <a:noFill/>
        <a:ln w="25400">
          <a:noFill/>
        </a:ln>
      </c:spPr>
      <c:txPr>
        <a:bodyPr/>
        <a:lstStyle/>
        <a:p>
          <a:pPr>
            <a:defRPr sz="800" b="0" i="0" u="none" strike="noStrike" baseline="0">
              <a:solidFill>
                <a:srgbClr val="000000"/>
              </a:solidFill>
              <a:latin typeface="Arial"/>
              <a:ea typeface="Arial"/>
              <a:cs typeface="Arial"/>
            </a:defRPr>
          </a:pPr>
          <a:endParaRPr lang="es-SV"/>
        </a:p>
      </c:txPr>
    </c:legend>
    <c:plotVisOnly val="1"/>
    <c:dispBlanksAs val="gap"/>
    <c:showDLblsOverMax val="0"/>
  </c:chart>
  <c:spPr>
    <a:noFill/>
    <a:ln w="6350">
      <a:noFill/>
    </a:ln>
  </c:spPr>
  <c:txPr>
    <a:bodyPr/>
    <a:lstStyle/>
    <a:p>
      <a:pPr>
        <a:defRPr sz="1100" b="0" i="0" u="none" strike="noStrike" baseline="0">
          <a:solidFill>
            <a:srgbClr val="000000"/>
          </a:solidFill>
          <a:latin typeface="Calibri"/>
          <a:ea typeface="Calibri"/>
          <a:cs typeface="Calibri"/>
        </a:defRPr>
      </a:pPr>
      <a:endParaRPr lang="es-SV"/>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4" name="3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9615457-2BF5-4629-BD8A-502D39534C94}" type="datetimeFigureOut">
              <a:rPr lang="es-SV"/>
              <a:pPr>
                <a:defRPr/>
              </a:pPr>
              <a:t>16/5/2018</a:t>
            </a:fld>
            <a:endParaRPr lang="es-SV"/>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SV"/>
          </a:p>
        </p:txBody>
      </p:sp>
      <p:sp>
        <p:nvSpPr>
          <p:cNvPr id="11"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8EDFF1E-CE83-4334-AD41-DF8707A4B85C}" type="slidenum">
              <a:rPr lang="es-SV"/>
              <a:pPr>
                <a:defRPr/>
              </a:pPr>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AAAF4DD-92C5-4ED2-9742-77D4EE52155A}" type="datetimeFigureOut">
              <a:rPr lang="es-SV"/>
              <a:pPr>
                <a:defRPr/>
              </a:pPr>
              <a:t>16/5/2018</a:t>
            </a:fld>
            <a:endParaRPr lang="es-SV"/>
          </a:p>
        </p:txBody>
      </p:sp>
      <p:sp>
        <p:nvSpPr>
          <p:cNvPr id="5" name="2 Marcador de pie de página"/>
          <p:cNvSpPr>
            <a:spLocks noGrp="1"/>
          </p:cNvSpPr>
          <p:nvPr>
            <p:ph type="ftr" sz="quarter" idx="11"/>
          </p:nvPr>
        </p:nvSpPr>
        <p:spPr/>
        <p:txBody>
          <a:bodyPr/>
          <a:lstStyle>
            <a:lvl1pPr>
              <a:defRPr/>
            </a:lvl1pPr>
          </a:lstStyle>
          <a:p>
            <a:pPr>
              <a:defRPr/>
            </a:pPr>
            <a:endParaRPr lang="es-SV"/>
          </a:p>
        </p:txBody>
      </p:sp>
      <p:sp>
        <p:nvSpPr>
          <p:cNvPr id="6" name="22 Marcador de número de diapositiva"/>
          <p:cNvSpPr>
            <a:spLocks noGrp="1"/>
          </p:cNvSpPr>
          <p:nvPr>
            <p:ph type="sldNum" sz="quarter" idx="12"/>
          </p:nvPr>
        </p:nvSpPr>
        <p:spPr/>
        <p:txBody>
          <a:bodyPr/>
          <a:lstStyle>
            <a:lvl1pPr>
              <a:defRPr/>
            </a:lvl1pPr>
          </a:lstStyle>
          <a:p>
            <a:pPr>
              <a:defRPr/>
            </a:pPr>
            <a:fld id="{14493C6E-A993-43B3-9D84-48125CD4B988}" type="slidenum">
              <a:rPr lang="es-SV"/>
              <a:pPr>
                <a:defRPr/>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3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DB8CFF2D-6EAE-48A0-9C1D-334499AD991C}" type="datetimeFigureOut">
              <a:rPr lang="es-SV"/>
              <a:pPr>
                <a:defRPr/>
              </a:pPr>
              <a:t>16/5/2018</a:t>
            </a:fld>
            <a:endParaRPr lang="es-SV"/>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4D4A2D20-B017-4E8F-85CF-3D3257403020}" type="slidenum">
              <a:rPr lang="es-SV"/>
              <a:pPr>
                <a:defRPr/>
              </a:pPr>
              <a:t>‹Nº›</a:t>
            </a:fld>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D61DF5A5-BFFC-4F42-9E24-D68913FF1D75}" type="datetimeFigureOut">
              <a:rPr lang="es-SV"/>
              <a:pPr>
                <a:defRPr/>
              </a:pPr>
              <a:t>16/5/2018</a:t>
            </a:fld>
            <a:endParaRPr lang="es-SV"/>
          </a:p>
        </p:txBody>
      </p:sp>
      <p:sp>
        <p:nvSpPr>
          <p:cNvPr id="5" name="2 Marcador de pie de página"/>
          <p:cNvSpPr>
            <a:spLocks noGrp="1"/>
          </p:cNvSpPr>
          <p:nvPr>
            <p:ph type="ftr" sz="quarter" idx="11"/>
          </p:nvPr>
        </p:nvSpPr>
        <p:spPr/>
        <p:txBody>
          <a:bodyPr/>
          <a:lstStyle>
            <a:lvl1pPr>
              <a:defRPr/>
            </a:lvl1pPr>
          </a:lstStyle>
          <a:p>
            <a:pPr>
              <a:defRPr/>
            </a:pPr>
            <a:endParaRPr lang="es-SV"/>
          </a:p>
        </p:txBody>
      </p:sp>
      <p:sp>
        <p:nvSpPr>
          <p:cNvPr id="6" name="22 Marcador de número de diapositiva"/>
          <p:cNvSpPr>
            <a:spLocks noGrp="1"/>
          </p:cNvSpPr>
          <p:nvPr>
            <p:ph type="sldNum" sz="quarter" idx="12"/>
          </p:nvPr>
        </p:nvSpPr>
        <p:spPr/>
        <p:txBody>
          <a:bodyPr/>
          <a:lstStyle>
            <a:lvl1pPr>
              <a:defRPr/>
            </a:lvl1pPr>
          </a:lstStyle>
          <a:p>
            <a:pPr>
              <a:defRPr/>
            </a:pPr>
            <a:fld id="{E56E8622-D53C-4BF5-9673-058117A6C1FD}" type="slidenum">
              <a:rPr lang="es-SV"/>
              <a:pPr>
                <a:defRPr/>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CE3D3C5C-C3C6-4644-971C-489BC3894C3A}" type="datetimeFigureOut">
              <a:rPr lang="es-SV"/>
              <a:pPr>
                <a:defRPr/>
              </a:pPr>
              <a:t>16/5/2018</a:t>
            </a:fld>
            <a:endParaRPr lang="es-SV"/>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5DB41D8-CFA3-4684-B57D-B7AA6A11ED3B}" type="slidenum">
              <a:rPr lang="es-SV"/>
              <a:pPr>
                <a:defRPr/>
              </a:pPr>
              <a:t>‹Nº›</a:t>
            </a:fld>
            <a:endParaRPr lang="es-SV"/>
          </a:p>
        </p:txBody>
      </p:sp>
      <p:sp>
        <p:nvSpPr>
          <p:cNvPr id="9" name="13 Marcador de pie de página"/>
          <p:cNvSpPr>
            <a:spLocks noGrp="1"/>
          </p:cNvSpPr>
          <p:nvPr>
            <p:ph type="ftr" sz="quarter" idx="12"/>
          </p:nvPr>
        </p:nvSpPr>
        <p:spPr/>
        <p:txBody>
          <a:bodyPr/>
          <a:lstStyle>
            <a:lvl1pPr>
              <a:defRPr/>
            </a:lvl1pPr>
          </a:lstStyle>
          <a:p>
            <a:pPr>
              <a:defRPr/>
            </a:pPr>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D1FECF76-00BC-4046-9990-3E43CB50EF99}" type="datetimeFigureOut">
              <a:rPr lang="es-SV"/>
              <a:pPr>
                <a:defRPr/>
              </a:pPr>
              <a:t>16/5/2018</a:t>
            </a:fld>
            <a:endParaRPr lang="es-SV"/>
          </a:p>
        </p:txBody>
      </p:sp>
      <p:sp>
        <p:nvSpPr>
          <p:cNvPr id="6" name="9 Marcador de número de diapositiva"/>
          <p:cNvSpPr>
            <a:spLocks noGrp="1"/>
          </p:cNvSpPr>
          <p:nvPr>
            <p:ph type="sldNum" sz="quarter" idx="11"/>
          </p:nvPr>
        </p:nvSpPr>
        <p:spPr/>
        <p:txBody>
          <a:bodyPr rtlCol="0"/>
          <a:lstStyle>
            <a:lvl1pPr>
              <a:defRPr/>
            </a:lvl1pPr>
          </a:lstStyle>
          <a:p>
            <a:pPr>
              <a:defRPr/>
            </a:pPr>
            <a:fld id="{9CB524C6-36E5-4154-B02C-E84013E50C9B}" type="slidenum">
              <a:rPr lang="es-SV"/>
              <a:pPr>
                <a:defRPr/>
              </a:pPr>
              <a:t>‹Nº›</a:t>
            </a:fld>
            <a:endParaRPr lang="es-SV"/>
          </a:p>
        </p:txBody>
      </p:sp>
      <p:sp>
        <p:nvSpPr>
          <p:cNvPr id="7" name="11 Marcador de pie de página"/>
          <p:cNvSpPr>
            <a:spLocks noGrp="1"/>
          </p:cNvSpPr>
          <p:nvPr>
            <p:ph type="ftr" sz="quarter" idx="12"/>
          </p:nvPr>
        </p:nvSpPr>
        <p:spPr/>
        <p:txBody>
          <a:bodyPr rtlCol="0"/>
          <a:lstStyle>
            <a:lvl1pPr>
              <a:defRPr/>
            </a:lvl1pPr>
          </a:lstStyle>
          <a:p>
            <a:pPr>
              <a:defRPr/>
            </a:pPr>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795246B7-34D7-4C89-AEEF-DE7B52F72C55}" type="datetimeFigureOut">
              <a:rPr lang="es-SV"/>
              <a:pPr>
                <a:defRPr/>
              </a:pPr>
              <a:t>16/5/2018</a:t>
            </a:fld>
            <a:endParaRPr lang="es-SV"/>
          </a:p>
        </p:txBody>
      </p:sp>
      <p:sp>
        <p:nvSpPr>
          <p:cNvPr id="8" name="11 Marcador de número de diapositiva"/>
          <p:cNvSpPr>
            <a:spLocks noGrp="1"/>
          </p:cNvSpPr>
          <p:nvPr>
            <p:ph type="sldNum" sz="quarter" idx="11"/>
          </p:nvPr>
        </p:nvSpPr>
        <p:spPr/>
        <p:txBody>
          <a:bodyPr rtlCol="0"/>
          <a:lstStyle>
            <a:lvl1pPr>
              <a:defRPr/>
            </a:lvl1pPr>
          </a:lstStyle>
          <a:p>
            <a:pPr>
              <a:defRPr/>
            </a:pPr>
            <a:fld id="{7A12C395-965A-4594-A938-F7E5ACD4A9AD}" type="slidenum">
              <a:rPr lang="es-SV"/>
              <a:pPr>
                <a:defRPr/>
              </a:pPr>
              <a:t>‹Nº›</a:t>
            </a:fld>
            <a:endParaRPr lang="es-SV"/>
          </a:p>
        </p:txBody>
      </p:sp>
      <p:sp>
        <p:nvSpPr>
          <p:cNvPr id="9" name="13 Marcador de pie de página"/>
          <p:cNvSpPr>
            <a:spLocks noGrp="1"/>
          </p:cNvSpPr>
          <p:nvPr>
            <p:ph type="ftr" sz="quarter" idx="12"/>
          </p:nvPr>
        </p:nvSpPr>
        <p:spPr/>
        <p:txBody>
          <a:bodyPr rtlCol="0"/>
          <a:lstStyle>
            <a:lvl1pPr>
              <a:defRPr/>
            </a:lvl1pPr>
          </a:lstStyle>
          <a:p>
            <a:pPr>
              <a:defRPr/>
            </a:pPr>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EC25841B-C00D-4002-9168-29C9F9CA4A24}" type="datetimeFigureOut">
              <a:rPr lang="es-SV"/>
              <a:pPr>
                <a:defRPr/>
              </a:pPr>
              <a:t>16/5/2018</a:t>
            </a:fld>
            <a:endParaRPr lang="es-SV"/>
          </a:p>
        </p:txBody>
      </p:sp>
      <p:sp>
        <p:nvSpPr>
          <p:cNvPr id="4" name="2 Marcador de pie de página"/>
          <p:cNvSpPr>
            <a:spLocks noGrp="1"/>
          </p:cNvSpPr>
          <p:nvPr>
            <p:ph type="ftr" sz="quarter" idx="11"/>
          </p:nvPr>
        </p:nvSpPr>
        <p:spPr/>
        <p:txBody>
          <a:bodyPr/>
          <a:lstStyle>
            <a:lvl1pPr>
              <a:defRPr/>
            </a:lvl1pPr>
          </a:lstStyle>
          <a:p>
            <a:pPr>
              <a:defRPr/>
            </a:pPr>
            <a:endParaRPr lang="es-SV"/>
          </a:p>
        </p:txBody>
      </p:sp>
      <p:sp>
        <p:nvSpPr>
          <p:cNvPr id="5" name="22 Marcador de número de diapositiva"/>
          <p:cNvSpPr>
            <a:spLocks noGrp="1"/>
          </p:cNvSpPr>
          <p:nvPr>
            <p:ph type="sldNum" sz="quarter" idx="12"/>
          </p:nvPr>
        </p:nvSpPr>
        <p:spPr/>
        <p:txBody>
          <a:bodyPr/>
          <a:lstStyle>
            <a:lvl1pPr>
              <a:defRPr/>
            </a:lvl1pPr>
          </a:lstStyle>
          <a:p>
            <a:pPr>
              <a:defRPr/>
            </a:pPr>
            <a:fld id="{E86024E7-8035-48D2-AB26-F8972523C70D}" type="slidenum">
              <a:rPr lang="es-SV"/>
              <a:pPr>
                <a:defRPr/>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84120572-D2BC-4671-8B21-4697A8BBC4A8}" type="datetimeFigureOut">
              <a:rPr lang="es-SV"/>
              <a:pPr>
                <a:defRPr/>
              </a:pPr>
              <a:t>16/5/2018</a:t>
            </a:fld>
            <a:endParaRPr lang="es-SV"/>
          </a:p>
        </p:txBody>
      </p:sp>
      <p:sp>
        <p:nvSpPr>
          <p:cNvPr id="3" name="2 Marcador de pie de página"/>
          <p:cNvSpPr>
            <a:spLocks noGrp="1"/>
          </p:cNvSpPr>
          <p:nvPr>
            <p:ph type="ftr" sz="quarter" idx="11"/>
          </p:nvPr>
        </p:nvSpPr>
        <p:spPr/>
        <p:txBody>
          <a:bodyPr/>
          <a:lstStyle>
            <a:lvl1pPr>
              <a:defRPr/>
            </a:lvl1pPr>
          </a:lstStyle>
          <a:p>
            <a:pPr>
              <a:defRPr/>
            </a:pPr>
            <a:endParaRPr lang="es-SV"/>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3D800A7-F2A2-4D16-BFDC-C4118BB2F1CF}" type="slidenum">
              <a:rPr lang="es-SV"/>
              <a:pPr>
                <a:defRPr/>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4727A87B-24D4-47B8-9F95-EEE7F47A906C}" type="datetimeFigureOut">
              <a:rPr lang="es-SV"/>
              <a:pPr>
                <a:defRPr/>
              </a:pPr>
              <a:t>16/5/2018</a:t>
            </a:fld>
            <a:endParaRPr lang="es-SV"/>
          </a:p>
        </p:txBody>
      </p:sp>
      <p:sp>
        <p:nvSpPr>
          <p:cNvPr id="6" name="2 Marcador de pie de página"/>
          <p:cNvSpPr>
            <a:spLocks noGrp="1"/>
          </p:cNvSpPr>
          <p:nvPr>
            <p:ph type="ftr" sz="quarter" idx="11"/>
          </p:nvPr>
        </p:nvSpPr>
        <p:spPr/>
        <p:txBody>
          <a:bodyPr/>
          <a:lstStyle>
            <a:lvl1pPr>
              <a:defRPr/>
            </a:lvl1pPr>
          </a:lstStyle>
          <a:p>
            <a:pPr>
              <a:defRPr/>
            </a:pPr>
            <a:endParaRPr lang="es-SV"/>
          </a:p>
        </p:txBody>
      </p:sp>
      <p:sp>
        <p:nvSpPr>
          <p:cNvPr id="7" name="22 Marcador de número de diapositiva"/>
          <p:cNvSpPr>
            <a:spLocks noGrp="1"/>
          </p:cNvSpPr>
          <p:nvPr>
            <p:ph type="sldNum" sz="quarter" idx="12"/>
          </p:nvPr>
        </p:nvSpPr>
        <p:spPr/>
        <p:txBody>
          <a:bodyPr/>
          <a:lstStyle>
            <a:lvl1pPr>
              <a:defRPr/>
            </a:lvl1pPr>
          </a:lstStyle>
          <a:p>
            <a:pPr>
              <a:defRPr/>
            </a:pPr>
            <a:fld id="{8C41E90A-65DF-4AD3-934C-8C6A70440707}" type="slidenum">
              <a:rPr lang="es-SV"/>
              <a:pPr>
                <a:defRPr/>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4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535C5E0F-784F-4C76-A424-B3EBD45CBCD5}" type="datetimeFigureOut">
              <a:rPr lang="es-SV"/>
              <a:pPr>
                <a:defRPr/>
              </a:pPr>
              <a:t>16/5/2018</a:t>
            </a:fld>
            <a:endParaRPr lang="es-SV"/>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a:lvl1pPr>
          </a:lstStyle>
          <a:p>
            <a:pPr>
              <a:defRPr/>
            </a:pPr>
            <a:fld id="{297EA4A9-822C-45C8-804C-4B905E59BAC7}" type="slidenum">
              <a:rPr lang="es-SV"/>
              <a:pPr>
                <a:defRPr/>
              </a:pPr>
              <a:t>‹Nº›</a:t>
            </a:fld>
            <a:endParaRPr lang="es-SV"/>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SV"/>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29E792-D1E6-496C-8D8A-5808F2D9546B}" type="datetimeFigureOut">
              <a:rPr lang="es-SV"/>
              <a:pPr>
                <a:defRPr/>
              </a:pPr>
              <a:t>16/5/2018</a:t>
            </a:fld>
            <a:endParaRPr lang="es-SV"/>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s-SV"/>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39D32803-E2C1-4F3C-BF31-4FBBA92A19E9}" type="slidenum">
              <a:rPr lang="es-SV"/>
              <a:pPr>
                <a:defRPr/>
              </a:pPr>
              <a:t>‹Nº›</a:t>
            </a:fld>
            <a:endParaRPr lang="es-SV"/>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rwflags.com/fotw/flags/country.html#http://www.crwflags.com/fotw/flags/country.htm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8175" y="2636838"/>
            <a:ext cx="6931025" cy="3230562"/>
          </a:xfrm>
        </p:spPr>
        <p:txBody>
          <a:bodyPr>
            <a:normAutofit/>
          </a:bodyPr>
          <a:lstStyle/>
          <a:p>
            <a:pPr eaLnBrk="1" fontAlgn="auto" hangingPunct="1">
              <a:spcAft>
                <a:spcPts val="0"/>
              </a:spcAft>
              <a:defRPr/>
            </a:pPr>
            <a:r>
              <a:rPr lang="es-SV" dirty="0">
                <a:effectLst>
                  <a:outerShdw blurRad="38100" dist="38100" dir="2700000" algn="tl">
                    <a:srgbClr val="000000">
                      <a:alpha val="43137"/>
                    </a:srgbClr>
                  </a:outerShdw>
                </a:effectLst>
              </a:rPr>
              <a:t>Tablero de Mando</a:t>
            </a:r>
            <a:br>
              <a:rPr lang="es-SV" dirty="0">
                <a:effectLst>
                  <a:outerShdw blurRad="38100" dist="38100" dir="2700000" algn="tl">
                    <a:srgbClr val="000000">
                      <a:alpha val="43137"/>
                    </a:srgbClr>
                  </a:outerShdw>
                </a:effectLst>
              </a:rPr>
            </a:br>
            <a:r>
              <a:rPr lang="es-SV" dirty="0">
                <a:effectLst>
                  <a:outerShdw blurRad="38100" dist="38100" dir="2700000" algn="tl">
                    <a:srgbClr val="000000">
                      <a:alpha val="43137"/>
                    </a:srgbClr>
                  </a:outerShdw>
                </a:effectLst>
              </a:rPr>
              <a:t>R9 TUBERCULOSIS.</a:t>
            </a:r>
            <a:br>
              <a:rPr lang="es-SV" dirty="0">
                <a:effectLst>
                  <a:outerShdw blurRad="38100" dist="38100" dir="2700000" algn="tl">
                    <a:srgbClr val="000000">
                      <a:alpha val="43137"/>
                    </a:srgbClr>
                  </a:outerShdw>
                </a:effectLst>
              </a:rPr>
            </a:br>
            <a:r>
              <a:rPr lang="es-SV" sz="3600" dirty="0">
                <a:effectLst>
                  <a:outerShdw blurRad="38100" dist="38100" dir="2700000" algn="tl">
                    <a:srgbClr val="000000">
                      <a:alpha val="43137"/>
                    </a:srgbClr>
                  </a:outerShdw>
                </a:effectLst>
              </a:rPr>
              <a:t>(Financiero &amp; programáticos).</a:t>
            </a:r>
          </a:p>
        </p:txBody>
      </p:sp>
      <p:sp>
        <p:nvSpPr>
          <p:cNvPr id="3" name="2 Subtítulo"/>
          <p:cNvSpPr>
            <a:spLocks noGrp="1"/>
          </p:cNvSpPr>
          <p:nvPr>
            <p:ph type="subTitle" idx="1"/>
          </p:nvPr>
        </p:nvSpPr>
        <p:spPr>
          <a:xfrm>
            <a:off x="2362200" y="6049963"/>
            <a:ext cx="6705600" cy="685800"/>
          </a:xfrm>
        </p:spPr>
        <p:txBody>
          <a:bodyPr>
            <a:normAutofit fontScale="77500" lnSpcReduction="20000"/>
          </a:bodyPr>
          <a:lstStyle/>
          <a:p>
            <a:pPr eaLnBrk="1" fontAlgn="auto" hangingPunct="1">
              <a:spcAft>
                <a:spcPts val="0"/>
              </a:spcAft>
              <a:buFont typeface="Wingdings"/>
              <a:buNone/>
              <a:defRPr/>
            </a:pPr>
            <a:r>
              <a:rPr lang="es-SV" b="1" dirty="0">
                <a:solidFill>
                  <a:schemeClr val="bg1"/>
                </a:solidFill>
              </a:rPr>
              <a:t>(Enero  - Diciembre 2017)</a:t>
            </a:r>
          </a:p>
          <a:p>
            <a:pPr eaLnBrk="1" fontAlgn="auto" hangingPunct="1">
              <a:spcAft>
                <a:spcPts val="0"/>
              </a:spcAft>
              <a:buFont typeface="Wingdings"/>
              <a:buNone/>
              <a:defRPr/>
            </a:pPr>
            <a:r>
              <a:rPr lang="es-SV" b="1" dirty="0">
                <a:solidFill>
                  <a:schemeClr val="bg1"/>
                </a:solidFill>
              </a:rPr>
              <a:t>MINSAL.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612775" y="228600"/>
            <a:ext cx="8153400" cy="990600"/>
          </a:xfrm>
        </p:spPr>
        <p:txBody>
          <a:bodyPr/>
          <a:lstStyle/>
          <a:p>
            <a:pPr eaLnBrk="1" hangingPunct="1"/>
            <a:r>
              <a:rPr lang="es-SV"/>
              <a:t>INDICADORES DE SUBVENCIÓN.</a:t>
            </a:r>
          </a:p>
        </p:txBody>
      </p:sp>
      <p:graphicFrame>
        <p:nvGraphicFramePr>
          <p:cNvPr id="2" name="Tabla 1">
            <a:extLst>
              <a:ext uri="{FF2B5EF4-FFF2-40B4-BE49-F238E27FC236}">
                <a16:creationId xmlns:a16="http://schemas.microsoft.com/office/drawing/2014/main" id="{9AE8F4FD-F34A-436E-AEDE-EA7F06FBE0C5}"/>
              </a:ext>
            </a:extLst>
          </p:cNvPr>
          <p:cNvGraphicFramePr>
            <a:graphicFrameLocks noGrp="1"/>
          </p:cNvGraphicFramePr>
          <p:nvPr>
            <p:extLst>
              <p:ext uri="{D42A27DB-BD31-4B8C-83A1-F6EECF244321}">
                <p14:modId xmlns:p14="http://schemas.microsoft.com/office/powerpoint/2010/main" val="2812984517"/>
              </p:ext>
            </p:extLst>
          </p:nvPr>
        </p:nvGraphicFramePr>
        <p:xfrm>
          <a:off x="107504" y="1556792"/>
          <a:ext cx="8928993" cy="5184576"/>
        </p:xfrm>
        <a:graphic>
          <a:graphicData uri="http://schemas.openxmlformats.org/drawingml/2006/table">
            <a:tbl>
              <a:tblPr/>
              <a:tblGrid>
                <a:gridCol w="2315321">
                  <a:extLst>
                    <a:ext uri="{9D8B030D-6E8A-4147-A177-3AD203B41FA5}">
                      <a16:colId xmlns:a16="http://schemas.microsoft.com/office/drawing/2014/main" val="68047725"/>
                    </a:ext>
                  </a:extLst>
                </a:gridCol>
                <a:gridCol w="428764">
                  <a:extLst>
                    <a:ext uri="{9D8B030D-6E8A-4147-A177-3AD203B41FA5}">
                      <a16:colId xmlns:a16="http://schemas.microsoft.com/office/drawing/2014/main" val="738337587"/>
                    </a:ext>
                  </a:extLst>
                </a:gridCol>
                <a:gridCol w="557392">
                  <a:extLst>
                    <a:ext uri="{9D8B030D-6E8A-4147-A177-3AD203B41FA5}">
                      <a16:colId xmlns:a16="http://schemas.microsoft.com/office/drawing/2014/main" val="3302540938"/>
                    </a:ext>
                  </a:extLst>
                </a:gridCol>
                <a:gridCol w="668871">
                  <a:extLst>
                    <a:ext uri="{9D8B030D-6E8A-4147-A177-3AD203B41FA5}">
                      <a16:colId xmlns:a16="http://schemas.microsoft.com/office/drawing/2014/main" val="2729684577"/>
                    </a:ext>
                  </a:extLst>
                </a:gridCol>
                <a:gridCol w="630282">
                  <a:extLst>
                    <a:ext uri="{9D8B030D-6E8A-4147-A177-3AD203B41FA5}">
                      <a16:colId xmlns:a16="http://schemas.microsoft.com/office/drawing/2014/main" val="21081996"/>
                    </a:ext>
                  </a:extLst>
                </a:gridCol>
                <a:gridCol w="514515">
                  <a:extLst>
                    <a:ext uri="{9D8B030D-6E8A-4147-A177-3AD203B41FA5}">
                      <a16:colId xmlns:a16="http://schemas.microsoft.com/office/drawing/2014/main" val="1888551779"/>
                    </a:ext>
                  </a:extLst>
                </a:gridCol>
                <a:gridCol w="3813848">
                  <a:extLst>
                    <a:ext uri="{9D8B030D-6E8A-4147-A177-3AD203B41FA5}">
                      <a16:colId xmlns:a16="http://schemas.microsoft.com/office/drawing/2014/main" val="2678195114"/>
                    </a:ext>
                  </a:extLst>
                </a:gridCol>
              </a:tblGrid>
              <a:tr h="224635">
                <a:tc>
                  <a:txBody>
                    <a:bodyPr/>
                    <a:lstStyle/>
                    <a:p>
                      <a:pPr algn="ctr" fontAlgn="ctr"/>
                      <a:r>
                        <a:rPr lang="es-SV" sz="1000" b="0" i="1"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000" b="0" i="1" u="none" strike="noStrike" dirty="0">
                          <a:solidFill>
                            <a:srgbClr val="000000"/>
                          </a:solidFill>
                          <a:effectLst/>
                          <a:latin typeface="Calibri" panose="020F0502020204030204" pitchFamily="34" charset="0"/>
                        </a:rPr>
                        <a:t>Meta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000" b="0" i="1" u="none" strike="noStrike" dirty="0">
                          <a:solidFill>
                            <a:srgbClr val="000000"/>
                          </a:solidFill>
                          <a:effectLst/>
                          <a:latin typeface="Calibri" panose="020F0502020204030204" pitchFamily="34" charset="0"/>
                        </a:rPr>
                        <a:t>Lograda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900" b="1" i="0" u="none" strike="noStrike">
                          <a:solidFill>
                            <a:srgbClr val="000000"/>
                          </a:solidFill>
                          <a:effectLst/>
                          <a:latin typeface="Calibri" panose="020F0502020204030204" pitchFamily="34" charset="0"/>
                        </a:rPr>
                        <a:t>0% - 59%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5050"/>
                    </a:solidFill>
                  </a:tcPr>
                </a:tc>
                <a:tc>
                  <a:txBody>
                    <a:bodyPr/>
                    <a:lstStyle/>
                    <a:p>
                      <a:pPr algn="ctr" fontAlgn="ctr"/>
                      <a:r>
                        <a:rPr lang="es-SV" sz="900" b="1" i="0" u="none" strike="noStrike">
                          <a:solidFill>
                            <a:srgbClr val="000000"/>
                          </a:solidFill>
                          <a:effectLst/>
                          <a:latin typeface="Calibri" panose="020F0502020204030204" pitchFamily="34" charset="0"/>
                        </a:rPr>
                        <a:t>60% - 89%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FF00"/>
                    </a:solidFill>
                  </a:tcPr>
                </a:tc>
                <a:tc>
                  <a:txBody>
                    <a:bodyPr/>
                    <a:lstStyle/>
                    <a:p>
                      <a:pPr algn="ctr" fontAlgn="ctr"/>
                      <a:r>
                        <a:rPr lang="es-SV" sz="900" b="1" i="0" u="none" strike="noStrike">
                          <a:solidFill>
                            <a:srgbClr val="000000"/>
                          </a:solidFill>
                          <a:effectLst/>
                          <a:latin typeface="Calibri" panose="020F0502020204030204" pitchFamily="34" charset="0"/>
                        </a:rPr>
                        <a:t>&gt; 90%</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F1C1B"/>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a:txBody>
                    <a:bodyPr/>
                    <a:lstStyle/>
                    <a:p>
                      <a:pPr algn="ctr" fontAlgn="ctr"/>
                      <a:r>
                        <a:rPr lang="es-SV" sz="1000" b="1" i="1" u="sng" strike="noStrike" dirty="0">
                          <a:solidFill>
                            <a:srgbClr val="000000"/>
                          </a:solidFill>
                          <a:effectLst/>
                          <a:latin typeface="Calibri" panose="020F0502020204030204" pitchFamily="34" charset="0"/>
                        </a:rPr>
                        <a:t>Comentarios</a:t>
                      </a:r>
                    </a:p>
                  </a:txBody>
                  <a:tcPr marL="0" marR="0" marT="0" marB="0" anchor="ctr">
                    <a:lnL w="6350" cap="flat" cmpd="sng" algn="ctr">
                      <a:solidFill>
                        <a:srgbClr val="1F1C1B"/>
                      </a:solidFill>
                      <a:prstDash val="solid"/>
                      <a:round/>
                      <a:headEnd type="none" w="med" len="med"/>
                      <a:tailEnd type="none" w="med" len="med"/>
                    </a:lnL>
                    <a:lnR w="6350" cap="flat" cmpd="sng" algn="ctr">
                      <a:solidFill>
                        <a:srgbClr val="1F1C1B"/>
                      </a:solidFill>
                      <a:prstDash val="solid"/>
                      <a:round/>
                      <a:headEnd type="none" w="med" len="med"/>
                      <a:tailEnd type="none" w="med" len="med"/>
                    </a:lnR>
                    <a:lnT w="6350" cap="flat" cmpd="sng" algn="ctr">
                      <a:solidFill>
                        <a:srgbClr val="1F1C1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04627423"/>
                  </a:ext>
                </a:extLst>
              </a:tr>
              <a:tr h="3057559">
                <a:tc>
                  <a:txBody>
                    <a:bodyPr/>
                    <a:lstStyle/>
                    <a:p>
                      <a:pPr algn="l" fontAlgn="ctr"/>
                      <a:r>
                        <a:rPr lang="es-SV" sz="900" b="0" i="0" u="none" strike="noStrike" dirty="0">
                          <a:solidFill>
                            <a:srgbClr val="000000"/>
                          </a:solidFill>
                          <a:effectLst/>
                          <a:latin typeface="Calibri" panose="020F0502020204030204" pitchFamily="34" charset="0"/>
                        </a:rPr>
                        <a:t>DOTS-1a: Número de casos notificados de todas las formas de tuberculosis (confirmados bacteriológicamente y con diagnóstico clínico, casos nuevos y recaídas)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900" b="0" i="0" u="none" strike="noStrike" dirty="0">
                          <a:solidFill>
                            <a:srgbClr val="000000"/>
                          </a:solidFill>
                          <a:effectLst/>
                          <a:latin typeface="Calibri" panose="020F0502020204030204" pitchFamily="34" charset="0"/>
                        </a:rPr>
                        <a:t>2,516</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900" b="0" i="0" u="none" strike="noStrike" dirty="0">
                          <a:solidFill>
                            <a:srgbClr val="000000"/>
                          </a:solidFill>
                          <a:effectLst/>
                          <a:latin typeface="Calibri" panose="020F0502020204030204" pitchFamily="34" charset="0"/>
                        </a:rPr>
                        <a:t>3,671</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gridSpan="3">
                  <a:txBody>
                    <a:bodyPr/>
                    <a:lstStyle/>
                    <a:p>
                      <a:pPr algn="ctr" fontAlgn="ctr"/>
                      <a:r>
                        <a:rPr lang="es-SV" sz="900" b="1" i="0" u="none" strike="noStrike" dirty="0">
                          <a:solidFill>
                            <a:srgbClr val="000000"/>
                          </a:solidFill>
                          <a:effectLst/>
                          <a:latin typeface="Calibri" panose="020F0502020204030204" pitchFamily="34" charset="0"/>
                        </a:rPr>
                        <a:t>145.9%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hMerge="1">
                  <a:txBody>
                    <a:bodyPr/>
                    <a:lstStyle/>
                    <a:p>
                      <a:endParaRPr lang="es-SV"/>
                    </a:p>
                  </a:txBody>
                  <a:tcPr/>
                </a:tc>
                <a:tc hMerge="1">
                  <a:txBody>
                    <a:bodyPr/>
                    <a:lstStyle/>
                    <a:p>
                      <a:endParaRPr lang="es-SV"/>
                    </a:p>
                  </a:txBody>
                  <a:tcPr/>
                </a:tc>
                <a:tc>
                  <a:txBody>
                    <a:bodyPr/>
                    <a:lstStyle/>
                    <a:p>
                      <a:pPr algn="l" fontAlgn="ctr"/>
                      <a:r>
                        <a:rPr lang="es-SV" sz="800" b="0" i="0" u="none" strike="noStrike" dirty="0">
                          <a:solidFill>
                            <a:srgbClr val="000000"/>
                          </a:solidFill>
                          <a:effectLst/>
                          <a:latin typeface="Calibri" panose="020F0502020204030204" pitchFamily="34" charset="0"/>
                        </a:rPr>
                        <a:t>*El PNTYER reportó para el periodo un total de 3,671 casos de tuberculosis todas las formas de (incluye casos nuevos y recaídas) a nivel nacional, con una tasa de 55.77 por 100,000 habitantes para una población estimada del 2017 de 6,581,940; superándose la proyección estimada por OMS para el período de 3,073 casos de todas las formas (89%). Meta lograda y superada debido a la alta carga de tuberculosis detectada en privados de libertad a través de nuevos métodos diagnósticos y a las determinantes sociales que se han agravado en ellos.</a:t>
                      </a:r>
                      <a:br>
                        <a:rPr lang="es-SV" sz="800" b="0" i="0" u="none" strike="noStrike" dirty="0">
                          <a:solidFill>
                            <a:srgbClr val="000000"/>
                          </a:solidFill>
                          <a:effectLst/>
                          <a:latin typeface="Calibri" panose="020F0502020204030204" pitchFamily="34" charset="0"/>
                        </a:rPr>
                      </a:b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La razón de la varianza se debe a las mejoras de la detección y el buen registro de los casos en los instrumentos de verificación a través del monitoreo continuo y supervisado a los diferentes centros primarios de atención por parte del PNTYER, SIBASI y Regiones de Salud, sin omitir la búsqueda activa del SR y a las estrategias de utilización de los métodos de diagnósticos actualizados a población de alto riesgo (Pacientes con Enfermedades Crónicas como Diabetes, Hipertensión, Insuficiencia Renal, entre otros); además de la colaboración de las APP (Centros Penales y Seguridad Social). Es de importancia señalar que Centros Penales registró para el periodo 1,872; El ISSS ha reportado 476. </a:t>
                      </a: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A pesar de la limitada cobertura y acceso a los servicios de salud para el diagnóstico precoz de la TB, tanto a nivel comunitario como para poblaciones de alta vulnerabilidad debido al riesgo social; la alta rotación del personal a nivel de los centros de salud, que requiere de mayor demanda continua de capacitaciones y esfuerzo por parte de los niveles de gestión intermedios y central para mantener la capacidad diagnostica. El PNTYER esta realizando los esfuerzos para continuar con la detección oportuna y notificación de los casos en todos los niveles de atención. </a:t>
                      </a:r>
                      <a:br>
                        <a:rPr lang="es-SV" sz="800" b="0" i="0" u="none" strike="noStrike" dirty="0">
                          <a:solidFill>
                            <a:srgbClr val="000000"/>
                          </a:solidFill>
                          <a:effectLst/>
                          <a:latin typeface="Calibri" panose="020F0502020204030204" pitchFamily="34" charset="0"/>
                        </a:rPr>
                      </a:br>
                      <a:br>
                        <a:rPr lang="es-SV" sz="600" b="0" i="0" u="none" strike="noStrike" dirty="0">
                          <a:solidFill>
                            <a:srgbClr val="000000"/>
                          </a:solidFill>
                          <a:effectLst/>
                          <a:latin typeface="Calibri" panose="020F0502020204030204" pitchFamily="34" charset="0"/>
                        </a:rPr>
                      </a:br>
                      <a:r>
                        <a:rPr lang="es-SV" sz="600" b="0" i="0" u="none" strike="noStrike" dirty="0">
                          <a:solidFill>
                            <a:srgbClr val="000000"/>
                          </a:solidFill>
                          <a:effectLst/>
                          <a:latin typeface="Calibri" panose="020F0502020204030204" pitchFamily="34" charset="0"/>
                        </a:rPr>
                        <a:t>* </a:t>
                      </a:r>
                      <a:r>
                        <a:rPr lang="es-SV" sz="600" b="1" i="1" u="none" strike="noStrike" dirty="0">
                          <a:solidFill>
                            <a:srgbClr val="000000"/>
                          </a:solidFill>
                          <a:effectLst/>
                          <a:latin typeface="Calibri" panose="020F0502020204030204" pitchFamily="34" charset="0"/>
                        </a:rPr>
                        <a:t>Fuente : PUDR_TB2017_El Salvador remitido a FM 30 Marzo 2018.</a:t>
                      </a:r>
                      <a:endParaRPr lang="es-SV" sz="800" b="1" i="1"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017397805"/>
                  </a:ext>
                </a:extLst>
              </a:tr>
              <a:tr h="1902382">
                <a:tc>
                  <a:txBody>
                    <a:bodyPr/>
                    <a:lstStyle/>
                    <a:p>
                      <a:pPr algn="l" fontAlgn="ctr"/>
                      <a:r>
                        <a:rPr lang="es-SV" sz="900" b="0" i="0" u="none" strike="noStrike">
                          <a:solidFill>
                            <a:srgbClr val="000000"/>
                          </a:solidFill>
                          <a:effectLst/>
                          <a:latin typeface="Calibri" panose="020F0502020204030204" pitchFamily="34" charset="0"/>
                        </a:rPr>
                        <a:t>DOTS-2b: Porcentaje de casos de tuberculosis confirmados bacteriológicamente que se han tratado con éxito (curados y con tratamiento completado) entre los casos de tuberculosis </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900" b="0" i="0" u="none" strike="noStrike">
                          <a:solidFill>
                            <a:srgbClr val="000000"/>
                          </a:solidFill>
                          <a:effectLst/>
                          <a:latin typeface="Calibri" panose="020F0502020204030204" pitchFamily="34" charset="0"/>
                        </a:rPr>
                        <a:t>90.0%</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900" b="0" i="0" u="none" strike="noStrike" dirty="0">
                          <a:solidFill>
                            <a:srgbClr val="000000"/>
                          </a:solidFill>
                          <a:effectLst/>
                          <a:latin typeface="Calibri" panose="020F0502020204030204" pitchFamily="34" charset="0"/>
                        </a:rPr>
                        <a:t>91.7%</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gridSpan="3">
                  <a:txBody>
                    <a:bodyPr/>
                    <a:lstStyle/>
                    <a:p>
                      <a:pPr algn="ctr" fontAlgn="ctr"/>
                      <a:r>
                        <a:rPr lang="es-SV" sz="700" b="1" i="0" u="none" strike="noStrike" dirty="0">
                          <a:solidFill>
                            <a:srgbClr val="000000"/>
                          </a:solidFill>
                          <a:effectLst/>
                          <a:latin typeface="Calibri" panose="020F0502020204030204" pitchFamily="34" charset="0"/>
                        </a:rPr>
                        <a:t>101.9%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hMerge="1">
                  <a:txBody>
                    <a:bodyPr/>
                    <a:lstStyle/>
                    <a:p>
                      <a:endParaRPr lang="es-SV"/>
                    </a:p>
                  </a:txBody>
                  <a:tcPr/>
                </a:tc>
                <a:tc hMerge="1">
                  <a:txBody>
                    <a:bodyPr/>
                    <a:lstStyle/>
                    <a:p>
                      <a:endParaRPr lang="es-SV"/>
                    </a:p>
                  </a:txBody>
                  <a:tcPr/>
                </a:tc>
                <a:tc>
                  <a:txBody>
                    <a:bodyPr/>
                    <a:lstStyle/>
                    <a:p>
                      <a:pPr algn="l" fontAlgn="ctr"/>
                      <a:r>
                        <a:rPr lang="es-SV" sz="800" b="0" i="0" u="none" strike="noStrike" dirty="0">
                          <a:solidFill>
                            <a:srgbClr val="000000"/>
                          </a:solidFill>
                          <a:effectLst/>
                          <a:latin typeface="Calibri" panose="020F0502020204030204" pitchFamily="34" charset="0"/>
                        </a:rPr>
                        <a:t>En la cohorte de resultados de tratamiento de casos nuevos bacteriológicamente confirmados durante el año 2016 se obtuvo un éxito de tratamiento del 91.7% de todos aquellos casos que se curaron y completaron tratamiento.</a:t>
                      </a:r>
                      <a:br>
                        <a:rPr lang="es-SV" sz="800" b="0" i="0" u="none" strike="noStrike" dirty="0">
                          <a:solidFill>
                            <a:srgbClr val="000000"/>
                          </a:solidFill>
                          <a:effectLst/>
                          <a:latin typeface="Calibri" panose="020F0502020204030204" pitchFamily="34" charset="0"/>
                        </a:rPr>
                      </a:b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Meta alcanzada y superada; El éxito de este indicador es debido a que existe acceso y cobertura para el tratamiento oportuno en los diferentes establecimientos de salud, además de un alto compromiso del personal de salud operativo de SIBASI, de las Regiones del MINSAL, así como del personal del ISSS y Centros Penales, los cuales brindan el seguimiento y administración estricto de los tratamientos antifimicos, siguiendo los lineamientos y normativas nacionales de tratamiento, así como el seguimiento y monitoreo al buen llenado de los instrumentos de recolección de datos. Es de importancia mencionar que existe compromiso gerencial de las autoridades del MINSAL para continuar priorizando el trabajo en prevención y control de la TB.</a:t>
                      </a:r>
                      <a:br>
                        <a:rPr lang="es-SV" sz="600" b="0" i="0" u="none" strike="noStrike" dirty="0">
                          <a:solidFill>
                            <a:srgbClr val="000000"/>
                          </a:solidFill>
                          <a:effectLst/>
                          <a:latin typeface="Calibri" panose="020F0502020204030204" pitchFamily="34" charset="0"/>
                        </a:rPr>
                      </a:br>
                      <a:br>
                        <a:rPr lang="es-SV" sz="600" b="1" i="1" u="none" strike="noStrike" dirty="0">
                          <a:solidFill>
                            <a:srgbClr val="000000"/>
                          </a:solidFill>
                          <a:effectLst/>
                          <a:latin typeface="Calibri" panose="020F0502020204030204" pitchFamily="34" charset="0"/>
                        </a:rPr>
                      </a:br>
                      <a:r>
                        <a:rPr lang="es-SV" sz="600" b="1" i="1" u="none" strike="noStrike" dirty="0">
                          <a:solidFill>
                            <a:srgbClr val="000000"/>
                          </a:solidFill>
                          <a:effectLst/>
                          <a:latin typeface="Calibri" panose="020F0502020204030204" pitchFamily="34" charset="0"/>
                        </a:rPr>
                        <a:t>* Fuente : PUDR_TB2017_El Salvador remitido a FM 30 Marzo 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52814695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612775" y="228600"/>
            <a:ext cx="8153400" cy="990600"/>
          </a:xfrm>
        </p:spPr>
        <p:txBody>
          <a:bodyPr/>
          <a:lstStyle/>
          <a:p>
            <a:pPr eaLnBrk="1" hangingPunct="1"/>
            <a:r>
              <a:rPr lang="es-SV"/>
              <a:t>INDICADORES DE SUBVENCIÓN.</a:t>
            </a:r>
          </a:p>
        </p:txBody>
      </p:sp>
      <p:graphicFrame>
        <p:nvGraphicFramePr>
          <p:cNvPr id="2" name="Tabla 1">
            <a:extLst>
              <a:ext uri="{FF2B5EF4-FFF2-40B4-BE49-F238E27FC236}">
                <a16:creationId xmlns:a16="http://schemas.microsoft.com/office/drawing/2014/main" id="{A8DE19F9-FED8-4D32-AEAB-F4EE1AC965AC}"/>
              </a:ext>
            </a:extLst>
          </p:cNvPr>
          <p:cNvGraphicFramePr>
            <a:graphicFrameLocks noGrp="1"/>
          </p:cNvGraphicFramePr>
          <p:nvPr>
            <p:extLst>
              <p:ext uri="{D42A27DB-BD31-4B8C-83A1-F6EECF244321}">
                <p14:modId xmlns:p14="http://schemas.microsoft.com/office/powerpoint/2010/main" val="1180336497"/>
              </p:ext>
            </p:extLst>
          </p:nvPr>
        </p:nvGraphicFramePr>
        <p:xfrm>
          <a:off x="179513" y="1628800"/>
          <a:ext cx="8784977" cy="4608511"/>
        </p:xfrm>
        <a:graphic>
          <a:graphicData uri="http://schemas.openxmlformats.org/drawingml/2006/table">
            <a:tbl>
              <a:tblPr/>
              <a:tblGrid>
                <a:gridCol w="2277977">
                  <a:extLst>
                    <a:ext uri="{9D8B030D-6E8A-4147-A177-3AD203B41FA5}">
                      <a16:colId xmlns:a16="http://schemas.microsoft.com/office/drawing/2014/main" val="922284444"/>
                    </a:ext>
                  </a:extLst>
                </a:gridCol>
                <a:gridCol w="421848">
                  <a:extLst>
                    <a:ext uri="{9D8B030D-6E8A-4147-A177-3AD203B41FA5}">
                      <a16:colId xmlns:a16="http://schemas.microsoft.com/office/drawing/2014/main" val="1141812764"/>
                    </a:ext>
                  </a:extLst>
                </a:gridCol>
                <a:gridCol w="548402">
                  <a:extLst>
                    <a:ext uri="{9D8B030D-6E8A-4147-A177-3AD203B41FA5}">
                      <a16:colId xmlns:a16="http://schemas.microsoft.com/office/drawing/2014/main" val="3937905856"/>
                    </a:ext>
                  </a:extLst>
                </a:gridCol>
                <a:gridCol w="658083">
                  <a:extLst>
                    <a:ext uri="{9D8B030D-6E8A-4147-A177-3AD203B41FA5}">
                      <a16:colId xmlns:a16="http://schemas.microsoft.com/office/drawing/2014/main" val="1737954303"/>
                    </a:ext>
                  </a:extLst>
                </a:gridCol>
                <a:gridCol w="620117">
                  <a:extLst>
                    <a:ext uri="{9D8B030D-6E8A-4147-A177-3AD203B41FA5}">
                      <a16:colId xmlns:a16="http://schemas.microsoft.com/office/drawing/2014/main" val="4053363074"/>
                    </a:ext>
                  </a:extLst>
                </a:gridCol>
                <a:gridCol w="506216">
                  <a:extLst>
                    <a:ext uri="{9D8B030D-6E8A-4147-A177-3AD203B41FA5}">
                      <a16:colId xmlns:a16="http://schemas.microsoft.com/office/drawing/2014/main" val="3560037904"/>
                    </a:ext>
                  </a:extLst>
                </a:gridCol>
                <a:gridCol w="3752334">
                  <a:extLst>
                    <a:ext uri="{9D8B030D-6E8A-4147-A177-3AD203B41FA5}">
                      <a16:colId xmlns:a16="http://schemas.microsoft.com/office/drawing/2014/main" val="2332363481"/>
                    </a:ext>
                  </a:extLst>
                </a:gridCol>
              </a:tblGrid>
              <a:tr h="267247">
                <a:tc>
                  <a:txBody>
                    <a:bodyPr/>
                    <a:lstStyle/>
                    <a:p>
                      <a:pPr algn="ctr" fontAlgn="ctr"/>
                      <a:r>
                        <a:rPr lang="es-SV" sz="1000" b="0" i="1"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000" b="0" i="1" u="none" strike="noStrike" dirty="0">
                          <a:solidFill>
                            <a:srgbClr val="000000"/>
                          </a:solidFill>
                          <a:effectLst/>
                          <a:latin typeface="Calibri" panose="020F0502020204030204" pitchFamily="34" charset="0"/>
                        </a:rPr>
                        <a:t>Meta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000" b="0" i="1" u="none" strike="noStrike" dirty="0">
                          <a:solidFill>
                            <a:srgbClr val="000000"/>
                          </a:solidFill>
                          <a:effectLst/>
                          <a:latin typeface="Calibri" panose="020F0502020204030204" pitchFamily="34" charset="0"/>
                        </a:rPr>
                        <a:t>Lograda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000" b="1" i="0" u="none" strike="noStrike">
                          <a:solidFill>
                            <a:srgbClr val="000000"/>
                          </a:solidFill>
                          <a:effectLst/>
                          <a:latin typeface="Calibri" panose="020F0502020204030204" pitchFamily="34" charset="0"/>
                        </a:rPr>
                        <a:t>0% - 59%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5050"/>
                    </a:solidFill>
                  </a:tcPr>
                </a:tc>
                <a:tc>
                  <a:txBody>
                    <a:bodyPr/>
                    <a:lstStyle/>
                    <a:p>
                      <a:pPr algn="ctr" fontAlgn="ctr"/>
                      <a:r>
                        <a:rPr lang="es-SV" sz="1000" b="1" i="0" u="none" strike="noStrike">
                          <a:solidFill>
                            <a:srgbClr val="000000"/>
                          </a:solidFill>
                          <a:effectLst/>
                          <a:latin typeface="Calibri" panose="020F0502020204030204" pitchFamily="34" charset="0"/>
                        </a:rPr>
                        <a:t>60% - 89%</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FF00"/>
                    </a:solidFill>
                  </a:tcPr>
                </a:tc>
                <a:tc>
                  <a:txBody>
                    <a:bodyPr/>
                    <a:lstStyle/>
                    <a:p>
                      <a:pPr algn="ctr" fontAlgn="ctr"/>
                      <a:r>
                        <a:rPr lang="es-SV" sz="1000" b="1" i="0" u="none" strike="noStrike">
                          <a:solidFill>
                            <a:srgbClr val="000000"/>
                          </a:solidFill>
                          <a:effectLst/>
                          <a:latin typeface="Calibri" panose="020F0502020204030204" pitchFamily="34" charset="0"/>
                        </a:rPr>
                        <a:t>&gt; 90%</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F1C1B"/>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a:txBody>
                    <a:bodyPr/>
                    <a:lstStyle/>
                    <a:p>
                      <a:pPr algn="ctr" fontAlgn="ctr"/>
                      <a:r>
                        <a:rPr lang="es-SV" sz="1000" b="1" i="1" u="sng" strike="noStrike" dirty="0">
                          <a:solidFill>
                            <a:srgbClr val="000000"/>
                          </a:solidFill>
                          <a:effectLst/>
                          <a:latin typeface="Calibri" panose="020F0502020204030204" pitchFamily="34" charset="0"/>
                        </a:rPr>
                        <a:t>Comentarios</a:t>
                      </a:r>
                    </a:p>
                  </a:txBody>
                  <a:tcPr marL="0" marR="0" marT="0" marB="0" anchor="ctr">
                    <a:lnL w="6350" cap="flat" cmpd="sng" algn="ctr">
                      <a:solidFill>
                        <a:srgbClr val="1F1C1B"/>
                      </a:solidFill>
                      <a:prstDash val="solid"/>
                      <a:round/>
                      <a:headEnd type="none" w="med" len="med"/>
                      <a:tailEnd type="none" w="med" len="med"/>
                    </a:lnL>
                    <a:lnR w="6350" cap="flat" cmpd="sng" algn="ctr">
                      <a:solidFill>
                        <a:srgbClr val="1F1C1B"/>
                      </a:solidFill>
                      <a:prstDash val="solid"/>
                      <a:round/>
                      <a:headEnd type="none" w="med" len="med"/>
                      <a:tailEnd type="none" w="med" len="med"/>
                    </a:lnR>
                    <a:lnT w="6350" cap="flat" cmpd="sng" algn="ctr">
                      <a:solidFill>
                        <a:srgbClr val="1F1C1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11873904"/>
                  </a:ext>
                </a:extLst>
              </a:tr>
              <a:tr h="2520617">
                <a:tc>
                  <a:txBody>
                    <a:bodyPr/>
                    <a:lstStyle/>
                    <a:p>
                      <a:pPr algn="l" fontAlgn="ctr"/>
                      <a:r>
                        <a:rPr lang="es-SV" sz="1000" b="0" i="0" u="none" strike="noStrike">
                          <a:solidFill>
                            <a:srgbClr val="000000"/>
                          </a:solidFill>
                          <a:effectLst/>
                          <a:latin typeface="Calibri" panose="020F0502020204030204" pitchFamily="34" charset="0"/>
                        </a:rPr>
                        <a:t>MDR TB-other1: Número y porcentaje de pacientes sospechosos de tuberculosis resistente a los fármacos (RR-TB y / o MDR-TB) que se sometieron a pruebas de sensibilidad </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Calibri" panose="020F0502020204030204" pitchFamily="34" charset="0"/>
                        </a:rPr>
                        <a:t>80%</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000" b="0" i="0" u="none" strike="noStrike" dirty="0">
                          <a:solidFill>
                            <a:srgbClr val="000000"/>
                          </a:solidFill>
                          <a:effectLst/>
                          <a:latin typeface="Calibri" panose="020F0502020204030204" pitchFamily="34" charset="0"/>
                        </a:rPr>
                        <a:t>75.816%</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gridSpan="3">
                  <a:txBody>
                    <a:bodyPr/>
                    <a:lstStyle/>
                    <a:p>
                      <a:pPr algn="ctr" fontAlgn="ctr"/>
                      <a:r>
                        <a:rPr lang="es-SV" sz="1100" b="1" i="0" u="none" strike="noStrike" dirty="0">
                          <a:solidFill>
                            <a:srgbClr val="000000"/>
                          </a:solidFill>
                          <a:effectLst/>
                          <a:latin typeface="Calibri" panose="020F0502020204030204" pitchFamily="34" charset="0"/>
                        </a:rPr>
                        <a:t>95%</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hMerge="1">
                  <a:txBody>
                    <a:bodyPr/>
                    <a:lstStyle/>
                    <a:p>
                      <a:endParaRPr lang="es-SV"/>
                    </a:p>
                  </a:txBody>
                  <a:tcPr/>
                </a:tc>
                <a:tc hMerge="1">
                  <a:txBody>
                    <a:bodyPr/>
                    <a:lstStyle/>
                    <a:p>
                      <a:endParaRPr lang="es-SV"/>
                    </a:p>
                  </a:txBody>
                  <a:tcPr/>
                </a:tc>
                <a:tc>
                  <a:txBody>
                    <a:bodyPr/>
                    <a:lstStyle/>
                    <a:p>
                      <a:pPr algn="l" fontAlgn="ctr"/>
                      <a:r>
                        <a:rPr lang="es-SV" sz="800" b="0" i="0" u="none" strike="noStrike" dirty="0">
                          <a:solidFill>
                            <a:srgbClr val="000000"/>
                          </a:solidFill>
                          <a:effectLst/>
                          <a:latin typeface="Calibri" panose="020F0502020204030204" pitchFamily="34" charset="0"/>
                        </a:rPr>
                        <a:t>Meta cumplida. </a:t>
                      </a: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Del total de pacientes sospechosos de TB-RR y TB-MDR que ascienden a 674 (recaídas, fracasos, pérdidas en el seguimiento, no negativizan al segundo mes de tratamiento, etc.). Se les realizó PSD a un total de 511 de pacientes sospechosos lo que corresponde a un 75.81%. al relacionar la meta propuesta contra lo realizado en el periodo podemos observar que el numero de casos detectados fue mayor, así que la proporción de pacientes sospechosos de tuberculosis resistente a los fármacos (RR-TB y / o MDR-TB) que se sometieron a pruebas de sensibilidad farmacológica es del 95% (75.81 / 80).</a:t>
                      </a:r>
                      <a:br>
                        <a:rPr lang="es-SV" sz="800" b="0" i="0" u="none" strike="noStrike" dirty="0">
                          <a:solidFill>
                            <a:srgbClr val="000000"/>
                          </a:solidFill>
                          <a:effectLst/>
                          <a:latin typeface="Calibri" panose="020F0502020204030204" pitchFamily="34" charset="0"/>
                        </a:rPr>
                      </a:b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Este éxito se debe a la supervisión continua por parte del PNTYER al laboratorio nacional de referencia de donde es tomada la base de datos nacional, en base a las recomendaciones realizadas por el comité de luz verde (GLC).</a:t>
                      </a:r>
                      <a:br>
                        <a:rPr lang="es-SV" sz="600" b="0" i="0" u="none" strike="noStrike" dirty="0">
                          <a:solidFill>
                            <a:srgbClr val="000000"/>
                          </a:solidFill>
                          <a:effectLst/>
                          <a:latin typeface="Calibri" panose="020F0502020204030204" pitchFamily="34" charset="0"/>
                        </a:rPr>
                      </a:br>
                      <a:br>
                        <a:rPr lang="es-SV" sz="600" b="0" i="0" u="none" strike="noStrike" dirty="0">
                          <a:solidFill>
                            <a:srgbClr val="000000"/>
                          </a:solidFill>
                          <a:effectLst/>
                          <a:latin typeface="Calibri" panose="020F0502020204030204" pitchFamily="34" charset="0"/>
                        </a:rPr>
                      </a:br>
                      <a:r>
                        <a:rPr lang="es-SV" sz="600" b="1" i="1" u="none" strike="noStrike" dirty="0">
                          <a:solidFill>
                            <a:srgbClr val="000000"/>
                          </a:solidFill>
                          <a:effectLst/>
                          <a:latin typeface="Calibri" panose="020F0502020204030204" pitchFamily="34" charset="0"/>
                        </a:rPr>
                        <a:t>* Fuente : PUDR_TB2017_El Salvador remitido a FM 30 Marzo 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58228730"/>
                  </a:ext>
                </a:extLst>
              </a:tr>
              <a:tr h="1820647">
                <a:tc>
                  <a:txBody>
                    <a:bodyPr/>
                    <a:lstStyle/>
                    <a:p>
                      <a:pPr algn="l" fontAlgn="ctr"/>
                      <a:r>
                        <a:rPr lang="es-SV" sz="1000" b="0" i="0" u="none" strike="noStrike">
                          <a:solidFill>
                            <a:srgbClr val="000000"/>
                          </a:solidFill>
                          <a:effectLst/>
                          <a:latin typeface="Calibri" panose="020F0502020204030204" pitchFamily="34" charset="0"/>
                        </a:rPr>
                        <a:t>MDR TB-other2: Número y porcentaje de casos de TB resistentes a los medicamentos (TB-RR y / o MDR-TB) confirmados durante el último año calendario que están en tratamiento de segunda línea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Calibri" panose="020F0502020204030204" pitchFamily="34" charset="0"/>
                        </a:rPr>
                        <a:t>16</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000" b="0" i="0" u="none" strike="noStrike" dirty="0">
                          <a:solidFill>
                            <a:srgbClr val="000000"/>
                          </a:solidFill>
                          <a:effectLst/>
                          <a:latin typeface="Calibri" panose="020F0502020204030204" pitchFamily="34" charset="0"/>
                        </a:rPr>
                        <a:t>16</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gridSpan="3">
                  <a:txBody>
                    <a:bodyPr/>
                    <a:lstStyle/>
                    <a:p>
                      <a:pPr algn="ctr" fontAlgn="ctr"/>
                      <a:r>
                        <a:rPr lang="es-SV" sz="11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tc hMerge="1">
                  <a:txBody>
                    <a:bodyPr/>
                    <a:lstStyle/>
                    <a:p>
                      <a:endParaRPr lang="es-SV"/>
                    </a:p>
                  </a:txBody>
                  <a:tcPr/>
                </a:tc>
                <a:tc hMerge="1">
                  <a:txBody>
                    <a:bodyPr/>
                    <a:lstStyle/>
                    <a:p>
                      <a:endParaRPr lang="es-SV"/>
                    </a:p>
                  </a:txBody>
                  <a:tcPr/>
                </a:tc>
                <a:tc>
                  <a:txBody>
                    <a:bodyPr/>
                    <a:lstStyle/>
                    <a:p>
                      <a:pPr algn="l" fontAlgn="ctr"/>
                      <a:r>
                        <a:rPr lang="es-SV" sz="800" b="0" i="0" u="none" strike="noStrike" dirty="0">
                          <a:solidFill>
                            <a:srgbClr val="000000"/>
                          </a:solidFill>
                          <a:effectLst/>
                          <a:latin typeface="Calibri" panose="020F0502020204030204" pitchFamily="34" charset="0"/>
                        </a:rPr>
                        <a:t>Meta cumplida.</a:t>
                      </a: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Para el año 2017, se tuvo un total de 16 casos de TB - RR y TB - MDR confirmados, registrados, referidos e ingresados a la clínica nacional TB - MDR del centro nacional de referencia (Hospital Saldaña)  y que están en tratamiento de segunda línea, haciendo un porcentaje del 100% ((16/16)*100).</a:t>
                      </a:r>
                      <a:br>
                        <a:rPr lang="es-SV" sz="800" b="0" i="0" u="none" strike="noStrike" dirty="0">
                          <a:solidFill>
                            <a:srgbClr val="000000"/>
                          </a:solidFill>
                          <a:effectLst/>
                          <a:latin typeface="Calibri" panose="020F0502020204030204" pitchFamily="34" charset="0"/>
                        </a:rPr>
                      </a:br>
                      <a:br>
                        <a:rPr lang="es-SV" sz="800" b="0" i="0" u="none" strike="noStrike" dirty="0">
                          <a:solidFill>
                            <a:srgbClr val="000000"/>
                          </a:solidFill>
                          <a:effectLst/>
                          <a:latin typeface="Calibri" panose="020F0502020204030204" pitchFamily="34" charset="0"/>
                        </a:rPr>
                      </a:br>
                      <a:r>
                        <a:rPr lang="es-SV" sz="800" b="0" i="0" u="none" strike="noStrike" dirty="0">
                          <a:solidFill>
                            <a:srgbClr val="000000"/>
                          </a:solidFill>
                          <a:effectLst/>
                          <a:latin typeface="Calibri" panose="020F0502020204030204" pitchFamily="34" charset="0"/>
                        </a:rPr>
                        <a:t>Es importante mencionar que los pacientes reportados son únicamente aquellos que están registrados en la base de datos de la fuente primaria del Hospital Nacional de Referencia (Hospital Saldaña). La cual es la única fuente de datos nacional a reportar para TB - RR y TB - MDR.</a:t>
                      </a:r>
                      <a:br>
                        <a:rPr lang="es-SV" sz="600" b="0" i="0" u="none" strike="noStrike" dirty="0">
                          <a:solidFill>
                            <a:srgbClr val="000000"/>
                          </a:solidFill>
                          <a:effectLst/>
                          <a:latin typeface="Calibri" panose="020F0502020204030204" pitchFamily="34" charset="0"/>
                        </a:rPr>
                      </a:br>
                      <a:br>
                        <a:rPr lang="es-SV" sz="600" b="0" i="0" u="none" strike="noStrike" dirty="0">
                          <a:solidFill>
                            <a:srgbClr val="000000"/>
                          </a:solidFill>
                          <a:effectLst/>
                          <a:latin typeface="Calibri" panose="020F0502020204030204" pitchFamily="34" charset="0"/>
                        </a:rPr>
                      </a:br>
                      <a:br>
                        <a:rPr lang="es-SV" sz="600" b="1" i="1" u="none" strike="noStrike" dirty="0">
                          <a:solidFill>
                            <a:srgbClr val="000000"/>
                          </a:solidFill>
                          <a:effectLst/>
                          <a:latin typeface="Calibri" panose="020F0502020204030204" pitchFamily="34" charset="0"/>
                        </a:rPr>
                      </a:br>
                      <a:r>
                        <a:rPr lang="es-SV" sz="600" b="1" i="1" u="none" strike="noStrike" dirty="0">
                          <a:solidFill>
                            <a:srgbClr val="000000"/>
                          </a:solidFill>
                          <a:effectLst/>
                          <a:latin typeface="Calibri" panose="020F0502020204030204" pitchFamily="34" charset="0"/>
                        </a:rPr>
                        <a:t>* Fuente : PUDR_TB2017_El Salvador remitido a FM 30 Marzo 2018.</a:t>
                      </a:r>
                      <a:br>
                        <a:rPr lang="es-SV" sz="600" b="0" i="0" u="none" strike="noStrike" dirty="0">
                          <a:solidFill>
                            <a:srgbClr val="000000"/>
                          </a:solidFill>
                          <a:effectLst/>
                          <a:latin typeface="Calibri" panose="020F0502020204030204" pitchFamily="34" charset="0"/>
                        </a:rPr>
                      </a:br>
                      <a:endParaRPr lang="es-SV"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6329514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1528156507"/>
              </p:ext>
            </p:extLst>
          </p:nvPr>
        </p:nvGraphicFramePr>
        <p:xfrm>
          <a:off x="323529" y="2204864"/>
          <a:ext cx="8640958" cy="3627120"/>
        </p:xfrm>
        <a:graphic>
          <a:graphicData uri="http://schemas.openxmlformats.org/drawingml/2006/table">
            <a:tbl>
              <a:tblPr/>
              <a:tblGrid>
                <a:gridCol w="1690878">
                  <a:extLst>
                    <a:ext uri="{9D8B030D-6E8A-4147-A177-3AD203B41FA5}">
                      <a16:colId xmlns:a16="http://schemas.microsoft.com/office/drawing/2014/main" val="20000"/>
                    </a:ext>
                  </a:extLst>
                </a:gridCol>
                <a:gridCol w="629705">
                  <a:extLst>
                    <a:ext uri="{9D8B030D-6E8A-4147-A177-3AD203B41FA5}">
                      <a16:colId xmlns:a16="http://schemas.microsoft.com/office/drawing/2014/main" val="20001"/>
                    </a:ext>
                  </a:extLst>
                </a:gridCol>
                <a:gridCol w="4384616">
                  <a:extLst>
                    <a:ext uri="{9D8B030D-6E8A-4147-A177-3AD203B41FA5}">
                      <a16:colId xmlns:a16="http://schemas.microsoft.com/office/drawing/2014/main" val="20002"/>
                    </a:ext>
                  </a:extLst>
                </a:gridCol>
                <a:gridCol w="991202">
                  <a:extLst>
                    <a:ext uri="{9D8B030D-6E8A-4147-A177-3AD203B41FA5}">
                      <a16:colId xmlns:a16="http://schemas.microsoft.com/office/drawing/2014/main" val="20003"/>
                    </a:ext>
                  </a:extLst>
                </a:gridCol>
                <a:gridCol w="408143">
                  <a:extLst>
                    <a:ext uri="{9D8B030D-6E8A-4147-A177-3AD203B41FA5}">
                      <a16:colId xmlns:a16="http://schemas.microsoft.com/office/drawing/2014/main" val="20004"/>
                    </a:ext>
                  </a:extLst>
                </a:gridCol>
                <a:gridCol w="536414">
                  <a:extLst>
                    <a:ext uri="{9D8B030D-6E8A-4147-A177-3AD203B41FA5}">
                      <a16:colId xmlns:a16="http://schemas.microsoft.com/office/drawing/2014/main" val="20005"/>
                    </a:ext>
                  </a:extLst>
                </a:gridCol>
              </a:tblGrid>
              <a:tr h="2464689">
                <a:tc gridSpan="6">
                  <a:txBody>
                    <a:bodyPr/>
                    <a:lstStyle/>
                    <a:p>
                      <a:pPr algn="ctr" fontAlgn="b"/>
                      <a:r>
                        <a:rPr lang="en-US" sz="3200" b="1" i="0" u="none" strike="noStrike" dirty="0">
                          <a:solidFill>
                            <a:srgbClr val="002060"/>
                          </a:solidFill>
                          <a:latin typeface="+mn-lt"/>
                        </a:rPr>
                        <a:t> </a:t>
                      </a:r>
                      <a:r>
                        <a:rPr lang="es-ES" sz="3600" b="0" dirty="0">
                          <a:solidFill>
                            <a:srgbClr val="002060"/>
                          </a:solidFill>
                          <a:effectLst>
                            <a:outerShdw blurRad="38100" dist="38100" dir="2700000" algn="tl">
                              <a:srgbClr val="000000">
                                <a:alpha val="43137"/>
                              </a:srgbClr>
                            </a:outerShdw>
                          </a:effectLst>
                          <a:latin typeface="+mn-lt"/>
                        </a:rPr>
                        <a:t>Apoyo al Plan Nacional Estratégico Multisectorial para el Control de la Tuberculosis 2016-2020 ( PENMTB ) en El Salvador</a:t>
                      </a:r>
                      <a:endParaRPr lang="es-ES" sz="3200" b="0" dirty="0">
                        <a:solidFill>
                          <a:srgbClr val="002060"/>
                        </a:solidFill>
                        <a:effectLst>
                          <a:outerShdw blurRad="38100" dist="38100" dir="2700000" algn="tl">
                            <a:srgbClr val="000000">
                              <a:alpha val="43137"/>
                            </a:srgbClr>
                          </a:outerShdw>
                        </a:effectLst>
                        <a:latin typeface="+mn-lt"/>
                      </a:endParaRPr>
                    </a:p>
                    <a:p>
                      <a:pPr algn="ctr" fontAlgn="b"/>
                      <a:endParaRPr lang="es-ES" sz="3200" b="0" i="0" u="none" strike="noStrike" dirty="0">
                        <a:solidFill>
                          <a:srgbClr val="002060"/>
                        </a:solidFill>
                        <a:effectLst>
                          <a:outerShdw blurRad="38100" dist="38100" dir="2700000" algn="tl">
                            <a:srgbClr val="000000">
                              <a:alpha val="43137"/>
                            </a:srgbClr>
                          </a:outerShdw>
                        </a:effectLst>
                        <a:latin typeface="+mn-lt"/>
                      </a:endParaRPr>
                    </a:p>
                    <a:p>
                      <a:pPr algn="ctr" fontAlgn="b"/>
                      <a:r>
                        <a:rPr lang="es-ES" sz="2400" b="0" i="0" u="none" strike="noStrike" dirty="0">
                          <a:solidFill>
                            <a:schemeClr val="tx1"/>
                          </a:solidFill>
                          <a:effectLst>
                            <a:outerShdw blurRad="38100" dist="38100" dir="2700000" algn="tl">
                              <a:srgbClr val="000000">
                                <a:alpha val="43137"/>
                              </a:srgbClr>
                            </a:outerShdw>
                          </a:effectLst>
                          <a:latin typeface="+mn-lt"/>
                        </a:rPr>
                        <a:t>01 Enero 2017 – 31 Diciembre 2017</a:t>
                      </a:r>
                      <a:endParaRPr lang="en-US" sz="2400" b="0" i="0" u="none" strike="noStrike" dirty="0">
                        <a:solidFill>
                          <a:schemeClr val="tx1"/>
                        </a:solidFill>
                        <a:effectLst>
                          <a:outerShdw blurRad="38100" dist="38100" dir="2700000" algn="tl">
                            <a:srgbClr val="000000">
                              <a:alpha val="43137"/>
                            </a:srgbClr>
                          </a:outerShdw>
                        </a:effectLst>
                        <a:latin typeface="+mn-lt"/>
                      </a:endParaRPr>
                    </a:p>
                  </a:txBody>
                  <a:tcPr marL="0" marR="0" marT="0" marB="0" anchor="b">
                    <a:lnL>
                      <a:noFill/>
                    </a:lnL>
                    <a:lnR>
                      <a:noFill/>
                    </a:lnR>
                    <a:lnT>
                      <a:noFill/>
                    </a:lnT>
                    <a:lnB>
                      <a:noFill/>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0000"/>
                  </a:ext>
                </a:extLst>
              </a:tr>
              <a:tr h="1127760">
                <a:tc>
                  <a:txBody>
                    <a:bodyPr/>
                    <a:lstStyle/>
                    <a:p>
                      <a:pPr algn="ctr" fontAlgn="b"/>
                      <a:endParaRPr lang="es-SV" sz="3200" b="1" i="0" u="none" strike="noStrike">
                        <a:solidFill>
                          <a:srgbClr val="002060"/>
                        </a:solidFill>
                        <a:latin typeface="+mn-lt"/>
                      </a:endParaRPr>
                    </a:p>
                  </a:txBody>
                  <a:tcPr marL="0" marR="0" marT="0" marB="0" anchor="b">
                    <a:lnL>
                      <a:noFill/>
                    </a:lnL>
                    <a:lnR>
                      <a:noFill/>
                    </a:lnR>
                    <a:lnT>
                      <a:noFill/>
                    </a:lnT>
                    <a:lnB>
                      <a:noFill/>
                    </a:lnB>
                  </a:tcPr>
                </a:tc>
                <a:tc>
                  <a:txBody>
                    <a:bodyPr/>
                    <a:lstStyle/>
                    <a:p>
                      <a:pPr algn="ctr" fontAlgn="b"/>
                      <a:endParaRPr lang="es-SV" sz="3200" b="1" i="0" u="none" strike="noStrike">
                        <a:solidFill>
                          <a:srgbClr val="002060"/>
                        </a:solidFill>
                        <a:latin typeface="+mn-lt"/>
                      </a:endParaRPr>
                    </a:p>
                  </a:txBody>
                  <a:tcPr marL="0" marR="0" marT="0" marB="0" anchor="b">
                    <a:lnL>
                      <a:noFill/>
                    </a:lnL>
                    <a:lnR>
                      <a:noFill/>
                    </a:lnR>
                    <a:lnT>
                      <a:noFill/>
                    </a:lnT>
                    <a:lnB>
                      <a:noFill/>
                    </a:lnB>
                  </a:tcPr>
                </a:tc>
                <a:tc>
                  <a:txBody>
                    <a:bodyPr/>
                    <a:lstStyle/>
                    <a:p>
                      <a:pPr algn="ctr" fontAlgn="b"/>
                      <a:endParaRPr lang="es-SV" sz="3200" b="1" i="1" u="none" strike="noStrike" dirty="0">
                        <a:solidFill>
                          <a:srgbClr val="002060"/>
                        </a:solidFill>
                        <a:latin typeface="+mn-lt"/>
                      </a:endParaRPr>
                    </a:p>
                  </a:txBody>
                  <a:tcPr marL="0" marR="0" marT="0" marB="0" anchor="b">
                    <a:lnL>
                      <a:noFill/>
                    </a:lnL>
                    <a:lnR>
                      <a:noFill/>
                    </a:lnR>
                    <a:lnT>
                      <a:noFill/>
                    </a:lnT>
                    <a:lnB>
                      <a:noFill/>
                    </a:lnB>
                  </a:tcPr>
                </a:tc>
                <a:tc>
                  <a:txBody>
                    <a:bodyPr/>
                    <a:lstStyle/>
                    <a:p>
                      <a:pPr algn="ctr" fontAlgn="b"/>
                      <a:endParaRPr lang="es-SV" sz="3200" b="1" i="0" u="none" strike="noStrike" dirty="0">
                        <a:solidFill>
                          <a:srgbClr val="002060"/>
                        </a:solidFill>
                        <a:latin typeface="+mn-lt"/>
                      </a:endParaRPr>
                    </a:p>
                  </a:txBody>
                  <a:tcPr marL="0" marR="0" marT="0" marB="0" anchor="b">
                    <a:lnL>
                      <a:noFill/>
                    </a:lnL>
                    <a:lnR>
                      <a:noFill/>
                    </a:lnR>
                    <a:lnT>
                      <a:noFill/>
                    </a:lnT>
                    <a:lnB>
                      <a:noFill/>
                    </a:lnB>
                  </a:tcPr>
                </a:tc>
                <a:tc>
                  <a:txBody>
                    <a:bodyPr/>
                    <a:lstStyle/>
                    <a:p>
                      <a:pPr algn="l" fontAlgn="b"/>
                      <a:endParaRPr lang="es-SV" sz="3200" b="0" i="0" u="none" strike="noStrike">
                        <a:solidFill>
                          <a:srgbClr val="002060"/>
                        </a:solidFill>
                        <a:latin typeface="+mn-lt"/>
                      </a:endParaRPr>
                    </a:p>
                  </a:txBody>
                  <a:tcPr marL="0" marR="0" marT="0" marB="0" anchor="b">
                    <a:lnL>
                      <a:noFill/>
                    </a:lnL>
                    <a:lnR>
                      <a:noFill/>
                    </a:lnR>
                    <a:lnT>
                      <a:noFill/>
                    </a:lnT>
                    <a:lnB>
                      <a:noFill/>
                    </a:lnB>
                  </a:tcPr>
                </a:tc>
                <a:tc>
                  <a:txBody>
                    <a:bodyPr/>
                    <a:lstStyle/>
                    <a:p>
                      <a:pPr algn="l" fontAlgn="b"/>
                      <a:endParaRPr lang="es-SV" sz="3200" b="0" i="0" u="none" strike="noStrike" dirty="0">
                        <a:solidFill>
                          <a:srgbClr val="002060"/>
                        </a:solidFill>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332656"/>
            <a:ext cx="8153400" cy="720080"/>
          </a:xfrm>
        </p:spPr>
        <p:txBody>
          <a:bodyPr/>
          <a:lstStyle/>
          <a:p>
            <a:pPr algn="ctr"/>
            <a:r>
              <a:rPr lang="es-ES" dirty="0">
                <a:effectLst>
                  <a:outerShdw blurRad="38100" dist="38100" dir="2700000" algn="tl">
                    <a:srgbClr val="000000">
                      <a:alpha val="43137"/>
                    </a:srgbClr>
                  </a:outerShdw>
                </a:effectLst>
              </a:rPr>
              <a:t>Información de la Subvención</a:t>
            </a:r>
          </a:p>
        </p:txBody>
      </p:sp>
      <p:pic>
        <p:nvPicPr>
          <p:cNvPr id="5122" name="Rectangle 117">
            <a:hlinkClick r:id="rId2"/>
            <a:extLst>
              <a:ext uri="{FF2B5EF4-FFF2-40B4-BE49-F238E27FC236}">
                <a16:creationId xmlns:a16="http://schemas.microsoft.com/office/drawing/2014/main" id="{46D02197-C106-4E9C-BA65-2F5C87DA09B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2228850"/>
            <a:ext cx="19050" cy="190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a 7">
            <a:extLst>
              <a:ext uri="{FF2B5EF4-FFF2-40B4-BE49-F238E27FC236}">
                <a16:creationId xmlns:a16="http://schemas.microsoft.com/office/drawing/2014/main" id="{4AF2487A-6418-4216-848D-3F5572AB9F2D}"/>
              </a:ext>
            </a:extLst>
          </p:cNvPr>
          <p:cNvGraphicFramePr>
            <a:graphicFrameLocks noGrp="1"/>
          </p:cNvGraphicFramePr>
          <p:nvPr>
            <p:extLst>
              <p:ext uri="{D42A27DB-BD31-4B8C-83A1-F6EECF244321}">
                <p14:modId xmlns:p14="http://schemas.microsoft.com/office/powerpoint/2010/main" val="3909188955"/>
              </p:ext>
            </p:extLst>
          </p:nvPr>
        </p:nvGraphicFramePr>
        <p:xfrm>
          <a:off x="445850" y="2060849"/>
          <a:ext cx="8486995" cy="3096345"/>
        </p:xfrm>
        <a:graphic>
          <a:graphicData uri="http://schemas.openxmlformats.org/drawingml/2006/table">
            <a:tbl>
              <a:tblPr/>
              <a:tblGrid>
                <a:gridCol w="1080960">
                  <a:extLst>
                    <a:ext uri="{9D8B030D-6E8A-4147-A177-3AD203B41FA5}">
                      <a16:colId xmlns:a16="http://schemas.microsoft.com/office/drawing/2014/main" val="3021374712"/>
                    </a:ext>
                  </a:extLst>
                </a:gridCol>
                <a:gridCol w="635429">
                  <a:extLst>
                    <a:ext uri="{9D8B030D-6E8A-4147-A177-3AD203B41FA5}">
                      <a16:colId xmlns:a16="http://schemas.microsoft.com/office/drawing/2014/main" val="3193890007"/>
                    </a:ext>
                  </a:extLst>
                </a:gridCol>
                <a:gridCol w="1044440">
                  <a:extLst>
                    <a:ext uri="{9D8B030D-6E8A-4147-A177-3AD203B41FA5}">
                      <a16:colId xmlns:a16="http://schemas.microsoft.com/office/drawing/2014/main" val="1610240193"/>
                    </a:ext>
                  </a:extLst>
                </a:gridCol>
                <a:gridCol w="1227036">
                  <a:extLst>
                    <a:ext uri="{9D8B030D-6E8A-4147-A177-3AD203B41FA5}">
                      <a16:colId xmlns:a16="http://schemas.microsoft.com/office/drawing/2014/main" val="2701320639"/>
                    </a:ext>
                  </a:extLst>
                </a:gridCol>
                <a:gridCol w="591607">
                  <a:extLst>
                    <a:ext uri="{9D8B030D-6E8A-4147-A177-3AD203B41FA5}">
                      <a16:colId xmlns:a16="http://schemas.microsoft.com/office/drawing/2014/main" val="3894014148"/>
                    </a:ext>
                  </a:extLst>
                </a:gridCol>
                <a:gridCol w="949491">
                  <a:extLst>
                    <a:ext uri="{9D8B030D-6E8A-4147-A177-3AD203B41FA5}">
                      <a16:colId xmlns:a16="http://schemas.microsoft.com/office/drawing/2014/main" val="4102135923"/>
                    </a:ext>
                  </a:extLst>
                </a:gridCol>
                <a:gridCol w="869150">
                  <a:extLst>
                    <a:ext uri="{9D8B030D-6E8A-4147-A177-3AD203B41FA5}">
                      <a16:colId xmlns:a16="http://schemas.microsoft.com/office/drawing/2014/main" val="4154322184"/>
                    </a:ext>
                  </a:extLst>
                </a:gridCol>
                <a:gridCol w="942188">
                  <a:extLst>
                    <a:ext uri="{9D8B030D-6E8A-4147-A177-3AD203B41FA5}">
                      <a16:colId xmlns:a16="http://schemas.microsoft.com/office/drawing/2014/main" val="2947987962"/>
                    </a:ext>
                  </a:extLst>
                </a:gridCol>
                <a:gridCol w="482050">
                  <a:extLst>
                    <a:ext uri="{9D8B030D-6E8A-4147-A177-3AD203B41FA5}">
                      <a16:colId xmlns:a16="http://schemas.microsoft.com/office/drawing/2014/main" val="296306015"/>
                    </a:ext>
                  </a:extLst>
                </a:gridCol>
                <a:gridCol w="664644">
                  <a:extLst>
                    <a:ext uri="{9D8B030D-6E8A-4147-A177-3AD203B41FA5}">
                      <a16:colId xmlns:a16="http://schemas.microsoft.com/office/drawing/2014/main" val="2622441455"/>
                    </a:ext>
                  </a:extLst>
                </a:gridCol>
              </a:tblGrid>
              <a:tr h="435849">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9">
                  <a:txBody>
                    <a:bodyPr/>
                    <a:lstStyle/>
                    <a:p>
                      <a:pPr algn="ctr" fontAlgn="ctr"/>
                      <a:r>
                        <a:rPr lang="es-SV" sz="1600" b="0" i="0" u="none" strike="noStrike">
                          <a:solidFill>
                            <a:srgbClr val="FFFFFF"/>
                          </a:solidFill>
                          <a:effectLst/>
                          <a:latin typeface="Calibri" panose="020F0502020204030204" pitchFamily="34" charset="0"/>
                        </a:rPr>
                        <a:t> Tablero de mando:  El Salvador - TB </a:t>
                      </a:r>
                    </a:p>
                  </a:txBody>
                  <a:tcPr marL="0" marR="0" marT="0" marB="0" anchor="ctr">
                    <a:lnL>
                      <a:noFill/>
                    </a:lnL>
                    <a:lnR>
                      <a:noFill/>
                    </a:lnR>
                    <a:lnT>
                      <a:noFill/>
                    </a:lnT>
                    <a:lnB>
                      <a:noFill/>
                    </a:lnB>
                    <a:solidFill>
                      <a:srgbClr val="333399"/>
                    </a:solidFill>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191368131"/>
                  </a:ext>
                </a:extLst>
              </a:tr>
              <a:tr h="181603">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30300005"/>
                  </a:ext>
                </a:extLst>
              </a:tr>
              <a:tr h="181603">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94942785"/>
                  </a:ext>
                </a:extLst>
              </a:tr>
              <a:tr h="390447">
                <a:tc>
                  <a:txBody>
                    <a:bodyPr/>
                    <a:lstStyle/>
                    <a:p>
                      <a:pPr algn="r" fontAlgn="ctr"/>
                      <a:r>
                        <a:rPr lang="es-SV" sz="900" b="0" i="0" u="none" strike="noStrike">
                          <a:solidFill>
                            <a:srgbClr val="000000"/>
                          </a:solidFill>
                          <a:effectLst/>
                          <a:latin typeface="Calibri" panose="020F0502020204030204" pitchFamily="34" charset="0"/>
                        </a:rPr>
                        <a:t> País: </a:t>
                      </a:r>
                    </a:p>
                  </a:txBody>
                  <a:tcPr marL="0" marR="0" marT="0" marB="0" anchor="ctr">
                    <a:lnL>
                      <a:noFill/>
                    </a:lnL>
                    <a:lnR>
                      <a:noFill/>
                    </a:lnR>
                    <a:lnT>
                      <a:noFill/>
                    </a:lnT>
                    <a:lnB>
                      <a:noFill/>
                    </a:lnB>
                  </a:tcPr>
                </a:tc>
                <a:tc gridSpan="2">
                  <a:txBody>
                    <a:bodyPr/>
                    <a:lstStyle/>
                    <a:p>
                      <a:pPr algn="ctr" fontAlgn="ctr"/>
                      <a:r>
                        <a:rPr lang="es-SV" sz="1000" b="1" i="0" u="none" strike="noStrike">
                          <a:solidFill>
                            <a:srgbClr val="000000"/>
                          </a:solidFill>
                          <a:effectLst/>
                          <a:latin typeface="Calibri" panose="020F0502020204030204" pitchFamily="34" charset="0"/>
                        </a:rPr>
                        <a:t> El Salvador </a:t>
                      </a:r>
                    </a:p>
                  </a:txBody>
                  <a:tcPr marL="0" marR="0" marT="0" marB="0" anchor="ctr">
                    <a:lnL>
                      <a:noFill/>
                    </a:lnL>
                    <a:lnR>
                      <a:noFill/>
                    </a:lnR>
                    <a:lnT>
                      <a:noFill/>
                    </a:lnT>
                    <a:lnB>
                      <a:noFill/>
                    </a:lnB>
                    <a:solidFill>
                      <a:srgbClr val="99CCFF"/>
                    </a:solidFill>
                  </a:tcPr>
                </a:tc>
                <a:tc hMerge="1">
                  <a:txBody>
                    <a:bodyPr/>
                    <a:lstStyle/>
                    <a:p>
                      <a:endParaRPr lang="es-SV"/>
                    </a:p>
                  </a:txBody>
                  <a:tcPr/>
                </a:tc>
                <a:tc gridSpan="2">
                  <a:txBody>
                    <a:bodyPr/>
                    <a:lstStyle/>
                    <a:p>
                      <a:pPr algn="r" fontAlgn="ctr"/>
                      <a:r>
                        <a:rPr lang="es-SV" sz="900" b="0" i="0" u="none" strike="noStrike">
                          <a:solidFill>
                            <a:srgbClr val="000000"/>
                          </a:solidFill>
                          <a:effectLst/>
                          <a:latin typeface="Calibri" panose="020F0502020204030204" pitchFamily="34" charset="0"/>
                        </a:rPr>
                        <a:t> Título de la subvención: </a:t>
                      </a:r>
                    </a:p>
                  </a:txBody>
                  <a:tcPr marL="0" marR="0" marT="0" marB="0" anchor="ctr">
                    <a:lnL>
                      <a:noFill/>
                    </a:lnL>
                    <a:lnR>
                      <a:noFill/>
                    </a:lnR>
                    <a:lnT>
                      <a:noFill/>
                    </a:lnT>
                    <a:lnB>
                      <a:noFill/>
                    </a:lnB>
                  </a:tcPr>
                </a:tc>
                <a:tc hMerge="1">
                  <a:txBody>
                    <a:bodyPr/>
                    <a:lstStyle/>
                    <a:p>
                      <a:endParaRPr lang="es-SV"/>
                    </a:p>
                  </a:txBody>
                  <a:tcPr/>
                </a:tc>
                <a:tc gridSpan="5">
                  <a:txBody>
                    <a:bodyPr/>
                    <a:lstStyle/>
                    <a:p>
                      <a:pPr algn="ctr" fontAlgn="ctr"/>
                      <a:r>
                        <a:rPr lang="es-SV" sz="900" b="1" i="0" u="none" strike="noStrike">
                          <a:solidFill>
                            <a:srgbClr val="000000"/>
                          </a:solidFill>
                          <a:effectLst/>
                          <a:latin typeface="Calibri" panose="020F0502020204030204" pitchFamily="34" charset="0"/>
                        </a:rPr>
                        <a:t> Financiamiento al PENM TB 2016 - 2020 </a:t>
                      </a:r>
                    </a:p>
                  </a:txBody>
                  <a:tcPr marL="0" marR="0" marT="0" marB="0" anchor="ctr">
                    <a:lnL>
                      <a:noFill/>
                    </a:lnL>
                    <a:lnR>
                      <a:noFill/>
                    </a:lnR>
                    <a:lnT>
                      <a:noFill/>
                    </a:lnT>
                    <a:lnB>
                      <a:noFill/>
                    </a:lnB>
                    <a:solidFill>
                      <a:srgbClr val="99CCFF"/>
                    </a:solidFill>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979099786"/>
                  </a:ext>
                </a:extLst>
              </a:tr>
              <a:tr h="203396">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s-SV"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6307528"/>
                  </a:ext>
                </a:extLst>
              </a:tr>
              <a:tr h="159812">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tc>
                  <a:txBody>
                    <a:bodyPr/>
                    <a:lstStyle/>
                    <a:p>
                      <a:pPr algn="l" fontAlgn="b"/>
                      <a:endParaRPr lang="es-SV"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66CC"/>
                      </a:solidFill>
                      <a:prstDash val="solid"/>
                      <a:round/>
                      <a:headEnd type="none" w="med" len="med"/>
                      <a:tailEnd type="none" w="med" len="med"/>
                    </a:lnB>
                  </a:tcPr>
                </a:tc>
                <a:extLst>
                  <a:ext uri="{0D108BD9-81ED-4DB2-BD59-A6C34878D82A}">
                    <a16:rowId xmlns:a16="http://schemas.microsoft.com/office/drawing/2014/main" val="4029886359"/>
                  </a:ext>
                </a:extLst>
              </a:tr>
              <a:tr h="308727">
                <a:tc>
                  <a:txBody>
                    <a:bodyPr/>
                    <a:lstStyle/>
                    <a:p>
                      <a:pPr algn="r" fontAlgn="b"/>
                      <a:r>
                        <a:rPr lang="es-SV" sz="800" b="0" i="0" u="none" strike="noStrike">
                          <a:solidFill>
                            <a:srgbClr val="000000"/>
                          </a:solidFill>
                          <a:effectLst/>
                          <a:latin typeface="Calibri" panose="020F0502020204030204" pitchFamily="34" charset="0"/>
                        </a:rPr>
                        <a:t> Componente: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ctr"/>
                      <a:r>
                        <a:rPr lang="es-SV" sz="900" b="1" i="0" u="none" strike="noStrike">
                          <a:solidFill>
                            <a:srgbClr val="000000"/>
                          </a:solidFill>
                          <a:effectLst/>
                          <a:latin typeface="Calibri" panose="020F0502020204030204" pitchFamily="34" charset="0"/>
                        </a:rPr>
                        <a:t>TB</a:t>
                      </a:r>
                    </a:p>
                  </a:txBody>
                  <a:tcPr marL="0" marR="0" marT="0" marB="0" anchor="ctr">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a:txBody>
                    <a:bodyPr/>
                    <a:lstStyle/>
                    <a:p>
                      <a:pPr algn="r" fontAlgn="b"/>
                      <a:r>
                        <a:rPr lang="es-SV" sz="900" b="0" i="0" u="none" strike="noStrike">
                          <a:solidFill>
                            <a:srgbClr val="000000"/>
                          </a:solidFill>
                          <a:effectLst/>
                          <a:latin typeface="Calibri" panose="020F0502020204030204" pitchFamily="34" charset="0"/>
                        </a:rPr>
                        <a:t> Subvención nº: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ctr"/>
                      <a:r>
                        <a:rPr lang="es-SV" sz="900" b="1" i="0" u="none" strike="noStrike">
                          <a:solidFill>
                            <a:srgbClr val="000000"/>
                          </a:solidFill>
                          <a:effectLst/>
                          <a:latin typeface="Calibri" panose="020F0502020204030204" pitchFamily="34" charset="0"/>
                        </a:rPr>
                        <a:t> SLV-T-MOH  </a:t>
                      </a:r>
                    </a:p>
                  </a:txBody>
                  <a:tcPr marL="0" marR="0" marT="0" marB="0" anchor="ctr">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gridSpan="2">
                  <a:txBody>
                    <a:bodyPr/>
                    <a:lstStyle/>
                    <a:p>
                      <a:pPr algn="r" fontAlgn="b"/>
                      <a:r>
                        <a:rPr lang="es-SV" sz="800" b="0" i="0" u="none" strike="noStrike">
                          <a:solidFill>
                            <a:srgbClr val="000000"/>
                          </a:solidFill>
                          <a:effectLst/>
                          <a:latin typeface="Calibri" panose="020F0502020204030204" pitchFamily="34" charset="0"/>
                        </a:rPr>
                        <a:t> Fecha de inicio: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hMerge="1">
                  <a:txBody>
                    <a:bodyPr/>
                    <a:lstStyle/>
                    <a:p>
                      <a:endParaRPr lang="es-SV"/>
                    </a:p>
                  </a:txBody>
                  <a:tcPr/>
                </a:tc>
                <a:tc>
                  <a:txBody>
                    <a:bodyPr/>
                    <a:lstStyle/>
                    <a:p>
                      <a:pPr algn="ctr" fontAlgn="ctr"/>
                      <a:r>
                        <a:rPr lang="es-SV" sz="900" b="1" i="0" u="none" strike="noStrike">
                          <a:solidFill>
                            <a:srgbClr val="000000"/>
                          </a:solidFill>
                          <a:effectLst/>
                          <a:latin typeface="Calibri" panose="020F0502020204030204" pitchFamily="34" charset="0"/>
                        </a:rPr>
                        <a:t>1 de ene de 16</a:t>
                      </a:r>
                    </a:p>
                  </a:txBody>
                  <a:tcPr marL="0" marR="0" marT="0" marB="0" anchor="ctr">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a:txBody>
                    <a:bodyPr/>
                    <a:lstStyle/>
                    <a:p>
                      <a:pPr algn="r" fontAlgn="b"/>
                      <a:r>
                        <a:rPr lang="es-SV" sz="800" b="0" i="0" u="none" strike="noStrike">
                          <a:solidFill>
                            <a:srgbClr val="000000"/>
                          </a:solidFill>
                          <a:effectLst/>
                          <a:latin typeface="Calibri" panose="020F0502020204030204" pitchFamily="34" charset="0"/>
                        </a:rPr>
                        <a:t> Financiación total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gridSpan="2">
                  <a:txBody>
                    <a:bodyPr/>
                    <a:lstStyle/>
                    <a:p>
                      <a:pPr algn="ctr" fontAlgn="ctr"/>
                      <a:r>
                        <a:rPr lang="es-SV" sz="900" b="1" i="0" u="none" strike="noStrike">
                          <a:solidFill>
                            <a:srgbClr val="000000"/>
                          </a:solidFill>
                          <a:effectLst/>
                          <a:latin typeface="Calibri" panose="020F0502020204030204" pitchFamily="34" charset="0"/>
                        </a:rPr>
                        <a:t>$9,950,916 </a:t>
                      </a:r>
                    </a:p>
                  </a:txBody>
                  <a:tcPr marL="0" marR="0" marT="0" marB="0" anchor="ctr">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extLst>
                  <a:ext uri="{0D108BD9-81ED-4DB2-BD59-A6C34878D82A}">
                    <a16:rowId xmlns:a16="http://schemas.microsoft.com/office/drawing/2014/main" val="140631930"/>
                  </a:ext>
                </a:extLst>
              </a:tr>
              <a:tr h="308727">
                <a:tc>
                  <a:txBody>
                    <a:bodyPr/>
                    <a:lstStyle/>
                    <a:p>
                      <a:pPr algn="r" fontAlgn="b"/>
                      <a:r>
                        <a:rPr lang="es-SV" sz="800" b="0" i="0" u="none" strike="noStrike">
                          <a:solidFill>
                            <a:srgbClr val="000000"/>
                          </a:solidFill>
                          <a:effectLst/>
                          <a:latin typeface="Calibri" panose="020F0502020204030204" pitchFamily="34" charset="0"/>
                        </a:rPr>
                        <a:t> Convocatoria: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b"/>
                      <a:r>
                        <a:rPr lang="es-SV" sz="9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a:txBody>
                    <a:bodyPr/>
                    <a:lstStyle/>
                    <a:p>
                      <a:pPr algn="r" fontAlgn="b"/>
                      <a:r>
                        <a:rPr lang="es-SV" sz="900" b="0" i="0" u="none" strike="noStrike">
                          <a:solidFill>
                            <a:srgbClr val="000000"/>
                          </a:solidFill>
                          <a:effectLst/>
                          <a:latin typeface="Calibri" panose="020F0502020204030204" pitchFamily="34" charset="0"/>
                        </a:rPr>
                        <a:t> Fase: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b"/>
                      <a:r>
                        <a:rPr lang="es-SV" sz="900" b="1" i="0" u="none" strike="noStrike">
                          <a:solidFill>
                            <a:srgbClr val="000000"/>
                          </a:solidFill>
                          <a:effectLst/>
                          <a:latin typeface="Calibri" panose="020F0502020204030204" pitchFamily="34" charset="0"/>
                        </a:rPr>
                        <a:t>.0</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gridSpan="2">
                  <a:txBody>
                    <a:bodyPr/>
                    <a:lstStyle/>
                    <a:p>
                      <a:pPr algn="r" fontAlgn="b"/>
                      <a:r>
                        <a:rPr lang="es-SV" sz="800" b="0" i="0" u="none" strike="noStrike">
                          <a:solidFill>
                            <a:srgbClr val="000000"/>
                          </a:solidFill>
                          <a:effectLst/>
                          <a:latin typeface="Calibri" panose="020F0502020204030204" pitchFamily="34" charset="0"/>
                        </a:rPr>
                        <a:t> Receptor principal: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hMerge="1">
                  <a:txBody>
                    <a:bodyPr/>
                    <a:lstStyle/>
                    <a:p>
                      <a:endParaRPr lang="es-SV"/>
                    </a:p>
                  </a:txBody>
                  <a:tcPr/>
                </a:tc>
                <a:tc gridSpan="4">
                  <a:txBody>
                    <a:bodyPr/>
                    <a:lstStyle/>
                    <a:p>
                      <a:pPr algn="ctr" fontAlgn="b"/>
                      <a:r>
                        <a:rPr lang="es-SV" sz="900" b="1" i="0" u="none" strike="noStrike">
                          <a:solidFill>
                            <a:srgbClr val="000000"/>
                          </a:solidFill>
                          <a:effectLst/>
                          <a:latin typeface="Calibri" panose="020F0502020204030204" pitchFamily="34" charset="0"/>
                        </a:rPr>
                        <a:t> Ministerio de Salud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798167386"/>
                  </a:ext>
                </a:extLst>
              </a:tr>
              <a:tr h="308727">
                <a:tc>
                  <a:txBody>
                    <a:bodyPr/>
                    <a:lstStyle/>
                    <a:p>
                      <a:pPr algn="r" fontAlgn="b"/>
                      <a:r>
                        <a:rPr lang="es-SV" sz="800" b="0" i="0" u="none" strike="noStrike">
                          <a:solidFill>
                            <a:srgbClr val="000000"/>
                          </a:solidFill>
                          <a:effectLst/>
                          <a:latin typeface="Calibri" panose="020F0502020204030204" pitchFamily="34" charset="0"/>
                        </a:rPr>
                        <a:t> Periodo de referencia: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b"/>
                      <a:r>
                        <a:rPr lang="es-SV" sz="900" b="1" i="0" u="none" strike="noStrike">
                          <a:solidFill>
                            <a:srgbClr val="000000"/>
                          </a:solidFill>
                          <a:effectLst/>
                          <a:latin typeface="Calibri" panose="020F0502020204030204" pitchFamily="34" charset="0"/>
                        </a:rPr>
                        <a:t> P2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a:txBody>
                    <a:bodyPr/>
                    <a:lstStyle/>
                    <a:p>
                      <a:pPr algn="r" fontAlgn="b"/>
                      <a:r>
                        <a:rPr lang="es-SV" sz="900" b="0" i="0" u="none" strike="noStrike">
                          <a:solidFill>
                            <a:srgbClr val="000000"/>
                          </a:solidFill>
                          <a:effectLst/>
                          <a:latin typeface="Calibri" panose="020F0502020204030204" pitchFamily="34" charset="0"/>
                        </a:rPr>
                        <a:t> desde: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a:txBody>
                    <a:bodyPr/>
                    <a:lstStyle/>
                    <a:p>
                      <a:pPr algn="ctr" fontAlgn="b"/>
                      <a:r>
                        <a:rPr lang="es-SV" sz="900" b="1" i="0" u="none" strike="noStrike">
                          <a:solidFill>
                            <a:srgbClr val="000000"/>
                          </a:solidFill>
                          <a:effectLst/>
                          <a:latin typeface="Calibri" panose="020F0502020204030204" pitchFamily="34" charset="0"/>
                        </a:rPr>
                        <a:t>1 de ene de 17</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gridSpan="2">
                  <a:txBody>
                    <a:bodyPr/>
                    <a:lstStyle/>
                    <a:p>
                      <a:pPr algn="r" fontAlgn="b"/>
                      <a:r>
                        <a:rPr lang="es-SV" sz="800" b="0" i="0" u="none" strike="noStrike">
                          <a:solidFill>
                            <a:srgbClr val="000000"/>
                          </a:solidFill>
                          <a:effectLst/>
                          <a:latin typeface="Calibri" panose="020F0502020204030204" pitchFamily="34" charset="0"/>
                        </a:rPr>
                        <a:t> hasta: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hMerge="1">
                  <a:txBody>
                    <a:bodyPr/>
                    <a:lstStyle/>
                    <a:p>
                      <a:endParaRPr lang="es-SV"/>
                    </a:p>
                  </a:txBody>
                  <a:tcPr/>
                </a:tc>
                <a:tc>
                  <a:txBody>
                    <a:bodyPr/>
                    <a:lstStyle/>
                    <a:p>
                      <a:pPr algn="ctr" fontAlgn="b"/>
                      <a:r>
                        <a:rPr lang="fr-FR" sz="900" b="1" i="0" u="none" strike="noStrike">
                          <a:solidFill>
                            <a:srgbClr val="000000"/>
                          </a:solidFill>
                          <a:effectLst/>
                          <a:latin typeface="Calibri" panose="020F0502020204030204" pitchFamily="34" charset="0"/>
                        </a:rPr>
                        <a:t>31 de dic de 17</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a:txBody>
                    <a:bodyPr/>
                    <a:lstStyle/>
                    <a:p>
                      <a:pPr algn="r" fontAlgn="b"/>
                      <a:r>
                        <a:rPr lang="es-SV" sz="800" b="0" i="0" u="none" strike="noStrike">
                          <a:solidFill>
                            <a:srgbClr val="000000"/>
                          </a:solidFill>
                          <a:effectLst/>
                          <a:latin typeface="Calibri" panose="020F0502020204030204" pitchFamily="34" charset="0"/>
                        </a:rPr>
                        <a:t> Última calificación: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gridSpan="2">
                  <a:txBody>
                    <a:bodyPr/>
                    <a:lstStyle/>
                    <a:p>
                      <a:pPr algn="ctr" fontAlgn="b"/>
                      <a:r>
                        <a:rPr lang="es-SV" sz="800" b="0" i="0" u="none" strike="noStrike">
                          <a:solidFill>
                            <a:srgbClr val="000000"/>
                          </a:solidFill>
                          <a:effectLst/>
                          <a:latin typeface="Calibri" panose="020F0502020204030204" pitchFamily="34" charset="0"/>
                        </a:rPr>
                        <a:t> B1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FFFF99"/>
                    </a:solidFill>
                  </a:tcPr>
                </a:tc>
                <a:tc hMerge="1">
                  <a:txBody>
                    <a:bodyPr/>
                    <a:lstStyle/>
                    <a:p>
                      <a:endParaRPr lang="es-SV"/>
                    </a:p>
                  </a:txBody>
                  <a:tcPr/>
                </a:tc>
                <a:extLst>
                  <a:ext uri="{0D108BD9-81ED-4DB2-BD59-A6C34878D82A}">
                    <a16:rowId xmlns:a16="http://schemas.microsoft.com/office/drawing/2014/main" val="3759248672"/>
                  </a:ext>
                </a:extLst>
              </a:tr>
              <a:tr h="308727">
                <a:tc>
                  <a:txBody>
                    <a:bodyPr/>
                    <a:lstStyle/>
                    <a:p>
                      <a:pPr algn="r" fontAlgn="b"/>
                      <a:r>
                        <a:rPr lang="es-SV" sz="800" b="0" i="0" u="none" strike="noStrike">
                          <a:solidFill>
                            <a:srgbClr val="000000"/>
                          </a:solidFill>
                          <a:effectLst/>
                          <a:latin typeface="Calibri" panose="020F0502020204030204" pitchFamily="34" charset="0"/>
                        </a:rPr>
                        <a:t> Agente Local del Fondo: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gridSpan="3">
                  <a:txBody>
                    <a:bodyPr/>
                    <a:lstStyle/>
                    <a:p>
                      <a:pPr algn="ctr" fontAlgn="b"/>
                      <a:r>
                        <a:rPr lang="es-SV" sz="900" b="1" i="0" u="none" strike="noStrike">
                          <a:solidFill>
                            <a:srgbClr val="000000"/>
                          </a:solidFill>
                          <a:effectLst/>
                          <a:latin typeface="Calibri" panose="020F0502020204030204" pitchFamily="34" charset="0"/>
                        </a:rPr>
                        <a:t> Grupo Jacobs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tc hMerge="1">
                  <a:txBody>
                    <a:bodyPr/>
                    <a:lstStyle/>
                    <a:p>
                      <a:endParaRPr lang="es-SV"/>
                    </a:p>
                  </a:txBody>
                  <a:tcPr/>
                </a:tc>
                <a:tc gridSpan="2">
                  <a:txBody>
                    <a:bodyPr/>
                    <a:lstStyle/>
                    <a:p>
                      <a:pPr algn="r" fontAlgn="b"/>
                      <a:r>
                        <a:rPr lang="es-SV" sz="800" b="0" i="0" u="none" strike="noStrike" dirty="0">
                          <a:solidFill>
                            <a:srgbClr val="000000"/>
                          </a:solidFill>
                          <a:effectLst/>
                          <a:latin typeface="Calibri" panose="020F0502020204030204" pitchFamily="34" charset="0"/>
                        </a:rPr>
                        <a:t> Gerente de Cartera del Fondo: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hMerge="1">
                  <a:txBody>
                    <a:bodyPr/>
                    <a:lstStyle/>
                    <a:p>
                      <a:endParaRPr lang="es-SV"/>
                    </a:p>
                  </a:txBody>
                  <a:tcPr/>
                </a:tc>
                <a:tc gridSpan="4">
                  <a:txBody>
                    <a:bodyPr/>
                    <a:lstStyle/>
                    <a:p>
                      <a:pPr algn="ctr" fontAlgn="b"/>
                      <a:r>
                        <a:rPr lang="es-SV" sz="900" b="1" i="0" u="none" strike="noStrike">
                          <a:solidFill>
                            <a:srgbClr val="000000"/>
                          </a:solidFill>
                          <a:effectLst/>
                          <a:latin typeface="Calibri" panose="020F0502020204030204" pitchFamily="34" charset="0"/>
                        </a:rPr>
                        <a:t> Jaime Briz de Felipe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3837507975"/>
                  </a:ext>
                </a:extLst>
              </a:tr>
              <a:tr h="308727">
                <a:tc>
                  <a:txBody>
                    <a:bodyPr/>
                    <a:lstStyle/>
                    <a:p>
                      <a:pPr algn="r" fontAlgn="b"/>
                      <a:r>
                        <a:rPr lang="es-SV" sz="800" b="0" i="0" u="none" strike="noStrike">
                          <a:solidFill>
                            <a:srgbClr val="000000"/>
                          </a:solidFill>
                          <a:effectLst/>
                          <a:latin typeface="Calibri" panose="020F0502020204030204" pitchFamily="34" charset="0"/>
                        </a:rPr>
                        <a:t> Elaborado por: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gridSpan="3">
                  <a:txBody>
                    <a:bodyPr/>
                    <a:lstStyle/>
                    <a:p>
                      <a:pPr algn="ctr" fontAlgn="b"/>
                      <a:r>
                        <a:rPr lang="es-SV" sz="900" b="1" i="0" u="none" strike="noStrike">
                          <a:solidFill>
                            <a:srgbClr val="000000"/>
                          </a:solidFill>
                          <a:effectLst/>
                          <a:latin typeface="Calibri" panose="020F0502020204030204" pitchFamily="34" charset="0"/>
                        </a:rPr>
                        <a:t> UAFM/UFE/MINSAL.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tc hMerge="1">
                  <a:txBody>
                    <a:bodyPr/>
                    <a:lstStyle/>
                    <a:p>
                      <a:endParaRPr lang="es-SV"/>
                    </a:p>
                  </a:txBody>
                  <a:tcPr/>
                </a:tc>
                <a:tc gridSpan="2">
                  <a:txBody>
                    <a:bodyPr/>
                    <a:lstStyle/>
                    <a:p>
                      <a:pPr algn="r" fontAlgn="b"/>
                      <a:r>
                        <a:rPr lang="es-SV" sz="800" b="0" i="0" u="none" strike="noStrike">
                          <a:solidFill>
                            <a:srgbClr val="000000"/>
                          </a:solidFill>
                          <a:effectLst/>
                          <a:latin typeface="Calibri" panose="020F0502020204030204" pitchFamily="34" charset="0"/>
                        </a:rPr>
                        <a:t> Fecha de elaboración del informe: </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tcPr>
                </a:tc>
                <a:tc hMerge="1">
                  <a:txBody>
                    <a:bodyPr/>
                    <a:lstStyle/>
                    <a:p>
                      <a:endParaRPr lang="es-SV"/>
                    </a:p>
                  </a:txBody>
                  <a:tcPr/>
                </a:tc>
                <a:tc gridSpan="4">
                  <a:txBody>
                    <a:bodyPr/>
                    <a:lstStyle/>
                    <a:p>
                      <a:pPr algn="ctr" fontAlgn="b"/>
                      <a:r>
                        <a:rPr lang="es-SV" sz="900" b="1" i="0" u="none" strike="noStrike" dirty="0">
                          <a:solidFill>
                            <a:srgbClr val="000000"/>
                          </a:solidFill>
                          <a:effectLst/>
                          <a:latin typeface="Calibri" panose="020F0502020204030204" pitchFamily="34" charset="0"/>
                        </a:rPr>
                        <a:t>7 de May de 18</a:t>
                      </a:r>
                    </a:p>
                  </a:txBody>
                  <a:tcPr marL="0" marR="0" marT="0" marB="0" anchor="b">
                    <a:lnL>
                      <a:noFill/>
                    </a:lnL>
                    <a:lnR>
                      <a:noFill/>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99CCFF"/>
                    </a:solidFill>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3670871869"/>
                  </a:ext>
                </a:extLst>
              </a:tr>
            </a:tbl>
          </a:graphicData>
        </a:graphic>
      </p:graphicFrame>
      <p:pic>
        <p:nvPicPr>
          <p:cNvPr id="5124" name="Rectangle 117">
            <a:hlinkClick r:id="rId2"/>
            <a:extLst>
              <a:ext uri="{FF2B5EF4-FFF2-40B4-BE49-F238E27FC236}">
                <a16:creationId xmlns:a16="http://schemas.microsoft.com/office/drawing/2014/main" id="{7CA63CF8-EAEA-4D1F-8666-F5A8115213B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504" y="2467093"/>
            <a:ext cx="45719" cy="5575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11">
            <a:extLst>
              <a:ext uri="{FF2B5EF4-FFF2-40B4-BE49-F238E27FC236}">
                <a16:creationId xmlns:a16="http://schemas.microsoft.com/office/drawing/2014/main" id="{209B8E24-543C-47C8-82E0-43BE62C1C5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850" y="2060848"/>
            <a:ext cx="952500" cy="56061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sz="3600" i="1" dirty="0">
                <a:solidFill>
                  <a:srgbClr val="0000FF"/>
                </a:solidFill>
                <a:effectLst>
                  <a:outerShdw blurRad="38100" dist="38100" dir="2700000" algn="tl">
                    <a:srgbClr val="000000">
                      <a:alpha val="43137"/>
                    </a:srgbClr>
                  </a:outerShdw>
                </a:effectLst>
              </a:rPr>
              <a:t>Indicadores financieros</a:t>
            </a:r>
            <a:r>
              <a:rPr lang="es-SV" sz="3600" dirty="0">
                <a:solidFill>
                  <a:srgbClr val="0000FF"/>
                </a:solidFill>
                <a:effectLst>
                  <a:outerShdw blurRad="38100" dist="38100" dir="2700000" algn="tl">
                    <a:srgbClr val="000000">
                      <a:alpha val="43137"/>
                    </a:srgbClr>
                  </a:outerShdw>
                </a:effectLst>
              </a:rPr>
              <a:t> </a:t>
            </a:r>
            <a:endParaRPr lang="es-ES" sz="3600" dirty="0">
              <a:solidFill>
                <a:srgbClr val="0000FF"/>
              </a:solidFill>
              <a:effectLst>
                <a:outerShdw blurRad="38100" dist="38100" dir="2700000" algn="tl">
                  <a:srgbClr val="000000">
                    <a:alpha val="43137"/>
                  </a:srgbClr>
                </a:outerShdw>
              </a:effectLst>
            </a:endParaRPr>
          </a:p>
        </p:txBody>
      </p:sp>
      <p:graphicFrame>
        <p:nvGraphicFramePr>
          <p:cNvPr id="7" name="Tabla 6">
            <a:extLst>
              <a:ext uri="{FF2B5EF4-FFF2-40B4-BE49-F238E27FC236}">
                <a16:creationId xmlns:a16="http://schemas.microsoft.com/office/drawing/2014/main" id="{1ED0EEA3-9169-4713-BC56-FB7ED788AFC9}"/>
              </a:ext>
            </a:extLst>
          </p:cNvPr>
          <p:cNvGraphicFramePr>
            <a:graphicFrameLocks noGrp="1"/>
          </p:cNvGraphicFramePr>
          <p:nvPr>
            <p:extLst>
              <p:ext uri="{D42A27DB-BD31-4B8C-83A1-F6EECF244321}">
                <p14:modId xmlns:p14="http://schemas.microsoft.com/office/powerpoint/2010/main" val="330801298"/>
              </p:ext>
            </p:extLst>
          </p:nvPr>
        </p:nvGraphicFramePr>
        <p:xfrm>
          <a:off x="755576" y="1772816"/>
          <a:ext cx="7272808" cy="1519732"/>
        </p:xfrm>
        <a:graphic>
          <a:graphicData uri="http://schemas.openxmlformats.org/drawingml/2006/table">
            <a:tbl>
              <a:tblPr/>
              <a:tblGrid>
                <a:gridCol w="1165981">
                  <a:extLst>
                    <a:ext uri="{9D8B030D-6E8A-4147-A177-3AD203B41FA5}">
                      <a16:colId xmlns:a16="http://schemas.microsoft.com/office/drawing/2014/main" val="810855492"/>
                    </a:ext>
                  </a:extLst>
                </a:gridCol>
                <a:gridCol w="6106827">
                  <a:extLst>
                    <a:ext uri="{9D8B030D-6E8A-4147-A177-3AD203B41FA5}">
                      <a16:colId xmlns:a16="http://schemas.microsoft.com/office/drawing/2014/main" val="3602893662"/>
                    </a:ext>
                  </a:extLst>
                </a:gridCol>
              </a:tblGrid>
              <a:tr h="236276">
                <a:tc gridSpan="2">
                  <a:txBody>
                    <a:bodyPr/>
                    <a:lstStyle/>
                    <a:p>
                      <a:pPr algn="l" fontAlgn="b"/>
                      <a:r>
                        <a:rPr lang="es-SV" sz="1600" b="1" i="0" u="none" strike="noStrike" dirty="0">
                          <a:solidFill>
                            <a:srgbClr val="000000"/>
                          </a:solidFill>
                          <a:effectLst/>
                          <a:latin typeface="Calibri" panose="020F0502020204030204" pitchFamily="34" charset="0"/>
                        </a:rPr>
                        <a:t> F1: Presupuesto y desembolsos del Fondo Mundial - en ($)         Periodo: P2 </a:t>
                      </a:r>
                    </a:p>
                  </a:txBody>
                  <a:tcPr marL="0" marR="0" marT="0" marB="0" anchor="b">
                    <a:lnL>
                      <a:noFill/>
                    </a:lnL>
                    <a:lnR>
                      <a:noFill/>
                    </a:lnR>
                    <a:lnT>
                      <a:noFill/>
                    </a:lnT>
                    <a:lnB>
                      <a:noFill/>
                    </a:lnB>
                  </a:tcPr>
                </a:tc>
                <a:tc hMerge="1">
                  <a:txBody>
                    <a:bodyPr/>
                    <a:lstStyle/>
                    <a:p>
                      <a:endParaRPr lang="es-SV"/>
                    </a:p>
                  </a:txBody>
                  <a:tcPr/>
                </a:tc>
                <a:extLst>
                  <a:ext uri="{0D108BD9-81ED-4DB2-BD59-A6C34878D82A}">
                    <a16:rowId xmlns:a16="http://schemas.microsoft.com/office/drawing/2014/main" val="311088166"/>
                  </a:ext>
                </a:extLst>
              </a:tr>
              <a:tr h="1275892">
                <a:tc>
                  <a:txBody>
                    <a:bodyPr/>
                    <a:lstStyle/>
                    <a:p>
                      <a:pPr algn="ctr" fontAlgn="ctr"/>
                      <a:r>
                        <a:rPr lang="es-SV" sz="1600" b="1" i="0" u="none" strike="noStrike" dirty="0">
                          <a:solidFill>
                            <a:srgbClr val="000000"/>
                          </a:solidFill>
                          <a:effectLst/>
                          <a:latin typeface="Calibri" panose="020F0502020204030204" pitchFamily="34" charset="0"/>
                        </a:rPr>
                        <a:t>Comentarios:</a:t>
                      </a:r>
                    </a:p>
                  </a:txBody>
                  <a:tcPr marL="0" marR="0" marT="0" marB="0" anchor="ctr">
                    <a:lnL>
                      <a:noFill/>
                    </a:lnL>
                    <a:lnR w="6350" cap="flat" cmpd="sng" algn="ctr">
                      <a:solidFill>
                        <a:srgbClr val="003300"/>
                      </a:solidFill>
                      <a:prstDash val="solid"/>
                      <a:round/>
                      <a:headEnd type="none" w="med" len="med"/>
                      <a:tailEnd type="none" w="med" len="med"/>
                    </a:lnR>
                    <a:lnT>
                      <a:noFill/>
                    </a:lnT>
                    <a:lnB>
                      <a:noFill/>
                    </a:lnB>
                    <a:solidFill>
                      <a:srgbClr val="FFFF99"/>
                    </a:solidFill>
                  </a:tcPr>
                </a:tc>
                <a:tc>
                  <a:txBody>
                    <a:bodyPr/>
                    <a:lstStyle/>
                    <a:p>
                      <a:pPr algn="l" fontAlgn="ctr"/>
                      <a:r>
                        <a:rPr lang="es-SV" sz="1600" b="0" i="0" u="none" strike="noStrike" dirty="0">
                          <a:solidFill>
                            <a:srgbClr val="000000"/>
                          </a:solidFill>
                          <a:effectLst/>
                          <a:latin typeface="Calibri" panose="020F0502020204030204" pitchFamily="34" charset="0"/>
                        </a:rPr>
                        <a:t>El  Fondo Mundial desembolso al MINSAL el 100 % del presupuesto autorizado para ese año 2016 y 2017.</a:t>
                      </a:r>
                    </a:p>
                  </a:txBody>
                  <a:tcPr marL="0" marR="0" marT="0" marB="0" anchor="ctr">
                    <a:lnL w="6350" cap="flat" cmpd="sng" algn="ctr">
                      <a:solidFill>
                        <a:srgbClr val="003300"/>
                      </a:solidFill>
                      <a:prstDash val="solid"/>
                      <a:round/>
                      <a:headEnd type="none" w="med" len="med"/>
                      <a:tailEnd type="none" w="med" len="med"/>
                    </a:lnL>
                    <a:lnR w="6350" cap="flat" cmpd="sng" algn="ctr">
                      <a:solidFill>
                        <a:srgbClr val="003300"/>
                      </a:solidFill>
                      <a:prstDash val="solid"/>
                      <a:round/>
                      <a:headEnd type="none" w="med" len="med"/>
                      <a:tailEnd type="none" w="med" len="med"/>
                    </a:lnR>
                    <a:lnT w="6350" cap="flat" cmpd="sng" algn="ctr">
                      <a:solidFill>
                        <a:srgbClr val="003300"/>
                      </a:solidFill>
                      <a:prstDash val="solid"/>
                      <a:round/>
                      <a:headEnd type="none" w="med" len="med"/>
                      <a:tailEnd type="none" w="med" len="med"/>
                    </a:lnT>
                    <a:lnB w="6350" cap="flat" cmpd="sng" algn="ctr">
                      <a:solidFill>
                        <a:srgbClr val="003300"/>
                      </a:solidFill>
                      <a:prstDash val="solid"/>
                      <a:round/>
                      <a:headEnd type="none" w="med" len="med"/>
                      <a:tailEnd type="none" w="med" len="med"/>
                    </a:lnB>
                    <a:solidFill>
                      <a:srgbClr val="FFFF99"/>
                    </a:solidFill>
                  </a:tcPr>
                </a:tc>
                <a:extLst>
                  <a:ext uri="{0D108BD9-81ED-4DB2-BD59-A6C34878D82A}">
                    <a16:rowId xmlns:a16="http://schemas.microsoft.com/office/drawing/2014/main" val="1905156271"/>
                  </a:ext>
                </a:extLst>
              </a:tr>
            </a:tbl>
          </a:graphicData>
        </a:graphic>
      </p:graphicFrame>
      <p:graphicFrame>
        <p:nvGraphicFramePr>
          <p:cNvPr id="8" name="Gráfico 7">
            <a:extLst>
              <a:ext uri="{FF2B5EF4-FFF2-40B4-BE49-F238E27FC236}">
                <a16:creationId xmlns:a16="http://schemas.microsoft.com/office/drawing/2014/main" id="{A2CB781A-D050-45BE-9972-2ADA1B52A259}"/>
              </a:ext>
            </a:extLst>
          </p:cNvPr>
          <p:cNvGraphicFramePr>
            <a:graphicFrameLocks/>
          </p:cNvGraphicFramePr>
          <p:nvPr>
            <p:extLst>
              <p:ext uri="{D42A27DB-BD31-4B8C-83A1-F6EECF244321}">
                <p14:modId xmlns:p14="http://schemas.microsoft.com/office/powerpoint/2010/main" val="2627550031"/>
              </p:ext>
            </p:extLst>
          </p:nvPr>
        </p:nvGraphicFramePr>
        <p:xfrm>
          <a:off x="755576" y="3435168"/>
          <a:ext cx="7272807" cy="30181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sz="3600" i="1" dirty="0">
                <a:solidFill>
                  <a:srgbClr val="0000FF"/>
                </a:solidFill>
                <a:effectLst>
                  <a:outerShdw blurRad="38100" dist="38100" dir="2700000" algn="tl">
                    <a:srgbClr val="000000">
                      <a:alpha val="43137"/>
                    </a:srgbClr>
                  </a:outerShdw>
                </a:effectLst>
              </a:rPr>
              <a:t>Indicadores financieros</a:t>
            </a:r>
            <a:r>
              <a:rPr lang="es-SV" sz="3600" dirty="0">
                <a:solidFill>
                  <a:srgbClr val="0000FF"/>
                </a:solidFill>
                <a:effectLst>
                  <a:outerShdw blurRad="38100" dist="38100" dir="2700000" algn="tl">
                    <a:srgbClr val="000000">
                      <a:alpha val="43137"/>
                    </a:srgbClr>
                  </a:outerShdw>
                </a:effectLst>
              </a:rPr>
              <a:t> </a:t>
            </a:r>
            <a:endParaRPr lang="es-ES" sz="3600" dirty="0">
              <a:solidFill>
                <a:srgbClr val="0000FF"/>
              </a:solidFill>
              <a:effectLst>
                <a:outerShdw blurRad="38100" dist="38100" dir="2700000" algn="tl">
                  <a:srgbClr val="000000">
                    <a:alpha val="43137"/>
                  </a:srgbClr>
                </a:outerShdw>
              </a:effectLst>
            </a:endParaRPr>
          </a:p>
        </p:txBody>
      </p:sp>
      <p:graphicFrame>
        <p:nvGraphicFramePr>
          <p:cNvPr id="7" name="6 Tabla"/>
          <p:cNvGraphicFramePr>
            <a:graphicFrameLocks noGrp="1"/>
          </p:cNvGraphicFramePr>
          <p:nvPr>
            <p:extLst>
              <p:ext uri="{D42A27DB-BD31-4B8C-83A1-F6EECF244321}">
                <p14:modId xmlns:p14="http://schemas.microsoft.com/office/powerpoint/2010/main" val="2790105891"/>
              </p:ext>
            </p:extLst>
          </p:nvPr>
        </p:nvGraphicFramePr>
        <p:xfrm>
          <a:off x="827584" y="1556792"/>
          <a:ext cx="7848872" cy="1440160"/>
        </p:xfrm>
        <a:graphic>
          <a:graphicData uri="http://schemas.openxmlformats.org/drawingml/2006/table">
            <a:tbl>
              <a:tblPr/>
              <a:tblGrid>
                <a:gridCol w="1258337">
                  <a:extLst>
                    <a:ext uri="{9D8B030D-6E8A-4147-A177-3AD203B41FA5}">
                      <a16:colId xmlns:a16="http://schemas.microsoft.com/office/drawing/2014/main" val="20000"/>
                    </a:ext>
                  </a:extLst>
                </a:gridCol>
                <a:gridCol w="6590535">
                  <a:extLst>
                    <a:ext uri="{9D8B030D-6E8A-4147-A177-3AD203B41FA5}">
                      <a16:colId xmlns:a16="http://schemas.microsoft.com/office/drawing/2014/main" val="20001"/>
                    </a:ext>
                  </a:extLst>
                </a:gridCol>
              </a:tblGrid>
              <a:tr h="308160">
                <a:tc gridSpan="2">
                  <a:txBody>
                    <a:bodyPr/>
                    <a:lstStyle/>
                    <a:p>
                      <a:pPr algn="l" fontAlgn="b"/>
                      <a:r>
                        <a:rPr lang="es-SV" sz="1400" b="1" i="0" u="none" strike="noStrike" dirty="0">
                          <a:solidFill>
                            <a:srgbClr val="000099"/>
                          </a:solidFill>
                          <a:latin typeface="Calibri"/>
                        </a:rPr>
                        <a:t> F2: </a:t>
                      </a:r>
                      <a:r>
                        <a:rPr kumimoji="0" lang="es-SV" sz="1400" b="1" i="0" u="none" strike="noStrike" kern="1200" dirty="0">
                          <a:solidFill>
                            <a:srgbClr val="000099"/>
                          </a:solidFill>
                          <a:latin typeface="Calibri"/>
                          <a:ea typeface="+mn-ea"/>
                          <a:cs typeface="+mn-cs"/>
                        </a:rPr>
                        <a:t>Presupuesto y gastos reales por estrategias de la subvención anual - en ($)  Periodo: P2 </a:t>
                      </a:r>
                    </a:p>
                  </a:txBody>
                  <a:tcPr marL="0" marR="0" marT="0" marB="0" anchor="b">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0"/>
                  </a:ext>
                </a:extLst>
              </a:tr>
              <a:tr h="1132000">
                <a:tc>
                  <a:txBody>
                    <a:bodyPr/>
                    <a:lstStyle/>
                    <a:p>
                      <a:pPr algn="l" fontAlgn="ctr"/>
                      <a:r>
                        <a:rPr lang="es-SV" sz="1400" b="1" i="0" u="none" strike="noStrike">
                          <a:solidFill>
                            <a:srgbClr val="000000"/>
                          </a:solidFill>
                          <a:latin typeface="Calibri"/>
                        </a:rPr>
                        <a:t>Comentarios: </a:t>
                      </a:r>
                    </a:p>
                  </a:txBody>
                  <a:tcPr marL="0" marR="0" marT="0" marB="0" anchor="ctr">
                    <a:lnL>
                      <a:noFill/>
                    </a:lnL>
                    <a:lnR w="6350" cap="flat" cmpd="sng" algn="ctr">
                      <a:solidFill>
                        <a:srgbClr val="003300"/>
                      </a:solidFill>
                      <a:prstDash val="solid"/>
                      <a:round/>
                      <a:headEnd type="none" w="med" len="med"/>
                      <a:tailEnd type="none" w="med" len="med"/>
                    </a:lnR>
                    <a:lnT>
                      <a:noFill/>
                    </a:lnT>
                    <a:lnB>
                      <a:noFill/>
                    </a:lnB>
                    <a:solidFill>
                      <a:srgbClr val="FFFF99"/>
                    </a:solidFill>
                  </a:tcPr>
                </a:tc>
                <a:tc>
                  <a:txBody>
                    <a:bodyPr/>
                    <a:lstStyle/>
                    <a:p>
                      <a:pPr algn="l" fontAlgn="ctr"/>
                      <a:r>
                        <a:rPr lang="es-SV" sz="1400" b="0" i="0" u="none" strike="noStrike" dirty="0">
                          <a:solidFill>
                            <a:srgbClr val="000000"/>
                          </a:solidFill>
                          <a:latin typeface="Calibri"/>
                        </a:rPr>
                        <a:t>La diferencia entre el presupuesto y los gastos se debe a que existen compromisos con proveedores que serán pagados durante el año 2018.</a:t>
                      </a:r>
                    </a:p>
                  </a:txBody>
                  <a:tcPr marL="0" marR="0" marT="0" marB="0" anchor="ctr">
                    <a:lnL w="6350" cap="flat" cmpd="sng" algn="ctr">
                      <a:solidFill>
                        <a:srgbClr val="003300"/>
                      </a:solidFill>
                      <a:prstDash val="solid"/>
                      <a:round/>
                      <a:headEnd type="none" w="med" len="med"/>
                      <a:tailEnd type="none" w="med" len="med"/>
                    </a:lnL>
                    <a:lnR w="6350" cap="flat" cmpd="sng" algn="ctr">
                      <a:solidFill>
                        <a:srgbClr val="003300"/>
                      </a:solidFill>
                      <a:prstDash val="solid"/>
                      <a:round/>
                      <a:headEnd type="none" w="med" len="med"/>
                      <a:tailEnd type="none" w="med" len="med"/>
                    </a:lnR>
                    <a:lnT w="6350" cap="flat" cmpd="sng" algn="ctr">
                      <a:solidFill>
                        <a:srgbClr val="003300"/>
                      </a:solidFill>
                      <a:prstDash val="solid"/>
                      <a:round/>
                      <a:headEnd type="none" w="med" len="med"/>
                      <a:tailEnd type="none" w="med" len="med"/>
                    </a:lnT>
                    <a:lnB w="6350" cap="flat" cmpd="sng" algn="ctr">
                      <a:solidFill>
                        <a:srgbClr val="003300"/>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bl>
          </a:graphicData>
        </a:graphic>
      </p:graphicFrame>
      <p:graphicFrame>
        <p:nvGraphicFramePr>
          <p:cNvPr id="5" name="Gráfico 4">
            <a:extLst>
              <a:ext uri="{FF2B5EF4-FFF2-40B4-BE49-F238E27FC236}">
                <a16:creationId xmlns:a16="http://schemas.microsoft.com/office/drawing/2014/main" id="{BBCF7714-9BD0-47CD-B4DC-C4FBE27BEC93}"/>
              </a:ext>
            </a:extLst>
          </p:cNvPr>
          <p:cNvGraphicFramePr>
            <a:graphicFrameLocks/>
          </p:cNvGraphicFramePr>
          <p:nvPr>
            <p:extLst>
              <p:ext uri="{D42A27DB-BD31-4B8C-83A1-F6EECF244321}">
                <p14:modId xmlns:p14="http://schemas.microsoft.com/office/powerpoint/2010/main" val="4195382757"/>
              </p:ext>
            </p:extLst>
          </p:nvPr>
        </p:nvGraphicFramePr>
        <p:xfrm>
          <a:off x="827584" y="3212976"/>
          <a:ext cx="7848872" cy="33123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sz="3600" i="1" dirty="0">
                <a:solidFill>
                  <a:srgbClr val="0000FF"/>
                </a:solidFill>
                <a:effectLst>
                  <a:outerShdw blurRad="38100" dist="38100" dir="2700000" algn="tl">
                    <a:srgbClr val="000000">
                      <a:alpha val="43137"/>
                    </a:srgbClr>
                  </a:outerShdw>
                </a:effectLst>
              </a:rPr>
              <a:t>Indicadores financieros</a:t>
            </a:r>
            <a:r>
              <a:rPr lang="es-SV" sz="3600" dirty="0">
                <a:solidFill>
                  <a:srgbClr val="0000FF"/>
                </a:solidFill>
                <a:effectLst>
                  <a:outerShdw blurRad="38100" dist="38100" dir="2700000" algn="tl">
                    <a:srgbClr val="000000">
                      <a:alpha val="43137"/>
                    </a:srgbClr>
                  </a:outerShdw>
                </a:effectLst>
              </a:rPr>
              <a:t> </a:t>
            </a:r>
            <a:endParaRPr lang="es-ES" sz="3600" dirty="0">
              <a:solidFill>
                <a:srgbClr val="0000FF"/>
              </a:solidFill>
              <a:effectLst>
                <a:outerShdw blurRad="38100" dist="38100" dir="2700000" algn="tl">
                  <a:srgbClr val="000000">
                    <a:alpha val="43137"/>
                  </a:srgbClr>
                </a:outerShdw>
              </a:effectLst>
            </a:endParaRPr>
          </a:p>
        </p:txBody>
      </p:sp>
      <p:graphicFrame>
        <p:nvGraphicFramePr>
          <p:cNvPr id="5" name="4 Tabla"/>
          <p:cNvGraphicFramePr>
            <a:graphicFrameLocks noGrp="1"/>
          </p:cNvGraphicFramePr>
          <p:nvPr>
            <p:extLst>
              <p:ext uri="{D42A27DB-BD31-4B8C-83A1-F6EECF244321}">
                <p14:modId xmlns:p14="http://schemas.microsoft.com/office/powerpoint/2010/main" val="1043155543"/>
              </p:ext>
            </p:extLst>
          </p:nvPr>
        </p:nvGraphicFramePr>
        <p:xfrm>
          <a:off x="179513" y="1628800"/>
          <a:ext cx="4320479" cy="1584176"/>
        </p:xfrm>
        <a:graphic>
          <a:graphicData uri="http://schemas.openxmlformats.org/drawingml/2006/table">
            <a:tbl>
              <a:tblPr/>
              <a:tblGrid>
                <a:gridCol w="838298">
                  <a:extLst>
                    <a:ext uri="{9D8B030D-6E8A-4147-A177-3AD203B41FA5}">
                      <a16:colId xmlns:a16="http://schemas.microsoft.com/office/drawing/2014/main" val="20000"/>
                    </a:ext>
                  </a:extLst>
                </a:gridCol>
                <a:gridCol w="2762101">
                  <a:extLst>
                    <a:ext uri="{9D8B030D-6E8A-4147-A177-3AD203B41FA5}">
                      <a16:colId xmlns:a16="http://schemas.microsoft.com/office/drawing/2014/main" val="20001"/>
                    </a:ext>
                  </a:extLst>
                </a:gridCol>
                <a:gridCol w="35077">
                  <a:extLst>
                    <a:ext uri="{9D8B030D-6E8A-4147-A177-3AD203B41FA5}">
                      <a16:colId xmlns:a16="http://schemas.microsoft.com/office/drawing/2014/main" val="20002"/>
                    </a:ext>
                  </a:extLst>
                </a:gridCol>
                <a:gridCol w="216703">
                  <a:extLst>
                    <a:ext uri="{9D8B030D-6E8A-4147-A177-3AD203B41FA5}">
                      <a16:colId xmlns:a16="http://schemas.microsoft.com/office/drawing/2014/main" val="20003"/>
                    </a:ext>
                  </a:extLst>
                </a:gridCol>
                <a:gridCol w="468300">
                  <a:extLst>
                    <a:ext uri="{9D8B030D-6E8A-4147-A177-3AD203B41FA5}">
                      <a16:colId xmlns:a16="http://schemas.microsoft.com/office/drawing/2014/main" val="20004"/>
                    </a:ext>
                  </a:extLst>
                </a:gridCol>
              </a:tblGrid>
              <a:tr h="333511">
                <a:tc gridSpan="2">
                  <a:txBody>
                    <a:bodyPr/>
                    <a:lstStyle/>
                    <a:p>
                      <a:pPr algn="l" fontAlgn="b"/>
                      <a:r>
                        <a:rPr lang="es-SV" sz="1200" b="1" i="0" u="none" strike="noStrike" dirty="0">
                          <a:solidFill>
                            <a:srgbClr val="000099"/>
                          </a:solidFill>
                          <a:latin typeface="Calibri"/>
                        </a:rPr>
                        <a:t> F3: Desembolsos y gastos - en ($)         Periodo: P2 </a:t>
                      </a:r>
                    </a:p>
                  </a:txBody>
                  <a:tcPr marL="0" marR="0" marT="0" marB="0" anchor="ctr">
                    <a:lnL>
                      <a:noFill/>
                    </a:lnL>
                    <a:lnR>
                      <a:noFill/>
                    </a:lnR>
                    <a:lnT>
                      <a:noFill/>
                    </a:lnT>
                    <a:lnB>
                      <a:noFill/>
                    </a:lnB>
                  </a:tcPr>
                </a:tc>
                <a:tc hMerge="1">
                  <a:txBody>
                    <a:bodyPr/>
                    <a:lstStyle/>
                    <a:p>
                      <a:endParaRPr lang="es-ES"/>
                    </a:p>
                  </a:txBody>
                  <a:tcPr/>
                </a:tc>
                <a:tc>
                  <a:txBody>
                    <a:bodyPr/>
                    <a:lstStyle/>
                    <a:p>
                      <a:endParaRPr lang="es-ES" dirty="0"/>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s-SV" sz="1100" b="0" i="0" u="none" strike="noStrike">
                        <a:solidFill>
                          <a:srgbClr val="000000"/>
                        </a:solidFill>
                        <a:latin typeface="Calibri"/>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s-SV" sz="1100" b="0" i="0" u="none" strike="noStrike">
                        <a:solidFill>
                          <a:srgbClr val="000000"/>
                        </a:solidFill>
                        <a:latin typeface="Calibri"/>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50665">
                <a:tc>
                  <a:txBody>
                    <a:bodyPr/>
                    <a:lstStyle/>
                    <a:p>
                      <a:pPr algn="ctr" fontAlgn="ctr"/>
                      <a:r>
                        <a:rPr lang="es-SV" sz="1000" b="1" i="0" u="none" strike="noStrike" dirty="0">
                          <a:solidFill>
                            <a:srgbClr val="000000"/>
                          </a:solidFill>
                          <a:latin typeface="Calibri"/>
                        </a:rPr>
                        <a:t>Comentarios:</a:t>
                      </a:r>
                    </a:p>
                  </a:txBody>
                  <a:tcPr marL="0" marR="0" marT="0" marB="0" anchor="ctr">
                    <a:lnL>
                      <a:noFill/>
                    </a:lnL>
                    <a:lnR w="12700" cap="flat" cmpd="sng" algn="ctr">
                      <a:solidFill>
                        <a:schemeClr val="tx1"/>
                      </a:solidFill>
                      <a:prstDash val="solid"/>
                      <a:round/>
                      <a:headEnd type="none" w="med" len="med"/>
                      <a:tailEnd type="none" w="med" len="med"/>
                    </a:lnR>
                    <a:lnT>
                      <a:noFill/>
                    </a:lnT>
                    <a:lnB>
                      <a:noFill/>
                    </a:lnB>
                    <a:solidFill>
                      <a:srgbClr val="FFFF99"/>
                    </a:solidFill>
                  </a:tcPr>
                </a:tc>
                <a:tc gridSpan="4">
                  <a:txBody>
                    <a:bodyPr/>
                    <a:lstStyle/>
                    <a:p>
                      <a:pPr algn="l" fontAlgn="ctr"/>
                      <a:r>
                        <a:rPr lang="es-SV" sz="1100" b="0" i="0" u="none" strike="noStrike" dirty="0">
                          <a:solidFill>
                            <a:srgbClr val="000000"/>
                          </a:solidFill>
                          <a:latin typeface="Calibri"/>
                        </a:rPr>
                        <a:t>La diferencia entre el desembolso y gasto se debe a:</a:t>
                      </a:r>
                    </a:p>
                    <a:p>
                      <a:pPr algn="l" fontAlgn="ctr"/>
                      <a:endParaRPr lang="es-SV" sz="1100" b="0" i="0" u="none" strike="noStrike" dirty="0">
                        <a:solidFill>
                          <a:srgbClr val="000000"/>
                        </a:solidFill>
                        <a:latin typeface="Calibri"/>
                      </a:endParaRPr>
                    </a:p>
                    <a:p>
                      <a:pPr algn="l" fontAlgn="ctr"/>
                      <a:r>
                        <a:rPr lang="es-SV" sz="1100" b="0" i="0" u="none" strike="noStrike" dirty="0">
                          <a:solidFill>
                            <a:srgbClr val="000000"/>
                          </a:solidFill>
                          <a:latin typeface="Calibri"/>
                        </a:rPr>
                        <a:t>Los compromisos del 2017 que se tienen con los proveedores y que se pagaran en el  2018.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734127083"/>
              </p:ext>
            </p:extLst>
          </p:nvPr>
        </p:nvGraphicFramePr>
        <p:xfrm>
          <a:off x="4572001" y="1628800"/>
          <a:ext cx="4464496" cy="1584176"/>
        </p:xfrm>
        <a:graphic>
          <a:graphicData uri="http://schemas.openxmlformats.org/drawingml/2006/table">
            <a:tbl>
              <a:tblPr/>
              <a:tblGrid>
                <a:gridCol w="637785">
                  <a:extLst>
                    <a:ext uri="{9D8B030D-6E8A-4147-A177-3AD203B41FA5}">
                      <a16:colId xmlns:a16="http://schemas.microsoft.com/office/drawing/2014/main" val="20000"/>
                    </a:ext>
                  </a:extLst>
                </a:gridCol>
                <a:gridCol w="3826711">
                  <a:extLst>
                    <a:ext uri="{9D8B030D-6E8A-4147-A177-3AD203B41FA5}">
                      <a16:colId xmlns:a16="http://schemas.microsoft.com/office/drawing/2014/main" val="20001"/>
                    </a:ext>
                  </a:extLst>
                </a:gridCol>
              </a:tblGrid>
              <a:tr h="324036">
                <a:tc gridSpan="2">
                  <a:txBody>
                    <a:bodyPr/>
                    <a:lstStyle/>
                    <a:p>
                      <a:pPr algn="l" fontAlgn="b"/>
                      <a:r>
                        <a:rPr lang="es-SV" sz="1200" b="1" i="0" u="none" strike="noStrike" dirty="0">
                          <a:solidFill>
                            <a:srgbClr val="000099"/>
                          </a:solidFill>
                          <a:latin typeface="Calibri"/>
                        </a:rPr>
                        <a:t> F3a: Detalles Desembolsos y gastos - en ($)         Periodo: P2 </a:t>
                      </a:r>
                    </a:p>
                  </a:txBody>
                  <a:tcPr marL="0" marR="0" marT="0" marB="0" anchor="ctr">
                    <a:lnL>
                      <a:noFill/>
                    </a:lnL>
                    <a:lnR>
                      <a:noFill/>
                    </a:lnR>
                    <a:lnT>
                      <a:noFill/>
                    </a:lnT>
                    <a:lnB w="6350" cap="flat" cmpd="sng" algn="ctr">
                      <a:solidFill>
                        <a:srgbClr val="1F1C1B"/>
                      </a:solidFill>
                      <a:prstDash val="solid"/>
                      <a:round/>
                      <a:headEnd type="none" w="med" len="med"/>
                      <a:tailEnd type="none" w="med" len="med"/>
                    </a:lnB>
                  </a:tcPr>
                </a:tc>
                <a:tc hMerge="1">
                  <a:txBody>
                    <a:bodyPr/>
                    <a:lstStyle/>
                    <a:p>
                      <a:endParaRPr lang="es-ES"/>
                    </a:p>
                  </a:txBody>
                  <a:tcPr/>
                </a:tc>
                <a:extLst>
                  <a:ext uri="{0D108BD9-81ED-4DB2-BD59-A6C34878D82A}">
                    <a16:rowId xmlns:a16="http://schemas.microsoft.com/office/drawing/2014/main" val="10000"/>
                  </a:ext>
                </a:extLst>
              </a:tr>
              <a:tr h="1260140">
                <a:tc>
                  <a:txBody>
                    <a:bodyPr/>
                    <a:lstStyle/>
                    <a:p>
                      <a:pPr algn="ctr" fontAlgn="ctr"/>
                      <a:r>
                        <a:rPr lang="es-SV" sz="800" b="1" i="0" u="none" strike="noStrike" dirty="0">
                          <a:solidFill>
                            <a:srgbClr val="000000"/>
                          </a:solidFill>
                          <a:latin typeface="Calibri"/>
                        </a:rPr>
                        <a:t>Comentarios:</a:t>
                      </a:r>
                    </a:p>
                  </a:txBody>
                  <a:tcPr marL="0" marR="0" marT="0" marB="0" anchor="ctr">
                    <a:lnL w="6350" cap="flat" cmpd="sng" algn="ctr">
                      <a:solidFill>
                        <a:srgbClr val="1F1C1B"/>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F1C1B"/>
                      </a:solidFill>
                      <a:prstDash val="solid"/>
                      <a:round/>
                      <a:headEnd type="none" w="med" len="med"/>
                      <a:tailEnd type="none" w="med" len="med"/>
                    </a:lnT>
                    <a:lnB w="6350" cap="flat" cmpd="sng" algn="ctr">
                      <a:solidFill>
                        <a:srgbClr val="1F1C1B"/>
                      </a:solidFill>
                      <a:prstDash val="solid"/>
                      <a:round/>
                      <a:headEnd type="none" w="med" len="med"/>
                      <a:tailEnd type="none" w="med" len="med"/>
                    </a:lnB>
                    <a:solidFill>
                      <a:srgbClr val="FFFF99"/>
                    </a:solidFill>
                  </a:tcPr>
                </a:tc>
                <a:tc>
                  <a:txBody>
                    <a:bodyPr/>
                    <a:lstStyle/>
                    <a:p>
                      <a:pPr algn="just" fontAlgn="ctr"/>
                      <a:r>
                        <a:rPr lang="es-SV" sz="1050" b="0" i="0" u="none" strike="noStrike" dirty="0">
                          <a:solidFill>
                            <a:srgbClr val="000000"/>
                          </a:solidFill>
                          <a:latin typeface="Calibri"/>
                        </a:rPr>
                        <a:t>Del 100% desembolsado a PNUD 2016 y 2017 ($ 4,147,941.53):  </a:t>
                      </a:r>
                    </a:p>
                    <a:p>
                      <a:pPr algn="just" fontAlgn="ctr"/>
                      <a:r>
                        <a:rPr lang="es-SV" sz="1050" b="0" i="0" u="none" strike="noStrike" dirty="0">
                          <a:solidFill>
                            <a:srgbClr val="000000"/>
                          </a:solidFill>
                          <a:latin typeface="Calibri"/>
                        </a:rPr>
                        <a:t>ha gastado $2,333,377.44 y se tiene de compromisos el monto de $792,288.78, así como también se recalendarizó y se reprogramo la cantidad de $1,022,275.31. </a:t>
                      </a:r>
                    </a:p>
                    <a:p>
                      <a:pPr algn="just" fontAlgn="ctr"/>
                      <a:r>
                        <a:rPr lang="es-SV" sz="1050" b="0" i="0" u="none" strike="noStrike" dirty="0">
                          <a:solidFill>
                            <a:srgbClr val="000000"/>
                          </a:solidFill>
                          <a:latin typeface="Calibri"/>
                        </a:rPr>
                        <a:t>Así también se desembolso y se gasto  $701,066.58 en OPS y se pago a Plan Internacional la cantidad de $160,869.32. En el MINSAL se gasto la cantidad de $640,053.53.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bl>
          </a:graphicData>
        </a:graphic>
      </p:graphicFrame>
      <p:graphicFrame>
        <p:nvGraphicFramePr>
          <p:cNvPr id="7" name="Gráfico 6">
            <a:extLst>
              <a:ext uri="{FF2B5EF4-FFF2-40B4-BE49-F238E27FC236}">
                <a16:creationId xmlns:a16="http://schemas.microsoft.com/office/drawing/2014/main" id="{76FB7CF9-C1F5-452D-8F02-2D6B149780BE}"/>
              </a:ext>
            </a:extLst>
          </p:cNvPr>
          <p:cNvGraphicFramePr>
            <a:graphicFrameLocks/>
          </p:cNvGraphicFramePr>
          <p:nvPr>
            <p:extLst>
              <p:ext uri="{D42A27DB-BD31-4B8C-83A1-F6EECF244321}">
                <p14:modId xmlns:p14="http://schemas.microsoft.com/office/powerpoint/2010/main" val="3191023477"/>
              </p:ext>
            </p:extLst>
          </p:nvPr>
        </p:nvGraphicFramePr>
        <p:xfrm>
          <a:off x="144641" y="3284984"/>
          <a:ext cx="4355351"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a:extLst>
              <a:ext uri="{FF2B5EF4-FFF2-40B4-BE49-F238E27FC236}">
                <a16:creationId xmlns:a16="http://schemas.microsoft.com/office/drawing/2014/main" id="{5D8B9C49-D29D-4BF1-A606-4BFBE857A1C1}"/>
              </a:ext>
            </a:extLst>
          </p:cNvPr>
          <p:cNvGraphicFramePr>
            <a:graphicFrameLocks/>
          </p:cNvGraphicFramePr>
          <p:nvPr>
            <p:extLst>
              <p:ext uri="{D42A27DB-BD31-4B8C-83A1-F6EECF244321}">
                <p14:modId xmlns:p14="http://schemas.microsoft.com/office/powerpoint/2010/main" val="3744137874"/>
              </p:ext>
            </p:extLst>
          </p:nvPr>
        </p:nvGraphicFramePr>
        <p:xfrm>
          <a:off x="4572000" y="3380593"/>
          <a:ext cx="4464497" cy="32488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sz="3600" i="1" dirty="0">
                <a:solidFill>
                  <a:srgbClr val="0000FF"/>
                </a:solidFill>
                <a:effectLst>
                  <a:outerShdw blurRad="38100" dist="38100" dir="2700000" algn="tl">
                    <a:srgbClr val="000000">
                      <a:alpha val="43137"/>
                    </a:srgbClr>
                  </a:outerShdw>
                </a:effectLst>
              </a:rPr>
              <a:t>Indicadores financieros</a:t>
            </a:r>
            <a:r>
              <a:rPr lang="es-SV" sz="3600" dirty="0">
                <a:solidFill>
                  <a:srgbClr val="0000FF"/>
                </a:solidFill>
                <a:effectLst>
                  <a:outerShdw blurRad="38100" dist="38100" dir="2700000" algn="tl">
                    <a:srgbClr val="000000">
                      <a:alpha val="43137"/>
                    </a:srgbClr>
                  </a:outerShdw>
                </a:effectLst>
              </a:rPr>
              <a:t> </a:t>
            </a:r>
            <a:endParaRPr lang="es-ES" sz="3600" dirty="0">
              <a:solidFill>
                <a:srgbClr val="0000FF"/>
              </a:solidFill>
              <a:effectLst>
                <a:outerShdw blurRad="38100" dist="38100" dir="2700000" algn="tl">
                  <a:srgbClr val="000000">
                    <a:alpha val="43137"/>
                  </a:srgbClr>
                </a:outerShdw>
              </a:effectLst>
            </a:endParaRPr>
          </a:p>
        </p:txBody>
      </p:sp>
      <p:graphicFrame>
        <p:nvGraphicFramePr>
          <p:cNvPr id="5" name="4 Tabla"/>
          <p:cNvGraphicFramePr>
            <a:graphicFrameLocks noGrp="1"/>
          </p:cNvGraphicFramePr>
          <p:nvPr/>
        </p:nvGraphicFramePr>
        <p:xfrm>
          <a:off x="2555776" y="1628800"/>
          <a:ext cx="4320480" cy="1296144"/>
        </p:xfrm>
        <a:graphic>
          <a:graphicData uri="http://schemas.openxmlformats.org/drawingml/2006/table">
            <a:tbl>
              <a:tblPr/>
              <a:tblGrid>
                <a:gridCol w="996252">
                  <a:extLst>
                    <a:ext uri="{9D8B030D-6E8A-4147-A177-3AD203B41FA5}">
                      <a16:colId xmlns:a16="http://schemas.microsoft.com/office/drawing/2014/main" val="20000"/>
                    </a:ext>
                  </a:extLst>
                </a:gridCol>
                <a:gridCol w="3324228">
                  <a:extLst>
                    <a:ext uri="{9D8B030D-6E8A-4147-A177-3AD203B41FA5}">
                      <a16:colId xmlns:a16="http://schemas.microsoft.com/office/drawing/2014/main" val="20001"/>
                    </a:ext>
                  </a:extLst>
                </a:gridCol>
              </a:tblGrid>
              <a:tr h="432048">
                <a:tc gridSpan="2">
                  <a:txBody>
                    <a:bodyPr/>
                    <a:lstStyle/>
                    <a:p>
                      <a:pPr algn="l" fontAlgn="b"/>
                      <a:r>
                        <a:rPr lang="es-SV" sz="1050" b="1" i="0" u="none" strike="noStrike" dirty="0">
                          <a:solidFill>
                            <a:srgbClr val="000099"/>
                          </a:solidFill>
                          <a:latin typeface="Calibri"/>
                        </a:rPr>
                        <a:t> F4: Último ciclo de información y desembolso del RP   Periodo: P2 </a:t>
                      </a:r>
                    </a:p>
                  </a:txBody>
                  <a:tcPr marL="0" marR="0" marT="0" marB="0" anchor="b">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0"/>
                  </a:ext>
                </a:extLst>
              </a:tr>
              <a:tr h="864096">
                <a:tc>
                  <a:txBody>
                    <a:bodyPr/>
                    <a:lstStyle/>
                    <a:p>
                      <a:pPr algn="l" fontAlgn="ctr"/>
                      <a:r>
                        <a:rPr lang="es-SV" sz="800" b="1" i="0" u="none" strike="noStrike">
                          <a:solidFill>
                            <a:srgbClr val="000000"/>
                          </a:solidFill>
                          <a:latin typeface="Calibri"/>
                        </a:rPr>
                        <a:t>Comentarios:</a:t>
                      </a:r>
                    </a:p>
                  </a:txBody>
                  <a:tcPr marL="0" marR="0" marT="0" marB="0" anchor="ctr">
                    <a:lnL>
                      <a:noFill/>
                    </a:lnL>
                    <a:lnR w="6350" cap="flat" cmpd="sng" algn="ctr">
                      <a:solidFill>
                        <a:srgbClr val="003300"/>
                      </a:solidFill>
                      <a:prstDash val="solid"/>
                      <a:round/>
                      <a:headEnd type="none" w="med" len="med"/>
                      <a:tailEnd type="none" w="med" len="med"/>
                    </a:lnR>
                    <a:lnT>
                      <a:noFill/>
                    </a:lnT>
                    <a:lnB>
                      <a:noFill/>
                    </a:lnB>
                    <a:solidFill>
                      <a:srgbClr val="FFFF99"/>
                    </a:solidFill>
                  </a:tcPr>
                </a:tc>
                <a:tc>
                  <a:txBody>
                    <a:bodyPr/>
                    <a:lstStyle/>
                    <a:p>
                      <a:pPr algn="l" fontAlgn="ctr"/>
                      <a:r>
                        <a:rPr lang="es-SV" sz="1100" b="0" i="0" u="none" strike="noStrike" dirty="0">
                          <a:solidFill>
                            <a:srgbClr val="000000"/>
                          </a:solidFill>
                          <a:latin typeface="Calibri"/>
                        </a:rPr>
                        <a:t>Se ha cumplido con los informes presentados de forma oportuna, así como el FM a enviado los desembolsos de forma anticipado. </a:t>
                      </a:r>
                    </a:p>
                  </a:txBody>
                  <a:tcPr marL="0" marR="0" marT="0" marB="0" anchor="ctr">
                    <a:lnL w="6350" cap="flat" cmpd="sng" algn="ctr">
                      <a:solidFill>
                        <a:srgbClr val="003300"/>
                      </a:solidFill>
                      <a:prstDash val="solid"/>
                      <a:round/>
                      <a:headEnd type="none" w="med" len="med"/>
                      <a:tailEnd type="none" w="med" len="med"/>
                    </a:lnL>
                    <a:lnR w="6350" cap="flat" cmpd="sng" algn="ctr">
                      <a:solidFill>
                        <a:srgbClr val="003300"/>
                      </a:solidFill>
                      <a:prstDash val="solid"/>
                      <a:round/>
                      <a:headEnd type="none" w="med" len="med"/>
                      <a:tailEnd type="none" w="med" len="med"/>
                    </a:lnR>
                    <a:lnT w="6350" cap="flat" cmpd="sng" algn="ctr">
                      <a:solidFill>
                        <a:srgbClr val="003300"/>
                      </a:solidFill>
                      <a:prstDash val="solid"/>
                      <a:round/>
                      <a:headEnd type="none" w="med" len="med"/>
                      <a:tailEnd type="none" w="med" len="med"/>
                    </a:lnT>
                    <a:lnB w="6350" cap="flat" cmpd="sng" algn="ctr">
                      <a:solidFill>
                        <a:srgbClr val="003300"/>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nvGraphicFramePr>
        <p:xfrm>
          <a:off x="2051720" y="3284984"/>
          <a:ext cx="5256584" cy="1800201"/>
        </p:xfrm>
        <a:graphic>
          <a:graphicData uri="http://schemas.openxmlformats.org/drawingml/2006/table">
            <a:tbl>
              <a:tblPr/>
              <a:tblGrid>
                <a:gridCol w="2582977">
                  <a:extLst>
                    <a:ext uri="{9D8B030D-6E8A-4147-A177-3AD203B41FA5}">
                      <a16:colId xmlns:a16="http://schemas.microsoft.com/office/drawing/2014/main" val="20000"/>
                    </a:ext>
                  </a:extLst>
                </a:gridCol>
                <a:gridCol w="1202917">
                  <a:extLst>
                    <a:ext uri="{9D8B030D-6E8A-4147-A177-3AD203B41FA5}">
                      <a16:colId xmlns:a16="http://schemas.microsoft.com/office/drawing/2014/main" val="20001"/>
                    </a:ext>
                  </a:extLst>
                </a:gridCol>
                <a:gridCol w="1470690">
                  <a:extLst>
                    <a:ext uri="{9D8B030D-6E8A-4147-A177-3AD203B41FA5}">
                      <a16:colId xmlns:a16="http://schemas.microsoft.com/office/drawing/2014/main" val="20002"/>
                    </a:ext>
                  </a:extLst>
                </a:gridCol>
              </a:tblGrid>
              <a:tr h="418402">
                <a:tc gridSpan="3">
                  <a:txBody>
                    <a:bodyPr/>
                    <a:lstStyle/>
                    <a:p>
                      <a:pPr algn="ctr" fontAlgn="ctr"/>
                      <a:r>
                        <a:rPr lang="es-SV" sz="1400" b="0" i="0" u="none" strike="noStrike" dirty="0">
                          <a:solidFill>
                            <a:srgbClr val="800000"/>
                          </a:solidFill>
                          <a:latin typeface="Calibri"/>
                        </a:rPr>
                        <a:t> Último desembolso de fondos: Días calendario </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354032">
                <a:tc>
                  <a:txBody>
                    <a:bodyPr/>
                    <a:lstStyle/>
                    <a:p>
                      <a:pPr algn="ctr" fontAlgn="b"/>
                      <a:r>
                        <a:rPr lang="es-SV" sz="1400" b="0" i="0" u="none" strike="noStrike" dirty="0">
                          <a:solidFill>
                            <a:srgbClr val="000000"/>
                          </a:solidFill>
                          <a:latin typeface="Calibri"/>
                        </a:rPr>
                        <a:t> </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050" b="0" i="0" u="none" strike="noStrike" dirty="0">
                          <a:solidFill>
                            <a:srgbClr val="800000"/>
                          </a:solidFill>
                          <a:latin typeface="Calibri"/>
                        </a:rPr>
                        <a:t> (Días) esperados </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050" b="0" i="0" u="none" strike="noStrike" dirty="0">
                          <a:solidFill>
                            <a:srgbClr val="800000"/>
                          </a:solidFill>
                          <a:latin typeface="Calibri"/>
                        </a:rPr>
                        <a:t> (Días) reales </a:t>
                      </a:r>
                    </a:p>
                  </a:txBody>
                  <a:tcPr marL="0" marR="0" marT="0" marB="0" anchor="ctr">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extLst>
                  <a:ext uri="{0D108BD9-81ED-4DB2-BD59-A6C34878D82A}">
                    <a16:rowId xmlns:a16="http://schemas.microsoft.com/office/drawing/2014/main" val="10001"/>
                  </a:ext>
                </a:extLst>
              </a:tr>
              <a:tr h="418402">
                <a:tc>
                  <a:txBody>
                    <a:bodyPr/>
                    <a:lstStyle/>
                    <a:p>
                      <a:pPr algn="l" fontAlgn="b"/>
                      <a:r>
                        <a:rPr lang="es-SV" sz="900" b="0" i="0" u="none" strike="noStrike" dirty="0">
                          <a:solidFill>
                            <a:srgbClr val="800000"/>
                          </a:solidFill>
                          <a:latin typeface="Calibri"/>
                        </a:rPr>
                        <a:t>Días tardados en presentar el informe de progreso actualizado y solicitud de desembolso al ALF</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200" b="1" i="0" u="none" strike="noStrike" dirty="0">
                          <a:solidFill>
                            <a:srgbClr val="000000"/>
                          </a:solidFill>
                          <a:latin typeface="Calibri"/>
                        </a:rPr>
                        <a:t>45</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200" b="1" i="0" u="none" strike="noStrike" dirty="0">
                          <a:solidFill>
                            <a:srgbClr val="000000"/>
                          </a:solidFill>
                          <a:latin typeface="Calibri"/>
                        </a:rPr>
                        <a:t>45</a:t>
                      </a:r>
                    </a:p>
                  </a:txBody>
                  <a:tcPr marL="0" marR="0" marT="0" marB="0" anchor="ctr">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CC99"/>
                    </a:solidFill>
                  </a:tcPr>
                </a:tc>
                <a:extLst>
                  <a:ext uri="{0D108BD9-81ED-4DB2-BD59-A6C34878D82A}">
                    <a16:rowId xmlns:a16="http://schemas.microsoft.com/office/drawing/2014/main" val="10002"/>
                  </a:ext>
                </a:extLst>
              </a:tr>
              <a:tr h="300391">
                <a:tc>
                  <a:txBody>
                    <a:bodyPr/>
                    <a:lstStyle/>
                    <a:p>
                      <a:pPr algn="l" fontAlgn="b"/>
                      <a:r>
                        <a:rPr lang="es-SV" sz="900" b="0" i="0" u="none" strike="noStrike" dirty="0">
                          <a:solidFill>
                            <a:srgbClr val="800000"/>
                          </a:solidFill>
                          <a:latin typeface="Calibri"/>
                        </a:rPr>
                        <a:t>Días que el desembolso ha tardado en llegar al RP</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200" b="1" i="0" u="none" strike="noStrike">
                          <a:solidFill>
                            <a:srgbClr val="000000"/>
                          </a:solidFill>
                          <a:latin typeface="Calibri"/>
                        </a:rPr>
                        <a:t>45</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200" b="1" i="0" u="none" strike="noStrike" dirty="0">
                          <a:solidFill>
                            <a:srgbClr val="000000"/>
                          </a:solidFill>
                          <a:latin typeface="Calibri"/>
                        </a:rPr>
                        <a:t>27</a:t>
                      </a:r>
                    </a:p>
                  </a:txBody>
                  <a:tcPr marL="0" marR="0" marT="0" marB="0" anchor="ctr">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CC99"/>
                    </a:solidFill>
                  </a:tcPr>
                </a:tc>
                <a:extLst>
                  <a:ext uri="{0D108BD9-81ED-4DB2-BD59-A6C34878D82A}">
                    <a16:rowId xmlns:a16="http://schemas.microsoft.com/office/drawing/2014/main" val="10003"/>
                  </a:ext>
                </a:extLst>
              </a:tr>
              <a:tr h="308974">
                <a:tc>
                  <a:txBody>
                    <a:bodyPr/>
                    <a:lstStyle/>
                    <a:p>
                      <a:pPr algn="l" fontAlgn="b"/>
                      <a:r>
                        <a:rPr lang="es-SV" sz="900" b="0" i="0" u="none" strike="noStrike" dirty="0">
                          <a:solidFill>
                            <a:srgbClr val="800000"/>
                          </a:solidFill>
                          <a:latin typeface="Calibri"/>
                        </a:rPr>
                        <a:t>Días que el desembolso ha tardado en llegar a los agentes de compra</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ctr" fontAlgn="b"/>
                      <a:r>
                        <a:rPr lang="es-SV" sz="1200" b="1" i="0" u="none" strike="noStrike">
                          <a:solidFill>
                            <a:srgbClr val="000000"/>
                          </a:solidFill>
                          <a:latin typeface="Calibri"/>
                        </a:rPr>
                        <a:t>0</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ctr" fontAlgn="b"/>
                      <a:r>
                        <a:rPr lang="es-SV" sz="1200" b="0" i="0" u="none" strike="noStrike" dirty="0">
                          <a:solidFill>
                            <a:srgbClr val="000000"/>
                          </a:solidFill>
                          <a:latin typeface="Calibri"/>
                        </a:rPr>
                        <a:t>0</a:t>
                      </a:r>
                    </a:p>
                  </a:txBody>
                  <a:tcPr marL="0" marR="0" marT="0" marB="0" anchor="ctr">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sz="3600" i="1" dirty="0">
                <a:solidFill>
                  <a:srgbClr val="C00000"/>
                </a:solidFill>
                <a:effectLst>
                  <a:outerShdw blurRad="38100" dist="38100" dir="2700000" algn="tl">
                    <a:srgbClr val="000000">
                      <a:alpha val="43137"/>
                    </a:srgbClr>
                  </a:outerShdw>
                </a:effectLst>
              </a:rPr>
              <a:t>Indicadores de Gestión</a:t>
            </a:r>
            <a:endParaRPr lang="es-ES" sz="3600" dirty="0">
              <a:solidFill>
                <a:srgbClr val="C00000"/>
              </a:solidFill>
              <a:effectLst>
                <a:outerShdw blurRad="38100" dist="38100" dir="2700000" algn="tl">
                  <a:srgbClr val="000000">
                    <a:alpha val="43137"/>
                  </a:srgbClr>
                </a:outerShdw>
              </a:effectLst>
            </a:endParaRPr>
          </a:p>
        </p:txBody>
      </p:sp>
      <p:graphicFrame>
        <p:nvGraphicFramePr>
          <p:cNvPr id="9" name="8 Tabla"/>
          <p:cNvGraphicFramePr>
            <a:graphicFrameLocks noGrp="1"/>
          </p:cNvGraphicFramePr>
          <p:nvPr>
            <p:extLst>
              <p:ext uri="{D42A27DB-BD31-4B8C-83A1-F6EECF244321}">
                <p14:modId xmlns:p14="http://schemas.microsoft.com/office/powerpoint/2010/main" val="3008545791"/>
              </p:ext>
            </p:extLst>
          </p:nvPr>
        </p:nvGraphicFramePr>
        <p:xfrm>
          <a:off x="612648" y="1412776"/>
          <a:ext cx="7991800" cy="1251915"/>
        </p:xfrm>
        <a:graphic>
          <a:graphicData uri="http://schemas.openxmlformats.org/drawingml/2006/table">
            <a:tbl>
              <a:tblPr/>
              <a:tblGrid>
                <a:gridCol w="1822058">
                  <a:extLst>
                    <a:ext uri="{9D8B030D-6E8A-4147-A177-3AD203B41FA5}">
                      <a16:colId xmlns:a16="http://schemas.microsoft.com/office/drawing/2014/main" val="20000"/>
                    </a:ext>
                  </a:extLst>
                </a:gridCol>
                <a:gridCol w="6169742">
                  <a:extLst>
                    <a:ext uri="{9D8B030D-6E8A-4147-A177-3AD203B41FA5}">
                      <a16:colId xmlns:a16="http://schemas.microsoft.com/office/drawing/2014/main" val="20001"/>
                    </a:ext>
                  </a:extLst>
                </a:gridCol>
              </a:tblGrid>
              <a:tr h="451815">
                <a:tc gridSpan="2">
                  <a:txBody>
                    <a:bodyPr/>
                    <a:lstStyle/>
                    <a:p>
                      <a:pPr algn="l" fontAlgn="b"/>
                      <a:r>
                        <a:rPr lang="es-SV" sz="1100" b="1" i="0" u="none" strike="noStrike" dirty="0">
                          <a:solidFill>
                            <a:srgbClr val="000000"/>
                          </a:solidFill>
                          <a:latin typeface="Calibri"/>
                        </a:rPr>
                        <a:t> </a:t>
                      </a:r>
                      <a:r>
                        <a:rPr lang="es-SV" sz="1100" b="1" i="0" u="none" strike="noStrike" dirty="0">
                          <a:solidFill>
                            <a:schemeClr val="bg2">
                              <a:lumMod val="25000"/>
                            </a:schemeClr>
                          </a:solidFill>
                          <a:latin typeface="Calibri"/>
                        </a:rPr>
                        <a:t>M1: Estado de las condiciones precedentes y acciones con fecha límite     Periodo: P2 </a:t>
                      </a:r>
                    </a:p>
                  </a:txBody>
                  <a:tcPr marL="0" marR="0" marT="0" marB="0" anchor="ctr">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0"/>
                  </a:ext>
                </a:extLst>
              </a:tr>
              <a:tr h="268265">
                <a:tc>
                  <a:txBody>
                    <a:bodyPr/>
                    <a:lstStyle/>
                    <a:p>
                      <a:pPr algn="ctr" fontAlgn="ctr"/>
                      <a:r>
                        <a:rPr lang="es-SV" sz="1100" b="1" i="0" u="none" strike="noStrike" dirty="0">
                          <a:solidFill>
                            <a:srgbClr val="000000"/>
                          </a:solidFill>
                          <a:latin typeface="Calibri"/>
                        </a:rPr>
                        <a:t>Comentarios:</a:t>
                      </a:r>
                    </a:p>
                  </a:txBody>
                  <a:tcPr marL="0" marR="0" marT="0" marB="0" anchor="ctr">
                    <a:lnL>
                      <a:noFill/>
                    </a:lnL>
                    <a:lnR w="6350" cap="flat" cmpd="sng" algn="ctr">
                      <a:solidFill>
                        <a:srgbClr val="003300"/>
                      </a:solidFill>
                      <a:prstDash val="solid"/>
                      <a:round/>
                      <a:headEnd type="none" w="med" len="med"/>
                      <a:tailEnd type="none" w="med" len="med"/>
                    </a:lnR>
                    <a:lnT>
                      <a:noFill/>
                    </a:lnT>
                    <a:lnB>
                      <a:noFill/>
                    </a:lnB>
                    <a:solidFill>
                      <a:srgbClr val="FFFF99"/>
                    </a:solidFill>
                  </a:tcPr>
                </a:tc>
                <a:tc>
                  <a:txBody>
                    <a:bodyPr/>
                    <a:lstStyle/>
                    <a:p>
                      <a:pPr algn="l" fontAlgn="b"/>
                      <a:r>
                        <a:rPr lang="es-SV" sz="1050" b="0" i="0" u="none" strike="noStrike" dirty="0">
                          <a:solidFill>
                            <a:srgbClr val="000000"/>
                          </a:solidFill>
                          <a:latin typeface="Calibri"/>
                        </a:rPr>
                        <a:t>De las Medidas de Gestión y Condiciones precedentes enlistadas en la Carta de Desempeño Programático de fecha 29 Sept 2017.</a:t>
                      </a:r>
                    </a:p>
                    <a:p>
                      <a:pPr algn="l" fontAlgn="b"/>
                      <a:endParaRPr lang="es-SV" sz="1050" b="0" i="0" u="none" strike="noStrike" dirty="0">
                        <a:solidFill>
                          <a:srgbClr val="000000"/>
                        </a:solidFill>
                        <a:latin typeface="Calibri"/>
                      </a:endParaRPr>
                    </a:p>
                    <a:p>
                      <a:pPr algn="l" fontAlgn="b"/>
                      <a:r>
                        <a:rPr lang="es-SV" sz="1050" b="0" i="0" u="none" strike="noStrike" dirty="0">
                          <a:solidFill>
                            <a:srgbClr val="000000"/>
                          </a:solidFill>
                          <a:latin typeface="Calibri"/>
                        </a:rPr>
                        <a:t>En el PUDR_TB remitido a Fondo Mundial en fecha 31 Marzo 2018; se reportaron 7 Condiciones en estatus de Cumplidas las otras 3 restantes en estatus de “En Curso”</a:t>
                      </a:r>
                    </a:p>
                  </a:txBody>
                  <a:tcPr marL="0" marR="0" marT="0" marB="0" anchor="ctr">
                    <a:lnL w="6350" cap="flat" cmpd="sng" algn="ctr">
                      <a:solidFill>
                        <a:srgbClr val="003300"/>
                      </a:solidFill>
                      <a:prstDash val="solid"/>
                      <a:round/>
                      <a:headEnd type="none" w="med" len="med"/>
                      <a:tailEnd type="none" w="med" len="med"/>
                    </a:lnL>
                    <a:lnR w="6350" cap="flat" cmpd="sng" algn="ctr">
                      <a:solidFill>
                        <a:srgbClr val="003300"/>
                      </a:solidFill>
                      <a:prstDash val="solid"/>
                      <a:round/>
                      <a:headEnd type="none" w="med" len="med"/>
                      <a:tailEnd type="none" w="med" len="med"/>
                    </a:lnR>
                    <a:lnT w="6350" cap="flat" cmpd="sng" algn="ctr">
                      <a:solidFill>
                        <a:srgbClr val="003300"/>
                      </a:solidFill>
                      <a:prstDash val="solid"/>
                      <a:round/>
                      <a:headEnd type="none" w="med" len="med"/>
                      <a:tailEnd type="none" w="med" len="med"/>
                    </a:lnT>
                    <a:lnB w="6350" cap="flat" cmpd="sng" algn="ctr">
                      <a:solidFill>
                        <a:srgbClr val="003300"/>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2909395562"/>
              </p:ext>
            </p:extLst>
          </p:nvPr>
        </p:nvGraphicFramePr>
        <p:xfrm>
          <a:off x="612648" y="4503405"/>
          <a:ext cx="7991801" cy="837059"/>
        </p:xfrm>
        <a:graphic>
          <a:graphicData uri="http://schemas.openxmlformats.org/drawingml/2006/table">
            <a:tbl>
              <a:tblPr/>
              <a:tblGrid>
                <a:gridCol w="1775955">
                  <a:extLst>
                    <a:ext uri="{9D8B030D-6E8A-4147-A177-3AD203B41FA5}">
                      <a16:colId xmlns:a16="http://schemas.microsoft.com/office/drawing/2014/main" val="20000"/>
                    </a:ext>
                  </a:extLst>
                </a:gridCol>
                <a:gridCol w="4483321">
                  <a:extLst>
                    <a:ext uri="{9D8B030D-6E8A-4147-A177-3AD203B41FA5}">
                      <a16:colId xmlns:a16="http://schemas.microsoft.com/office/drawing/2014/main" val="20001"/>
                    </a:ext>
                  </a:extLst>
                </a:gridCol>
                <a:gridCol w="1732525">
                  <a:extLst>
                    <a:ext uri="{9D8B030D-6E8A-4147-A177-3AD203B41FA5}">
                      <a16:colId xmlns:a16="http://schemas.microsoft.com/office/drawing/2014/main" val="20002"/>
                    </a:ext>
                  </a:extLst>
                </a:gridCol>
              </a:tblGrid>
              <a:tr h="161925">
                <a:tc gridSpan="2">
                  <a:txBody>
                    <a:bodyPr/>
                    <a:lstStyle/>
                    <a:p>
                      <a:pPr algn="l" fontAlgn="b"/>
                      <a:r>
                        <a:rPr kumimoji="0" lang="es-SV" sz="1000" b="1" i="0" u="none" strike="noStrike" kern="1200" dirty="0">
                          <a:solidFill>
                            <a:schemeClr val="bg2">
                              <a:lumMod val="25000"/>
                            </a:schemeClr>
                          </a:solidFill>
                          <a:latin typeface="Calibri"/>
                          <a:ea typeface="+mn-ea"/>
                          <a:cs typeface="+mn-cs"/>
                        </a:rPr>
                        <a:t> </a:t>
                      </a:r>
                      <a:r>
                        <a:rPr kumimoji="0" lang="es-SV" sz="1200" b="1" i="0" u="none" strike="noStrike" kern="1200" dirty="0">
                          <a:solidFill>
                            <a:schemeClr val="bg2">
                              <a:lumMod val="25000"/>
                            </a:schemeClr>
                          </a:solidFill>
                          <a:latin typeface="Calibri"/>
                          <a:ea typeface="+mn-ea"/>
                          <a:cs typeface="+mn-cs"/>
                        </a:rPr>
                        <a:t>M2: Estado de los principales puestos directivos del RP         Periodo:  P2 </a:t>
                      </a:r>
                    </a:p>
                  </a:txBody>
                  <a:tcPr marL="0" marR="0" marT="0" marB="0" anchor="b">
                    <a:lnL>
                      <a:noFill/>
                    </a:lnL>
                    <a:lnR>
                      <a:noFill/>
                    </a:lnR>
                    <a:lnT>
                      <a:noFill/>
                    </a:lnT>
                    <a:lnB>
                      <a:noFill/>
                    </a:lnB>
                  </a:tcPr>
                </a:tc>
                <a:tc hMerge="1">
                  <a:txBody>
                    <a:bodyPr/>
                    <a:lstStyle/>
                    <a:p>
                      <a:endParaRPr lang="es-ES"/>
                    </a:p>
                  </a:txBody>
                  <a:tcPr/>
                </a:tc>
                <a:tc>
                  <a:txBody>
                    <a:bodyPr/>
                    <a:lstStyle/>
                    <a:p>
                      <a:pPr algn="l" fontAlgn="b"/>
                      <a:endParaRPr lang="es-SV" sz="1100" b="0" i="0" u="none" strike="noStrike">
                        <a:solidFill>
                          <a:srgbClr val="000000"/>
                        </a:solidFill>
                        <a:latin typeface="Calibri"/>
                      </a:endParaRPr>
                    </a:p>
                  </a:txBody>
                  <a:tcPr marL="0" marR="0" marT="0" marB="0" anchor="b">
                    <a:lnL>
                      <a:noFill/>
                    </a:lnL>
                    <a:lnR>
                      <a:noFill/>
                    </a:lnR>
                    <a:lnT>
                      <a:noFill/>
                    </a:lnT>
                    <a:lnB w="6350" cap="flat" cmpd="sng" algn="ctr">
                      <a:solidFill>
                        <a:srgbClr val="131312"/>
                      </a:solidFill>
                      <a:prstDash val="solid"/>
                      <a:round/>
                      <a:headEnd type="none" w="med" len="med"/>
                      <a:tailEnd type="none" w="med" len="med"/>
                    </a:lnB>
                  </a:tcPr>
                </a:tc>
                <a:extLst>
                  <a:ext uri="{0D108BD9-81ED-4DB2-BD59-A6C34878D82A}">
                    <a16:rowId xmlns:a16="http://schemas.microsoft.com/office/drawing/2014/main" val="10000"/>
                  </a:ext>
                </a:extLst>
              </a:tr>
              <a:tr h="654179">
                <a:tc>
                  <a:txBody>
                    <a:bodyPr/>
                    <a:lstStyle/>
                    <a:p>
                      <a:pPr algn="ctr" fontAlgn="ctr"/>
                      <a:r>
                        <a:rPr lang="es-SV" sz="1100" b="1" i="0" u="none" strike="noStrike" dirty="0">
                          <a:solidFill>
                            <a:srgbClr val="000000"/>
                          </a:solidFill>
                          <a:latin typeface="Calibri"/>
                        </a:rPr>
                        <a:t>Comentarios:</a:t>
                      </a:r>
                    </a:p>
                  </a:txBody>
                  <a:tcPr marL="0" marR="0" marT="0" marB="0" anchor="ctr">
                    <a:lnL>
                      <a:noFill/>
                    </a:lnL>
                    <a:lnR w="6350" cap="flat" cmpd="sng" algn="ctr">
                      <a:solidFill>
                        <a:srgbClr val="131312"/>
                      </a:solidFill>
                      <a:prstDash val="solid"/>
                      <a:round/>
                      <a:headEnd type="none" w="med" len="med"/>
                      <a:tailEnd type="none" w="med" len="med"/>
                    </a:lnR>
                    <a:lnT>
                      <a:noFill/>
                    </a:lnT>
                    <a:lnB>
                      <a:noFill/>
                    </a:lnB>
                    <a:solidFill>
                      <a:srgbClr val="FFFF99"/>
                    </a:solidFill>
                  </a:tcPr>
                </a:tc>
                <a:tc gridSpan="2">
                  <a:txBody>
                    <a:bodyPr/>
                    <a:lstStyle/>
                    <a:p>
                      <a:pPr algn="l" fontAlgn="ctr"/>
                      <a:r>
                        <a:rPr lang="es-SV" sz="1200" b="0" i="0" u="none" strike="noStrike" dirty="0">
                          <a:solidFill>
                            <a:srgbClr val="000000"/>
                          </a:solidFill>
                          <a:latin typeface="Calibri"/>
                        </a:rPr>
                        <a:t>Los puestos directivos del RP se encuentran completos a la fecha.</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FF99"/>
                    </a:solidFill>
                  </a:tcPr>
                </a:tc>
                <a:tc hMerge="1">
                  <a:txBody>
                    <a:bodyPr/>
                    <a:lstStyle/>
                    <a:p>
                      <a:endParaRPr lang="es-ES"/>
                    </a:p>
                  </a:txBody>
                  <a:tcPr/>
                </a:tc>
                <a:extLst>
                  <a:ext uri="{0D108BD9-81ED-4DB2-BD59-A6C34878D82A}">
                    <a16:rowId xmlns:a16="http://schemas.microsoft.com/office/drawing/2014/main" val="10001"/>
                  </a:ext>
                </a:extLst>
              </a:tr>
            </a:tbl>
          </a:graphicData>
        </a:graphic>
      </p:graphicFrame>
      <p:graphicFrame>
        <p:nvGraphicFramePr>
          <p:cNvPr id="14" name="Chart 1">
            <a:extLst>
              <a:ext uri="{FF2B5EF4-FFF2-40B4-BE49-F238E27FC236}">
                <a16:creationId xmlns:a16="http://schemas.microsoft.com/office/drawing/2014/main" id="{12DB72B1-9D9C-4382-8605-9B2FEA3B7358}"/>
              </a:ext>
            </a:extLst>
          </p:cNvPr>
          <p:cNvGraphicFramePr>
            <a:graphicFrameLocks/>
          </p:cNvGraphicFramePr>
          <p:nvPr>
            <p:extLst>
              <p:ext uri="{D42A27DB-BD31-4B8C-83A1-F6EECF244321}">
                <p14:modId xmlns:p14="http://schemas.microsoft.com/office/powerpoint/2010/main" val="2006126747"/>
              </p:ext>
            </p:extLst>
          </p:nvPr>
        </p:nvGraphicFramePr>
        <p:xfrm>
          <a:off x="2411760" y="5340464"/>
          <a:ext cx="5832648" cy="13288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BB6A065B-D6F3-4155-90D8-6B969D2C2522}"/>
              </a:ext>
            </a:extLst>
          </p:cNvPr>
          <p:cNvGraphicFramePr>
            <a:graphicFrameLocks/>
          </p:cNvGraphicFramePr>
          <p:nvPr>
            <p:extLst>
              <p:ext uri="{D42A27DB-BD31-4B8C-83A1-F6EECF244321}">
                <p14:modId xmlns:p14="http://schemas.microsoft.com/office/powerpoint/2010/main" val="934316499"/>
              </p:ext>
            </p:extLst>
          </p:nvPr>
        </p:nvGraphicFramePr>
        <p:xfrm>
          <a:off x="612648" y="2615984"/>
          <a:ext cx="7991800" cy="18189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612775" y="228600"/>
            <a:ext cx="8153400" cy="990600"/>
          </a:xfrm>
        </p:spPr>
        <p:txBody>
          <a:bodyPr/>
          <a:lstStyle/>
          <a:p>
            <a:pPr eaLnBrk="1" hangingPunct="1"/>
            <a:r>
              <a:rPr lang="es-SV"/>
              <a:t>FARMACOS SEGUNDA LINEA TB.</a:t>
            </a:r>
          </a:p>
        </p:txBody>
      </p:sp>
      <p:sp>
        <p:nvSpPr>
          <p:cNvPr id="20483" name="4 CuadroTexto"/>
          <p:cNvSpPr txBox="1">
            <a:spLocks noChangeArrowheads="1"/>
          </p:cNvSpPr>
          <p:nvPr/>
        </p:nvSpPr>
        <p:spPr bwMode="auto">
          <a:xfrm>
            <a:off x="4885640" y="6513984"/>
            <a:ext cx="3888432" cy="230832"/>
          </a:xfrm>
          <a:prstGeom prst="rect">
            <a:avLst/>
          </a:prstGeom>
          <a:noFill/>
          <a:ln w="9525">
            <a:noFill/>
            <a:miter lim="800000"/>
            <a:headEnd/>
            <a:tailEnd/>
          </a:ln>
        </p:spPr>
        <p:txBody>
          <a:bodyPr wrap="square">
            <a:spAutoFit/>
          </a:bodyPr>
          <a:lstStyle/>
          <a:p>
            <a:r>
              <a:rPr lang="es-SV" sz="900" dirty="0">
                <a:latin typeface="Tw Cen MT" pitchFamily="34" charset="0"/>
              </a:rPr>
              <a:t>* Fuente de Información: Hospital de referencia Neumológico.</a:t>
            </a:r>
          </a:p>
        </p:txBody>
      </p:sp>
      <p:graphicFrame>
        <p:nvGraphicFramePr>
          <p:cNvPr id="3" name="Tabla 2">
            <a:extLst>
              <a:ext uri="{FF2B5EF4-FFF2-40B4-BE49-F238E27FC236}">
                <a16:creationId xmlns:a16="http://schemas.microsoft.com/office/drawing/2014/main" id="{7335E7C9-6D38-4661-885D-BCE3451D58B4}"/>
              </a:ext>
            </a:extLst>
          </p:cNvPr>
          <p:cNvGraphicFramePr>
            <a:graphicFrameLocks noGrp="1"/>
          </p:cNvGraphicFramePr>
          <p:nvPr>
            <p:extLst>
              <p:ext uri="{D42A27DB-BD31-4B8C-83A1-F6EECF244321}">
                <p14:modId xmlns:p14="http://schemas.microsoft.com/office/powerpoint/2010/main" val="405564359"/>
              </p:ext>
            </p:extLst>
          </p:nvPr>
        </p:nvGraphicFramePr>
        <p:xfrm>
          <a:off x="612775" y="1628800"/>
          <a:ext cx="7847657" cy="2066925"/>
        </p:xfrm>
        <a:graphic>
          <a:graphicData uri="http://schemas.openxmlformats.org/drawingml/2006/table">
            <a:tbl>
              <a:tblPr/>
              <a:tblGrid>
                <a:gridCol w="1244836">
                  <a:extLst>
                    <a:ext uri="{9D8B030D-6E8A-4147-A177-3AD203B41FA5}">
                      <a16:colId xmlns:a16="http://schemas.microsoft.com/office/drawing/2014/main" val="772802240"/>
                    </a:ext>
                  </a:extLst>
                </a:gridCol>
                <a:gridCol w="4901545">
                  <a:extLst>
                    <a:ext uri="{9D8B030D-6E8A-4147-A177-3AD203B41FA5}">
                      <a16:colId xmlns:a16="http://schemas.microsoft.com/office/drawing/2014/main" val="726470407"/>
                    </a:ext>
                  </a:extLst>
                </a:gridCol>
                <a:gridCol w="1701276">
                  <a:extLst>
                    <a:ext uri="{9D8B030D-6E8A-4147-A177-3AD203B41FA5}">
                      <a16:colId xmlns:a16="http://schemas.microsoft.com/office/drawing/2014/main" val="2188609691"/>
                    </a:ext>
                  </a:extLst>
                </a:gridCol>
              </a:tblGrid>
              <a:tr h="190500">
                <a:tc gridSpan="2">
                  <a:txBody>
                    <a:bodyPr/>
                    <a:lstStyle/>
                    <a:p>
                      <a:pPr algn="l" fontAlgn="b"/>
                      <a:r>
                        <a:rPr kumimoji="0" lang="es-SV" sz="1100" b="1" i="0" u="none" strike="noStrike" kern="1200" dirty="0">
                          <a:solidFill>
                            <a:schemeClr val="bg2">
                              <a:lumMod val="25000"/>
                            </a:schemeClr>
                          </a:solidFill>
                          <a:latin typeface="Calibri"/>
                          <a:ea typeface="+mn-ea"/>
                          <a:cs typeface="+mn-cs"/>
                        </a:rPr>
                        <a:t> M6: Diferencia entre existencias actuales y existencias de seguridad    Periodo:  P2 </a:t>
                      </a:r>
                    </a:p>
                  </a:txBody>
                  <a:tcPr marL="0" marR="0" marT="0" marB="0" anchor="b">
                    <a:lnL>
                      <a:noFill/>
                    </a:lnL>
                    <a:lnR>
                      <a:noFill/>
                    </a:lnR>
                    <a:lnT>
                      <a:noFill/>
                    </a:lnT>
                    <a:lnB>
                      <a:noFill/>
                    </a:lnB>
                  </a:tcPr>
                </a:tc>
                <a:tc hMerge="1">
                  <a:txBody>
                    <a:bodyPr/>
                    <a:lstStyle/>
                    <a:p>
                      <a:endParaRPr lang="es-SV"/>
                    </a:p>
                  </a:txBody>
                  <a:tcPr/>
                </a:tc>
                <a:tc>
                  <a:txBody>
                    <a:bodyPr/>
                    <a:lstStyle/>
                    <a:p>
                      <a:pPr algn="l" fontAlgn="b"/>
                      <a:endParaRPr lang="es-SV"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131312"/>
                      </a:solidFill>
                      <a:prstDash val="solid"/>
                      <a:round/>
                      <a:headEnd type="none" w="med" len="med"/>
                      <a:tailEnd type="none" w="med" len="med"/>
                    </a:lnB>
                  </a:tcPr>
                </a:tc>
                <a:extLst>
                  <a:ext uri="{0D108BD9-81ED-4DB2-BD59-A6C34878D82A}">
                    <a16:rowId xmlns:a16="http://schemas.microsoft.com/office/drawing/2014/main" val="1510692466"/>
                  </a:ext>
                </a:extLst>
              </a:tr>
              <a:tr h="1876425">
                <a:tc>
                  <a:txBody>
                    <a:bodyPr/>
                    <a:lstStyle/>
                    <a:p>
                      <a:pPr algn="ctr" fontAlgn="ctr"/>
                      <a:r>
                        <a:rPr lang="es-SV" sz="1100" b="1" i="0" u="none" strike="noStrike" dirty="0">
                          <a:solidFill>
                            <a:srgbClr val="000000"/>
                          </a:solidFill>
                          <a:effectLst/>
                          <a:latin typeface="Calibri" panose="020F0502020204030204" pitchFamily="34" charset="0"/>
                        </a:rPr>
                        <a:t>Comentarios:</a:t>
                      </a:r>
                    </a:p>
                  </a:txBody>
                  <a:tcPr marL="0" marR="0" marT="0" marB="0" anchor="ctr">
                    <a:lnL>
                      <a:noFill/>
                    </a:lnL>
                    <a:lnR w="6350" cap="flat" cmpd="sng" algn="ctr">
                      <a:solidFill>
                        <a:srgbClr val="131312"/>
                      </a:solidFill>
                      <a:prstDash val="solid"/>
                      <a:round/>
                      <a:headEnd type="none" w="med" len="med"/>
                      <a:tailEnd type="none" w="med" len="med"/>
                    </a:lnR>
                    <a:lnT>
                      <a:noFill/>
                    </a:lnT>
                    <a:lnB>
                      <a:noFill/>
                    </a:lnB>
                    <a:solidFill>
                      <a:srgbClr val="FFFF99"/>
                    </a:solidFill>
                  </a:tcPr>
                </a:tc>
                <a:tc gridSpan="2">
                  <a:txBody>
                    <a:bodyPr/>
                    <a:lstStyle/>
                    <a:p>
                      <a:pPr algn="l" fontAlgn="ctr"/>
                      <a:r>
                        <a:rPr lang="es-SV" sz="1100" b="0" i="0" u="none" strike="noStrike" dirty="0">
                          <a:solidFill>
                            <a:srgbClr val="000000"/>
                          </a:solidFill>
                          <a:effectLst/>
                          <a:latin typeface="Calibri" panose="020F0502020204030204" pitchFamily="34" charset="0"/>
                        </a:rPr>
                        <a:t>Los productos enlistados son medicamentos antituberculosos de segunda línea, es importante hacer mención que estos son adquiridos con financiamiento del Estado como compromiso de contrapartida.</a:t>
                      </a:r>
                      <a:br>
                        <a:rPr lang="es-SV" sz="1100" b="0" i="0" u="none" strike="noStrike" dirty="0">
                          <a:solidFill>
                            <a:srgbClr val="000000"/>
                          </a:solidFill>
                          <a:effectLst/>
                          <a:latin typeface="Calibri" panose="020F0502020204030204" pitchFamily="34" charset="0"/>
                        </a:rPr>
                      </a:br>
                      <a:br>
                        <a:rPr lang="es-SV" sz="1100" b="0" i="0" u="none" strike="noStrike" dirty="0">
                          <a:solidFill>
                            <a:srgbClr val="000000"/>
                          </a:solidFill>
                          <a:effectLst/>
                          <a:latin typeface="Calibri" panose="020F0502020204030204" pitchFamily="34" charset="0"/>
                        </a:rPr>
                      </a:br>
                      <a:r>
                        <a:rPr lang="es-SV" sz="1100" b="0" i="0" u="none" strike="noStrike" dirty="0">
                          <a:solidFill>
                            <a:srgbClr val="000000"/>
                          </a:solidFill>
                          <a:effectLst/>
                          <a:latin typeface="Calibri" panose="020F0502020204030204" pitchFamily="34" charset="0"/>
                        </a:rPr>
                        <a:t>Los medicamentos que se denotan como desabastecidos ha sido porque se han utilizado otros genérico familiar ejemplo de ello la Ciprofloxacina por Levofloxacina y la Gentamicina por Amikacina, medicamentos que son adquiridos por financiamiento del estado, el paciente no se ha encontrado sin su medicación.</a:t>
                      </a:r>
                      <a:br>
                        <a:rPr lang="es-SV" sz="1100" b="0" i="0" u="none" strike="noStrike" dirty="0">
                          <a:solidFill>
                            <a:srgbClr val="000000"/>
                          </a:solidFill>
                          <a:effectLst/>
                          <a:latin typeface="Calibri" panose="020F0502020204030204" pitchFamily="34" charset="0"/>
                        </a:rPr>
                      </a:br>
                      <a:br>
                        <a:rPr lang="es-SV" sz="1100" b="0" i="0" u="none" strike="noStrike" dirty="0">
                          <a:solidFill>
                            <a:srgbClr val="000000"/>
                          </a:solidFill>
                          <a:effectLst/>
                          <a:latin typeface="Calibri" panose="020F0502020204030204" pitchFamily="34" charset="0"/>
                        </a:rPr>
                      </a:br>
                      <a:r>
                        <a:rPr lang="es-SV" sz="1100" b="0" i="0" u="none" strike="noStrike" dirty="0">
                          <a:solidFill>
                            <a:srgbClr val="000000"/>
                          </a:solidFill>
                          <a:effectLst/>
                          <a:latin typeface="Calibri" panose="020F0502020204030204" pitchFamily="34" charset="0"/>
                        </a:rPr>
                        <a:t>Otros productos son medicamentos para tratamiento de reacciones adversas a fármacos antituberculosos (RAFA) los cuales están en tramite de compra y de ingreso a bodega en próximas fechas.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FF99"/>
                    </a:solidFill>
                  </a:tcPr>
                </a:tc>
                <a:tc hMerge="1">
                  <a:txBody>
                    <a:bodyPr/>
                    <a:lstStyle/>
                    <a:p>
                      <a:endParaRPr lang="es-SV"/>
                    </a:p>
                  </a:txBody>
                  <a:tcPr/>
                </a:tc>
                <a:extLst>
                  <a:ext uri="{0D108BD9-81ED-4DB2-BD59-A6C34878D82A}">
                    <a16:rowId xmlns:a16="http://schemas.microsoft.com/office/drawing/2014/main" val="2061116906"/>
                  </a:ext>
                </a:extLst>
              </a:tr>
            </a:tbl>
          </a:graphicData>
        </a:graphic>
      </p:graphicFrame>
      <p:graphicFrame>
        <p:nvGraphicFramePr>
          <p:cNvPr id="4" name="Tabla 3">
            <a:extLst>
              <a:ext uri="{FF2B5EF4-FFF2-40B4-BE49-F238E27FC236}">
                <a16:creationId xmlns:a16="http://schemas.microsoft.com/office/drawing/2014/main" id="{7E4CB497-FD27-4829-B018-E8907821765D}"/>
              </a:ext>
            </a:extLst>
          </p:cNvPr>
          <p:cNvGraphicFramePr>
            <a:graphicFrameLocks noGrp="1"/>
          </p:cNvGraphicFramePr>
          <p:nvPr>
            <p:extLst>
              <p:ext uri="{D42A27DB-BD31-4B8C-83A1-F6EECF244321}">
                <p14:modId xmlns:p14="http://schemas.microsoft.com/office/powerpoint/2010/main" val="1576127650"/>
              </p:ext>
            </p:extLst>
          </p:nvPr>
        </p:nvGraphicFramePr>
        <p:xfrm>
          <a:off x="612773" y="3861048"/>
          <a:ext cx="7847656" cy="2448272"/>
        </p:xfrm>
        <a:graphic>
          <a:graphicData uri="http://schemas.openxmlformats.org/drawingml/2006/table">
            <a:tbl>
              <a:tblPr/>
              <a:tblGrid>
                <a:gridCol w="1242373">
                  <a:extLst>
                    <a:ext uri="{9D8B030D-6E8A-4147-A177-3AD203B41FA5}">
                      <a16:colId xmlns:a16="http://schemas.microsoft.com/office/drawing/2014/main" val="3052272143"/>
                    </a:ext>
                  </a:extLst>
                </a:gridCol>
                <a:gridCol w="1573672">
                  <a:extLst>
                    <a:ext uri="{9D8B030D-6E8A-4147-A177-3AD203B41FA5}">
                      <a16:colId xmlns:a16="http://schemas.microsoft.com/office/drawing/2014/main" val="108814614"/>
                    </a:ext>
                  </a:extLst>
                </a:gridCol>
                <a:gridCol w="1656497">
                  <a:extLst>
                    <a:ext uri="{9D8B030D-6E8A-4147-A177-3AD203B41FA5}">
                      <a16:colId xmlns:a16="http://schemas.microsoft.com/office/drawing/2014/main" val="3067084999"/>
                    </a:ext>
                  </a:extLst>
                </a:gridCol>
                <a:gridCol w="1677204">
                  <a:extLst>
                    <a:ext uri="{9D8B030D-6E8A-4147-A177-3AD203B41FA5}">
                      <a16:colId xmlns:a16="http://schemas.microsoft.com/office/drawing/2014/main" val="1741947934"/>
                    </a:ext>
                  </a:extLst>
                </a:gridCol>
                <a:gridCol w="1697910">
                  <a:extLst>
                    <a:ext uri="{9D8B030D-6E8A-4147-A177-3AD203B41FA5}">
                      <a16:colId xmlns:a16="http://schemas.microsoft.com/office/drawing/2014/main" val="4042121166"/>
                    </a:ext>
                  </a:extLst>
                </a:gridCol>
              </a:tblGrid>
              <a:tr h="1103820">
                <a:tc>
                  <a:txBody>
                    <a:bodyPr/>
                    <a:lstStyle/>
                    <a:p>
                      <a:pPr algn="ctr" fontAlgn="ctr"/>
                      <a:r>
                        <a:rPr lang="es-SV" sz="1100" b="0" i="0" u="none" strike="noStrike" dirty="0">
                          <a:solidFill>
                            <a:srgbClr val="000000"/>
                          </a:solidFill>
                          <a:effectLst/>
                          <a:latin typeface="Calibri" panose="020F0502020204030204" pitchFamily="34" charset="0"/>
                        </a:rPr>
                        <a:t>Componente</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100" b="0" i="0" u="none" strike="noStrike" dirty="0">
                          <a:solidFill>
                            <a:srgbClr val="000000"/>
                          </a:solidFill>
                          <a:effectLst/>
                          <a:latin typeface="Calibri" panose="020F0502020204030204" pitchFamily="34" charset="0"/>
                        </a:rPr>
                        <a:t>Productos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100" b="0" i="0" u="none" strike="noStrike" dirty="0">
                          <a:solidFill>
                            <a:srgbClr val="000000"/>
                          </a:solidFill>
                          <a:effectLst/>
                          <a:latin typeface="Calibri" panose="020F0502020204030204" pitchFamily="34" charset="0"/>
                        </a:rPr>
                        <a:t>Nivel de existencias expresado en meses de tratamiento para todos los pacientes actuales.</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100" b="0" i="0" u="none" strike="noStrike" dirty="0">
                          <a:solidFill>
                            <a:srgbClr val="000000"/>
                          </a:solidFill>
                          <a:effectLst/>
                          <a:latin typeface="Calibri" panose="020F0502020204030204" pitchFamily="34" charset="0"/>
                        </a:rPr>
                        <a:t>Meses de existencias de seguridad</a:t>
                      </a:r>
                    </a:p>
                  </a:txBody>
                  <a:tcPr marL="0" marR="0" marT="0" marB="0" anchor="ctr">
                    <a:lnL w="635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tc>
                  <a:txBody>
                    <a:bodyPr/>
                    <a:lstStyle/>
                    <a:p>
                      <a:pPr algn="ctr" fontAlgn="ctr"/>
                      <a:r>
                        <a:rPr lang="es-SV" sz="1100" b="0" i="0" u="none" strike="noStrike" dirty="0">
                          <a:solidFill>
                            <a:srgbClr val="000000"/>
                          </a:solidFill>
                          <a:effectLst/>
                          <a:latin typeface="Calibri" panose="020F0502020204030204" pitchFamily="34" charset="0"/>
                        </a:rPr>
                        <a:t>Diferencia entre existencias actuales y existencias de seguridad</a:t>
                      </a:r>
                    </a:p>
                  </a:txBody>
                  <a:tcPr marL="0" marR="0" marT="0" marB="0" anchor="ctr">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1270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01241365"/>
                  </a:ext>
                </a:extLst>
              </a:tr>
              <a:tr h="212669">
                <a:tc rowSpan="5">
                  <a:txBody>
                    <a:bodyPr/>
                    <a:lstStyle/>
                    <a:p>
                      <a:pPr algn="ctr" fontAlgn="ctr"/>
                      <a:r>
                        <a:rPr lang="es-SV" sz="2000" b="0" i="0" u="none" strike="noStrike" dirty="0">
                          <a:solidFill>
                            <a:srgbClr val="000000"/>
                          </a:solidFill>
                          <a:effectLst/>
                          <a:latin typeface="Calibri" panose="020F0502020204030204" pitchFamily="34" charset="0"/>
                        </a:rPr>
                        <a:t>TB</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l" fontAlgn="ctr"/>
                      <a:r>
                        <a:rPr lang="es-SV" sz="1100" b="0" i="1" u="none" strike="noStrike" dirty="0">
                          <a:solidFill>
                            <a:srgbClr val="000000"/>
                          </a:solidFill>
                          <a:effectLst/>
                          <a:latin typeface="Calibri" panose="020F0502020204030204" pitchFamily="34" charset="0"/>
                        </a:rPr>
                        <a:t>PASER</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4.4</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3</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100" b="1" i="0" u="none" strike="noStrike">
                          <a:solidFill>
                            <a:srgbClr val="000000"/>
                          </a:solidFill>
                          <a:effectLst/>
                          <a:latin typeface="Calibri" panose="020F0502020204030204" pitchFamily="34" charset="0"/>
                        </a:rPr>
                        <a:t>1.4</a:t>
                      </a:r>
                    </a:p>
                  </a:txBody>
                  <a:tcPr marL="0" marR="0" marT="0" marB="0" anchor="b">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FF00"/>
                    </a:solidFill>
                  </a:tcPr>
                </a:tc>
                <a:extLst>
                  <a:ext uri="{0D108BD9-81ED-4DB2-BD59-A6C34878D82A}">
                    <a16:rowId xmlns:a16="http://schemas.microsoft.com/office/drawing/2014/main" val="3274957002"/>
                  </a:ext>
                </a:extLst>
              </a:tr>
              <a:tr h="441528">
                <a:tc vMerge="1">
                  <a:txBody>
                    <a:bodyPr/>
                    <a:lstStyle/>
                    <a:p>
                      <a:endParaRPr lang="es-SV"/>
                    </a:p>
                  </a:txBody>
                  <a:tcPr/>
                </a:tc>
                <a:tc>
                  <a:txBody>
                    <a:bodyPr/>
                    <a:lstStyle/>
                    <a:p>
                      <a:pPr algn="l" fontAlgn="ctr"/>
                      <a:r>
                        <a:rPr lang="es-SV" sz="1100" b="0" i="1" u="none" strike="noStrike" dirty="0">
                          <a:solidFill>
                            <a:srgbClr val="000000"/>
                          </a:solidFill>
                          <a:effectLst/>
                          <a:latin typeface="Calibri" panose="020F0502020204030204" pitchFamily="34" charset="0"/>
                        </a:rPr>
                        <a:t>Cicloserina 250mg</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12.5</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3</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100" b="1" i="0" u="none" strike="noStrike">
                          <a:solidFill>
                            <a:srgbClr val="000000"/>
                          </a:solidFill>
                          <a:effectLst/>
                          <a:latin typeface="Calibri" panose="020F0502020204030204" pitchFamily="34" charset="0"/>
                        </a:rPr>
                        <a:t>9.5</a:t>
                      </a:r>
                    </a:p>
                  </a:txBody>
                  <a:tcPr marL="0" marR="0" marT="0" marB="0" anchor="b">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extLst>
                  <a:ext uri="{0D108BD9-81ED-4DB2-BD59-A6C34878D82A}">
                    <a16:rowId xmlns:a16="http://schemas.microsoft.com/office/drawing/2014/main" val="785688274"/>
                  </a:ext>
                </a:extLst>
              </a:tr>
              <a:tr h="220764">
                <a:tc vMerge="1">
                  <a:txBody>
                    <a:bodyPr/>
                    <a:lstStyle/>
                    <a:p>
                      <a:endParaRPr lang="es-SV"/>
                    </a:p>
                  </a:txBody>
                  <a:tcPr/>
                </a:tc>
                <a:tc>
                  <a:txBody>
                    <a:bodyPr/>
                    <a:lstStyle/>
                    <a:p>
                      <a:pPr algn="l" fontAlgn="ctr"/>
                      <a:r>
                        <a:rPr lang="es-SV" sz="1100" b="0" i="1" u="none" strike="noStrike" dirty="0">
                          <a:solidFill>
                            <a:srgbClr val="000000"/>
                          </a:solidFill>
                          <a:effectLst/>
                          <a:latin typeface="Calibri" panose="020F0502020204030204" pitchFamily="34" charset="0"/>
                        </a:rPr>
                        <a:t>Kanamicina 1gr</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100" b="1" i="0" u="none" strike="noStrike">
                          <a:solidFill>
                            <a:srgbClr val="000000"/>
                          </a:solidFill>
                          <a:effectLst/>
                          <a:latin typeface="Calibri" panose="020F0502020204030204" pitchFamily="34" charset="0"/>
                        </a:rPr>
                        <a:t>-2.0</a:t>
                      </a:r>
                    </a:p>
                  </a:txBody>
                  <a:tcPr marL="0" marR="0" marT="0" marB="0" anchor="b">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5050"/>
                    </a:solidFill>
                  </a:tcPr>
                </a:tc>
                <a:extLst>
                  <a:ext uri="{0D108BD9-81ED-4DB2-BD59-A6C34878D82A}">
                    <a16:rowId xmlns:a16="http://schemas.microsoft.com/office/drawing/2014/main" val="3301076567"/>
                  </a:ext>
                </a:extLst>
              </a:tr>
              <a:tr h="220764">
                <a:tc vMerge="1">
                  <a:txBody>
                    <a:bodyPr/>
                    <a:lstStyle/>
                    <a:p>
                      <a:endParaRPr lang="es-SV"/>
                    </a:p>
                  </a:txBody>
                  <a:tcPr/>
                </a:tc>
                <a:tc>
                  <a:txBody>
                    <a:bodyPr/>
                    <a:lstStyle/>
                    <a:p>
                      <a:pPr algn="l" fontAlgn="ctr"/>
                      <a:r>
                        <a:rPr lang="es-SV" sz="1100" b="0" i="1" u="none" strike="noStrike" dirty="0">
                          <a:solidFill>
                            <a:srgbClr val="000000"/>
                          </a:solidFill>
                          <a:effectLst/>
                          <a:latin typeface="Calibri" panose="020F0502020204030204" pitchFamily="34" charset="0"/>
                        </a:rPr>
                        <a:t>Etionamida 250mg</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Calibri" panose="020F0502020204030204" pitchFamily="34" charset="0"/>
                        </a:rPr>
                        <a:t>11.3</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tcPr>
                </a:tc>
                <a:tc>
                  <a:txBody>
                    <a:bodyPr/>
                    <a:lstStyle/>
                    <a:p>
                      <a:pPr algn="ctr" fontAlgn="b"/>
                      <a:r>
                        <a:rPr lang="es-SV" sz="1100" b="1" i="0" u="none" strike="noStrike">
                          <a:solidFill>
                            <a:srgbClr val="000000"/>
                          </a:solidFill>
                          <a:effectLst/>
                          <a:latin typeface="Calibri" panose="020F0502020204030204" pitchFamily="34" charset="0"/>
                        </a:rPr>
                        <a:t>8.3</a:t>
                      </a:r>
                    </a:p>
                  </a:txBody>
                  <a:tcPr marL="0" marR="0" marT="0" marB="0" anchor="b">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00FF00"/>
                    </a:solidFill>
                  </a:tcPr>
                </a:tc>
                <a:extLst>
                  <a:ext uri="{0D108BD9-81ED-4DB2-BD59-A6C34878D82A}">
                    <a16:rowId xmlns:a16="http://schemas.microsoft.com/office/drawing/2014/main" val="4085306883"/>
                  </a:ext>
                </a:extLst>
              </a:tr>
              <a:tr h="248727">
                <a:tc vMerge="1">
                  <a:txBody>
                    <a:bodyPr/>
                    <a:lstStyle/>
                    <a:p>
                      <a:endParaRPr lang="es-SV"/>
                    </a:p>
                  </a:txBody>
                  <a:tcPr/>
                </a:tc>
                <a:tc>
                  <a:txBody>
                    <a:bodyPr/>
                    <a:lstStyle/>
                    <a:p>
                      <a:pPr algn="l" fontAlgn="ctr"/>
                      <a:r>
                        <a:rPr lang="es-SV" sz="1100" b="0" i="1" u="none" strike="noStrike" dirty="0">
                          <a:solidFill>
                            <a:srgbClr val="000000"/>
                          </a:solidFill>
                          <a:effectLst/>
                          <a:latin typeface="Calibri" panose="020F0502020204030204" pitchFamily="34" charset="0"/>
                        </a:rPr>
                        <a:t>Levofloxacina</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3.0</a:t>
                      </a:r>
                    </a:p>
                  </a:txBody>
                  <a:tcPr marL="0" marR="0" marT="0" marB="0" anchor="ctr">
                    <a:lnL w="1270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131312"/>
                      </a:solidFill>
                      <a:prstDash val="solid"/>
                      <a:round/>
                      <a:headEnd type="none" w="med" len="med"/>
                      <a:tailEnd type="none" w="med" len="med"/>
                    </a:lnL>
                    <a:lnR w="635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12700" cap="flat" cmpd="sng" algn="ctr">
                      <a:solidFill>
                        <a:srgbClr val="131312"/>
                      </a:solidFill>
                      <a:prstDash val="solid"/>
                      <a:round/>
                      <a:headEnd type="none" w="med" len="med"/>
                      <a:tailEnd type="none" w="med" len="med"/>
                    </a:lnB>
                  </a:tcPr>
                </a:tc>
                <a:tc>
                  <a:txBody>
                    <a:bodyPr/>
                    <a:lstStyle/>
                    <a:p>
                      <a:pPr algn="ctr" fontAlgn="b"/>
                      <a:r>
                        <a:rPr lang="es-SV" sz="1100" b="1" i="0" u="none" strike="noStrike" dirty="0">
                          <a:solidFill>
                            <a:srgbClr val="000000"/>
                          </a:solidFill>
                          <a:effectLst/>
                          <a:latin typeface="Calibri" panose="020F0502020204030204" pitchFamily="34" charset="0"/>
                        </a:rPr>
                        <a:t>0.0</a:t>
                      </a:r>
                    </a:p>
                  </a:txBody>
                  <a:tcPr marL="0" marR="0" marT="0" marB="0" anchor="b">
                    <a:lnL w="6350" cap="flat" cmpd="sng" algn="ctr">
                      <a:solidFill>
                        <a:srgbClr val="131312"/>
                      </a:solidFill>
                      <a:prstDash val="solid"/>
                      <a:round/>
                      <a:headEnd type="none" w="med" len="med"/>
                      <a:tailEnd type="none" w="med" len="med"/>
                    </a:lnL>
                    <a:lnR w="12700" cap="flat" cmpd="sng" algn="ctr">
                      <a:solidFill>
                        <a:srgbClr val="131312"/>
                      </a:solidFill>
                      <a:prstDash val="solid"/>
                      <a:round/>
                      <a:headEnd type="none" w="med" len="med"/>
                      <a:tailEnd type="none" w="med" len="med"/>
                    </a:lnR>
                    <a:lnT w="6350" cap="flat" cmpd="sng" algn="ctr">
                      <a:solidFill>
                        <a:srgbClr val="131312"/>
                      </a:solidFill>
                      <a:prstDash val="solid"/>
                      <a:round/>
                      <a:headEnd type="none" w="med" len="med"/>
                      <a:tailEnd type="none" w="med" len="med"/>
                    </a:lnT>
                    <a:lnB w="6350" cap="flat" cmpd="sng" algn="ctr">
                      <a:solidFill>
                        <a:srgbClr val="131312"/>
                      </a:solidFill>
                      <a:prstDash val="solid"/>
                      <a:round/>
                      <a:headEnd type="none" w="med" len="med"/>
                      <a:tailEnd type="none" w="med" len="med"/>
                    </a:lnB>
                    <a:solidFill>
                      <a:srgbClr val="FF5050"/>
                    </a:solidFill>
                  </a:tcPr>
                </a:tc>
                <a:extLst>
                  <a:ext uri="{0D108BD9-81ED-4DB2-BD59-A6C34878D82A}">
                    <a16:rowId xmlns:a16="http://schemas.microsoft.com/office/drawing/2014/main" val="3069850224"/>
                  </a:ext>
                </a:extLst>
              </a:tr>
            </a:tbl>
          </a:graphicData>
        </a:graphic>
      </p:graphicFrame>
    </p:spTree>
    <p:extLst>
      <p:ext uri="{BB962C8B-B14F-4D97-AF65-F5344CB8AC3E}">
        <p14:creationId xmlns:p14="http://schemas.microsoft.com/office/powerpoint/2010/main" val="2693771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1060</TotalTime>
  <Words>1047</Words>
  <Application>Microsoft Office PowerPoint</Application>
  <PresentationFormat>Presentación en pantalla (4:3)</PresentationFormat>
  <Paragraphs>159</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Tw Cen MT</vt:lpstr>
      <vt:lpstr>Wingdings</vt:lpstr>
      <vt:lpstr>Wingdings 2</vt:lpstr>
      <vt:lpstr>Intermedio</vt:lpstr>
      <vt:lpstr>Tablero de Mando R9 TUBERCULOSIS. (Financiero &amp; programáticos).</vt:lpstr>
      <vt:lpstr>Presentación de PowerPoint</vt:lpstr>
      <vt:lpstr>Información de la Subvención</vt:lpstr>
      <vt:lpstr>Indicadores financieros </vt:lpstr>
      <vt:lpstr>Indicadores financieros </vt:lpstr>
      <vt:lpstr>Indicadores financieros </vt:lpstr>
      <vt:lpstr>Indicadores financieros </vt:lpstr>
      <vt:lpstr>Indicadores de Gestión</vt:lpstr>
      <vt:lpstr>FARMACOS SEGUNDA LINEA TB.</vt:lpstr>
      <vt:lpstr>INDICADORES DE SUBVENCIÓN.</vt:lpstr>
      <vt:lpstr>INDICADORES DE SUBVENCIÓN.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Tablero de Mando R9 TUBERCULOSIS.</dc:title>
  <dc:creator>Juan Carlos Ramirez Ramirez</dc:creator>
  <cp:lastModifiedBy>Dr. Juan Carlos Ramirez Ramirez</cp:lastModifiedBy>
  <cp:revision>152</cp:revision>
  <dcterms:created xsi:type="dcterms:W3CDTF">2014-04-02T13:50:15Z</dcterms:created>
  <dcterms:modified xsi:type="dcterms:W3CDTF">2018-05-16T17:02:20Z</dcterms:modified>
</cp:coreProperties>
</file>