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8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6BB58D-FBEC-4097-B70B-FE0FEA70DCD9}" type="doc">
      <dgm:prSet loTypeId="urn:microsoft.com/office/officeart/2008/layout/PictureStrips" loCatId="list" qsTypeId="urn:microsoft.com/office/officeart/2005/8/quickstyle/3d1" qsCatId="3D" csTypeId="urn:microsoft.com/office/officeart/2005/8/colors/colorful5" csCatId="colorful" phldr="1"/>
      <dgm:spPr/>
    </dgm:pt>
    <dgm:pt modelId="{20943158-D022-43BF-9121-7C174E62F1BD}">
      <dgm:prSet phldrT="[Texto]" custT="1"/>
      <dgm:spPr/>
      <dgm:t>
        <a:bodyPr/>
        <a:lstStyle/>
        <a:p>
          <a:pPr algn="l"/>
          <a:r>
            <a:rPr lang="es-SV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Asambleas: Se han sostenido 3 ordinarias y 2 extraordinarias para la aprobación de las SF de TB y VIH</a:t>
          </a:r>
        </a:p>
      </dgm:t>
    </dgm:pt>
    <dgm:pt modelId="{C9D126C9-897E-4A9E-88EC-69838E596B86}" type="parTrans" cxnId="{0ECE2B61-6C44-45E5-ABD9-A6C9630DE420}">
      <dgm:prSet/>
      <dgm:spPr/>
      <dgm:t>
        <a:bodyPr/>
        <a:lstStyle/>
        <a:p>
          <a:endParaRPr lang="es-SV" sz="2400"/>
        </a:p>
      </dgm:t>
    </dgm:pt>
    <dgm:pt modelId="{F372BC28-EE9B-4C57-A362-7C8A78EF5B27}" type="sibTrans" cxnId="{0ECE2B61-6C44-45E5-ABD9-A6C9630DE420}">
      <dgm:prSet/>
      <dgm:spPr/>
      <dgm:t>
        <a:bodyPr/>
        <a:lstStyle/>
        <a:p>
          <a:endParaRPr lang="es-SV" sz="2400"/>
        </a:p>
      </dgm:t>
    </dgm:pt>
    <dgm:pt modelId="{C099ABDE-F781-48C9-9404-12E28DF954F5}">
      <dgm:prSet phldrT="[Texto]" custT="1"/>
      <dgm:spPr/>
      <dgm:t>
        <a:bodyPr/>
        <a:lstStyle/>
        <a:p>
          <a:pPr algn="l"/>
          <a:r>
            <a:rPr lang="es-SV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Monitoreo: Se han realizado 2 reuniones para el seguimiento de los Tableros de Mando de los RP</a:t>
          </a:r>
        </a:p>
      </dgm:t>
    </dgm:pt>
    <dgm:pt modelId="{74798322-FD3B-490C-9954-48FB4B26F8AA}" type="parTrans" cxnId="{BFD9FB2A-5040-44E3-8D03-A11E54574A14}">
      <dgm:prSet/>
      <dgm:spPr/>
      <dgm:t>
        <a:bodyPr/>
        <a:lstStyle/>
        <a:p>
          <a:endParaRPr lang="es-SV" sz="2400"/>
        </a:p>
      </dgm:t>
    </dgm:pt>
    <dgm:pt modelId="{B1B3B8DA-D7FE-4253-86EB-ABCC5536C3BA}" type="sibTrans" cxnId="{BFD9FB2A-5040-44E3-8D03-A11E54574A14}">
      <dgm:prSet/>
      <dgm:spPr/>
      <dgm:t>
        <a:bodyPr/>
        <a:lstStyle/>
        <a:p>
          <a:endParaRPr lang="es-SV" sz="2400"/>
        </a:p>
      </dgm:t>
    </dgm:pt>
    <dgm:pt modelId="{47F5BDDB-6B40-47DD-93BD-27B22D044514}">
      <dgm:prSet phldrT="[Texto]" custT="1"/>
      <dgm:spPr/>
      <dgm:t>
        <a:bodyPr/>
        <a:lstStyle/>
        <a:p>
          <a:pPr algn="l"/>
          <a:r>
            <a:rPr lang="es-SV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Comité Ejecutivo: Se han sostenido 3 reuniones ordinarias y 3 extraordinarias las cuáles fueron para recibir al Gerente de Portafolio  por nuevas directrices.</a:t>
          </a:r>
        </a:p>
      </dgm:t>
    </dgm:pt>
    <dgm:pt modelId="{21EA123E-C7A5-4EDB-AD04-F65D03B09694}" type="parTrans" cxnId="{8DBF8E14-26EE-4E89-9F28-919E69F843DC}">
      <dgm:prSet/>
      <dgm:spPr/>
      <dgm:t>
        <a:bodyPr/>
        <a:lstStyle/>
        <a:p>
          <a:endParaRPr lang="es-SV" sz="2400"/>
        </a:p>
      </dgm:t>
    </dgm:pt>
    <dgm:pt modelId="{70029449-5E15-40A1-973D-965AC8357E40}" type="sibTrans" cxnId="{8DBF8E14-26EE-4E89-9F28-919E69F843DC}">
      <dgm:prSet/>
      <dgm:spPr/>
      <dgm:t>
        <a:bodyPr/>
        <a:lstStyle/>
        <a:p>
          <a:endParaRPr lang="es-SV" sz="2400"/>
        </a:p>
      </dgm:t>
    </dgm:pt>
    <dgm:pt modelId="{405B4EB7-31C0-445D-AED3-B40282F460D0}">
      <dgm:prSet phldrT="[Texto]" custT="1"/>
      <dgm:spPr/>
      <dgm:t>
        <a:bodyPr/>
        <a:lstStyle/>
        <a:p>
          <a:pPr algn="l"/>
          <a:r>
            <a:rPr lang="es-SV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Comités Permanentes: CCAP-CCOM-CP / Se realizaron 2 reuniones conjuntas para el seguimiento del plan de trabajo. El Comité de Propuestas sesiono 55 veces para la construcción de las SF TB y VIH </a:t>
          </a:r>
        </a:p>
      </dgm:t>
    </dgm:pt>
    <dgm:pt modelId="{09EDF332-B087-4432-8E9F-5CA0A55FD395}" type="parTrans" cxnId="{1B4F437E-6987-4579-8C46-C90C2CC4FEB6}">
      <dgm:prSet/>
      <dgm:spPr/>
      <dgm:t>
        <a:bodyPr/>
        <a:lstStyle/>
        <a:p>
          <a:endParaRPr lang="es-SV" sz="2400"/>
        </a:p>
      </dgm:t>
    </dgm:pt>
    <dgm:pt modelId="{B73C1857-9807-4827-82ED-B3B3EE4A1BEF}" type="sibTrans" cxnId="{1B4F437E-6987-4579-8C46-C90C2CC4FEB6}">
      <dgm:prSet/>
      <dgm:spPr/>
      <dgm:t>
        <a:bodyPr/>
        <a:lstStyle/>
        <a:p>
          <a:endParaRPr lang="es-SV" sz="2400"/>
        </a:p>
      </dgm:t>
    </dgm:pt>
    <dgm:pt modelId="{733A18D5-2328-42DD-A679-9B5D5D1D503C}">
      <dgm:prSet phldrT="[Texto]" custT="1"/>
      <dgm:spPr/>
      <dgm:t>
        <a:bodyPr/>
        <a:lstStyle/>
        <a:p>
          <a:pPr algn="l"/>
          <a:r>
            <a:rPr lang="es-SV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Movilización: Se ha cumplido con el pago puntual a miembros para las actividades a las cuales han asistido de enero a junio de 2018. Se cubrieron costos a población clave y PASTM en Diálogo de país  para la presentación de las SF.</a:t>
          </a:r>
        </a:p>
      </dgm:t>
    </dgm:pt>
    <dgm:pt modelId="{C416A091-6615-45C4-8811-6CDC423E742C}" type="parTrans" cxnId="{8464F50E-57F2-460B-ACD9-C6325249147B}">
      <dgm:prSet/>
      <dgm:spPr/>
      <dgm:t>
        <a:bodyPr/>
        <a:lstStyle/>
        <a:p>
          <a:endParaRPr lang="es-SV" sz="2400"/>
        </a:p>
      </dgm:t>
    </dgm:pt>
    <dgm:pt modelId="{35332946-055A-4C3B-9604-DDCCABACFA9E}" type="sibTrans" cxnId="{8464F50E-57F2-460B-ACD9-C6325249147B}">
      <dgm:prSet/>
      <dgm:spPr/>
      <dgm:t>
        <a:bodyPr/>
        <a:lstStyle/>
        <a:p>
          <a:endParaRPr lang="es-SV" sz="2400"/>
        </a:p>
      </dgm:t>
    </dgm:pt>
    <dgm:pt modelId="{1B7A33B4-FCBD-426F-B9B2-7187AF2CC00D}">
      <dgm:prSet phldrT="[Texto]" custT="1"/>
      <dgm:spPr/>
      <dgm:t>
        <a:bodyPr/>
        <a:lstStyle/>
        <a:p>
          <a:pPr algn="l"/>
          <a:r>
            <a:rPr lang="es-SV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Visitas de Campo: Se han realizado 4 visitas  para seguimiento de subvenciones VIH(2), TB(1) y Malaria (1)</a:t>
          </a:r>
        </a:p>
      </dgm:t>
    </dgm:pt>
    <dgm:pt modelId="{B13B0E12-306C-41E3-8D29-39940C618200}" type="parTrans" cxnId="{F9C6FD00-5837-4498-B257-686F6D5573DB}">
      <dgm:prSet/>
      <dgm:spPr/>
      <dgm:t>
        <a:bodyPr/>
        <a:lstStyle/>
        <a:p>
          <a:endParaRPr lang="es-SV" sz="2400"/>
        </a:p>
      </dgm:t>
    </dgm:pt>
    <dgm:pt modelId="{1CEC7995-02CD-44A4-8FEB-2EF93943B020}" type="sibTrans" cxnId="{F9C6FD00-5837-4498-B257-686F6D5573DB}">
      <dgm:prSet/>
      <dgm:spPr/>
      <dgm:t>
        <a:bodyPr/>
        <a:lstStyle/>
        <a:p>
          <a:endParaRPr lang="es-SV" sz="2400"/>
        </a:p>
      </dgm:t>
    </dgm:pt>
    <dgm:pt modelId="{F8260C1E-CED0-4D14-B7E0-DAD5BD574C2C}" type="pres">
      <dgm:prSet presAssocID="{1C6BB58D-FBEC-4097-B70B-FE0FEA70DCD9}" presName="Name0" presStyleCnt="0">
        <dgm:presLayoutVars>
          <dgm:dir/>
          <dgm:resizeHandles val="exact"/>
        </dgm:presLayoutVars>
      </dgm:prSet>
      <dgm:spPr/>
    </dgm:pt>
    <dgm:pt modelId="{DB4503D2-AF86-4947-A083-607B8CC8B18C}" type="pres">
      <dgm:prSet presAssocID="{20943158-D022-43BF-9121-7C174E62F1BD}" presName="composite" presStyleCnt="0"/>
      <dgm:spPr/>
    </dgm:pt>
    <dgm:pt modelId="{BF81F425-C8E0-4E50-A506-FEB297377BC0}" type="pres">
      <dgm:prSet presAssocID="{20943158-D022-43BF-9121-7C174E62F1BD}" presName="rect1" presStyleLbl="trAlignAcc1" presStyleIdx="0" presStyleCnt="6">
        <dgm:presLayoutVars>
          <dgm:bulletEnabled val="1"/>
        </dgm:presLayoutVars>
      </dgm:prSet>
      <dgm:spPr/>
    </dgm:pt>
    <dgm:pt modelId="{726320BE-B5B8-4847-8A89-B42ED9D74C11}" type="pres">
      <dgm:prSet presAssocID="{20943158-D022-43BF-9121-7C174E62F1BD}" presName="rect2" presStyleLbl="fgImgPlace1" presStyleIdx="0" presStyleCnt="6" custScaleX="102025"/>
      <dgm:spPr/>
    </dgm:pt>
    <dgm:pt modelId="{6A4B01F5-98C0-454E-A25A-B22EF44CE233}" type="pres">
      <dgm:prSet presAssocID="{F372BC28-EE9B-4C57-A362-7C8A78EF5B27}" presName="sibTrans" presStyleCnt="0"/>
      <dgm:spPr/>
    </dgm:pt>
    <dgm:pt modelId="{935E005C-E07C-4BA2-B737-2D5A62BFD72A}" type="pres">
      <dgm:prSet presAssocID="{C099ABDE-F781-48C9-9404-12E28DF954F5}" presName="composite" presStyleCnt="0"/>
      <dgm:spPr/>
    </dgm:pt>
    <dgm:pt modelId="{21F3BADC-0363-4FF7-A2F9-6BB097DED403}" type="pres">
      <dgm:prSet presAssocID="{C099ABDE-F781-48C9-9404-12E28DF954F5}" presName="rect1" presStyleLbl="trAlignAcc1" presStyleIdx="1" presStyleCnt="6">
        <dgm:presLayoutVars>
          <dgm:bulletEnabled val="1"/>
        </dgm:presLayoutVars>
      </dgm:prSet>
      <dgm:spPr/>
    </dgm:pt>
    <dgm:pt modelId="{D3C2B2AF-BC40-47B2-A185-94932C8EFCEA}" type="pres">
      <dgm:prSet presAssocID="{C099ABDE-F781-48C9-9404-12E28DF954F5}" presName="rect2" presStyleLbl="fgImgPlace1" presStyleIdx="1" presStyleCnt="6"/>
      <dgm:spPr/>
    </dgm:pt>
    <dgm:pt modelId="{4022BC24-8B86-47E1-8131-C4C581BAD387}" type="pres">
      <dgm:prSet presAssocID="{B1B3B8DA-D7FE-4253-86EB-ABCC5536C3BA}" presName="sibTrans" presStyleCnt="0"/>
      <dgm:spPr/>
    </dgm:pt>
    <dgm:pt modelId="{57C4974E-3C69-4BD4-BA6F-C9D41C83C971}" type="pres">
      <dgm:prSet presAssocID="{47F5BDDB-6B40-47DD-93BD-27B22D044514}" presName="composite" presStyleCnt="0"/>
      <dgm:spPr/>
    </dgm:pt>
    <dgm:pt modelId="{1ABC0067-3F25-4E9B-8842-C84CAC178C2F}" type="pres">
      <dgm:prSet presAssocID="{47F5BDDB-6B40-47DD-93BD-27B22D044514}" presName="rect1" presStyleLbl="trAlignAcc1" presStyleIdx="2" presStyleCnt="6">
        <dgm:presLayoutVars>
          <dgm:bulletEnabled val="1"/>
        </dgm:presLayoutVars>
      </dgm:prSet>
      <dgm:spPr/>
    </dgm:pt>
    <dgm:pt modelId="{8ACA0AA4-B5A1-48F6-87D2-BAD61A53C1C9}" type="pres">
      <dgm:prSet presAssocID="{47F5BDDB-6B40-47DD-93BD-27B22D044514}" presName="rect2" presStyleLbl="fgImgPlace1" presStyleIdx="2" presStyleCnt="6"/>
      <dgm:spPr/>
    </dgm:pt>
    <dgm:pt modelId="{DFBE8427-60CC-46BF-86EF-EDC2D2D8B014}" type="pres">
      <dgm:prSet presAssocID="{70029449-5E15-40A1-973D-965AC8357E40}" presName="sibTrans" presStyleCnt="0"/>
      <dgm:spPr/>
    </dgm:pt>
    <dgm:pt modelId="{7A3CCF6B-E75B-4ACB-AF67-CAB38DC2E55B}" type="pres">
      <dgm:prSet presAssocID="{405B4EB7-31C0-445D-AED3-B40282F460D0}" presName="composite" presStyleCnt="0"/>
      <dgm:spPr/>
    </dgm:pt>
    <dgm:pt modelId="{D1212839-76EC-4A50-861D-CA1FFB180079}" type="pres">
      <dgm:prSet presAssocID="{405B4EB7-31C0-445D-AED3-B40282F460D0}" presName="rect1" presStyleLbl="trAlignAcc1" presStyleIdx="3" presStyleCnt="6" custScaleY="122899">
        <dgm:presLayoutVars>
          <dgm:bulletEnabled val="1"/>
        </dgm:presLayoutVars>
      </dgm:prSet>
      <dgm:spPr/>
    </dgm:pt>
    <dgm:pt modelId="{606D890F-874C-4247-B41D-0A24C0B66334}" type="pres">
      <dgm:prSet presAssocID="{405B4EB7-31C0-445D-AED3-B40282F460D0}" presName="rect2" presStyleLbl="fgImgPlace1" presStyleIdx="3" presStyleCnt="6"/>
      <dgm:spPr/>
    </dgm:pt>
    <dgm:pt modelId="{D14C4DEF-CF4B-4787-8E08-FDDDE2C1619D}" type="pres">
      <dgm:prSet presAssocID="{B73C1857-9807-4827-82ED-B3B3EE4A1BEF}" presName="sibTrans" presStyleCnt="0"/>
      <dgm:spPr/>
    </dgm:pt>
    <dgm:pt modelId="{1614F19C-E65A-4A8B-A5B4-99AF718FA6DC}" type="pres">
      <dgm:prSet presAssocID="{733A18D5-2328-42DD-A679-9B5D5D1D503C}" presName="composite" presStyleCnt="0"/>
      <dgm:spPr/>
    </dgm:pt>
    <dgm:pt modelId="{95421041-EC8B-4140-8C9D-BE3B9A8370F4}" type="pres">
      <dgm:prSet presAssocID="{733A18D5-2328-42DD-A679-9B5D5D1D503C}" presName="rect1" presStyleLbl="trAlignAcc1" presStyleIdx="4" presStyleCnt="6" custScaleY="136720">
        <dgm:presLayoutVars>
          <dgm:bulletEnabled val="1"/>
        </dgm:presLayoutVars>
      </dgm:prSet>
      <dgm:spPr/>
    </dgm:pt>
    <dgm:pt modelId="{48987CF0-66DB-4C19-AD30-2F900D2DC554}" type="pres">
      <dgm:prSet presAssocID="{733A18D5-2328-42DD-A679-9B5D5D1D503C}" presName="rect2" presStyleLbl="fgImgPlace1" presStyleIdx="4" presStyleCnt="6"/>
      <dgm:spPr/>
    </dgm:pt>
    <dgm:pt modelId="{6A387FE1-A05D-4811-8F65-70A1622B78F3}" type="pres">
      <dgm:prSet presAssocID="{35332946-055A-4C3B-9604-DDCCABACFA9E}" presName="sibTrans" presStyleCnt="0"/>
      <dgm:spPr/>
    </dgm:pt>
    <dgm:pt modelId="{9425D054-21C8-4DB3-A378-BC86661577A2}" type="pres">
      <dgm:prSet presAssocID="{1B7A33B4-FCBD-426F-B9B2-7187AF2CC00D}" presName="composite" presStyleCnt="0"/>
      <dgm:spPr/>
    </dgm:pt>
    <dgm:pt modelId="{CB7ECC7E-516A-40BA-A40D-DD99213565D5}" type="pres">
      <dgm:prSet presAssocID="{1B7A33B4-FCBD-426F-B9B2-7187AF2CC00D}" presName="rect1" presStyleLbl="trAlignAcc1" presStyleIdx="5" presStyleCnt="6">
        <dgm:presLayoutVars>
          <dgm:bulletEnabled val="1"/>
        </dgm:presLayoutVars>
      </dgm:prSet>
      <dgm:spPr/>
    </dgm:pt>
    <dgm:pt modelId="{EA520723-BDE7-4DF8-ABAB-966C4857C71F}" type="pres">
      <dgm:prSet presAssocID="{1B7A33B4-FCBD-426F-B9B2-7187AF2CC00D}" presName="rect2" presStyleLbl="fgImgPlace1" presStyleIdx="5" presStyleCnt="6"/>
      <dgm:spPr/>
    </dgm:pt>
  </dgm:ptLst>
  <dgm:cxnLst>
    <dgm:cxn modelId="{F9C6FD00-5837-4498-B257-686F6D5573DB}" srcId="{1C6BB58D-FBEC-4097-B70B-FE0FEA70DCD9}" destId="{1B7A33B4-FCBD-426F-B9B2-7187AF2CC00D}" srcOrd="5" destOrd="0" parTransId="{B13B0E12-306C-41E3-8D29-39940C618200}" sibTransId="{1CEC7995-02CD-44A4-8FEB-2EF93943B020}"/>
    <dgm:cxn modelId="{8464F50E-57F2-460B-ACD9-C6325249147B}" srcId="{1C6BB58D-FBEC-4097-B70B-FE0FEA70DCD9}" destId="{733A18D5-2328-42DD-A679-9B5D5D1D503C}" srcOrd="4" destOrd="0" parTransId="{C416A091-6615-45C4-8811-6CDC423E742C}" sibTransId="{35332946-055A-4C3B-9604-DDCCABACFA9E}"/>
    <dgm:cxn modelId="{8DBF8E14-26EE-4E89-9F28-919E69F843DC}" srcId="{1C6BB58D-FBEC-4097-B70B-FE0FEA70DCD9}" destId="{47F5BDDB-6B40-47DD-93BD-27B22D044514}" srcOrd="2" destOrd="0" parTransId="{21EA123E-C7A5-4EDB-AD04-F65D03B09694}" sibTransId="{70029449-5E15-40A1-973D-965AC8357E40}"/>
    <dgm:cxn modelId="{BBEB3D2A-9B6E-4185-A395-B40AA20F85D7}" type="presOf" srcId="{20943158-D022-43BF-9121-7C174E62F1BD}" destId="{BF81F425-C8E0-4E50-A506-FEB297377BC0}" srcOrd="0" destOrd="0" presId="urn:microsoft.com/office/officeart/2008/layout/PictureStrips"/>
    <dgm:cxn modelId="{BFD9FB2A-5040-44E3-8D03-A11E54574A14}" srcId="{1C6BB58D-FBEC-4097-B70B-FE0FEA70DCD9}" destId="{C099ABDE-F781-48C9-9404-12E28DF954F5}" srcOrd="1" destOrd="0" parTransId="{74798322-FD3B-490C-9954-48FB4B26F8AA}" sibTransId="{B1B3B8DA-D7FE-4253-86EB-ABCC5536C3BA}"/>
    <dgm:cxn modelId="{C388095E-3BF8-40A1-8FD8-25D9F62F28B1}" type="presOf" srcId="{405B4EB7-31C0-445D-AED3-B40282F460D0}" destId="{D1212839-76EC-4A50-861D-CA1FFB180079}" srcOrd="0" destOrd="0" presId="urn:microsoft.com/office/officeart/2008/layout/PictureStrips"/>
    <dgm:cxn modelId="{0ECE2B61-6C44-45E5-ABD9-A6C9630DE420}" srcId="{1C6BB58D-FBEC-4097-B70B-FE0FEA70DCD9}" destId="{20943158-D022-43BF-9121-7C174E62F1BD}" srcOrd="0" destOrd="0" parTransId="{C9D126C9-897E-4A9E-88EC-69838E596B86}" sibTransId="{F372BC28-EE9B-4C57-A362-7C8A78EF5B27}"/>
    <dgm:cxn modelId="{7957E643-5600-4C52-91C5-8DAF9DFA6307}" type="presOf" srcId="{47F5BDDB-6B40-47DD-93BD-27B22D044514}" destId="{1ABC0067-3F25-4E9B-8842-C84CAC178C2F}" srcOrd="0" destOrd="0" presId="urn:microsoft.com/office/officeart/2008/layout/PictureStrips"/>
    <dgm:cxn modelId="{1B4F437E-6987-4579-8C46-C90C2CC4FEB6}" srcId="{1C6BB58D-FBEC-4097-B70B-FE0FEA70DCD9}" destId="{405B4EB7-31C0-445D-AED3-B40282F460D0}" srcOrd="3" destOrd="0" parTransId="{09EDF332-B087-4432-8E9F-5CA0A55FD395}" sibTransId="{B73C1857-9807-4827-82ED-B3B3EE4A1BEF}"/>
    <dgm:cxn modelId="{65FA94B5-9743-4E0F-B7C8-FE82A77F4202}" type="presOf" srcId="{733A18D5-2328-42DD-A679-9B5D5D1D503C}" destId="{95421041-EC8B-4140-8C9D-BE3B9A8370F4}" srcOrd="0" destOrd="0" presId="urn:microsoft.com/office/officeart/2008/layout/PictureStrips"/>
    <dgm:cxn modelId="{F9DC60CB-A0AF-4E8D-AB5A-BB230A0F1538}" type="presOf" srcId="{1B7A33B4-FCBD-426F-B9B2-7187AF2CC00D}" destId="{CB7ECC7E-516A-40BA-A40D-DD99213565D5}" srcOrd="0" destOrd="0" presId="urn:microsoft.com/office/officeart/2008/layout/PictureStrips"/>
    <dgm:cxn modelId="{955F24DD-1E43-49EC-BF2D-8F3D11EC8EE4}" type="presOf" srcId="{C099ABDE-F781-48C9-9404-12E28DF954F5}" destId="{21F3BADC-0363-4FF7-A2F9-6BB097DED403}" srcOrd="0" destOrd="0" presId="urn:microsoft.com/office/officeart/2008/layout/PictureStrips"/>
    <dgm:cxn modelId="{45426EE8-0CF6-4069-AC0E-BE6EAE1EFB5A}" type="presOf" srcId="{1C6BB58D-FBEC-4097-B70B-FE0FEA70DCD9}" destId="{F8260C1E-CED0-4D14-B7E0-DAD5BD574C2C}" srcOrd="0" destOrd="0" presId="urn:microsoft.com/office/officeart/2008/layout/PictureStrips"/>
    <dgm:cxn modelId="{7CAEDEDE-C9FD-41AB-9497-9ADEA4C677E4}" type="presParOf" srcId="{F8260C1E-CED0-4D14-B7E0-DAD5BD574C2C}" destId="{DB4503D2-AF86-4947-A083-607B8CC8B18C}" srcOrd="0" destOrd="0" presId="urn:microsoft.com/office/officeart/2008/layout/PictureStrips"/>
    <dgm:cxn modelId="{73065AE5-4CB7-4918-B860-3B0A0F15FD95}" type="presParOf" srcId="{DB4503D2-AF86-4947-A083-607B8CC8B18C}" destId="{BF81F425-C8E0-4E50-A506-FEB297377BC0}" srcOrd="0" destOrd="0" presId="urn:microsoft.com/office/officeart/2008/layout/PictureStrips"/>
    <dgm:cxn modelId="{95333021-8CB6-4DDD-BB5D-6F09A5457B69}" type="presParOf" srcId="{DB4503D2-AF86-4947-A083-607B8CC8B18C}" destId="{726320BE-B5B8-4847-8A89-B42ED9D74C11}" srcOrd="1" destOrd="0" presId="urn:microsoft.com/office/officeart/2008/layout/PictureStrips"/>
    <dgm:cxn modelId="{B3726818-E6A1-4548-9E4A-E616CAB55190}" type="presParOf" srcId="{F8260C1E-CED0-4D14-B7E0-DAD5BD574C2C}" destId="{6A4B01F5-98C0-454E-A25A-B22EF44CE233}" srcOrd="1" destOrd="0" presId="urn:microsoft.com/office/officeart/2008/layout/PictureStrips"/>
    <dgm:cxn modelId="{E97D6A40-56CA-4F44-84D2-2C05520C5EDA}" type="presParOf" srcId="{F8260C1E-CED0-4D14-B7E0-DAD5BD574C2C}" destId="{935E005C-E07C-4BA2-B737-2D5A62BFD72A}" srcOrd="2" destOrd="0" presId="urn:microsoft.com/office/officeart/2008/layout/PictureStrips"/>
    <dgm:cxn modelId="{2218B1CD-4DEF-49D0-AB5E-FCE7124518AC}" type="presParOf" srcId="{935E005C-E07C-4BA2-B737-2D5A62BFD72A}" destId="{21F3BADC-0363-4FF7-A2F9-6BB097DED403}" srcOrd="0" destOrd="0" presId="urn:microsoft.com/office/officeart/2008/layout/PictureStrips"/>
    <dgm:cxn modelId="{0B6987A0-E73F-44B8-B50E-33104E21AFC2}" type="presParOf" srcId="{935E005C-E07C-4BA2-B737-2D5A62BFD72A}" destId="{D3C2B2AF-BC40-47B2-A185-94932C8EFCEA}" srcOrd="1" destOrd="0" presId="urn:microsoft.com/office/officeart/2008/layout/PictureStrips"/>
    <dgm:cxn modelId="{0EDE935D-1BC6-4ED8-83F5-0EA43175B84A}" type="presParOf" srcId="{F8260C1E-CED0-4D14-B7E0-DAD5BD574C2C}" destId="{4022BC24-8B86-47E1-8131-C4C581BAD387}" srcOrd="3" destOrd="0" presId="urn:microsoft.com/office/officeart/2008/layout/PictureStrips"/>
    <dgm:cxn modelId="{88F5DBA0-D1FA-4413-9172-50682CC0D082}" type="presParOf" srcId="{F8260C1E-CED0-4D14-B7E0-DAD5BD574C2C}" destId="{57C4974E-3C69-4BD4-BA6F-C9D41C83C971}" srcOrd="4" destOrd="0" presId="urn:microsoft.com/office/officeart/2008/layout/PictureStrips"/>
    <dgm:cxn modelId="{38088928-75A8-4F1F-98E8-224CBF3F4578}" type="presParOf" srcId="{57C4974E-3C69-4BD4-BA6F-C9D41C83C971}" destId="{1ABC0067-3F25-4E9B-8842-C84CAC178C2F}" srcOrd="0" destOrd="0" presId="urn:microsoft.com/office/officeart/2008/layout/PictureStrips"/>
    <dgm:cxn modelId="{7960FD6D-0061-4C7F-9CCB-EF00C7B4E5F3}" type="presParOf" srcId="{57C4974E-3C69-4BD4-BA6F-C9D41C83C971}" destId="{8ACA0AA4-B5A1-48F6-87D2-BAD61A53C1C9}" srcOrd="1" destOrd="0" presId="urn:microsoft.com/office/officeart/2008/layout/PictureStrips"/>
    <dgm:cxn modelId="{25AF6278-ED2D-42A3-9436-DC5A131E73E5}" type="presParOf" srcId="{F8260C1E-CED0-4D14-B7E0-DAD5BD574C2C}" destId="{DFBE8427-60CC-46BF-86EF-EDC2D2D8B014}" srcOrd="5" destOrd="0" presId="urn:microsoft.com/office/officeart/2008/layout/PictureStrips"/>
    <dgm:cxn modelId="{57AD4472-878C-4268-A917-7C4AD83421BE}" type="presParOf" srcId="{F8260C1E-CED0-4D14-B7E0-DAD5BD574C2C}" destId="{7A3CCF6B-E75B-4ACB-AF67-CAB38DC2E55B}" srcOrd="6" destOrd="0" presId="urn:microsoft.com/office/officeart/2008/layout/PictureStrips"/>
    <dgm:cxn modelId="{FBD34125-C448-4CC5-80B6-376169204E74}" type="presParOf" srcId="{7A3CCF6B-E75B-4ACB-AF67-CAB38DC2E55B}" destId="{D1212839-76EC-4A50-861D-CA1FFB180079}" srcOrd="0" destOrd="0" presId="urn:microsoft.com/office/officeart/2008/layout/PictureStrips"/>
    <dgm:cxn modelId="{296278B5-C7BA-4914-A7F6-48716FBFA45C}" type="presParOf" srcId="{7A3CCF6B-E75B-4ACB-AF67-CAB38DC2E55B}" destId="{606D890F-874C-4247-B41D-0A24C0B66334}" srcOrd="1" destOrd="0" presId="urn:microsoft.com/office/officeart/2008/layout/PictureStrips"/>
    <dgm:cxn modelId="{D1F7EF56-09EE-4DAF-9D7A-A65D787CBE0F}" type="presParOf" srcId="{F8260C1E-CED0-4D14-B7E0-DAD5BD574C2C}" destId="{D14C4DEF-CF4B-4787-8E08-FDDDE2C1619D}" srcOrd="7" destOrd="0" presId="urn:microsoft.com/office/officeart/2008/layout/PictureStrips"/>
    <dgm:cxn modelId="{8F84A9E9-E072-40FC-872A-A06E1FBF83D7}" type="presParOf" srcId="{F8260C1E-CED0-4D14-B7E0-DAD5BD574C2C}" destId="{1614F19C-E65A-4A8B-A5B4-99AF718FA6DC}" srcOrd="8" destOrd="0" presId="urn:microsoft.com/office/officeart/2008/layout/PictureStrips"/>
    <dgm:cxn modelId="{8404E74A-3251-4478-BE92-8916EBC347C2}" type="presParOf" srcId="{1614F19C-E65A-4A8B-A5B4-99AF718FA6DC}" destId="{95421041-EC8B-4140-8C9D-BE3B9A8370F4}" srcOrd="0" destOrd="0" presId="urn:microsoft.com/office/officeart/2008/layout/PictureStrips"/>
    <dgm:cxn modelId="{1097ED24-C8FE-4864-8035-A9844DC7C53D}" type="presParOf" srcId="{1614F19C-E65A-4A8B-A5B4-99AF718FA6DC}" destId="{48987CF0-66DB-4C19-AD30-2F900D2DC554}" srcOrd="1" destOrd="0" presId="urn:microsoft.com/office/officeart/2008/layout/PictureStrips"/>
    <dgm:cxn modelId="{5AFB2980-02D8-43A1-ACC9-8D42374D9264}" type="presParOf" srcId="{F8260C1E-CED0-4D14-B7E0-DAD5BD574C2C}" destId="{6A387FE1-A05D-4811-8F65-70A1622B78F3}" srcOrd="9" destOrd="0" presId="urn:microsoft.com/office/officeart/2008/layout/PictureStrips"/>
    <dgm:cxn modelId="{95D9CEE9-D9C9-48E5-A957-C619864D4D79}" type="presParOf" srcId="{F8260C1E-CED0-4D14-B7E0-DAD5BD574C2C}" destId="{9425D054-21C8-4DB3-A378-BC86661577A2}" srcOrd="10" destOrd="0" presId="urn:microsoft.com/office/officeart/2008/layout/PictureStrips"/>
    <dgm:cxn modelId="{DF5B7597-FE92-4D1B-B61D-489977CB00B6}" type="presParOf" srcId="{9425D054-21C8-4DB3-A378-BC86661577A2}" destId="{CB7ECC7E-516A-40BA-A40D-DD99213565D5}" srcOrd="0" destOrd="0" presId="urn:microsoft.com/office/officeart/2008/layout/PictureStrips"/>
    <dgm:cxn modelId="{F9FF562F-7534-4F6D-9CD2-455098337E79}" type="presParOf" srcId="{9425D054-21C8-4DB3-A378-BC86661577A2}" destId="{EA520723-BDE7-4DF8-ABAB-966C4857C71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6BB58D-FBEC-4097-B70B-FE0FEA70DCD9}" type="doc">
      <dgm:prSet loTypeId="urn:microsoft.com/office/officeart/2008/layout/PictureStrips" loCatId="list" qsTypeId="urn:microsoft.com/office/officeart/2005/8/quickstyle/3d1" qsCatId="3D" csTypeId="urn:microsoft.com/office/officeart/2005/8/colors/colorful5" csCatId="colorful" phldr="1"/>
      <dgm:spPr/>
    </dgm:pt>
    <dgm:pt modelId="{20943158-D022-43BF-9121-7C174E62F1BD}">
      <dgm:prSet phldrT="[Texto]" custT="1"/>
      <dgm:spPr/>
      <dgm:t>
        <a:bodyPr/>
        <a:lstStyle/>
        <a:p>
          <a:pPr algn="just"/>
          <a:r>
            <a:rPr lang="es-SV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Seguimiento a planes de trabajo de sectores: Se realizó Diálogo de país para la presentación de las SF VIH y TB a población clave y PASTM y evaluación del proceso de construcción de las SF con el comité de propuestas.</a:t>
          </a:r>
        </a:p>
      </dgm:t>
    </dgm:pt>
    <dgm:pt modelId="{C9D126C9-897E-4A9E-88EC-69838E596B86}" type="parTrans" cxnId="{0ECE2B61-6C44-45E5-ABD9-A6C9630DE420}">
      <dgm:prSet/>
      <dgm:spPr/>
      <dgm:t>
        <a:bodyPr/>
        <a:lstStyle/>
        <a:p>
          <a:endParaRPr lang="es-SV" sz="2400"/>
        </a:p>
      </dgm:t>
    </dgm:pt>
    <dgm:pt modelId="{F372BC28-EE9B-4C57-A362-7C8A78EF5B27}" type="sibTrans" cxnId="{0ECE2B61-6C44-45E5-ABD9-A6C9630DE420}">
      <dgm:prSet/>
      <dgm:spPr/>
      <dgm:t>
        <a:bodyPr/>
        <a:lstStyle/>
        <a:p>
          <a:endParaRPr lang="es-SV" sz="2400"/>
        </a:p>
      </dgm:t>
    </dgm:pt>
    <dgm:pt modelId="{C099ABDE-F781-48C9-9404-12E28DF954F5}">
      <dgm:prSet phldrT="[Texto]" custT="1"/>
      <dgm:spPr/>
      <dgm:t>
        <a:bodyPr/>
        <a:lstStyle/>
        <a:p>
          <a:pPr algn="just"/>
          <a:r>
            <a:rPr lang="es-SV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Talleres para fortalecimiento: Se realizó taller para la socialización del Código de ética del FM para los MCP´s. </a:t>
          </a:r>
        </a:p>
      </dgm:t>
    </dgm:pt>
    <dgm:pt modelId="{74798322-FD3B-490C-9954-48FB4B26F8AA}" type="parTrans" cxnId="{BFD9FB2A-5040-44E3-8D03-A11E54574A14}">
      <dgm:prSet/>
      <dgm:spPr/>
      <dgm:t>
        <a:bodyPr/>
        <a:lstStyle/>
        <a:p>
          <a:endParaRPr lang="es-SV" sz="2400"/>
        </a:p>
      </dgm:t>
    </dgm:pt>
    <dgm:pt modelId="{B1B3B8DA-D7FE-4253-86EB-ABCC5536C3BA}" type="sibTrans" cxnId="{BFD9FB2A-5040-44E3-8D03-A11E54574A14}">
      <dgm:prSet/>
      <dgm:spPr/>
      <dgm:t>
        <a:bodyPr/>
        <a:lstStyle/>
        <a:p>
          <a:endParaRPr lang="es-SV" sz="2400"/>
        </a:p>
      </dgm:t>
    </dgm:pt>
    <dgm:pt modelId="{47F5BDDB-6B40-47DD-93BD-27B22D044514}">
      <dgm:prSet phldrT="[Texto]" custT="1"/>
      <dgm:spPr/>
      <dgm:t>
        <a:bodyPr/>
        <a:lstStyle/>
        <a:p>
          <a:pPr algn="just"/>
          <a:r>
            <a:rPr lang="es-SV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Retiro Anual de miembros: Esta actividad esta programada para el ultimo trimestre</a:t>
          </a:r>
        </a:p>
      </dgm:t>
    </dgm:pt>
    <dgm:pt modelId="{21EA123E-C7A5-4EDB-AD04-F65D03B09694}" type="parTrans" cxnId="{8DBF8E14-26EE-4E89-9F28-919E69F843DC}">
      <dgm:prSet/>
      <dgm:spPr/>
      <dgm:t>
        <a:bodyPr/>
        <a:lstStyle/>
        <a:p>
          <a:endParaRPr lang="es-SV" sz="2400"/>
        </a:p>
      </dgm:t>
    </dgm:pt>
    <dgm:pt modelId="{70029449-5E15-40A1-973D-965AC8357E40}" type="sibTrans" cxnId="{8DBF8E14-26EE-4E89-9F28-919E69F843DC}">
      <dgm:prSet/>
      <dgm:spPr/>
      <dgm:t>
        <a:bodyPr/>
        <a:lstStyle/>
        <a:p>
          <a:endParaRPr lang="es-SV" sz="2400"/>
        </a:p>
      </dgm:t>
    </dgm:pt>
    <dgm:pt modelId="{405B4EB7-31C0-445D-AED3-B40282F460D0}">
      <dgm:prSet phldrT="[Texto]" custT="1"/>
      <dgm:spPr/>
      <dgm:t>
        <a:bodyPr/>
        <a:lstStyle/>
        <a:p>
          <a:pPr algn="just"/>
          <a:r>
            <a:rPr lang="es-SV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Apoyo a comunicaciones: Se ha mantenido actualizada la pagina web y se ha elaborado y compartido  el boletín correspondiente al primer trimestre, se encuentra en construcción el del Q2.</a:t>
          </a:r>
        </a:p>
      </dgm:t>
    </dgm:pt>
    <dgm:pt modelId="{09EDF332-B087-4432-8E9F-5CA0A55FD395}" type="parTrans" cxnId="{1B4F437E-6987-4579-8C46-C90C2CC4FEB6}">
      <dgm:prSet/>
      <dgm:spPr/>
      <dgm:t>
        <a:bodyPr/>
        <a:lstStyle/>
        <a:p>
          <a:endParaRPr lang="es-SV" sz="2400"/>
        </a:p>
      </dgm:t>
    </dgm:pt>
    <dgm:pt modelId="{B73C1857-9807-4827-82ED-B3B3EE4A1BEF}" type="sibTrans" cxnId="{1B4F437E-6987-4579-8C46-C90C2CC4FEB6}">
      <dgm:prSet/>
      <dgm:spPr/>
      <dgm:t>
        <a:bodyPr/>
        <a:lstStyle/>
        <a:p>
          <a:endParaRPr lang="es-SV" sz="2400"/>
        </a:p>
      </dgm:t>
    </dgm:pt>
    <dgm:pt modelId="{733A18D5-2328-42DD-A679-9B5D5D1D503C}">
      <dgm:prSet phldrT="[Texto]" custT="1"/>
      <dgm:spPr/>
      <dgm:t>
        <a:bodyPr/>
        <a:lstStyle/>
        <a:p>
          <a:pPr algn="just"/>
          <a:r>
            <a:rPr lang="es-SV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Recursos Humanos: Se han realizado  puntualmente los pagos; a partir del 1° Mayo entró en vigencia la renuncia de la técnico en monitoreo por lo que sea trae al pleno este punto. </a:t>
          </a:r>
        </a:p>
      </dgm:t>
    </dgm:pt>
    <dgm:pt modelId="{C416A091-6615-45C4-8811-6CDC423E742C}" type="parTrans" cxnId="{8464F50E-57F2-460B-ACD9-C6325249147B}">
      <dgm:prSet/>
      <dgm:spPr/>
      <dgm:t>
        <a:bodyPr/>
        <a:lstStyle/>
        <a:p>
          <a:endParaRPr lang="es-SV" sz="2400"/>
        </a:p>
      </dgm:t>
    </dgm:pt>
    <dgm:pt modelId="{35332946-055A-4C3B-9604-DDCCABACFA9E}" type="sibTrans" cxnId="{8464F50E-57F2-460B-ACD9-C6325249147B}">
      <dgm:prSet/>
      <dgm:spPr/>
      <dgm:t>
        <a:bodyPr/>
        <a:lstStyle/>
        <a:p>
          <a:endParaRPr lang="es-SV" sz="2400"/>
        </a:p>
      </dgm:t>
    </dgm:pt>
    <dgm:pt modelId="{1B7A33B4-FCBD-426F-B9B2-7187AF2CC00D}">
      <dgm:prSet phldrT="[Texto]" custT="1"/>
      <dgm:spPr/>
      <dgm:t>
        <a:bodyPr/>
        <a:lstStyle/>
        <a:p>
          <a:pPr algn="just"/>
          <a:r>
            <a:rPr lang="es-SV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Gastos Operativos y Overhead: Se han realizado los pagos puntuales para esta actividad.</a:t>
          </a:r>
        </a:p>
      </dgm:t>
    </dgm:pt>
    <dgm:pt modelId="{B13B0E12-306C-41E3-8D29-39940C618200}" type="parTrans" cxnId="{F9C6FD00-5837-4498-B257-686F6D5573DB}">
      <dgm:prSet/>
      <dgm:spPr/>
      <dgm:t>
        <a:bodyPr/>
        <a:lstStyle/>
        <a:p>
          <a:endParaRPr lang="es-SV" sz="2400"/>
        </a:p>
      </dgm:t>
    </dgm:pt>
    <dgm:pt modelId="{1CEC7995-02CD-44A4-8FEB-2EF93943B020}" type="sibTrans" cxnId="{F9C6FD00-5837-4498-B257-686F6D5573DB}">
      <dgm:prSet/>
      <dgm:spPr/>
      <dgm:t>
        <a:bodyPr/>
        <a:lstStyle/>
        <a:p>
          <a:endParaRPr lang="es-SV" sz="2400"/>
        </a:p>
      </dgm:t>
    </dgm:pt>
    <dgm:pt modelId="{F8260C1E-CED0-4D14-B7E0-DAD5BD574C2C}" type="pres">
      <dgm:prSet presAssocID="{1C6BB58D-FBEC-4097-B70B-FE0FEA70DCD9}" presName="Name0" presStyleCnt="0">
        <dgm:presLayoutVars>
          <dgm:dir/>
          <dgm:resizeHandles val="exact"/>
        </dgm:presLayoutVars>
      </dgm:prSet>
      <dgm:spPr/>
    </dgm:pt>
    <dgm:pt modelId="{DB4503D2-AF86-4947-A083-607B8CC8B18C}" type="pres">
      <dgm:prSet presAssocID="{20943158-D022-43BF-9121-7C174E62F1BD}" presName="composite" presStyleCnt="0"/>
      <dgm:spPr/>
    </dgm:pt>
    <dgm:pt modelId="{BF81F425-C8E0-4E50-A506-FEB297377BC0}" type="pres">
      <dgm:prSet presAssocID="{20943158-D022-43BF-9121-7C174E62F1BD}" presName="rect1" presStyleLbl="trAlignAcc1" presStyleIdx="0" presStyleCnt="6" custScaleY="155086" custLinFactNeighborX="-913" custLinFactNeighborY="-1705">
        <dgm:presLayoutVars>
          <dgm:bulletEnabled val="1"/>
        </dgm:presLayoutVars>
      </dgm:prSet>
      <dgm:spPr/>
    </dgm:pt>
    <dgm:pt modelId="{726320BE-B5B8-4847-8A89-B42ED9D74C11}" type="pres">
      <dgm:prSet presAssocID="{20943158-D022-43BF-9121-7C174E62F1BD}" presName="rect2" presStyleLbl="fgImgPlace1" presStyleIdx="0" presStyleCnt="6" custScaleX="102025" custLinFactNeighborX="-445" custLinFactNeighborY="7944"/>
      <dgm:spPr/>
    </dgm:pt>
    <dgm:pt modelId="{6A4B01F5-98C0-454E-A25A-B22EF44CE233}" type="pres">
      <dgm:prSet presAssocID="{F372BC28-EE9B-4C57-A362-7C8A78EF5B27}" presName="sibTrans" presStyleCnt="0"/>
      <dgm:spPr/>
    </dgm:pt>
    <dgm:pt modelId="{935E005C-E07C-4BA2-B737-2D5A62BFD72A}" type="pres">
      <dgm:prSet presAssocID="{C099ABDE-F781-48C9-9404-12E28DF954F5}" presName="composite" presStyleCnt="0"/>
      <dgm:spPr/>
    </dgm:pt>
    <dgm:pt modelId="{21F3BADC-0363-4FF7-A2F9-6BB097DED403}" type="pres">
      <dgm:prSet presAssocID="{C099ABDE-F781-48C9-9404-12E28DF954F5}" presName="rect1" presStyleLbl="trAlignAcc1" presStyleIdx="1" presStyleCnt="6">
        <dgm:presLayoutVars>
          <dgm:bulletEnabled val="1"/>
        </dgm:presLayoutVars>
      </dgm:prSet>
      <dgm:spPr/>
    </dgm:pt>
    <dgm:pt modelId="{D3C2B2AF-BC40-47B2-A185-94932C8EFCEA}" type="pres">
      <dgm:prSet presAssocID="{C099ABDE-F781-48C9-9404-12E28DF954F5}" presName="rect2" presStyleLbl="fgImgPlace1" presStyleIdx="1" presStyleCnt="6" custLinFactNeighborY="812"/>
      <dgm:spPr/>
    </dgm:pt>
    <dgm:pt modelId="{4022BC24-8B86-47E1-8131-C4C581BAD387}" type="pres">
      <dgm:prSet presAssocID="{B1B3B8DA-D7FE-4253-86EB-ABCC5536C3BA}" presName="sibTrans" presStyleCnt="0"/>
      <dgm:spPr/>
    </dgm:pt>
    <dgm:pt modelId="{57C4974E-3C69-4BD4-BA6F-C9D41C83C971}" type="pres">
      <dgm:prSet presAssocID="{47F5BDDB-6B40-47DD-93BD-27B22D044514}" presName="composite" presStyleCnt="0"/>
      <dgm:spPr/>
    </dgm:pt>
    <dgm:pt modelId="{1ABC0067-3F25-4E9B-8842-C84CAC178C2F}" type="pres">
      <dgm:prSet presAssocID="{47F5BDDB-6B40-47DD-93BD-27B22D044514}" presName="rect1" presStyleLbl="trAlignAcc1" presStyleIdx="2" presStyleCnt="6">
        <dgm:presLayoutVars>
          <dgm:bulletEnabled val="1"/>
        </dgm:presLayoutVars>
      </dgm:prSet>
      <dgm:spPr/>
    </dgm:pt>
    <dgm:pt modelId="{8ACA0AA4-B5A1-48F6-87D2-BAD61A53C1C9}" type="pres">
      <dgm:prSet presAssocID="{47F5BDDB-6B40-47DD-93BD-27B22D044514}" presName="rect2" presStyleLbl="fgImgPlace1" presStyleIdx="2" presStyleCnt="6"/>
      <dgm:spPr/>
    </dgm:pt>
    <dgm:pt modelId="{DFBE8427-60CC-46BF-86EF-EDC2D2D8B014}" type="pres">
      <dgm:prSet presAssocID="{70029449-5E15-40A1-973D-965AC8357E40}" presName="sibTrans" presStyleCnt="0"/>
      <dgm:spPr/>
    </dgm:pt>
    <dgm:pt modelId="{7A3CCF6B-E75B-4ACB-AF67-CAB38DC2E55B}" type="pres">
      <dgm:prSet presAssocID="{405B4EB7-31C0-445D-AED3-B40282F460D0}" presName="composite" presStyleCnt="0"/>
      <dgm:spPr/>
    </dgm:pt>
    <dgm:pt modelId="{D1212839-76EC-4A50-861D-CA1FFB180079}" type="pres">
      <dgm:prSet presAssocID="{405B4EB7-31C0-445D-AED3-B40282F460D0}" presName="rect1" presStyleLbl="trAlignAcc1" presStyleIdx="3" presStyleCnt="6" custScaleY="122899" custLinFactNeighborX="-1419" custLinFactNeighborY="42">
        <dgm:presLayoutVars>
          <dgm:bulletEnabled val="1"/>
        </dgm:presLayoutVars>
      </dgm:prSet>
      <dgm:spPr/>
    </dgm:pt>
    <dgm:pt modelId="{606D890F-874C-4247-B41D-0A24C0B66334}" type="pres">
      <dgm:prSet presAssocID="{405B4EB7-31C0-445D-AED3-B40282F460D0}" presName="rect2" presStyleLbl="fgImgPlace1" presStyleIdx="3" presStyleCnt="6" custScaleX="96684" custScaleY="87743" custLinFactNeighborY="10556"/>
      <dgm:spPr/>
    </dgm:pt>
    <dgm:pt modelId="{D14C4DEF-CF4B-4787-8E08-FDDDE2C1619D}" type="pres">
      <dgm:prSet presAssocID="{B73C1857-9807-4827-82ED-B3B3EE4A1BEF}" presName="sibTrans" presStyleCnt="0"/>
      <dgm:spPr/>
    </dgm:pt>
    <dgm:pt modelId="{1614F19C-E65A-4A8B-A5B4-99AF718FA6DC}" type="pres">
      <dgm:prSet presAssocID="{733A18D5-2328-42DD-A679-9B5D5D1D503C}" presName="composite" presStyleCnt="0"/>
      <dgm:spPr/>
    </dgm:pt>
    <dgm:pt modelId="{95421041-EC8B-4140-8C9D-BE3B9A8370F4}" type="pres">
      <dgm:prSet presAssocID="{733A18D5-2328-42DD-A679-9B5D5D1D503C}" presName="rect1" presStyleLbl="trAlignAcc1" presStyleIdx="4" presStyleCnt="6" custScaleY="136720">
        <dgm:presLayoutVars>
          <dgm:bulletEnabled val="1"/>
        </dgm:presLayoutVars>
      </dgm:prSet>
      <dgm:spPr/>
    </dgm:pt>
    <dgm:pt modelId="{48987CF0-66DB-4C19-AD30-2F900D2DC554}" type="pres">
      <dgm:prSet presAssocID="{733A18D5-2328-42DD-A679-9B5D5D1D503C}" presName="rect2" presStyleLbl="fgImgPlace1" presStyleIdx="4" presStyleCnt="6" custLinFactNeighborY="9744"/>
      <dgm:spPr/>
    </dgm:pt>
    <dgm:pt modelId="{6A387FE1-A05D-4811-8F65-70A1622B78F3}" type="pres">
      <dgm:prSet presAssocID="{35332946-055A-4C3B-9604-DDCCABACFA9E}" presName="sibTrans" presStyleCnt="0"/>
      <dgm:spPr/>
    </dgm:pt>
    <dgm:pt modelId="{9425D054-21C8-4DB3-A378-BC86661577A2}" type="pres">
      <dgm:prSet presAssocID="{1B7A33B4-FCBD-426F-B9B2-7187AF2CC00D}" presName="composite" presStyleCnt="0"/>
      <dgm:spPr/>
    </dgm:pt>
    <dgm:pt modelId="{CB7ECC7E-516A-40BA-A40D-DD99213565D5}" type="pres">
      <dgm:prSet presAssocID="{1B7A33B4-FCBD-426F-B9B2-7187AF2CC00D}" presName="rect1" presStyleLbl="trAlignAcc1" presStyleIdx="5" presStyleCnt="6">
        <dgm:presLayoutVars>
          <dgm:bulletEnabled val="1"/>
        </dgm:presLayoutVars>
      </dgm:prSet>
      <dgm:spPr/>
    </dgm:pt>
    <dgm:pt modelId="{EA520723-BDE7-4DF8-ABAB-966C4857C71F}" type="pres">
      <dgm:prSet presAssocID="{1B7A33B4-FCBD-426F-B9B2-7187AF2CC00D}" presName="rect2" presStyleLbl="fgImgPlace1" presStyleIdx="5" presStyleCnt="6"/>
      <dgm:spPr/>
    </dgm:pt>
  </dgm:ptLst>
  <dgm:cxnLst>
    <dgm:cxn modelId="{F9C6FD00-5837-4498-B257-686F6D5573DB}" srcId="{1C6BB58D-FBEC-4097-B70B-FE0FEA70DCD9}" destId="{1B7A33B4-FCBD-426F-B9B2-7187AF2CC00D}" srcOrd="5" destOrd="0" parTransId="{B13B0E12-306C-41E3-8D29-39940C618200}" sibTransId="{1CEC7995-02CD-44A4-8FEB-2EF93943B020}"/>
    <dgm:cxn modelId="{8464F50E-57F2-460B-ACD9-C6325249147B}" srcId="{1C6BB58D-FBEC-4097-B70B-FE0FEA70DCD9}" destId="{733A18D5-2328-42DD-A679-9B5D5D1D503C}" srcOrd="4" destOrd="0" parTransId="{C416A091-6615-45C4-8811-6CDC423E742C}" sibTransId="{35332946-055A-4C3B-9604-DDCCABACFA9E}"/>
    <dgm:cxn modelId="{8DBF8E14-26EE-4E89-9F28-919E69F843DC}" srcId="{1C6BB58D-FBEC-4097-B70B-FE0FEA70DCD9}" destId="{47F5BDDB-6B40-47DD-93BD-27B22D044514}" srcOrd="2" destOrd="0" parTransId="{21EA123E-C7A5-4EDB-AD04-F65D03B09694}" sibTransId="{70029449-5E15-40A1-973D-965AC8357E40}"/>
    <dgm:cxn modelId="{BBEB3D2A-9B6E-4185-A395-B40AA20F85D7}" type="presOf" srcId="{20943158-D022-43BF-9121-7C174E62F1BD}" destId="{BF81F425-C8E0-4E50-A506-FEB297377BC0}" srcOrd="0" destOrd="0" presId="urn:microsoft.com/office/officeart/2008/layout/PictureStrips"/>
    <dgm:cxn modelId="{BFD9FB2A-5040-44E3-8D03-A11E54574A14}" srcId="{1C6BB58D-FBEC-4097-B70B-FE0FEA70DCD9}" destId="{C099ABDE-F781-48C9-9404-12E28DF954F5}" srcOrd="1" destOrd="0" parTransId="{74798322-FD3B-490C-9954-48FB4B26F8AA}" sibTransId="{B1B3B8DA-D7FE-4253-86EB-ABCC5536C3BA}"/>
    <dgm:cxn modelId="{C388095E-3BF8-40A1-8FD8-25D9F62F28B1}" type="presOf" srcId="{405B4EB7-31C0-445D-AED3-B40282F460D0}" destId="{D1212839-76EC-4A50-861D-CA1FFB180079}" srcOrd="0" destOrd="0" presId="urn:microsoft.com/office/officeart/2008/layout/PictureStrips"/>
    <dgm:cxn modelId="{0ECE2B61-6C44-45E5-ABD9-A6C9630DE420}" srcId="{1C6BB58D-FBEC-4097-B70B-FE0FEA70DCD9}" destId="{20943158-D022-43BF-9121-7C174E62F1BD}" srcOrd="0" destOrd="0" parTransId="{C9D126C9-897E-4A9E-88EC-69838E596B86}" sibTransId="{F372BC28-EE9B-4C57-A362-7C8A78EF5B27}"/>
    <dgm:cxn modelId="{7957E643-5600-4C52-91C5-8DAF9DFA6307}" type="presOf" srcId="{47F5BDDB-6B40-47DD-93BD-27B22D044514}" destId="{1ABC0067-3F25-4E9B-8842-C84CAC178C2F}" srcOrd="0" destOrd="0" presId="urn:microsoft.com/office/officeart/2008/layout/PictureStrips"/>
    <dgm:cxn modelId="{1B4F437E-6987-4579-8C46-C90C2CC4FEB6}" srcId="{1C6BB58D-FBEC-4097-B70B-FE0FEA70DCD9}" destId="{405B4EB7-31C0-445D-AED3-B40282F460D0}" srcOrd="3" destOrd="0" parTransId="{09EDF332-B087-4432-8E9F-5CA0A55FD395}" sibTransId="{B73C1857-9807-4827-82ED-B3B3EE4A1BEF}"/>
    <dgm:cxn modelId="{65FA94B5-9743-4E0F-B7C8-FE82A77F4202}" type="presOf" srcId="{733A18D5-2328-42DD-A679-9B5D5D1D503C}" destId="{95421041-EC8B-4140-8C9D-BE3B9A8370F4}" srcOrd="0" destOrd="0" presId="urn:microsoft.com/office/officeart/2008/layout/PictureStrips"/>
    <dgm:cxn modelId="{F9DC60CB-A0AF-4E8D-AB5A-BB230A0F1538}" type="presOf" srcId="{1B7A33B4-FCBD-426F-B9B2-7187AF2CC00D}" destId="{CB7ECC7E-516A-40BA-A40D-DD99213565D5}" srcOrd="0" destOrd="0" presId="urn:microsoft.com/office/officeart/2008/layout/PictureStrips"/>
    <dgm:cxn modelId="{955F24DD-1E43-49EC-BF2D-8F3D11EC8EE4}" type="presOf" srcId="{C099ABDE-F781-48C9-9404-12E28DF954F5}" destId="{21F3BADC-0363-4FF7-A2F9-6BB097DED403}" srcOrd="0" destOrd="0" presId="urn:microsoft.com/office/officeart/2008/layout/PictureStrips"/>
    <dgm:cxn modelId="{45426EE8-0CF6-4069-AC0E-BE6EAE1EFB5A}" type="presOf" srcId="{1C6BB58D-FBEC-4097-B70B-FE0FEA70DCD9}" destId="{F8260C1E-CED0-4D14-B7E0-DAD5BD574C2C}" srcOrd="0" destOrd="0" presId="urn:microsoft.com/office/officeart/2008/layout/PictureStrips"/>
    <dgm:cxn modelId="{7CAEDEDE-C9FD-41AB-9497-9ADEA4C677E4}" type="presParOf" srcId="{F8260C1E-CED0-4D14-B7E0-DAD5BD574C2C}" destId="{DB4503D2-AF86-4947-A083-607B8CC8B18C}" srcOrd="0" destOrd="0" presId="urn:microsoft.com/office/officeart/2008/layout/PictureStrips"/>
    <dgm:cxn modelId="{73065AE5-4CB7-4918-B860-3B0A0F15FD95}" type="presParOf" srcId="{DB4503D2-AF86-4947-A083-607B8CC8B18C}" destId="{BF81F425-C8E0-4E50-A506-FEB297377BC0}" srcOrd="0" destOrd="0" presId="urn:microsoft.com/office/officeart/2008/layout/PictureStrips"/>
    <dgm:cxn modelId="{95333021-8CB6-4DDD-BB5D-6F09A5457B69}" type="presParOf" srcId="{DB4503D2-AF86-4947-A083-607B8CC8B18C}" destId="{726320BE-B5B8-4847-8A89-B42ED9D74C11}" srcOrd="1" destOrd="0" presId="urn:microsoft.com/office/officeart/2008/layout/PictureStrips"/>
    <dgm:cxn modelId="{B3726818-E6A1-4548-9E4A-E616CAB55190}" type="presParOf" srcId="{F8260C1E-CED0-4D14-B7E0-DAD5BD574C2C}" destId="{6A4B01F5-98C0-454E-A25A-B22EF44CE233}" srcOrd="1" destOrd="0" presId="urn:microsoft.com/office/officeart/2008/layout/PictureStrips"/>
    <dgm:cxn modelId="{E97D6A40-56CA-4F44-84D2-2C05520C5EDA}" type="presParOf" srcId="{F8260C1E-CED0-4D14-B7E0-DAD5BD574C2C}" destId="{935E005C-E07C-4BA2-B737-2D5A62BFD72A}" srcOrd="2" destOrd="0" presId="urn:microsoft.com/office/officeart/2008/layout/PictureStrips"/>
    <dgm:cxn modelId="{2218B1CD-4DEF-49D0-AB5E-FCE7124518AC}" type="presParOf" srcId="{935E005C-E07C-4BA2-B737-2D5A62BFD72A}" destId="{21F3BADC-0363-4FF7-A2F9-6BB097DED403}" srcOrd="0" destOrd="0" presId="urn:microsoft.com/office/officeart/2008/layout/PictureStrips"/>
    <dgm:cxn modelId="{0B6987A0-E73F-44B8-B50E-33104E21AFC2}" type="presParOf" srcId="{935E005C-E07C-4BA2-B737-2D5A62BFD72A}" destId="{D3C2B2AF-BC40-47B2-A185-94932C8EFCEA}" srcOrd="1" destOrd="0" presId="urn:microsoft.com/office/officeart/2008/layout/PictureStrips"/>
    <dgm:cxn modelId="{0EDE935D-1BC6-4ED8-83F5-0EA43175B84A}" type="presParOf" srcId="{F8260C1E-CED0-4D14-B7E0-DAD5BD574C2C}" destId="{4022BC24-8B86-47E1-8131-C4C581BAD387}" srcOrd="3" destOrd="0" presId="urn:microsoft.com/office/officeart/2008/layout/PictureStrips"/>
    <dgm:cxn modelId="{88F5DBA0-D1FA-4413-9172-50682CC0D082}" type="presParOf" srcId="{F8260C1E-CED0-4D14-B7E0-DAD5BD574C2C}" destId="{57C4974E-3C69-4BD4-BA6F-C9D41C83C971}" srcOrd="4" destOrd="0" presId="urn:microsoft.com/office/officeart/2008/layout/PictureStrips"/>
    <dgm:cxn modelId="{38088928-75A8-4F1F-98E8-224CBF3F4578}" type="presParOf" srcId="{57C4974E-3C69-4BD4-BA6F-C9D41C83C971}" destId="{1ABC0067-3F25-4E9B-8842-C84CAC178C2F}" srcOrd="0" destOrd="0" presId="urn:microsoft.com/office/officeart/2008/layout/PictureStrips"/>
    <dgm:cxn modelId="{7960FD6D-0061-4C7F-9CCB-EF00C7B4E5F3}" type="presParOf" srcId="{57C4974E-3C69-4BD4-BA6F-C9D41C83C971}" destId="{8ACA0AA4-B5A1-48F6-87D2-BAD61A53C1C9}" srcOrd="1" destOrd="0" presId="urn:microsoft.com/office/officeart/2008/layout/PictureStrips"/>
    <dgm:cxn modelId="{25AF6278-ED2D-42A3-9436-DC5A131E73E5}" type="presParOf" srcId="{F8260C1E-CED0-4D14-B7E0-DAD5BD574C2C}" destId="{DFBE8427-60CC-46BF-86EF-EDC2D2D8B014}" srcOrd="5" destOrd="0" presId="urn:microsoft.com/office/officeart/2008/layout/PictureStrips"/>
    <dgm:cxn modelId="{57AD4472-878C-4268-A917-7C4AD83421BE}" type="presParOf" srcId="{F8260C1E-CED0-4D14-B7E0-DAD5BD574C2C}" destId="{7A3CCF6B-E75B-4ACB-AF67-CAB38DC2E55B}" srcOrd="6" destOrd="0" presId="urn:microsoft.com/office/officeart/2008/layout/PictureStrips"/>
    <dgm:cxn modelId="{FBD34125-C448-4CC5-80B6-376169204E74}" type="presParOf" srcId="{7A3CCF6B-E75B-4ACB-AF67-CAB38DC2E55B}" destId="{D1212839-76EC-4A50-861D-CA1FFB180079}" srcOrd="0" destOrd="0" presId="urn:microsoft.com/office/officeart/2008/layout/PictureStrips"/>
    <dgm:cxn modelId="{296278B5-C7BA-4914-A7F6-48716FBFA45C}" type="presParOf" srcId="{7A3CCF6B-E75B-4ACB-AF67-CAB38DC2E55B}" destId="{606D890F-874C-4247-B41D-0A24C0B66334}" srcOrd="1" destOrd="0" presId="urn:microsoft.com/office/officeart/2008/layout/PictureStrips"/>
    <dgm:cxn modelId="{D1F7EF56-09EE-4DAF-9D7A-A65D787CBE0F}" type="presParOf" srcId="{F8260C1E-CED0-4D14-B7E0-DAD5BD574C2C}" destId="{D14C4DEF-CF4B-4787-8E08-FDDDE2C1619D}" srcOrd="7" destOrd="0" presId="urn:microsoft.com/office/officeart/2008/layout/PictureStrips"/>
    <dgm:cxn modelId="{8F84A9E9-E072-40FC-872A-A06E1FBF83D7}" type="presParOf" srcId="{F8260C1E-CED0-4D14-B7E0-DAD5BD574C2C}" destId="{1614F19C-E65A-4A8B-A5B4-99AF718FA6DC}" srcOrd="8" destOrd="0" presId="urn:microsoft.com/office/officeart/2008/layout/PictureStrips"/>
    <dgm:cxn modelId="{8404E74A-3251-4478-BE92-8916EBC347C2}" type="presParOf" srcId="{1614F19C-E65A-4A8B-A5B4-99AF718FA6DC}" destId="{95421041-EC8B-4140-8C9D-BE3B9A8370F4}" srcOrd="0" destOrd="0" presId="urn:microsoft.com/office/officeart/2008/layout/PictureStrips"/>
    <dgm:cxn modelId="{1097ED24-C8FE-4864-8035-A9844DC7C53D}" type="presParOf" srcId="{1614F19C-E65A-4A8B-A5B4-99AF718FA6DC}" destId="{48987CF0-66DB-4C19-AD30-2F900D2DC554}" srcOrd="1" destOrd="0" presId="urn:microsoft.com/office/officeart/2008/layout/PictureStrips"/>
    <dgm:cxn modelId="{5AFB2980-02D8-43A1-ACC9-8D42374D9264}" type="presParOf" srcId="{F8260C1E-CED0-4D14-B7E0-DAD5BD574C2C}" destId="{6A387FE1-A05D-4811-8F65-70A1622B78F3}" srcOrd="9" destOrd="0" presId="urn:microsoft.com/office/officeart/2008/layout/PictureStrips"/>
    <dgm:cxn modelId="{95D9CEE9-D9C9-48E5-A957-C619864D4D79}" type="presParOf" srcId="{F8260C1E-CED0-4D14-B7E0-DAD5BD574C2C}" destId="{9425D054-21C8-4DB3-A378-BC86661577A2}" srcOrd="10" destOrd="0" presId="urn:microsoft.com/office/officeart/2008/layout/PictureStrips"/>
    <dgm:cxn modelId="{DF5B7597-FE92-4D1B-B61D-489977CB00B6}" type="presParOf" srcId="{9425D054-21C8-4DB3-A378-BC86661577A2}" destId="{CB7ECC7E-516A-40BA-A40D-DD99213565D5}" srcOrd="0" destOrd="0" presId="urn:microsoft.com/office/officeart/2008/layout/PictureStrips"/>
    <dgm:cxn modelId="{F9FF562F-7534-4F6D-9CD2-455098337E79}" type="presParOf" srcId="{9425D054-21C8-4DB3-A378-BC86661577A2}" destId="{EA520723-BDE7-4DF8-ABAB-966C4857C71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02D5A7-FEFF-4ED9-90C0-9BD6158C8814}" type="doc">
      <dgm:prSet loTypeId="urn:microsoft.com/office/officeart/2009/3/layout/Phased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SV"/>
        </a:p>
      </dgm:t>
    </dgm:pt>
    <dgm:pt modelId="{331F5E28-44E8-40DC-98EB-C2A353C7B1EE}">
      <dgm:prSet phldrT="[Texto]" custT="1"/>
      <dgm:spPr/>
      <dgm:t>
        <a:bodyPr/>
        <a:lstStyle/>
        <a:p>
          <a:r>
            <a:rPr lang="es-SV" sz="1800" dirty="0"/>
            <a:t>1.</a:t>
          </a:r>
        </a:p>
        <a:p>
          <a:r>
            <a:rPr lang="es-SV" sz="1800" dirty="0"/>
            <a:t>Contratación de una nueva persona para cubrir la plaza de Técnico en Monitoreo</a:t>
          </a:r>
        </a:p>
      </dgm:t>
    </dgm:pt>
    <dgm:pt modelId="{658FFD85-DD5D-4045-A175-1E6BA74D8E1E}" type="parTrans" cxnId="{361E6C59-990C-421F-AA76-1C30ACE1D3F4}">
      <dgm:prSet/>
      <dgm:spPr/>
      <dgm:t>
        <a:bodyPr/>
        <a:lstStyle/>
        <a:p>
          <a:endParaRPr lang="es-SV"/>
        </a:p>
      </dgm:t>
    </dgm:pt>
    <dgm:pt modelId="{B74FC4F2-33E5-4131-B5F0-FE83B199DFA9}" type="sibTrans" cxnId="{361E6C59-990C-421F-AA76-1C30ACE1D3F4}">
      <dgm:prSet/>
      <dgm:spPr/>
      <dgm:t>
        <a:bodyPr/>
        <a:lstStyle/>
        <a:p>
          <a:endParaRPr lang="es-SV"/>
        </a:p>
      </dgm:t>
    </dgm:pt>
    <dgm:pt modelId="{57DA90E6-FDF0-484E-A8AB-9B1AC4A2DB38}">
      <dgm:prSet phldrT="[Texto]" custT="1"/>
      <dgm:spPr/>
      <dgm:t>
        <a:bodyPr/>
        <a:lstStyle/>
        <a:p>
          <a:r>
            <a:rPr lang="es-SV" sz="1800" dirty="0"/>
            <a:t>2.</a:t>
          </a:r>
        </a:p>
        <a:p>
          <a:r>
            <a:rPr lang="es-SV" sz="1800" dirty="0"/>
            <a:t>Re definir TDR del Staff actual de la Dirección Ejecutiva para asumir las funciones de la plaza en mención.</a:t>
          </a:r>
        </a:p>
      </dgm:t>
    </dgm:pt>
    <dgm:pt modelId="{9A39907B-CE0B-4DD9-AC4C-25DC99F2C05D}" type="parTrans" cxnId="{845C0808-5036-4443-A0C4-26F382FA2CAC}">
      <dgm:prSet/>
      <dgm:spPr/>
      <dgm:t>
        <a:bodyPr/>
        <a:lstStyle/>
        <a:p>
          <a:endParaRPr lang="es-SV"/>
        </a:p>
      </dgm:t>
    </dgm:pt>
    <dgm:pt modelId="{C9B1667C-67D7-4029-BC1F-66954B4858E9}" type="sibTrans" cxnId="{845C0808-5036-4443-A0C4-26F382FA2CAC}">
      <dgm:prSet/>
      <dgm:spPr/>
      <dgm:t>
        <a:bodyPr/>
        <a:lstStyle/>
        <a:p>
          <a:endParaRPr lang="es-SV"/>
        </a:p>
      </dgm:t>
    </dgm:pt>
    <dgm:pt modelId="{1F68B2A8-3B3D-43B9-81CB-C1D5F7CCA53A}" type="pres">
      <dgm:prSet presAssocID="{7A02D5A7-FEFF-4ED9-90C0-9BD6158C8814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60FD4C4F-01B9-4D24-AD4C-D89B4EA054AC}" type="pres">
      <dgm:prSet presAssocID="{7A02D5A7-FEFF-4ED9-90C0-9BD6158C8814}" presName="arc1" presStyleLbl="node1" presStyleIdx="0" presStyleCnt="2"/>
      <dgm:spPr/>
    </dgm:pt>
    <dgm:pt modelId="{17C9470A-E68C-4BC1-9EB5-AE77754C2062}" type="pres">
      <dgm:prSet presAssocID="{7A02D5A7-FEFF-4ED9-90C0-9BD6158C8814}" presName="arc3" presStyleLbl="node1" presStyleIdx="1" presStyleCnt="2"/>
      <dgm:spPr/>
    </dgm:pt>
    <dgm:pt modelId="{3062E871-8FB0-4056-82F2-B5F15C7B13A8}" type="pres">
      <dgm:prSet presAssocID="{7A02D5A7-FEFF-4ED9-90C0-9BD6158C8814}" presName="parentText2" presStyleLbl="revTx" presStyleIdx="0" presStyleCnt="2" custLinFactNeighborX="11762" custLinFactNeighborY="5809">
        <dgm:presLayoutVars>
          <dgm:chMax val="4"/>
          <dgm:chPref val="3"/>
          <dgm:bulletEnabled val="1"/>
        </dgm:presLayoutVars>
      </dgm:prSet>
      <dgm:spPr/>
    </dgm:pt>
    <dgm:pt modelId="{C34B76A6-FB22-4C8C-9DF8-14F55408FF3F}" type="pres">
      <dgm:prSet presAssocID="{7A02D5A7-FEFF-4ED9-90C0-9BD6158C8814}" presName="middleComposite" presStyleCnt="0"/>
      <dgm:spPr/>
    </dgm:pt>
    <dgm:pt modelId="{45D89F7D-CD18-4E3D-8E55-73688D3D8705}" type="pres">
      <dgm:prSet presAssocID="{7A02D5A7-FEFF-4ED9-90C0-9BD6158C8814}" presName="leftComposite" presStyleCnt="0"/>
      <dgm:spPr/>
    </dgm:pt>
    <dgm:pt modelId="{B0FD895E-4723-4E5D-B78F-C7FE6B9BA806}" type="pres">
      <dgm:prSet presAssocID="{7A02D5A7-FEFF-4ED9-90C0-9BD6158C8814}" presName="parentText1" presStyleLbl="revTx" presStyleIdx="1" presStyleCnt="2" custLinFactNeighborX="-13629">
        <dgm:presLayoutVars>
          <dgm:chMax val="4"/>
          <dgm:chPref val="3"/>
          <dgm:bulletEnabled val="1"/>
        </dgm:presLayoutVars>
      </dgm:prSet>
      <dgm:spPr/>
    </dgm:pt>
  </dgm:ptLst>
  <dgm:cxnLst>
    <dgm:cxn modelId="{845C0808-5036-4443-A0C4-26F382FA2CAC}" srcId="{7A02D5A7-FEFF-4ED9-90C0-9BD6158C8814}" destId="{57DA90E6-FDF0-484E-A8AB-9B1AC4A2DB38}" srcOrd="1" destOrd="0" parTransId="{9A39907B-CE0B-4DD9-AC4C-25DC99F2C05D}" sibTransId="{C9B1667C-67D7-4029-BC1F-66954B4858E9}"/>
    <dgm:cxn modelId="{361E6C59-990C-421F-AA76-1C30ACE1D3F4}" srcId="{7A02D5A7-FEFF-4ED9-90C0-9BD6158C8814}" destId="{331F5E28-44E8-40DC-98EB-C2A353C7B1EE}" srcOrd="0" destOrd="0" parTransId="{658FFD85-DD5D-4045-A175-1E6BA74D8E1E}" sibTransId="{B74FC4F2-33E5-4131-B5F0-FE83B199DFA9}"/>
    <dgm:cxn modelId="{4C8FDDA5-5E83-4F49-BF15-CB4FE2051521}" type="presOf" srcId="{331F5E28-44E8-40DC-98EB-C2A353C7B1EE}" destId="{B0FD895E-4723-4E5D-B78F-C7FE6B9BA806}" srcOrd="0" destOrd="0" presId="urn:microsoft.com/office/officeart/2009/3/layout/PhasedProcess"/>
    <dgm:cxn modelId="{174970E4-CE60-4FD2-B847-761A61BB4D35}" type="presOf" srcId="{7A02D5A7-FEFF-4ED9-90C0-9BD6158C8814}" destId="{1F68B2A8-3B3D-43B9-81CB-C1D5F7CCA53A}" srcOrd="0" destOrd="0" presId="urn:microsoft.com/office/officeart/2009/3/layout/PhasedProcess"/>
    <dgm:cxn modelId="{9446C6EF-B228-423A-9E71-70627C49D739}" type="presOf" srcId="{57DA90E6-FDF0-484E-A8AB-9B1AC4A2DB38}" destId="{3062E871-8FB0-4056-82F2-B5F15C7B13A8}" srcOrd="0" destOrd="0" presId="urn:microsoft.com/office/officeart/2009/3/layout/PhasedProcess"/>
    <dgm:cxn modelId="{E5D16AB4-3250-4D48-940B-4AFFA779C3A9}" type="presParOf" srcId="{1F68B2A8-3B3D-43B9-81CB-C1D5F7CCA53A}" destId="{60FD4C4F-01B9-4D24-AD4C-D89B4EA054AC}" srcOrd="0" destOrd="0" presId="urn:microsoft.com/office/officeart/2009/3/layout/PhasedProcess"/>
    <dgm:cxn modelId="{EC1FD839-8CEB-4046-A4A4-3E8DA83E9EA1}" type="presParOf" srcId="{1F68B2A8-3B3D-43B9-81CB-C1D5F7CCA53A}" destId="{17C9470A-E68C-4BC1-9EB5-AE77754C2062}" srcOrd="1" destOrd="0" presId="urn:microsoft.com/office/officeart/2009/3/layout/PhasedProcess"/>
    <dgm:cxn modelId="{139240A3-7793-4136-83F7-E864E5F6B11C}" type="presParOf" srcId="{1F68B2A8-3B3D-43B9-81CB-C1D5F7CCA53A}" destId="{3062E871-8FB0-4056-82F2-B5F15C7B13A8}" srcOrd="2" destOrd="0" presId="urn:microsoft.com/office/officeart/2009/3/layout/PhasedProcess"/>
    <dgm:cxn modelId="{2E1543B1-1116-43A5-A93D-4238A6367919}" type="presParOf" srcId="{1F68B2A8-3B3D-43B9-81CB-C1D5F7CCA53A}" destId="{C34B76A6-FB22-4C8C-9DF8-14F55408FF3F}" srcOrd="3" destOrd="0" presId="urn:microsoft.com/office/officeart/2009/3/layout/PhasedProcess"/>
    <dgm:cxn modelId="{0CBA4317-234B-4A2D-BE8A-BB4F362C2D2B}" type="presParOf" srcId="{1F68B2A8-3B3D-43B9-81CB-C1D5F7CCA53A}" destId="{45D89F7D-CD18-4E3D-8E55-73688D3D8705}" srcOrd="4" destOrd="0" presId="urn:microsoft.com/office/officeart/2009/3/layout/PhasedProcess"/>
    <dgm:cxn modelId="{8666FBDF-7D65-45D5-B66E-EA8F5B8F86D5}" type="presParOf" srcId="{1F68B2A8-3B3D-43B9-81CB-C1D5F7CCA53A}" destId="{B0FD895E-4723-4E5D-B78F-C7FE6B9BA806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1F425-C8E0-4E50-A506-FEB297377BC0}">
      <dsp:nvSpPr>
        <dsp:cNvPr id="0" name=""/>
        <dsp:cNvSpPr/>
      </dsp:nvSpPr>
      <dsp:spPr>
        <a:xfrm>
          <a:off x="185477" y="388990"/>
          <a:ext cx="4135085" cy="12922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52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Asambleas: Se han sostenido 3 ordinarias y 2 extraordinarias para la aprobación de las SF de TB y VIH</a:t>
          </a:r>
        </a:p>
      </dsp:txBody>
      <dsp:txXfrm>
        <a:off x="185477" y="388990"/>
        <a:ext cx="4135085" cy="1292214"/>
      </dsp:txXfrm>
    </dsp:sp>
    <dsp:sp modelId="{726320BE-B5B8-4847-8A89-B42ED9D74C11}">
      <dsp:nvSpPr>
        <dsp:cNvPr id="0" name=""/>
        <dsp:cNvSpPr/>
      </dsp:nvSpPr>
      <dsp:spPr>
        <a:xfrm>
          <a:off x="4023" y="202337"/>
          <a:ext cx="922867" cy="1356824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1F3BADC-0363-4FF7-A2F9-6BB097DED403}">
      <dsp:nvSpPr>
        <dsp:cNvPr id="0" name=""/>
        <dsp:cNvSpPr/>
      </dsp:nvSpPr>
      <dsp:spPr>
        <a:xfrm>
          <a:off x="4762520" y="388990"/>
          <a:ext cx="4135085" cy="12922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52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Monitoreo: Se han realizado 2 reuniones para el seguimiento de los Tableros de Mando de los RP</a:t>
          </a:r>
        </a:p>
      </dsp:txBody>
      <dsp:txXfrm>
        <a:off x="4762520" y="388990"/>
        <a:ext cx="4135085" cy="1292214"/>
      </dsp:txXfrm>
    </dsp:sp>
    <dsp:sp modelId="{D3C2B2AF-BC40-47B2-A185-94932C8EFCEA}">
      <dsp:nvSpPr>
        <dsp:cNvPr id="0" name=""/>
        <dsp:cNvSpPr/>
      </dsp:nvSpPr>
      <dsp:spPr>
        <a:xfrm>
          <a:off x="4590225" y="202337"/>
          <a:ext cx="904549" cy="1356824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hueOff val="-1345928"/>
                <a:satOff val="-4589"/>
                <a:lumOff val="-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-1345928"/>
                <a:satOff val="-4589"/>
                <a:lumOff val="-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-1345928"/>
                <a:satOff val="-4589"/>
                <a:lumOff val="-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BC0067-3F25-4E9B-8842-C84CAC178C2F}">
      <dsp:nvSpPr>
        <dsp:cNvPr id="0" name=""/>
        <dsp:cNvSpPr/>
      </dsp:nvSpPr>
      <dsp:spPr>
        <a:xfrm>
          <a:off x="180898" y="2089721"/>
          <a:ext cx="4135085" cy="12922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52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Comité Ejecutivo: Se han sostenido 3 reuniones ordinarias y 3 extraordinarias las cuáles fueron para recibir al Gerente de Portafolio  por nuevas directrices.</a:t>
          </a:r>
        </a:p>
      </dsp:txBody>
      <dsp:txXfrm>
        <a:off x="180898" y="2089721"/>
        <a:ext cx="4135085" cy="1292214"/>
      </dsp:txXfrm>
    </dsp:sp>
    <dsp:sp modelId="{8ACA0AA4-B5A1-48F6-87D2-BAD61A53C1C9}">
      <dsp:nvSpPr>
        <dsp:cNvPr id="0" name=""/>
        <dsp:cNvSpPr/>
      </dsp:nvSpPr>
      <dsp:spPr>
        <a:xfrm>
          <a:off x="8603" y="1903067"/>
          <a:ext cx="904549" cy="1356824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hueOff val="-2691856"/>
                <a:satOff val="-9179"/>
                <a:lumOff val="-1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-2691856"/>
                <a:satOff val="-9179"/>
                <a:lumOff val="-1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-2691856"/>
                <a:satOff val="-9179"/>
                <a:lumOff val="-1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1212839-76EC-4A50-861D-CA1FFB180079}">
      <dsp:nvSpPr>
        <dsp:cNvPr id="0" name=""/>
        <dsp:cNvSpPr/>
      </dsp:nvSpPr>
      <dsp:spPr>
        <a:xfrm>
          <a:off x="4757941" y="1867792"/>
          <a:ext cx="4135085" cy="15881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52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Comités Permanentes: CCAP-CCOM-CP / Se realizaron 2 reuniones conjuntas para el seguimiento del plan de trabajo. El Comité de Propuestas sesiono 55 veces para la construcción de las SF TB y VIH </a:t>
          </a:r>
        </a:p>
      </dsp:txBody>
      <dsp:txXfrm>
        <a:off x="4757941" y="1867792"/>
        <a:ext cx="4135085" cy="1588118"/>
      </dsp:txXfrm>
    </dsp:sp>
    <dsp:sp modelId="{606D890F-874C-4247-B41D-0A24C0B66334}">
      <dsp:nvSpPr>
        <dsp:cNvPr id="0" name=""/>
        <dsp:cNvSpPr/>
      </dsp:nvSpPr>
      <dsp:spPr>
        <a:xfrm>
          <a:off x="4585646" y="1829091"/>
          <a:ext cx="904549" cy="1356824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hueOff val="-4037785"/>
                <a:satOff val="-13768"/>
                <a:lumOff val="-2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-4037785"/>
                <a:satOff val="-13768"/>
                <a:lumOff val="-2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-4037785"/>
                <a:satOff val="-13768"/>
                <a:lumOff val="-2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5421041-EC8B-4140-8C9D-BE3B9A8370F4}">
      <dsp:nvSpPr>
        <dsp:cNvPr id="0" name=""/>
        <dsp:cNvSpPr/>
      </dsp:nvSpPr>
      <dsp:spPr>
        <a:xfrm>
          <a:off x="180898" y="3603797"/>
          <a:ext cx="4135085" cy="17667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52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Movilización: Se ha cumplido con el pago puntual a miembros para las actividades a las cuales han asistido de enero a junio de 2018. Se cubrieron costos a población clave y PASTM en Diálogo de país  para la presentación de las SF.</a:t>
          </a:r>
        </a:p>
      </dsp:txBody>
      <dsp:txXfrm>
        <a:off x="180898" y="3603797"/>
        <a:ext cx="4135085" cy="1766715"/>
      </dsp:txXfrm>
    </dsp:sp>
    <dsp:sp modelId="{48987CF0-66DB-4C19-AD30-2F900D2DC554}">
      <dsp:nvSpPr>
        <dsp:cNvPr id="0" name=""/>
        <dsp:cNvSpPr/>
      </dsp:nvSpPr>
      <dsp:spPr>
        <a:xfrm>
          <a:off x="8603" y="3654395"/>
          <a:ext cx="904549" cy="1356824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hueOff val="-5383712"/>
                <a:satOff val="-18358"/>
                <a:lumOff val="-30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-5383712"/>
                <a:satOff val="-18358"/>
                <a:lumOff val="-30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-5383712"/>
                <a:satOff val="-18358"/>
                <a:lumOff val="-30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7ECC7E-516A-40BA-A40D-DD99213565D5}">
      <dsp:nvSpPr>
        <dsp:cNvPr id="0" name=""/>
        <dsp:cNvSpPr/>
      </dsp:nvSpPr>
      <dsp:spPr>
        <a:xfrm>
          <a:off x="4757941" y="3934375"/>
          <a:ext cx="4135085" cy="12922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52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Visitas de Campo: Se han realizado 4 visitas  para seguimiento de subvenciones VIH(2), TB(1) y Malaria (1)</a:t>
          </a:r>
        </a:p>
      </dsp:txBody>
      <dsp:txXfrm>
        <a:off x="4757941" y="3934375"/>
        <a:ext cx="4135085" cy="1292214"/>
      </dsp:txXfrm>
    </dsp:sp>
    <dsp:sp modelId="{EA520723-BDE7-4DF8-ABAB-966C4857C71F}">
      <dsp:nvSpPr>
        <dsp:cNvPr id="0" name=""/>
        <dsp:cNvSpPr/>
      </dsp:nvSpPr>
      <dsp:spPr>
        <a:xfrm>
          <a:off x="4585646" y="3747721"/>
          <a:ext cx="904549" cy="1356824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hueOff val="-6729641"/>
                <a:satOff val="-22947"/>
                <a:lumOff val="-3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-6729641"/>
                <a:satOff val="-22947"/>
                <a:lumOff val="-3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-6729641"/>
                <a:satOff val="-22947"/>
                <a:lumOff val="-3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1F425-C8E0-4E50-A506-FEB297377BC0}">
      <dsp:nvSpPr>
        <dsp:cNvPr id="0" name=""/>
        <dsp:cNvSpPr/>
      </dsp:nvSpPr>
      <dsp:spPr>
        <a:xfrm>
          <a:off x="386543" y="95206"/>
          <a:ext cx="3905590" cy="189281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6683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Seguimiento a planes de trabajo de sectores: Se realizó Diálogo de país para la presentación de las SF VIH y TB a población clave y PASTM y evaluación del proceso de construcción de las SF con el comité de propuestas.</a:t>
          </a:r>
        </a:p>
      </dsp:txBody>
      <dsp:txXfrm>
        <a:off x="386543" y="95206"/>
        <a:ext cx="3905590" cy="1892819"/>
      </dsp:txXfrm>
    </dsp:sp>
    <dsp:sp modelId="{726320BE-B5B8-4847-8A89-B42ED9D74C11}">
      <dsp:nvSpPr>
        <dsp:cNvPr id="0" name=""/>
        <dsp:cNvSpPr/>
      </dsp:nvSpPr>
      <dsp:spPr>
        <a:xfrm>
          <a:off x="247016" y="377687"/>
          <a:ext cx="871648" cy="1281521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1F3BADC-0363-4FF7-A2F9-6BB097DED403}">
      <dsp:nvSpPr>
        <dsp:cNvPr id="0" name=""/>
        <dsp:cNvSpPr/>
      </dsp:nvSpPr>
      <dsp:spPr>
        <a:xfrm>
          <a:off x="4745221" y="540323"/>
          <a:ext cx="3905590" cy="12204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6683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Talleres para fortalecimiento: Se realizó taller para la socialización del Código de ética del FM para los MCP´s. </a:t>
          </a:r>
        </a:p>
      </dsp:txBody>
      <dsp:txXfrm>
        <a:off x="4745221" y="540323"/>
        <a:ext cx="3905590" cy="1220496"/>
      </dsp:txXfrm>
    </dsp:sp>
    <dsp:sp modelId="{D3C2B2AF-BC40-47B2-A185-94932C8EFCEA}">
      <dsp:nvSpPr>
        <dsp:cNvPr id="0" name=""/>
        <dsp:cNvSpPr/>
      </dsp:nvSpPr>
      <dsp:spPr>
        <a:xfrm>
          <a:off x="4582488" y="374435"/>
          <a:ext cx="854347" cy="1281521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hueOff val="-1345928"/>
                <a:satOff val="-4589"/>
                <a:lumOff val="-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-1345928"/>
                <a:satOff val="-4589"/>
                <a:lumOff val="-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-1345928"/>
                <a:satOff val="-4589"/>
                <a:lumOff val="-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BC0067-3F25-4E9B-8842-C84CAC178C2F}">
      <dsp:nvSpPr>
        <dsp:cNvPr id="0" name=""/>
        <dsp:cNvSpPr/>
      </dsp:nvSpPr>
      <dsp:spPr>
        <a:xfrm>
          <a:off x="424959" y="2376402"/>
          <a:ext cx="3905590" cy="12204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6683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Retiro Anual de miembros: Esta actividad esta programada para el ultimo trimestre</a:t>
          </a:r>
        </a:p>
      </dsp:txBody>
      <dsp:txXfrm>
        <a:off x="424959" y="2376402"/>
        <a:ext cx="3905590" cy="1220496"/>
      </dsp:txXfrm>
    </dsp:sp>
    <dsp:sp modelId="{8ACA0AA4-B5A1-48F6-87D2-BAD61A53C1C9}">
      <dsp:nvSpPr>
        <dsp:cNvPr id="0" name=""/>
        <dsp:cNvSpPr/>
      </dsp:nvSpPr>
      <dsp:spPr>
        <a:xfrm>
          <a:off x="262226" y="2200108"/>
          <a:ext cx="854347" cy="1281521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hueOff val="-2691856"/>
                <a:satOff val="-9179"/>
                <a:lumOff val="-1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-2691856"/>
                <a:satOff val="-9179"/>
                <a:lumOff val="-1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-2691856"/>
                <a:satOff val="-9179"/>
                <a:lumOff val="-1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1212839-76EC-4A50-861D-CA1FFB180079}">
      <dsp:nvSpPr>
        <dsp:cNvPr id="0" name=""/>
        <dsp:cNvSpPr/>
      </dsp:nvSpPr>
      <dsp:spPr>
        <a:xfrm>
          <a:off x="4678393" y="2149027"/>
          <a:ext cx="3905590" cy="149997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6683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Apoyo a comunicaciones: Se ha mantenido actualizada la pagina web y se ha elaborado y compartido  el boletín correspondiente al primer trimestre, se encuentra en construcción el del Q2.</a:t>
          </a:r>
        </a:p>
      </dsp:txBody>
      <dsp:txXfrm>
        <a:off x="4678393" y="2149027"/>
        <a:ext cx="3905590" cy="1499978"/>
      </dsp:txXfrm>
    </dsp:sp>
    <dsp:sp modelId="{606D890F-874C-4247-B41D-0A24C0B66334}">
      <dsp:nvSpPr>
        <dsp:cNvPr id="0" name=""/>
        <dsp:cNvSpPr/>
      </dsp:nvSpPr>
      <dsp:spPr>
        <a:xfrm>
          <a:off x="4585245" y="2325776"/>
          <a:ext cx="826017" cy="1124445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hueOff val="-4037785"/>
                <a:satOff val="-13768"/>
                <a:lumOff val="-2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-4037785"/>
                <a:satOff val="-13768"/>
                <a:lumOff val="-2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-4037785"/>
                <a:satOff val="-13768"/>
                <a:lumOff val="-2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5421041-EC8B-4140-8C9D-BE3B9A8370F4}">
      <dsp:nvSpPr>
        <dsp:cNvPr id="0" name=""/>
        <dsp:cNvSpPr/>
      </dsp:nvSpPr>
      <dsp:spPr>
        <a:xfrm>
          <a:off x="417876" y="3788172"/>
          <a:ext cx="3905590" cy="166866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6683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Recursos Humanos: Se han realizado  puntualmente los pagos; a partir del 1° Mayo entró en vigencia la renuncia de la técnico en monitoreo por lo que sea trae al pleno este punto. </a:t>
          </a:r>
        </a:p>
      </dsp:txBody>
      <dsp:txXfrm>
        <a:off x="417876" y="3788172"/>
        <a:ext cx="3905590" cy="1668663"/>
      </dsp:txXfrm>
    </dsp:sp>
    <dsp:sp modelId="{48987CF0-66DB-4C19-AD30-2F900D2DC554}">
      <dsp:nvSpPr>
        <dsp:cNvPr id="0" name=""/>
        <dsp:cNvSpPr/>
      </dsp:nvSpPr>
      <dsp:spPr>
        <a:xfrm>
          <a:off x="255143" y="3960832"/>
          <a:ext cx="854347" cy="1281521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hueOff val="-5383712"/>
                <a:satOff val="-18358"/>
                <a:lumOff val="-30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-5383712"/>
                <a:satOff val="-18358"/>
                <a:lumOff val="-30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-5383712"/>
                <a:satOff val="-18358"/>
                <a:lumOff val="-30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7ECC7E-516A-40BA-A40D-DD99213565D5}">
      <dsp:nvSpPr>
        <dsp:cNvPr id="0" name=""/>
        <dsp:cNvSpPr/>
      </dsp:nvSpPr>
      <dsp:spPr>
        <a:xfrm>
          <a:off x="4740896" y="4100402"/>
          <a:ext cx="3905590" cy="12204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6683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Gastos Operativos y Overhead: Se han realizado los pagos puntuales para esta actividad.</a:t>
          </a:r>
        </a:p>
      </dsp:txBody>
      <dsp:txXfrm>
        <a:off x="4740896" y="4100402"/>
        <a:ext cx="3905590" cy="1220496"/>
      </dsp:txXfrm>
    </dsp:sp>
    <dsp:sp modelId="{EA520723-BDE7-4DF8-ABAB-966C4857C71F}">
      <dsp:nvSpPr>
        <dsp:cNvPr id="0" name=""/>
        <dsp:cNvSpPr/>
      </dsp:nvSpPr>
      <dsp:spPr>
        <a:xfrm>
          <a:off x="4578163" y="3924108"/>
          <a:ext cx="854347" cy="1281521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hueOff val="-6729641"/>
                <a:satOff val="-22947"/>
                <a:lumOff val="-3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-6729641"/>
                <a:satOff val="-22947"/>
                <a:lumOff val="-3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-6729641"/>
                <a:satOff val="-22947"/>
                <a:lumOff val="-3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D4C4F-01B9-4D24-AD4C-D89B4EA054AC}">
      <dsp:nvSpPr>
        <dsp:cNvPr id="0" name=""/>
        <dsp:cNvSpPr/>
      </dsp:nvSpPr>
      <dsp:spPr>
        <a:xfrm rot="5400000">
          <a:off x="-156" y="109044"/>
          <a:ext cx="4194799" cy="419448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9470A-E68C-4BC1-9EB5-AE77754C2062}">
      <dsp:nvSpPr>
        <dsp:cNvPr id="0" name=""/>
        <dsp:cNvSpPr/>
      </dsp:nvSpPr>
      <dsp:spPr>
        <a:xfrm rot="16200000">
          <a:off x="4316895" y="109044"/>
          <a:ext cx="4194799" cy="4194486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2E871-8FB0-4056-82F2-B5F15C7B13A8}">
      <dsp:nvSpPr>
        <dsp:cNvPr id="0" name=""/>
        <dsp:cNvSpPr/>
      </dsp:nvSpPr>
      <dsp:spPr>
        <a:xfrm>
          <a:off x="5187897" y="3801470"/>
          <a:ext cx="3185017" cy="839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/>
            <a:t>2.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/>
            <a:t>Re definir TDR del Staff actual de la Dirección Ejecutiva para asumir las funciones de la plaza en mención.</a:t>
          </a:r>
        </a:p>
      </dsp:txBody>
      <dsp:txXfrm>
        <a:off x="5187897" y="3801470"/>
        <a:ext cx="3185017" cy="839228"/>
      </dsp:txXfrm>
    </dsp:sp>
    <dsp:sp modelId="{B0FD895E-4723-4E5D-B78F-C7FE6B9BA806}">
      <dsp:nvSpPr>
        <dsp:cNvPr id="0" name=""/>
        <dsp:cNvSpPr/>
      </dsp:nvSpPr>
      <dsp:spPr>
        <a:xfrm>
          <a:off x="354082" y="3752719"/>
          <a:ext cx="3185017" cy="839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/>
            <a:t>1.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/>
            <a:t>Contratación de una nueva persona para cubrir la plaza de Técnico en Monitoreo</a:t>
          </a:r>
        </a:p>
      </dsp:txBody>
      <dsp:txXfrm>
        <a:off x="354082" y="3752719"/>
        <a:ext cx="3185017" cy="839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F65-886A-4E46-AE78-2A7014C99630}" type="datetimeFigureOut">
              <a:rPr lang="es-SV" smtClean="0"/>
              <a:t>23/7/2018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12DE-CBA2-49F9-95DC-3D215F84B93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5880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F65-886A-4E46-AE78-2A7014C99630}" type="datetimeFigureOut">
              <a:rPr lang="es-SV" smtClean="0"/>
              <a:t>23/7/2018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12DE-CBA2-49F9-95DC-3D215F84B93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9967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F65-886A-4E46-AE78-2A7014C99630}" type="datetimeFigureOut">
              <a:rPr lang="es-SV" smtClean="0"/>
              <a:t>23/7/2018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12DE-CBA2-49F9-95DC-3D215F84B93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3095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F65-886A-4E46-AE78-2A7014C99630}" type="datetimeFigureOut">
              <a:rPr lang="es-SV" smtClean="0"/>
              <a:t>23/7/2018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12DE-CBA2-49F9-95DC-3D215F84B93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670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F65-886A-4E46-AE78-2A7014C99630}" type="datetimeFigureOut">
              <a:rPr lang="es-SV" smtClean="0"/>
              <a:t>23/7/2018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12DE-CBA2-49F9-95DC-3D215F84B93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4956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F65-886A-4E46-AE78-2A7014C99630}" type="datetimeFigureOut">
              <a:rPr lang="es-SV" smtClean="0"/>
              <a:t>23/7/2018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12DE-CBA2-49F9-95DC-3D215F84B93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1503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F65-886A-4E46-AE78-2A7014C99630}" type="datetimeFigureOut">
              <a:rPr lang="es-SV" smtClean="0"/>
              <a:t>23/7/2018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12DE-CBA2-49F9-95DC-3D215F84B93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59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F65-886A-4E46-AE78-2A7014C99630}" type="datetimeFigureOut">
              <a:rPr lang="es-SV" smtClean="0"/>
              <a:t>23/7/2018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12DE-CBA2-49F9-95DC-3D215F84B93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98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F65-886A-4E46-AE78-2A7014C99630}" type="datetimeFigureOut">
              <a:rPr lang="es-SV" smtClean="0"/>
              <a:t>23/7/2018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12DE-CBA2-49F9-95DC-3D215F84B93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17417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F65-886A-4E46-AE78-2A7014C99630}" type="datetimeFigureOut">
              <a:rPr lang="es-SV" smtClean="0"/>
              <a:t>23/7/2018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12DE-CBA2-49F9-95DC-3D215F84B93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8504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5F65-886A-4E46-AE78-2A7014C99630}" type="datetimeFigureOut">
              <a:rPr lang="es-SV" smtClean="0"/>
              <a:t>23/7/2018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12DE-CBA2-49F9-95DC-3D215F84B93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6695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55F65-886A-4E46-AE78-2A7014C99630}" type="datetimeFigureOut">
              <a:rPr lang="es-SV" smtClean="0"/>
              <a:t>23/7/2018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2DE-CBA2-49F9-95DC-3D215F84B93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57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elsalvador.com.org/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facebook.com/MCPES200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D9BDA6B-A774-477F-A942-BC9EEE89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996" y="2226976"/>
            <a:ext cx="5128007" cy="1325563"/>
          </a:xfrm>
        </p:spPr>
        <p:txBody>
          <a:bodyPr anchor="ctr">
            <a:noAutofit/>
          </a:bodyPr>
          <a:lstStyle/>
          <a:p>
            <a:pPr algn="ctr"/>
            <a:r>
              <a:rPr lang="es-SV" sz="4000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  <a:t>Informe de Resultados</a:t>
            </a:r>
            <a:br>
              <a:rPr lang="es-SV" sz="4000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SV" sz="4000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  <a:t>Plan de trabajo MCP-ES </a:t>
            </a:r>
            <a:br>
              <a:rPr lang="es-SV" sz="4000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</a:br>
            <a:r>
              <a:rPr lang="es-SV" sz="4000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  <a:t>Primer Semestre 2018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919CF3-CF11-49C4-972A-16446BCF775B}"/>
              </a:ext>
            </a:extLst>
          </p:cNvPr>
          <p:cNvSpPr txBox="1"/>
          <p:nvPr/>
        </p:nvSpPr>
        <p:spPr>
          <a:xfrm>
            <a:off x="2225406" y="4143545"/>
            <a:ext cx="4693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000" dirty="0"/>
              <a:t>Presenta: Lcda. Marta Alicia de Magaña </a:t>
            </a:r>
          </a:p>
          <a:p>
            <a:r>
              <a:rPr lang="es-SV" sz="2000" dirty="0"/>
              <a:t>                  Directora Ejecutiva MCP-ES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D733587-FF10-47C3-BD2C-56DC8D545F93}"/>
              </a:ext>
            </a:extLst>
          </p:cNvPr>
          <p:cNvSpPr txBox="1"/>
          <p:nvPr/>
        </p:nvSpPr>
        <p:spPr>
          <a:xfrm>
            <a:off x="7756902" y="705173"/>
            <a:ext cx="1100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/>
              <a:t>Julio 19,2018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56729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4FDA4F9-7E63-4AB4-B934-96B296996DC1}"/>
              </a:ext>
            </a:extLst>
          </p:cNvPr>
          <p:cNvSpPr txBox="1"/>
          <p:nvPr/>
        </p:nvSpPr>
        <p:spPr>
          <a:xfrm>
            <a:off x="279921" y="143219"/>
            <a:ext cx="342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  <a:t>Detalle de aportes de otros donantes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DB165F5-F849-4A4A-99D2-F66C26685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465278"/>
              </p:ext>
            </p:extLst>
          </p:nvPr>
        </p:nvGraphicFramePr>
        <p:xfrm>
          <a:off x="279920" y="689106"/>
          <a:ext cx="8478489" cy="5381192"/>
        </p:xfrm>
        <a:graphic>
          <a:graphicData uri="http://schemas.openxmlformats.org/drawingml/2006/table">
            <a:tbl>
              <a:tblPr/>
              <a:tblGrid>
                <a:gridCol w="2884796">
                  <a:extLst>
                    <a:ext uri="{9D8B030D-6E8A-4147-A177-3AD203B41FA5}">
                      <a16:colId xmlns:a16="http://schemas.microsoft.com/office/drawing/2014/main" val="1832289983"/>
                    </a:ext>
                  </a:extLst>
                </a:gridCol>
                <a:gridCol w="900620">
                  <a:extLst>
                    <a:ext uri="{9D8B030D-6E8A-4147-A177-3AD203B41FA5}">
                      <a16:colId xmlns:a16="http://schemas.microsoft.com/office/drawing/2014/main" val="3568204775"/>
                    </a:ext>
                  </a:extLst>
                </a:gridCol>
                <a:gridCol w="788042">
                  <a:extLst>
                    <a:ext uri="{9D8B030D-6E8A-4147-A177-3AD203B41FA5}">
                      <a16:colId xmlns:a16="http://schemas.microsoft.com/office/drawing/2014/main" val="1766740965"/>
                    </a:ext>
                  </a:extLst>
                </a:gridCol>
                <a:gridCol w="1129292">
                  <a:extLst>
                    <a:ext uri="{9D8B030D-6E8A-4147-A177-3AD203B41FA5}">
                      <a16:colId xmlns:a16="http://schemas.microsoft.com/office/drawing/2014/main" val="2850749102"/>
                    </a:ext>
                  </a:extLst>
                </a:gridCol>
                <a:gridCol w="928764">
                  <a:extLst>
                    <a:ext uri="{9D8B030D-6E8A-4147-A177-3AD203B41FA5}">
                      <a16:colId xmlns:a16="http://schemas.microsoft.com/office/drawing/2014/main" val="3934173280"/>
                    </a:ext>
                  </a:extLst>
                </a:gridCol>
                <a:gridCol w="1002643">
                  <a:extLst>
                    <a:ext uri="{9D8B030D-6E8A-4147-A177-3AD203B41FA5}">
                      <a16:colId xmlns:a16="http://schemas.microsoft.com/office/drawing/2014/main" val="2585849436"/>
                    </a:ext>
                  </a:extLst>
                </a:gridCol>
                <a:gridCol w="844332">
                  <a:extLst>
                    <a:ext uri="{9D8B030D-6E8A-4147-A177-3AD203B41FA5}">
                      <a16:colId xmlns:a16="http://schemas.microsoft.com/office/drawing/2014/main" val="2394916023"/>
                    </a:ext>
                  </a:extLst>
                </a:gridCol>
              </a:tblGrid>
              <a:tr h="19134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DONANTE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ALIMENTACIÓN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CONSULTORIA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29481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Reunión Plenaria 01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UJMD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557742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Reunión Comité Ejecutivo 04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ONUSIDA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966987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 de Campo 01- Sonsonate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250.00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250.00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73890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 de Campo 02- Sonsonate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MINSAL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250.00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250.00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628976"/>
                  </a:ext>
                </a:extLst>
              </a:tr>
              <a:tr h="382690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Reuniones Propuestas 01,02,03,05,06,07,08,09,10,11,12,17,20,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MINSAL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1,300.00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1,300.00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93377"/>
                  </a:ext>
                </a:extLst>
              </a:tr>
              <a:tr h="34853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Reuniones Propuestas 24,25,28,29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MINSAL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1,200.00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1,200.00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50099"/>
                  </a:ext>
                </a:extLst>
              </a:tr>
              <a:tr h="200911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Reuniones Propuestas 13,14,15,16,27,30,31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ONUSIDA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700.00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700.00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619632"/>
                  </a:ext>
                </a:extLst>
              </a:tr>
              <a:tr h="34633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Reuniones Propuestas 21,22,23,26,32,33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400.00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200.00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678207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Misión FM 1-3 feb y 15-17mar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MINSAL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900.00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900.00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915599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Reunión Plenaria ME01 y ME02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UJMD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200.00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261195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Reunión Comité Ejecutivo 05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ONUSIDA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742246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 de Campo 03- Santa Ana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MINSAL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250.00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250.00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224760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 de Campo 04- Usulután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MINSAL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250.00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250.00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856376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Reunión propuestas CP41, TB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MINSAL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975147"/>
                  </a:ext>
                </a:extLst>
              </a:tr>
              <a:tr h="574034"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Reunión propuestas 34,35,36,37,38,39,40,42,43,44,45,46,47,48,49,50,51,52,53,54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ONUSIDA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2,000.00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2,000.00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45216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 Evaluación preparacion SF VIH y TB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MINSAL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500.00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065282"/>
                  </a:ext>
                </a:extLst>
              </a:tr>
              <a:tr h="1913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Taller Evaluación preparacion SF VIH y TB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250.00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250.00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910233"/>
                  </a:ext>
                </a:extLst>
              </a:tr>
              <a:tr h="3463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Consultoria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 elaboración SF VIH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ONUSIDA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2,100.00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2,100.00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375450"/>
                  </a:ext>
                </a:extLst>
              </a:tr>
              <a:tr h="34633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Consultoria para elaboración SF VIH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2,500.00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2,500.00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906585"/>
                  </a:ext>
                </a:extLst>
              </a:tr>
              <a:tr h="34853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5,000.00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  1,400.00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2,650.00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4,600.00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$ 13,650.00 </a:t>
                      </a:r>
                    </a:p>
                  </a:txBody>
                  <a:tcPr marL="7743" marR="7743" marT="774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495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27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3C71462-616E-4687-9C52-7930D3974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26744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5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E218ECD-44A5-478B-9A89-BC26E2200988}"/>
              </a:ext>
            </a:extLst>
          </p:cNvPr>
          <p:cNvGrpSpPr/>
          <p:nvPr/>
        </p:nvGrpSpPr>
        <p:grpSpPr>
          <a:xfrm>
            <a:off x="1295636" y="1190652"/>
            <a:ext cx="6552728" cy="4376736"/>
            <a:chOff x="1295636" y="1190652"/>
            <a:chExt cx="6552728" cy="4376736"/>
          </a:xfrm>
        </p:grpSpPr>
        <p:sp>
          <p:nvSpPr>
            <p:cNvPr id="6" name="1 Rectángulo">
              <a:extLst>
                <a:ext uri="{FF2B5EF4-FFF2-40B4-BE49-F238E27FC236}">
                  <a16:creationId xmlns:a16="http://schemas.microsoft.com/office/drawing/2014/main" id="{A47583B3-0355-4EF7-8115-77070859F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636" y="1190652"/>
              <a:ext cx="6552728" cy="2493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SV" sz="3600" b="1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MCP-ES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ES" altLang="es-SV" sz="2400" b="1" dirty="0">
                <a:solidFill>
                  <a:srgbClr val="000000"/>
                </a:solidFill>
                <a:latin typeface="Arial Black" panose="020B0A040201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SV" sz="2400" b="1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Contribuyendo a la reducción significativa y sostenible del VIH, Tuberculosis y Malaria a través de las subvenciones del Fondo Mundial </a:t>
              </a:r>
            </a:p>
          </p:txBody>
        </p:sp>
        <p:grpSp>
          <p:nvGrpSpPr>
            <p:cNvPr id="7" name="12 Grupo">
              <a:extLst>
                <a:ext uri="{FF2B5EF4-FFF2-40B4-BE49-F238E27FC236}">
                  <a16:creationId xmlns:a16="http://schemas.microsoft.com/office/drawing/2014/main" id="{49E6B943-B325-4703-BAC3-6337401754F4}"/>
                </a:ext>
              </a:extLst>
            </p:cNvPr>
            <p:cNvGrpSpPr/>
            <p:nvPr/>
          </p:nvGrpSpPr>
          <p:grpSpPr>
            <a:xfrm>
              <a:off x="2569513" y="3743351"/>
              <a:ext cx="4911725" cy="1824037"/>
              <a:chOff x="2382838" y="3916363"/>
              <a:chExt cx="4911725" cy="1824037"/>
            </a:xfrm>
          </p:grpSpPr>
          <p:sp>
            <p:nvSpPr>
              <p:cNvPr id="8" name="4 CuadroTexto">
                <a:extLst>
                  <a:ext uri="{FF2B5EF4-FFF2-40B4-BE49-F238E27FC236}">
                    <a16:creationId xmlns:a16="http://schemas.microsoft.com/office/drawing/2014/main" id="{75673488-78DC-461C-BBE5-5FBC7BF8AA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5713" y="3917950"/>
                <a:ext cx="476885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s-SV" altLang="es-SV" sz="2000" b="1" dirty="0">
                    <a:solidFill>
                      <a:srgbClr val="000000"/>
                    </a:solidFill>
                    <a:latin typeface="Arial" panose="020B0604020202020204" pitchFamily="34" charset="0"/>
                    <a:hlinkClick r:id="rId3"/>
                  </a:rPr>
                  <a:t>www.mcpelsalvador.com.org</a:t>
                </a:r>
                <a:r>
                  <a:rPr lang="es-SV" altLang="es-SV" sz="28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9" name="5 CuadroTexto">
                <a:extLst>
                  <a:ext uri="{FF2B5EF4-FFF2-40B4-BE49-F238E27FC236}">
                    <a16:creationId xmlns:a16="http://schemas.microsoft.com/office/drawing/2014/main" id="{76EE8D93-CB74-402C-8BF1-E42C998B7E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35300" y="4662488"/>
                <a:ext cx="3192463" cy="1077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SV" altLang="es-SV" sz="1600">
                    <a:solidFill>
                      <a:srgbClr val="000000"/>
                    </a:solidFill>
                    <a:latin typeface="Arial" panose="020B0604020202020204" pitchFamily="34" charset="0"/>
                    <a:hlinkClick r:id="rId4"/>
                  </a:rPr>
                  <a:t>www.facebook.com/MCPES2002</a:t>
                </a:r>
                <a:endParaRPr lang="es-SV" altLang="es-SV" sz="16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SV" altLang="es-SV" sz="16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s-SV" altLang="es-SV" sz="1600">
                    <a:solidFill>
                      <a:srgbClr val="00B0F0"/>
                    </a:solidFill>
                    <a:latin typeface="Arial" panose="020B0604020202020204" pitchFamily="34" charset="0"/>
                  </a:rPr>
                  <a:t>@MCPElSalvador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SV" altLang="es-SV" sz="16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0" name="8 Imagen" descr="facebbok.jpg">
                <a:extLst>
                  <a:ext uri="{FF2B5EF4-FFF2-40B4-BE49-F238E27FC236}">
                    <a16:creationId xmlns:a16="http://schemas.microsoft.com/office/drawing/2014/main" id="{E78AFED5-8634-4DB2-8075-E4F8DED10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0150" y="4579938"/>
                <a:ext cx="531813" cy="531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9 Imagen" descr="twitter.jpg">
                <a:extLst>
                  <a:ext uri="{FF2B5EF4-FFF2-40B4-BE49-F238E27FC236}">
                    <a16:creationId xmlns:a16="http://schemas.microsoft.com/office/drawing/2014/main" id="{48CBE4D6-534F-4F06-B7B5-F71C9FEBA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5713" y="5145088"/>
                <a:ext cx="476250" cy="476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Imagen 1">
                <a:extLst>
                  <a:ext uri="{FF2B5EF4-FFF2-40B4-BE49-F238E27FC236}">
                    <a16:creationId xmlns:a16="http://schemas.microsoft.com/office/drawing/2014/main" id="{F4F262E4-2388-4EA2-A2D1-49C1E5455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2838" y="3916363"/>
                <a:ext cx="652462" cy="62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9686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D799547-29A7-43E8-BB47-A5025FCD12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99" r="8880" b="67729"/>
          <a:stretch/>
        </p:blipFill>
        <p:spPr>
          <a:xfrm>
            <a:off x="2542221" y="1598536"/>
            <a:ext cx="1920240" cy="199642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0755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65DBF540-3353-4E20-944D-64C3D0BF1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2" t="62225" r="48858" b="9430"/>
          <a:stretch/>
        </p:blipFill>
        <p:spPr>
          <a:xfrm>
            <a:off x="416103" y="1675655"/>
            <a:ext cx="1920240" cy="147344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444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D2B1F16D-6B68-40C2-BAD7-721F8F6F29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3" r="31108" b="64817"/>
          <a:stretch/>
        </p:blipFill>
        <p:spPr>
          <a:xfrm>
            <a:off x="6778839" y="1684056"/>
            <a:ext cx="2123679" cy="184008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1746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7CD6EB08-A13A-45DE-8EE4-1DBA551E20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48" t="75171" r="71653" b="6848"/>
          <a:stretch/>
        </p:blipFill>
        <p:spPr>
          <a:xfrm>
            <a:off x="5110667" y="1926222"/>
            <a:ext cx="1024565" cy="122287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135575A-EAA8-488A-ABE4-0BCADC9BC37F}"/>
              </a:ext>
            </a:extLst>
          </p:cNvPr>
          <p:cNvSpPr txBox="1"/>
          <p:nvPr/>
        </p:nvSpPr>
        <p:spPr>
          <a:xfrm>
            <a:off x="386626" y="131541"/>
            <a:ext cx="4908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000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  <a:t>CONTENIDO DEL INFORME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BB6870C-6FA9-45BB-955F-28BA8FFDE3BE}"/>
              </a:ext>
            </a:extLst>
          </p:cNvPr>
          <p:cNvSpPr txBox="1"/>
          <p:nvPr/>
        </p:nvSpPr>
        <p:spPr>
          <a:xfrm>
            <a:off x="386626" y="3837116"/>
            <a:ext cx="187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Resultados Programáticos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50FB925-A2CF-452D-900E-8AFE76AABD38}"/>
              </a:ext>
            </a:extLst>
          </p:cNvPr>
          <p:cNvSpPr txBox="1"/>
          <p:nvPr/>
        </p:nvSpPr>
        <p:spPr>
          <a:xfrm>
            <a:off x="2660248" y="3828147"/>
            <a:ext cx="164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  <a:t>Resultados Financieros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80CD4BA-2F63-4DD9-92D2-40AE964FF9CF}"/>
              </a:ext>
            </a:extLst>
          </p:cNvPr>
          <p:cNvSpPr txBox="1"/>
          <p:nvPr/>
        </p:nvSpPr>
        <p:spPr>
          <a:xfrm>
            <a:off x="4840883" y="3837117"/>
            <a:ext cx="1641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  <a:t>Descripción de Actividades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E4342DD-4DCF-4644-AAAF-17A293839EFC}"/>
              </a:ext>
            </a:extLst>
          </p:cNvPr>
          <p:cNvSpPr txBox="1"/>
          <p:nvPr/>
        </p:nvSpPr>
        <p:spPr>
          <a:xfrm>
            <a:off x="6824370" y="3966646"/>
            <a:ext cx="1988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  <a:t>Co- Financiamiento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019D2E73-12DF-437E-9E1B-05CF2DC12632}"/>
              </a:ext>
            </a:extLst>
          </p:cNvPr>
          <p:cNvSpPr/>
          <p:nvPr/>
        </p:nvSpPr>
        <p:spPr>
          <a:xfrm>
            <a:off x="416103" y="1537380"/>
            <a:ext cx="1877716" cy="201383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55CEAA3-8471-4709-82FB-4C654B931C70}"/>
              </a:ext>
            </a:extLst>
          </p:cNvPr>
          <p:cNvSpPr/>
          <p:nvPr/>
        </p:nvSpPr>
        <p:spPr>
          <a:xfrm>
            <a:off x="2540054" y="1550126"/>
            <a:ext cx="1877716" cy="201383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E3DFD69-33AF-4404-A150-EC28E718F216}"/>
              </a:ext>
            </a:extLst>
          </p:cNvPr>
          <p:cNvSpPr/>
          <p:nvPr/>
        </p:nvSpPr>
        <p:spPr>
          <a:xfrm>
            <a:off x="4698591" y="1522642"/>
            <a:ext cx="1877716" cy="201383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8C94CBF9-E6CB-43FA-B194-ED39667BEFF9}"/>
              </a:ext>
            </a:extLst>
          </p:cNvPr>
          <p:cNvSpPr/>
          <p:nvPr/>
        </p:nvSpPr>
        <p:spPr>
          <a:xfrm>
            <a:off x="6897964" y="1537380"/>
            <a:ext cx="1877716" cy="2013832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0202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9945758-035B-4D4B-BB0C-3A2DA85C26EB}"/>
              </a:ext>
            </a:extLst>
          </p:cNvPr>
          <p:cNvSpPr txBox="1"/>
          <p:nvPr/>
        </p:nvSpPr>
        <p:spPr>
          <a:xfrm>
            <a:off x="301130" y="118036"/>
            <a:ext cx="5098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  <a:t>Resumen Resultados Programáticos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9547B78-8B23-41CB-89C7-1C1494169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5008"/>
              </p:ext>
            </p:extLst>
          </p:nvPr>
        </p:nvGraphicFramePr>
        <p:xfrm>
          <a:off x="384213" y="743639"/>
          <a:ext cx="7801320" cy="1450174"/>
        </p:xfrm>
        <a:graphic>
          <a:graphicData uri="http://schemas.openxmlformats.org/drawingml/2006/table">
            <a:tbl>
              <a:tblPr/>
              <a:tblGrid>
                <a:gridCol w="2484570">
                  <a:extLst>
                    <a:ext uri="{9D8B030D-6E8A-4147-A177-3AD203B41FA5}">
                      <a16:colId xmlns:a16="http://schemas.microsoft.com/office/drawing/2014/main" val="1867465992"/>
                    </a:ext>
                  </a:extLst>
                </a:gridCol>
                <a:gridCol w="1595596">
                  <a:extLst>
                    <a:ext uri="{9D8B030D-6E8A-4147-A177-3AD203B41FA5}">
                      <a16:colId xmlns:a16="http://schemas.microsoft.com/office/drawing/2014/main" val="1356320195"/>
                    </a:ext>
                  </a:extLst>
                </a:gridCol>
                <a:gridCol w="1692470">
                  <a:extLst>
                    <a:ext uri="{9D8B030D-6E8A-4147-A177-3AD203B41FA5}">
                      <a16:colId xmlns:a16="http://schemas.microsoft.com/office/drawing/2014/main" val="1099483942"/>
                    </a:ext>
                  </a:extLst>
                </a:gridCol>
                <a:gridCol w="2028684">
                  <a:extLst>
                    <a:ext uri="{9D8B030D-6E8A-4147-A177-3AD203B41FA5}">
                      <a16:colId xmlns:a16="http://schemas.microsoft.com/office/drawing/2014/main" val="2933148750"/>
                    </a:ext>
                  </a:extLst>
                </a:gridCol>
              </a:tblGrid>
              <a:tr h="30152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Resultados Programáticos al 30 de junio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11306"/>
                  </a:ext>
                </a:extLst>
              </a:tr>
              <a:tr h="28716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Actividad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235834"/>
                  </a:ext>
                </a:extLst>
              </a:tr>
              <a:tr h="28716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323149"/>
                  </a:ext>
                </a:extLst>
              </a:tr>
              <a:tr h="28716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 programado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984584"/>
                  </a:ext>
                </a:extLst>
              </a:tr>
              <a:tr h="28716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680919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97F3BAB8-9E46-47DE-A54B-DE015A529A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76" t="20387" r="32771" b="16212"/>
          <a:stretch/>
        </p:blipFill>
        <p:spPr>
          <a:xfrm>
            <a:off x="384213" y="2296196"/>
            <a:ext cx="6159806" cy="412512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439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FDAFB2-FDC1-436A-920E-1EA325D629ED}"/>
              </a:ext>
            </a:extLst>
          </p:cNvPr>
          <p:cNvSpPr txBox="1"/>
          <p:nvPr/>
        </p:nvSpPr>
        <p:spPr>
          <a:xfrm>
            <a:off x="650932" y="44068"/>
            <a:ext cx="4656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  <a:t>Resumen Resultados Financieros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9D0719-714B-45C4-8D7C-5598EE5F65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86" t="24886" r="7952" b="31205"/>
          <a:stretch/>
        </p:blipFill>
        <p:spPr>
          <a:xfrm>
            <a:off x="650932" y="584775"/>
            <a:ext cx="7842135" cy="22584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4FCC2B-14D5-4CEA-B48F-F6CD839D14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94" t="32077" r="24458" b="12784"/>
          <a:stretch/>
        </p:blipFill>
        <p:spPr>
          <a:xfrm>
            <a:off x="980501" y="2843233"/>
            <a:ext cx="6118097" cy="36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8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E98D7E1-EAF0-4120-BF48-DCB2D23DA5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1" t="17604" r="32289" b="11071"/>
          <a:stretch/>
        </p:blipFill>
        <p:spPr>
          <a:xfrm>
            <a:off x="716096" y="154236"/>
            <a:ext cx="7359267" cy="59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0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7839B0A-6026-4960-89DE-7EC7761D8465}"/>
              </a:ext>
            </a:extLst>
          </p:cNvPr>
          <p:cNvSpPr txBox="1"/>
          <p:nvPr/>
        </p:nvSpPr>
        <p:spPr>
          <a:xfrm>
            <a:off x="279921" y="143219"/>
            <a:ext cx="4857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  <a:t>Descripción de Ejecución Programática por Actividad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EF5E718-8B76-4D33-804C-86C87CDD9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260658"/>
              </p:ext>
            </p:extLst>
          </p:nvPr>
        </p:nvGraphicFramePr>
        <p:xfrm>
          <a:off x="132201" y="512551"/>
          <a:ext cx="8901630" cy="5572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598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7839B0A-6026-4960-89DE-7EC7761D8465}"/>
              </a:ext>
            </a:extLst>
          </p:cNvPr>
          <p:cNvSpPr txBox="1"/>
          <p:nvPr/>
        </p:nvSpPr>
        <p:spPr>
          <a:xfrm>
            <a:off x="279921" y="143219"/>
            <a:ext cx="4857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  <a:t>Descripción de Ejecución Programática por Actividad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EF5E718-8B76-4D33-804C-86C87CDD9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351893"/>
              </p:ext>
            </p:extLst>
          </p:nvPr>
        </p:nvGraphicFramePr>
        <p:xfrm>
          <a:off x="132201" y="512551"/>
          <a:ext cx="8901630" cy="5572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899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7839B0A-6026-4960-89DE-7EC7761D8465}"/>
              </a:ext>
            </a:extLst>
          </p:cNvPr>
          <p:cNvSpPr txBox="1"/>
          <p:nvPr/>
        </p:nvSpPr>
        <p:spPr>
          <a:xfrm>
            <a:off x="2914241" y="542623"/>
            <a:ext cx="2790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2800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  <a:t>Propuesta al pleno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5F82E0A-40A3-45C2-98DE-3F3CECD53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076977"/>
              </p:ext>
            </p:extLst>
          </p:nvPr>
        </p:nvGraphicFramePr>
        <p:xfrm>
          <a:off x="53662" y="804233"/>
          <a:ext cx="8511539" cy="4700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6FCA9E8B-BBDE-4BA9-8931-90A77DF7DD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9" y="1352931"/>
            <a:ext cx="2881920" cy="2881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6B063B2-5513-4570-902C-D1413BE3814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" r="39" b="9231"/>
          <a:stretch/>
        </p:blipFill>
        <p:spPr>
          <a:xfrm>
            <a:off x="4945311" y="1611372"/>
            <a:ext cx="3218188" cy="2420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19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ACE10C-D291-41EA-B6F6-BF6B400FFDBD}"/>
              </a:ext>
            </a:extLst>
          </p:cNvPr>
          <p:cNvSpPr txBox="1"/>
          <p:nvPr/>
        </p:nvSpPr>
        <p:spPr>
          <a:xfrm>
            <a:off x="279921" y="143219"/>
            <a:ext cx="458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>
                <a:solidFill>
                  <a:schemeClr val="tx2">
                    <a:lumMod val="75000"/>
                  </a:schemeClr>
                </a:solidFill>
                <a:latin typeface="Bernard MT Condensed" panose="02050806060905020404" pitchFamily="18" charset="0"/>
              </a:rPr>
              <a:t>Descripción de Ejecución Financiera por Actividad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594D9D7-ED65-4C06-A78B-C8A71CD49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961065"/>
              </p:ext>
            </p:extLst>
          </p:nvPr>
        </p:nvGraphicFramePr>
        <p:xfrm>
          <a:off x="279921" y="719251"/>
          <a:ext cx="8584157" cy="5297833"/>
        </p:xfrm>
        <a:graphic>
          <a:graphicData uri="http://schemas.openxmlformats.org/drawingml/2006/table">
            <a:tbl>
              <a:tblPr/>
              <a:tblGrid>
                <a:gridCol w="4254529">
                  <a:extLst>
                    <a:ext uri="{9D8B030D-6E8A-4147-A177-3AD203B41FA5}">
                      <a16:colId xmlns:a16="http://schemas.microsoft.com/office/drawing/2014/main" val="2609848943"/>
                    </a:ext>
                  </a:extLst>
                </a:gridCol>
                <a:gridCol w="1597446">
                  <a:extLst>
                    <a:ext uri="{9D8B030D-6E8A-4147-A177-3AD203B41FA5}">
                      <a16:colId xmlns:a16="http://schemas.microsoft.com/office/drawing/2014/main" val="2842961792"/>
                    </a:ext>
                  </a:extLst>
                </a:gridCol>
                <a:gridCol w="1311007">
                  <a:extLst>
                    <a:ext uri="{9D8B030D-6E8A-4147-A177-3AD203B41FA5}">
                      <a16:colId xmlns:a16="http://schemas.microsoft.com/office/drawing/2014/main" val="2439554325"/>
                    </a:ext>
                  </a:extLst>
                </a:gridCol>
                <a:gridCol w="1421175">
                  <a:extLst>
                    <a:ext uri="{9D8B030D-6E8A-4147-A177-3AD203B41FA5}">
                      <a16:colId xmlns:a16="http://schemas.microsoft.com/office/drawing/2014/main" val="3678928828"/>
                    </a:ext>
                  </a:extLst>
                </a:gridCol>
              </a:tblGrid>
              <a:tr h="22571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ACTIVIDAD/ LÍNEA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Presupuesto 2018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Gasto al 30 jun18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al 30 jun18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65595"/>
                  </a:ext>
                </a:extLst>
              </a:tr>
              <a:tr h="167263">
                <a:tc>
                  <a:txBody>
                    <a:bodyPr/>
                    <a:lstStyle/>
                    <a:p>
                      <a:pPr algn="l" fontAlgn="b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SUPERVISIÓN</a:t>
                      </a:r>
                    </a:p>
                  </a:txBody>
                  <a:tcPr marL="5365" marR="5365" marT="5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21,669.77 </a:t>
                      </a:r>
                    </a:p>
                  </a:txBody>
                  <a:tcPr marL="5365" marR="5365" marT="5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11,443.46 </a:t>
                      </a:r>
                    </a:p>
                  </a:txBody>
                  <a:tcPr marL="5365" marR="5365" marT="5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$10,226.31 </a:t>
                      </a:r>
                    </a:p>
                  </a:txBody>
                  <a:tcPr marL="5365" marR="5365" marT="53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9725"/>
                  </a:ext>
                </a:extLst>
              </a:tr>
              <a:tr h="30236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 REUNIONES DE ASAMBLEA GENERAL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2,659.14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1,541.05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1,118.09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7481292"/>
                  </a:ext>
                </a:extLst>
              </a:tr>
              <a:tr h="3023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 REUNIONES DEL COMITÉ DE MONITOREO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2,883.18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799.01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2,084.17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520656"/>
                  </a:ext>
                </a:extLst>
              </a:tr>
              <a:tr h="3023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 REUNIONES DEL COMITÉ EJECUTIVO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1,076.99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464.06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612.93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910831"/>
                  </a:ext>
                </a:extLst>
              </a:tr>
              <a:tr h="3023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 REUNIONES DEL COMITÉ DE CAPACITACIONES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453.75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218.99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234.76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940301"/>
                  </a:ext>
                </a:extLst>
              </a:tr>
              <a:tr h="3023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 REUNIONES DEL COMITÉ DE COMUNICACIONES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479.21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64.83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414.38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194529"/>
                  </a:ext>
                </a:extLst>
              </a:tr>
              <a:tr h="3023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 GASTOS POR MOVILIZACIÓN DE SOCIEDAD CIVIL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3,760.00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2,200.10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1,559.90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445716"/>
                  </a:ext>
                </a:extLst>
              </a:tr>
              <a:tr h="3023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 VISITAS DE CAMPO PARA MONITOREO DE PROYECTOS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3,584.88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2,702.87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882.01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025755"/>
                  </a:ext>
                </a:extLst>
              </a:tr>
              <a:tr h="3023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 REUNIONES DE SEGUIMIENTO A LOS PLANES DE TRABAJO DE SECTORES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2,505.28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1,532.31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972.97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632852"/>
                  </a:ext>
                </a:extLst>
              </a:tr>
              <a:tr h="3023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 TALLERES PARA FORTALECIMIENTO A MIEMBROS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525.00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520.24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    4.76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631045"/>
                  </a:ext>
                </a:extLst>
              </a:tr>
              <a:tr h="30236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1.10 RETIRO ANUAL MIEMBROS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542.34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   542.34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493731"/>
                  </a:ext>
                </a:extLst>
              </a:tr>
              <a:tr h="30236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1.11 APOYO A COMUNICACIONES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3,200.00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1,400.00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1,800.00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445503"/>
                  </a:ext>
                </a:extLst>
              </a:tr>
              <a:tr h="30236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COSTOS DIRECTOS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$102,766.80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44,076.57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58,690.23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8569"/>
                  </a:ext>
                </a:extLst>
              </a:tr>
              <a:tr h="30236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 RECURSOS HUMANOS (STAFF)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75,366.78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31,150.56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44,216.22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955977"/>
                  </a:ext>
                </a:extLst>
              </a:tr>
              <a:tr h="30236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 INSUMOS DE OFICINA, ADMINISTRACIÓN Y GASTOS Y SERVICIOS EN LÍNEA MÓVIL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22,900.02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10,676.01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12,224.01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264312"/>
                  </a:ext>
                </a:extLst>
              </a:tr>
              <a:tr h="302362"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 OVERHEAD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4,500.00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2,250.00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$       2,250.00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895926"/>
                  </a:ext>
                </a:extLst>
              </a:tr>
              <a:tr h="302362">
                <a:tc>
                  <a:txBody>
                    <a:bodyPr/>
                    <a:lstStyle/>
                    <a:p>
                      <a:pPr algn="r" fontAlgn="ctr"/>
                      <a:r>
                        <a:rPr lang="es-SV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TOTALES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$124,436.57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55,520.03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$68,916.54 </a:t>
                      </a:r>
                    </a:p>
                  </a:txBody>
                  <a:tcPr marL="5365" marR="5365" marT="53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085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9178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1001</Words>
  <Application>Microsoft Office PowerPoint</Application>
  <PresentationFormat>Presentación en pantalla (4:3)</PresentationFormat>
  <Paragraphs>273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Aharoni</vt:lpstr>
      <vt:lpstr>Arial</vt:lpstr>
      <vt:lpstr>Arial Black</vt:lpstr>
      <vt:lpstr>Arial Narrow</vt:lpstr>
      <vt:lpstr>Bernard MT Condensed</vt:lpstr>
      <vt:lpstr>Calibri</vt:lpstr>
      <vt:lpstr>Calibri Light</vt:lpstr>
      <vt:lpstr>Tema de Office</vt:lpstr>
      <vt:lpstr>Informe de Resultados Plan de trabajo MCP-ES  Primer Semestre 2018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Resultados Plan de trabajo  Primer Semestre</dc:title>
  <dc:creator>Karla Eugenia Rivera Arévalo</dc:creator>
  <cp:lastModifiedBy>Karla Eugenia Rivera Arévalo</cp:lastModifiedBy>
  <cp:revision>27</cp:revision>
  <dcterms:created xsi:type="dcterms:W3CDTF">2018-07-05T23:22:58Z</dcterms:created>
  <dcterms:modified xsi:type="dcterms:W3CDTF">2018-07-23T22:00:49Z</dcterms:modified>
</cp:coreProperties>
</file>