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</p:sldMasterIdLst>
  <p:notesMasterIdLst>
    <p:notesMasterId r:id="rId7"/>
  </p:notesMasterIdLst>
  <p:sldIdLst>
    <p:sldId id="256" r:id="rId3"/>
    <p:sldId id="259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4510B-06B6-498A-BBA0-515FDE920E02}" type="datetimeFigureOut">
              <a:rPr lang="es-SV" smtClean="0"/>
              <a:t>23/8/2018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8B336-0E0B-4CA8-B7B3-B82A3842730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5700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1FC2352-95F2-4D41-A919-16F908FA64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5EBAC3C0-5859-45B4-9BC9-7BBF45800648}" type="slidenum">
              <a:rPr lang="es-SV" altLang="es-ES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2</a:t>
            </a:fld>
            <a:endParaRPr lang="es-SV" altLang="es-ES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17411" name="Rectangle 1">
            <a:extLst>
              <a:ext uri="{FF2B5EF4-FFF2-40B4-BE49-F238E27FC236}">
                <a16:creationId xmlns:a16="http://schemas.microsoft.com/office/drawing/2014/main" id="{1BBF22C1-0063-4085-884D-DA124D1DBD5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Text Box 2">
            <a:extLst>
              <a:ext uri="{FF2B5EF4-FFF2-40B4-BE49-F238E27FC236}">
                <a16:creationId xmlns:a16="http://schemas.microsoft.com/office/drawing/2014/main" id="{F89ADFF5-55D3-4A40-90EB-11C60887D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12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05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50F84E2-2D7A-43CF-AC90-352A289A783A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94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88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8/23/2018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34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02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8/23/2018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0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4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8/23/2018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67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92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7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59" cy="11420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8641" y="1604329"/>
            <a:ext cx="5391360" cy="397481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184321" y="1604329"/>
            <a:ext cx="5393279" cy="397481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EEC2B71-1BEB-48C1-81C8-2D62347C413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61697-57FB-4F90-B625-35D9E43E4798}" type="slidenum">
              <a:rPr lang="es-SV" altLang="es-ES"/>
              <a:pPr>
                <a:defRPr/>
              </a:pPr>
              <a:t>‹Nº›</a:t>
            </a:fld>
            <a:endParaRPr lang="es-SV" altLang="es-ES"/>
          </a:p>
        </p:txBody>
      </p:sp>
    </p:spTree>
    <p:extLst>
      <p:ext uri="{BB962C8B-B14F-4D97-AF65-F5344CB8AC3E}">
        <p14:creationId xmlns:p14="http://schemas.microsoft.com/office/powerpoint/2010/main" val="167233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8/23/2018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8/23/2018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586B75A-687E-405C-8A0B-8D00578BA2C3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5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7F178-2BAD-484F-ADE5-3FE9AF284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0090"/>
            <a:ext cx="9144000" cy="2131432"/>
          </a:xfrm>
        </p:spPr>
        <p:txBody>
          <a:bodyPr>
            <a:noAutofit/>
          </a:bodyPr>
          <a:lstStyle/>
          <a:p>
            <a:pPr algn="ctr"/>
            <a:r>
              <a:rPr lang="es-SV" sz="3600" dirty="0"/>
              <a:t>Solicitud de aprobación Intereses al MCP-ES  </a:t>
            </a:r>
            <a:br>
              <a:rPr lang="es-SV" sz="3600" dirty="0"/>
            </a:br>
            <a:r>
              <a:rPr lang="es-SV" sz="3600" dirty="0"/>
              <a:t>Subvención SLV- M- MOH </a:t>
            </a:r>
            <a:br>
              <a:rPr lang="es-SV" sz="3600" dirty="0"/>
            </a:br>
            <a:r>
              <a:rPr lang="es-SV" sz="3600" dirty="0"/>
              <a:t>GENERADOS Periodo Enero a Diciembre 2017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E1F698-B9DD-4396-8348-DC6B40ECA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79720"/>
            <a:ext cx="9144000" cy="778079"/>
          </a:xfrm>
        </p:spPr>
        <p:txBody>
          <a:bodyPr/>
          <a:lstStyle/>
          <a:p>
            <a:pPr algn="ctr"/>
            <a:r>
              <a:rPr lang="es-SV" dirty="0"/>
              <a:t>Antiguo Cuscatlán, 23 de agosto de 2018</a:t>
            </a:r>
          </a:p>
        </p:txBody>
      </p:sp>
    </p:spTree>
    <p:extLst>
      <p:ext uri="{BB962C8B-B14F-4D97-AF65-F5344CB8AC3E}">
        <p14:creationId xmlns:p14="http://schemas.microsoft.com/office/powerpoint/2010/main" val="375834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Group 1">
            <a:extLst>
              <a:ext uri="{FF2B5EF4-FFF2-40B4-BE49-F238E27FC236}">
                <a16:creationId xmlns:a16="http://schemas.microsoft.com/office/drawing/2014/main" id="{99A8F31D-4497-4EA4-A156-E08FA47574FF}"/>
              </a:ext>
            </a:extLst>
          </p:cNvPr>
          <p:cNvGraphicFramePr>
            <a:graphicFrameLocks noGrp="1"/>
          </p:cNvGraphicFramePr>
          <p:nvPr/>
        </p:nvGraphicFramePr>
        <p:xfrm>
          <a:off x="2086619" y="2217833"/>
          <a:ext cx="8377361" cy="3833353"/>
        </p:xfrm>
        <a:graphic>
          <a:graphicData uri="http://schemas.openxmlformats.org/drawingml/2006/table">
            <a:tbl>
              <a:tblPr/>
              <a:tblGrid>
                <a:gridCol w="2281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793">
                  <a:extLst>
                    <a:ext uri="{9D8B030D-6E8A-4147-A177-3AD203B41FA5}">
                      <a16:colId xmlns:a16="http://schemas.microsoft.com/office/drawing/2014/main" val="3689032075"/>
                    </a:ext>
                  </a:extLst>
                </a:gridCol>
                <a:gridCol w="1189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3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6025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r>
                        <a:rPr kumimoji="0" lang="es-SV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URW Gothic L" pitchFamily="16" charset="0"/>
                          <a:ea typeface="Droid Sans Fallback" charset="0"/>
                          <a:cs typeface="Droid Sans Fallback" charset="0"/>
                        </a:rPr>
                        <a:t>DESCRIPCIÓN DEL BIEN O SERVICIO</a:t>
                      </a: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r>
                        <a:rPr kumimoji="0" lang="es-SV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URW Gothic L" pitchFamily="16" charset="0"/>
                          <a:ea typeface="Droid Sans Fallback" charset="0"/>
                          <a:cs typeface="Droid Sans Fallback" charset="0"/>
                        </a:rPr>
                        <a:t> CANTIDAD </a:t>
                      </a: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r>
                        <a:rPr kumimoji="0" lang="es-SV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URW Gothic L" pitchFamily="16" charset="0"/>
                          <a:ea typeface="Droid Sans Fallback" charset="0"/>
                          <a:cs typeface="Droid Sans Fallback" charset="0"/>
                        </a:rPr>
                        <a:t> Costo estimado </a:t>
                      </a: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r>
                        <a:rPr kumimoji="0" lang="es-SV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URW Gothic L" pitchFamily="16" charset="0"/>
                          <a:ea typeface="Droid Sans Fallback" charset="0"/>
                          <a:cs typeface="Droid Sans Fallback" charset="0"/>
                        </a:rPr>
                        <a:t> Total </a:t>
                      </a: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710">
                <a:tc grid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r>
                        <a:rPr kumimoji="0" 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RW Gothic L" pitchFamily="16" charset="0"/>
                          <a:ea typeface="Droid Sans Fallback" charset="0"/>
                          <a:cs typeface="Droid Sans Fallback" charset="0"/>
                        </a:rPr>
                        <a:t>Teclados para computadora</a:t>
                      </a: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r>
                        <a:rPr kumimoji="0" 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RW Gothic L" pitchFamily="16" charset="0"/>
                          <a:ea typeface="Droid Sans Fallback" charset="0"/>
                          <a:cs typeface="Droid Sans Fallback" charset="0"/>
                        </a:rPr>
                        <a:t>50</a:t>
                      </a: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r>
                        <a:rPr kumimoji="0" 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RW Gothic L" pitchFamily="16" charset="0"/>
                          <a:ea typeface="Droid Sans Fallback" charset="0"/>
                          <a:cs typeface="Droid Sans Fallback" charset="0"/>
                        </a:rPr>
                        <a:t>$10,00 </a:t>
                      </a: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r>
                        <a:rPr kumimoji="0" 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RW Gothic L" pitchFamily="16" charset="0"/>
                          <a:ea typeface="Droid Sans Fallback" charset="0"/>
                          <a:cs typeface="Droid Sans Fallback" charset="0"/>
                        </a:rPr>
                        <a:t>$  500.00 </a:t>
                      </a: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111">
                <a:tc grid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r>
                        <a:rPr kumimoji="0" 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RW Gothic L" pitchFamily="16" charset="0"/>
                          <a:ea typeface="Droid Sans Fallback" charset="0"/>
                          <a:cs typeface="Droid Sans Fallback" charset="0"/>
                        </a:rPr>
                        <a:t>Disco duros externos 1 </a:t>
                      </a:r>
                      <a:r>
                        <a:rPr kumimoji="0" lang="es-SV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RW Gothic L" pitchFamily="16" charset="0"/>
                          <a:ea typeface="Droid Sans Fallback" charset="0"/>
                          <a:cs typeface="Droid Sans Fallback" charset="0"/>
                        </a:rPr>
                        <a:t>tb</a:t>
                      </a:r>
                      <a:endParaRPr kumimoji="0" lang="es-SV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RW Gothic L" pitchFamily="16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r>
                        <a:rPr kumimoji="0" 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RW Gothic L" pitchFamily="16" charset="0"/>
                          <a:ea typeface="Droid Sans Fallback" charset="0"/>
                          <a:cs typeface="Droid Sans Fallback" charset="0"/>
                        </a:rPr>
                        <a:t>9</a:t>
                      </a: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r>
                        <a:rPr kumimoji="0" 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RW Gothic L" pitchFamily="16" charset="0"/>
                          <a:ea typeface="Droid Sans Fallback" charset="0"/>
                          <a:cs typeface="Droid Sans Fallback" charset="0"/>
                        </a:rPr>
                        <a:t>$100,00 </a:t>
                      </a: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r>
                        <a:rPr kumimoji="0" 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RW Gothic L" pitchFamily="16" charset="0"/>
                          <a:ea typeface="Droid Sans Fallback" charset="0"/>
                          <a:cs typeface="Droid Sans Fallback" charset="0"/>
                        </a:rPr>
                        <a:t>$900.00</a:t>
                      </a: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111">
                <a:tc grid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r>
                        <a:rPr kumimoji="0" 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RW Gothic L" pitchFamily="16" charset="0"/>
                          <a:ea typeface="Droid Sans Fallback" charset="0"/>
                          <a:cs typeface="Droid Sans Fallback" charset="0"/>
                        </a:rPr>
                        <a:t>Reguladores de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RW Gothic L" pitchFamily="16" charset="0"/>
                          <a:ea typeface="Droid Sans Fallback" charset="0"/>
                          <a:cs typeface="Droid Sans Fallback" charset="0"/>
                        </a:rPr>
                        <a:t>voltaje</a:t>
                      </a:r>
                      <a:endParaRPr kumimoji="0" lang="es-SV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RW Gothic L" pitchFamily="16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r>
                        <a:rPr kumimoji="0" 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RW Gothic L" pitchFamily="16" charset="0"/>
                          <a:ea typeface="Droid Sans Fallback" charset="0"/>
                          <a:cs typeface="Droid Sans Fallback" charset="0"/>
                        </a:rPr>
                        <a:t>36</a:t>
                      </a: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r>
                        <a:rPr kumimoji="0" 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RW Gothic L" pitchFamily="16" charset="0"/>
                          <a:ea typeface="Droid Sans Fallback" charset="0"/>
                          <a:cs typeface="Droid Sans Fallback" charset="0"/>
                        </a:rPr>
                        <a:t>$  25.00 </a:t>
                      </a: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r>
                        <a:rPr kumimoji="0" 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RW Gothic L" pitchFamily="16" charset="0"/>
                          <a:ea typeface="Droid Sans Fallback" charset="0"/>
                          <a:cs typeface="Droid Sans Fallback" charset="0"/>
                        </a:rPr>
                        <a:t>$   900.00</a:t>
                      </a: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269">
                <a:tc grid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r>
                        <a:rPr kumimoji="0" 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RW Gothic L" pitchFamily="16" charset="0"/>
                          <a:ea typeface="Droid Sans Fallback" charset="0"/>
                          <a:cs typeface="Droid Sans Fallback" charset="0"/>
                        </a:rPr>
                        <a:t>Impresores laser</a:t>
                      </a: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r>
                        <a:rPr kumimoji="0" 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RW Gothic L" pitchFamily="16" charset="0"/>
                          <a:ea typeface="Droid Sans Fallback" charset="0"/>
                          <a:cs typeface="Droid Sans Fallback" charset="0"/>
                        </a:rPr>
                        <a:t>5</a:t>
                      </a: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r>
                        <a:rPr kumimoji="0" 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RW Gothic L" pitchFamily="16" charset="0"/>
                          <a:ea typeface="Droid Sans Fallback" charset="0"/>
                          <a:cs typeface="Droid Sans Fallback" charset="0"/>
                        </a:rPr>
                        <a:t>$ 680.00 </a:t>
                      </a: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r>
                        <a:rPr kumimoji="0" 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RW Gothic L" pitchFamily="16" charset="0"/>
                          <a:ea typeface="Droid Sans Fallback" charset="0"/>
                          <a:cs typeface="Droid Sans Fallback" charset="0"/>
                        </a:rPr>
                        <a:t>$ 3,400.00 </a:t>
                      </a: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67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r>
                        <a:rPr kumimoji="0" 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RW Gothic L" pitchFamily="16" charset="0"/>
                          <a:ea typeface="Droid Sans Fallback" charset="0"/>
                          <a:cs typeface="Droid Sans Fallback" charset="0"/>
                        </a:rPr>
                        <a:t>Impresor multifunción</a:t>
                      </a: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endParaRPr kumimoji="0" lang="es-SV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RW Gothic L" pitchFamily="16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r>
                        <a:rPr kumimoji="0" 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RW Gothic L" pitchFamily="16" charset="0"/>
                          <a:ea typeface="Droid Sans Fallback" charset="0"/>
                          <a:cs typeface="Droid Sans Fallback" charset="0"/>
                        </a:rPr>
                        <a:t>1</a:t>
                      </a: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r>
                        <a:rPr kumimoji="0" 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RW Gothic L" pitchFamily="16" charset="0"/>
                          <a:ea typeface="Droid Sans Fallback" charset="0"/>
                          <a:cs typeface="Droid Sans Fallback" charset="0"/>
                        </a:rPr>
                        <a:t>$500.00 </a:t>
                      </a: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r>
                        <a:rPr kumimoji="0" 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RW Gothic L" pitchFamily="16" charset="0"/>
                          <a:ea typeface="Droid Sans Fallback" charset="0"/>
                          <a:cs typeface="Droid Sans Fallback" charset="0"/>
                        </a:rPr>
                        <a:t>$    500.00 </a:t>
                      </a: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67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endParaRPr kumimoji="0" lang="es-SV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RW Gothic L" pitchFamily="16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endParaRPr kumimoji="0" lang="es-SV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RW Gothic L" pitchFamily="16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610012"/>
                  </a:ext>
                </a:extLst>
              </a:tr>
              <a:tr h="30467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r>
                        <a:rPr kumimoji="0" 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RW Gothic L" pitchFamily="16" charset="0"/>
                          <a:ea typeface="Droid Sans Fallback" charset="0"/>
                          <a:cs typeface="Droid Sans Fallback" charset="0"/>
                        </a:rPr>
                        <a:t>Cartuchos</a:t>
                      </a: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endParaRPr kumimoji="0" lang="es-SV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RW Gothic L" pitchFamily="16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r>
                        <a:rPr kumimoji="0" 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RW Gothic L" pitchFamily="16" charset="0"/>
                          <a:ea typeface="Droid Sans Fallback" charset="0"/>
                          <a:cs typeface="Droid Sans Fallback" charset="0"/>
                        </a:rPr>
                        <a:t>3</a:t>
                      </a: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r>
                        <a:rPr kumimoji="0" 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RW Gothic L" pitchFamily="16" charset="0"/>
                          <a:ea typeface="Droid Sans Fallback" charset="0"/>
                          <a:cs typeface="Droid Sans Fallback" charset="0"/>
                        </a:rPr>
                        <a:t>$400.00</a:t>
                      </a: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r>
                        <a:rPr kumimoji="0" 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RW Gothic L" pitchFamily="16" charset="0"/>
                          <a:ea typeface="Droid Sans Fallback" charset="0"/>
                          <a:cs typeface="Droid Sans Fallback" charset="0"/>
                        </a:rPr>
                        <a:t>$400.00</a:t>
                      </a: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787077"/>
                  </a:ext>
                </a:extLst>
              </a:tr>
              <a:tr h="54524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r>
                        <a:rPr kumimoji="0" 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RW Gothic L" pitchFamily="16" charset="0"/>
                          <a:ea typeface="Droid Sans Fallback" charset="0"/>
                          <a:cs typeface="Droid Sans Fallback" charset="0"/>
                        </a:rPr>
                        <a:t>Cámara Fotográfica semiprofesional </a:t>
                      </a: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endParaRPr kumimoji="0" lang="es-SV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RW Gothic L" pitchFamily="16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r>
                        <a:rPr kumimoji="0" 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RW Gothic L" pitchFamily="16" charset="0"/>
                          <a:ea typeface="Droid Sans Fallback" charset="0"/>
                          <a:cs typeface="Droid Sans Fallback" charset="0"/>
                        </a:rPr>
                        <a:t>1</a:t>
                      </a: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r>
                        <a:rPr kumimoji="0" 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RW Gothic L" pitchFamily="16" charset="0"/>
                          <a:ea typeface="Droid Sans Fallback" charset="0"/>
                          <a:cs typeface="Droid Sans Fallback" charset="0"/>
                        </a:rPr>
                        <a:t>$400.00</a:t>
                      </a: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r>
                        <a:rPr kumimoji="0" 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RW Gothic L" pitchFamily="16" charset="0"/>
                          <a:ea typeface="Droid Sans Fallback" charset="0"/>
                          <a:cs typeface="Droid Sans Fallback" charset="0"/>
                        </a:rPr>
                        <a:t>$400.00</a:t>
                      </a: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453381"/>
                  </a:ext>
                </a:extLst>
              </a:tr>
              <a:tr h="325468">
                <a:tc gridSpan="4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r>
                        <a:rPr kumimoji="0" 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RW Gothic L" pitchFamily="16" charset="0"/>
                          <a:ea typeface="Droid Sans Fallback" charset="0"/>
                          <a:cs typeface="Droid Sans Fallback" charset="0"/>
                        </a:rPr>
                        <a:t>TOTAL</a:t>
                      </a: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</a:tabLst>
                      </a:pPr>
                      <a:r>
                        <a:rPr kumimoji="0" lang="es-SV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RW Gothic L" pitchFamily="16" charset="0"/>
                          <a:ea typeface="Droid Sans Fallback" charset="0"/>
                          <a:cs typeface="Droid Sans Fallback" charset="0"/>
                        </a:rPr>
                        <a:t>$7,000.00</a:t>
                      </a:r>
                    </a:p>
                  </a:txBody>
                  <a:tcPr marL="81646" marR="81646" marT="42455" marB="42455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426" name="Text Box 91">
            <a:extLst>
              <a:ext uri="{FF2B5EF4-FFF2-40B4-BE49-F238E27FC236}">
                <a16:creationId xmlns:a16="http://schemas.microsoft.com/office/drawing/2014/main" id="{8CDF9F97-63EC-42D6-A4B7-71DA6D1186E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386764" y="-3008870"/>
            <a:ext cx="1230178" cy="777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s-SV" altLang="es-ES" sz="3629" dirty="0">
                <a:solidFill>
                  <a:srgbClr val="000000"/>
                </a:solidFill>
                <a:latin typeface="URW Gothic L" pitchFamily="16" charset="0"/>
              </a:rPr>
              <a:t>USO DE INTERESES GENERADOS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6BCFC-A26F-4D0F-8364-12BC302CB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03" y="1946246"/>
            <a:ext cx="4840447" cy="3473042"/>
          </a:xfrm>
        </p:spPr>
        <p:txBody>
          <a:bodyPr>
            <a:noAutofit/>
          </a:bodyPr>
          <a:lstStyle/>
          <a:p>
            <a:pPr algn="ctr"/>
            <a:r>
              <a:rPr lang="es-SV" sz="3200" dirty="0"/>
              <a:t>Subvención SLV-M-MOH</a:t>
            </a:r>
            <a:br>
              <a:rPr lang="es-SV" sz="3200" dirty="0"/>
            </a:br>
            <a:r>
              <a:rPr lang="es-SV" sz="3200" dirty="0"/>
              <a:t>Intereses generados en Cuenta de Ahorros </a:t>
            </a:r>
            <a:br>
              <a:rPr lang="es-SV" sz="3200" dirty="0"/>
            </a:br>
            <a:r>
              <a:rPr lang="es-SV" sz="3200" dirty="0"/>
              <a:t>Enero a diciembre 2017 </a:t>
            </a:r>
            <a:br>
              <a:rPr lang="es-SV" sz="3200" dirty="0"/>
            </a:br>
            <a:r>
              <a:rPr lang="es-SV" sz="3200" dirty="0"/>
              <a:t>M 2018-6100-495</a:t>
            </a:r>
            <a:br>
              <a:rPr lang="es-SV" sz="3200" dirty="0"/>
            </a:br>
            <a:r>
              <a:rPr lang="es-SV" sz="3200" dirty="0"/>
              <a:t>Aprobación Sra. Ministra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5F05573-A429-4C78-A9E2-CCD27B1FA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0490" y="583874"/>
            <a:ext cx="6396593" cy="62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72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B62AC38-5C16-4990-8EBC-BEAD53EAFF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38" t="9932" r="9518" b="13697"/>
          <a:stretch/>
        </p:blipFill>
        <p:spPr>
          <a:xfrm>
            <a:off x="-44822" y="100668"/>
            <a:ext cx="12236822" cy="675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7833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tras en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TM02900771[[fn=Segmento]]</Template>
  <TotalTime>22</TotalTime>
  <Words>90</Words>
  <Application>Microsoft Office PowerPoint</Application>
  <PresentationFormat>Panorámica</PresentationFormat>
  <Paragraphs>39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16" baseType="lpstr">
      <vt:lpstr>Calibri</vt:lpstr>
      <vt:lpstr>Calibri Light</vt:lpstr>
      <vt:lpstr>DejaVu Sans</vt:lpstr>
      <vt:lpstr>Droid Sans Fallback</vt:lpstr>
      <vt:lpstr>Rockwell</vt:lpstr>
      <vt:lpstr>Rockwell Condensed</vt:lpstr>
      <vt:lpstr>Times New Roman</vt:lpstr>
      <vt:lpstr>URW Gothic L</vt:lpstr>
      <vt:lpstr>Wingdings</vt:lpstr>
      <vt:lpstr>Wingdings 2</vt:lpstr>
      <vt:lpstr>HDOfficeLightV0</vt:lpstr>
      <vt:lpstr>Letras en madera</vt:lpstr>
      <vt:lpstr>Solicitud de aprobación Intereses al MCP-ES   Subvención SLV- M- MOH  GENERADOS Periodo Enero a Diciembre 2017 </vt:lpstr>
      <vt:lpstr>Presentación de PowerPoint</vt:lpstr>
      <vt:lpstr>Subvención SLV-M-MOH Intereses generados en Cuenta de Ahorros  Enero a diciembre 2017  M 2018-6100-495 Aprobación Sra. Ministra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Solicitud de aprobación Intereses al MCP-ES   Subvención SLV- M- MOH  Periodo Enero a Diciembre 2017</dc:title>
  <dc:creator>gflores</dc:creator>
  <cp:lastModifiedBy>gflores</cp:lastModifiedBy>
  <cp:revision>3</cp:revision>
  <dcterms:created xsi:type="dcterms:W3CDTF">2018-08-23T15:37:48Z</dcterms:created>
  <dcterms:modified xsi:type="dcterms:W3CDTF">2018-08-23T16:03:29Z</dcterms:modified>
</cp:coreProperties>
</file>