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307" r:id="rId3"/>
    <p:sldId id="308" r:id="rId4"/>
    <p:sldId id="311" r:id="rId5"/>
    <p:sldId id="310" r:id="rId6"/>
    <p:sldId id="312" r:id="rId7"/>
    <p:sldId id="309" r:id="rId8"/>
    <p:sldId id="306" r:id="rId9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2" d="100"/>
          <a:sy n="72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24/05/2017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org.sv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740352" y="172259"/>
            <a:ext cx="1136712" cy="592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Mayo, 2017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47664" y="4337708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000" i="1" dirty="0">
                <a:latin typeface="Arial" panose="020B0604020202020204" pitchFamily="34" charset="0"/>
                <a:cs typeface="Arial" panose="020B0604020202020204" pitchFamily="34" charset="0"/>
              </a:rPr>
              <a:t>Dra. Celina de Miranda</a:t>
            </a:r>
          </a:p>
          <a:p>
            <a:r>
              <a:rPr lang="es-SV" sz="2000" i="1" dirty="0">
                <a:latin typeface="Arial" panose="020B0604020202020204" pitchFamily="34" charset="0"/>
                <a:cs typeface="Arial" panose="020B0604020202020204" pitchFamily="34" charset="0"/>
              </a:rPr>
              <a:t>Coordinadora Comité de Propuestas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1484784"/>
            <a:ext cx="56166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Ruta crítica de ejecución de actividades, para aplicar a la Subvención del Fondo Mundial</a:t>
            </a:r>
          </a:p>
          <a:p>
            <a:pPr algn="ctr">
              <a:defRPr/>
            </a:pPr>
            <a:r>
              <a:rPr lang="es-SV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Salvador 2017-2019</a:t>
            </a:r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30830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Solicitud de Fondos 2017-2019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01048"/>
              </p:ext>
            </p:extLst>
          </p:nvPr>
        </p:nvGraphicFramePr>
        <p:xfrm>
          <a:off x="323528" y="2708920"/>
          <a:ext cx="8424932" cy="2577144"/>
        </p:xfrm>
        <a:graphic>
          <a:graphicData uri="http://schemas.openxmlformats.org/drawingml/2006/table">
            <a:tbl>
              <a:tblPr/>
              <a:tblGrid>
                <a:gridCol w="401058">
                  <a:extLst>
                    <a:ext uri="{9D8B030D-6E8A-4147-A177-3AD203B41FA5}">
                      <a16:colId xmlns:a16="http://schemas.microsoft.com/office/drawing/2014/main" val="1355862512"/>
                    </a:ext>
                  </a:extLst>
                </a:gridCol>
                <a:gridCol w="3674563">
                  <a:extLst>
                    <a:ext uri="{9D8B030D-6E8A-4147-A177-3AD203B41FA5}">
                      <a16:colId xmlns:a16="http://schemas.microsoft.com/office/drawing/2014/main" val="1706650190"/>
                    </a:ext>
                  </a:extLst>
                </a:gridCol>
                <a:gridCol w="292664">
                  <a:extLst>
                    <a:ext uri="{9D8B030D-6E8A-4147-A177-3AD203B41FA5}">
                      <a16:colId xmlns:a16="http://schemas.microsoft.com/office/drawing/2014/main" val="917579789"/>
                    </a:ext>
                  </a:extLst>
                </a:gridCol>
                <a:gridCol w="346861">
                  <a:extLst>
                    <a:ext uri="{9D8B030D-6E8A-4147-A177-3AD203B41FA5}">
                      <a16:colId xmlns:a16="http://schemas.microsoft.com/office/drawing/2014/main" val="4004535513"/>
                    </a:ext>
                  </a:extLst>
                </a:gridCol>
                <a:gridCol w="346861">
                  <a:extLst>
                    <a:ext uri="{9D8B030D-6E8A-4147-A177-3AD203B41FA5}">
                      <a16:colId xmlns:a16="http://schemas.microsoft.com/office/drawing/2014/main" val="2790816453"/>
                    </a:ext>
                  </a:extLst>
                </a:gridCol>
                <a:gridCol w="346861">
                  <a:extLst>
                    <a:ext uri="{9D8B030D-6E8A-4147-A177-3AD203B41FA5}">
                      <a16:colId xmlns:a16="http://schemas.microsoft.com/office/drawing/2014/main" val="1200399219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1874953280"/>
                    </a:ext>
                  </a:extLst>
                </a:gridCol>
                <a:gridCol w="249307">
                  <a:extLst>
                    <a:ext uri="{9D8B030D-6E8A-4147-A177-3AD203B41FA5}">
                      <a16:colId xmlns:a16="http://schemas.microsoft.com/office/drawing/2014/main" val="2560628430"/>
                    </a:ext>
                  </a:extLst>
                </a:gridCol>
                <a:gridCol w="292664">
                  <a:extLst>
                    <a:ext uri="{9D8B030D-6E8A-4147-A177-3AD203B41FA5}">
                      <a16:colId xmlns:a16="http://schemas.microsoft.com/office/drawing/2014/main" val="2894396903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3484196246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461186157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2742940513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4121562640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4107469604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618570152"/>
                    </a:ext>
                  </a:extLst>
                </a:gridCol>
                <a:gridCol w="186980">
                  <a:extLst>
                    <a:ext uri="{9D8B030D-6E8A-4147-A177-3AD203B41FA5}">
                      <a16:colId xmlns:a16="http://schemas.microsoft.com/office/drawing/2014/main" val="2899403820"/>
                    </a:ext>
                  </a:extLst>
                </a:gridCol>
                <a:gridCol w="184269">
                  <a:extLst>
                    <a:ext uri="{9D8B030D-6E8A-4147-A177-3AD203B41FA5}">
                      <a16:colId xmlns:a16="http://schemas.microsoft.com/office/drawing/2014/main" val="3367137161"/>
                    </a:ext>
                  </a:extLst>
                </a:gridCol>
                <a:gridCol w="162591">
                  <a:extLst>
                    <a:ext uri="{9D8B030D-6E8A-4147-A177-3AD203B41FA5}">
                      <a16:colId xmlns:a16="http://schemas.microsoft.com/office/drawing/2014/main" val="1519937679"/>
                    </a:ext>
                  </a:extLst>
                </a:gridCol>
                <a:gridCol w="184269">
                  <a:extLst>
                    <a:ext uri="{9D8B030D-6E8A-4147-A177-3AD203B41FA5}">
                      <a16:colId xmlns:a16="http://schemas.microsoft.com/office/drawing/2014/main" val="3546659272"/>
                    </a:ext>
                  </a:extLst>
                </a:gridCol>
                <a:gridCol w="219498">
                  <a:extLst>
                    <a:ext uri="{9D8B030D-6E8A-4147-A177-3AD203B41FA5}">
                      <a16:colId xmlns:a16="http://schemas.microsoft.com/office/drawing/2014/main" val="1569512130"/>
                    </a:ext>
                  </a:extLst>
                </a:gridCol>
              </a:tblGrid>
              <a:tr h="4320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2017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246980"/>
                  </a:ext>
                </a:extLst>
              </a:tr>
              <a:tr h="35715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453586"/>
                  </a:ext>
                </a:extLst>
              </a:tr>
              <a:tr h="31646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745319"/>
                  </a:ext>
                </a:extLst>
              </a:tr>
              <a:tr h="3571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Conformacion de Equipos multisectoriales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08596"/>
                  </a:ext>
                </a:extLst>
              </a:tr>
              <a:tr h="37144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Conformación del Comité Ejecutivo de propuestas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8246"/>
                  </a:ext>
                </a:extLst>
              </a:tr>
              <a:tr h="37144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Ratificación de Comité Multisectorial de Propuestas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608860"/>
                  </a:ext>
                </a:extLst>
              </a:tr>
              <a:tr h="37144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Conformación de comité adhoc Selección RP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472268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9092"/>
              </p:ext>
            </p:extLst>
          </p:nvPr>
        </p:nvGraphicFramePr>
        <p:xfrm>
          <a:off x="2139886" y="1196752"/>
          <a:ext cx="4648200" cy="714375"/>
        </p:xfrm>
        <a:graphic>
          <a:graphicData uri="http://schemas.openxmlformats.org/drawingml/2006/table">
            <a:tbl>
              <a:tblPr/>
              <a:tblGrid>
                <a:gridCol w="4305300">
                  <a:extLst>
                    <a:ext uri="{9D8B030D-6E8A-4147-A177-3AD203B41FA5}">
                      <a16:colId xmlns:a16="http://schemas.microsoft.com/office/drawing/2014/main" val="398187866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48667738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 Programada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457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 en proceso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511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 Realizada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06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59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30830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Solicitud de Fondos 2017-2019 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05724"/>
              </p:ext>
            </p:extLst>
          </p:nvPr>
        </p:nvGraphicFramePr>
        <p:xfrm>
          <a:off x="107504" y="1196752"/>
          <a:ext cx="8928989" cy="5184577"/>
        </p:xfrm>
        <a:graphic>
          <a:graphicData uri="http://schemas.openxmlformats.org/drawingml/2006/table">
            <a:tbl>
              <a:tblPr/>
              <a:tblGrid>
                <a:gridCol w="425053">
                  <a:extLst>
                    <a:ext uri="{9D8B030D-6E8A-4147-A177-3AD203B41FA5}">
                      <a16:colId xmlns:a16="http://schemas.microsoft.com/office/drawing/2014/main" val="2497053620"/>
                    </a:ext>
                  </a:extLst>
                </a:gridCol>
                <a:gridCol w="3894411">
                  <a:extLst>
                    <a:ext uri="{9D8B030D-6E8A-4147-A177-3AD203B41FA5}">
                      <a16:colId xmlns:a16="http://schemas.microsoft.com/office/drawing/2014/main" val="2943957676"/>
                    </a:ext>
                  </a:extLst>
                </a:gridCol>
                <a:gridCol w="310173">
                  <a:extLst>
                    <a:ext uri="{9D8B030D-6E8A-4147-A177-3AD203B41FA5}">
                      <a16:colId xmlns:a16="http://schemas.microsoft.com/office/drawing/2014/main" val="50420190"/>
                    </a:ext>
                  </a:extLst>
                </a:gridCol>
                <a:gridCol w="367614">
                  <a:extLst>
                    <a:ext uri="{9D8B030D-6E8A-4147-A177-3AD203B41FA5}">
                      <a16:colId xmlns:a16="http://schemas.microsoft.com/office/drawing/2014/main" val="3816587285"/>
                    </a:ext>
                  </a:extLst>
                </a:gridCol>
                <a:gridCol w="367614">
                  <a:extLst>
                    <a:ext uri="{9D8B030D-6E8A-4147-A177-3AD203B41FA5}">
                      <a16:colId xmlns:a16="http://schemas.microsoft.com/office/drawing/2014/main" val="2020659261"/>
                    </a:ext>
                  </a:extLst>
                </a:gridCol>
                <a:gridCol w="367614">
                  <a:extLst>
                    <a:ext uri="{9D8B030D-6E8A-4147-A177-3AD203B41FA5}">
                      <a16:colId xmlns:a16="http://schemas.microsoft.com/office/drawing/2014/main" val="2598801368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2545835504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1429078509"/>
                    </a:ext>
                  </a:extLst>
                </a:gridCol>
                <a:gridCol w="310173">
                  <a:extLst>
                    <a:ext uri="{9D8B030D-6E8A-4147-A177-3AD203B41FA5}">
                      <a16:colId xmlns:a16="http://schemas.microsoft.com/office/drawing/2014/main" val="4288311567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494994753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505330224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59660406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2651287758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998128505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4009731896"/>
                    </a:ext>
                  </a:extLst>
                </a:gridCol>
                <a:gridCol w="198167">
                  <a:extLst>
                    <a:ext uri="{9D8B030D-6E8A-4147-A177-3AD203B41FA5}">
                      <a16:colId xmlns:a16="http://schemas.microsoft.com/office/drawing/2014/main" val="345597753"/>
                    </a:ext>
                  </a:extLst>
                </a:gridCol>
                <a:gridCol w="195294">
                  <a:extLst>
                    <a:ext uri="{9D8B030D-6E8A-4147-A177-3AD203B41FA5}">
                      <a16:colId xmlns:a16="http://schemas.microsoft.com/office/drawing/2014/main" val="4119176106"/>
                    </a:ext>
                  </a:extLst>
                </a:gridCol>
                <a:gridCol w="172318">
                  <a:extLst>
                    <a:ext uri="{9D8B030D-6E8A-4147-A177-3AD203B41FA5}">
                      <a16:colId xmlns:a16="http://schemas.microsoft.com/office/drawing/2014/main" val="3265128069"/>
                    </a:ext>
                  </a:extLst>
                </a:gridCol>
                <a:gridCol w="195294">
                  <a:extLst>
                    <a:ext uri="{9D8B030D-6E8A-4147-A177-3AD203B41FA5}">
                      <a16:colId xmlns:a16="http://schemas.microsoft.com/office/drawing/2014/main" val="1369055916"/>
                    </a:ext>
                  </a:extLst>
                </a:gridCol>
                <a:gridCol w="232630">
                  <a:extLst>
                    <a:ext uri="{9D8B030D-6E8A-4147-A177-3AD203B41FA5}">
                      <a16:colId xmlns:a16="http://schemas.microsoft.com/office/drawing/2014/main" val="1277551150"/>
                    </a:ext>
                  </a:extLst>
                </a:gridCol>
              </a:tblGrid>
              <a:tr h="2562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2017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184366"/>
                  </a:ext>
                </a:extLst>
              </a:tr>
              <a:tr h="25625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0898"/>
                  </a:ext>
                </a:extLst>
              </a:tr>
              <a:tr h="25625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87470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Dialogos de Pais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17518"/>
                  </a:ext>
                </a:extLst>
              </a:tr>
              <a:tr h="45306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Conferencia via Skype con  Gerente de Portafolio sobre Asignación de Fondos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599589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Mesa de Analisis de MOT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101602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caso de inversion   ¡¡¡¡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273968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Elaboración Informe GAM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622558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 sobre gestión de suministros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711"/>
                  </a:ext>
                </a:extLst>
              </a:tr>
              <a:tr h="45306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Evaluación de Medio Termino TB Ya no evaluacion hay seguimiento a evalucion de año anterior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76029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GAM con pleno de MCP-ES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478353"/>
                  </a:ext>
                </a:extLst>
              </a:tr>
              <a:tr h="46126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Lineas Estrategicas de PENM con las 5 regiones de Salud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484407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Análisis de Información durante Foro de Estudio de VIH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016156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Analisis de la situacion de VIH (Dr. Sorto)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747748"/>
                  </a:ext>
                </a:extLst>
              </a:tr>
              <a:tr h="26650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Analisis de PTMI y Sifilis  (Investigacion OPS)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629493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situación de Genero y derechos humanos en las propuestas presentadas al F hacerlo de cara a la nueva propuesta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594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33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30830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Solicitud de Fondos 2017-2019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0320"/>
              </p:ext>
            </p:extLst>
          </p:nvPr>
        </p:nvGraphicFramePr>
        <p:xfrm>
          <a:off x="251520" y="1340768"/>
          <a:ext cx="8640956" cy="4968549"/>
        </p:xfrm>
        <a:graphic>
          <a:graphicData uri="http://schemas.openxmlformats.org/drawingml/2006/table">
            <a:tbl>
              <a:tblPr/>
              <a:tblGrid>
                <a:gridCol w="411341">
                  <a:extLst>
                    <a:ext uri="{9D8B030D-6E8A-4147-A177-3AD203B41FA5}">
                      <a16:colId xmlns:a16="http://schemas.microsoft.com/office/drawing/2014/main" val="1125704245"/>
                    </a:ext>
                  </a:extLst>
                </a:gridCol>
                <a:gridCol w="3768783">
                  <a:extLst>
                    <a:ext uri="{9D8B030D-6E8A-4147-A177-3AD203B41FA5}">
                      <a16:colId xmlns:a16="http://schemas.microsoft.com/office/drawing/2014/main" val="3793828305"/>
                    </a:ext>
                  </a:extLst>
                </a:gridCol>
                <a:gridCol w="300168">
                  <a:extLst>
                    <a:ext uri="{9D8B030D-6E8A-4147-A177-3AD203B41FA5}">
                      <a16:colId xmlns:a16="http://schemas.microsoft.com/office/drawing/2014/main" val="686886108"/>
                    </a:ext>
                  </a:extLst>
                </a:gridCol>
                <a:gridCol w="355755">
                  <a:extLst>
                    <a:ext uri="{9D8B030D-6E8A-4147-A177-3AD203B41FA5}">
                      <a16:colId xmlns:a16="http://schemas.microsoft.com/office/drawing/2014/main" val="518075268"/>
                    </a:ext>
                  </a:extLst>
                </a:gridCol>
                <a:gridCol w="355755">
                  <a:extLst>
                    <a:ext uri="{9D8B030D-6E8A-4147-A177-3AD203B41FA5}">
                      <a16:colId xmlns:a16="http://schemas.microsoft.com/office/drawing/2014/main" val="3950032707"/>
                    </a:ext>
                  </a:extLst>
                </a:gridCol>
                <a:gridCol w="355755">
                  <a:extLst>
                    <a:ext uri="{9D8B030D-6E8A-4147-A177-3AD203B41FA5}">
                      <a16:colId xmlns:a16="http://schemas.microsoft.com/office/drawing/2014/main" val="658495723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1746536931"/>
                    </a:ext>
                  </a:extLst>
                </a:gridCol>
                <a:gridCol w="255700">
                  <a:extLst>
                    <a:ext uri="{9D8B030D-6E8A-4147-A177-3AD203B41FA5}">
                      <a16:colId xmlns:a16="http://schemas.microsoft.com/office/drawing/2014/main" val="522192994"/>
                    </a:ext>
                  </a:extLst>
                </a:gridCol>
                <a:gridCol w="300168">
                  <a:extLst>
                    <a:ext uri="{9D8B030D-6E8A-4147-A177-3AD203B41FA5}">
                      <a16:colId xmlns:a16="http://schemas.microsoft.com/office/drawing/2014/main" val="2427252577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2268291466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2929167384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2286284315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2017858422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643055227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788526579"/>
                    </a:ext>
                  </a:extLst>
                </a:gridCol>
                <a:gridCol w="191775">
                  <a:extLst>
                    <a:ext uri="{9D8B030D-6E8A-4147-A177-3AD203B41FA5}">
                      <a16:colId xmlns:a16="http://schemas.microsoft.com/office/drawing/2014/main" val="1283454558"/>
                    </a:ext>
                  </a:extLst>
                </a:gridCol>
                <a:gridCol w="188994">
                  <a:extLst>
                    <a:ext uri="{9D8B030D-6E8A-4147-A177-3AD203B41FA5}">
                      <a16:colId xmlns:a16="http://schemas.microsoft.com/office/drawing/2014/main" val="179915490"/>
                    </a:ext>
                  </a:extLst>
                </a:gridCol>
                <a:gridCol w="166760">
                  <a:extLst>
                    <a:ext uri="{9D8B030D-6E8A-4147-A177-3AD203B41FA5}">
                      <a16:colId xmlns:a16="http://schemas.microsoft.com/office/drawing/2014/main" val="2673009428"/>
                    </a:ext>
                  </a:extLst>
                </a:gridCol>
                <a:gridCol w="188994">
                  <a:extLst>
                    <a:ext uri="{9D8B030D-6E8A-4147-A177-3AD203B41FA5}">
                      <a16:colId xmlns:a16="http://schemas.microsoft.com/office/drawing/2014/main" val="1285995507"/>
                    </a:ext>
                  </a:extLst>
                </a:gridCol>
                <a:gridCol w="225126">
                  <a:extLst>
                    <a:ext uri="{9D8B030D-6E8A-4147-A177-3AD203B41FA5}">
                      <a16:colId xmlns:a16="http://schemas.microsoft.com/office/drawing/2014/main" val="2875126791"/>
                    </a:ext>
                  </a:extLst>
                </a:gridCol>
              </a:tblGrid>
              <a:tr h="2703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2017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767525"/>
                  </a:ext>
                </a:extLst>
              </a:tr>
              <a:tr h="27038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496968"/>
                  </a:ext>
                </a:extLst>
              </a:tr>
              <a:tr h="27038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251959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Dialogos de Pais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281693"/>
                  </a:ext>
                </a:extLst>
              </a:tr>
              <a:tr h="443427"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voluntad de pago y compromisos a futuro¡¡  Ojo¡¡¡ pidio Serena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92088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Presentación de Avances a Pleno del MCP-ES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938456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cadenas de suministros y adquisiciones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940353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Identificación y Análisis de Riesgos 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568501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eficiencia de los programas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479116"/>
                  </a:ext>
                </a:extLst>
              </a:tr>
              <a:tr h="50832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Sostenibilidad y transición (solicitado apoyo a OPS , Plan y USAID, luego ver con FM (Carmen Gonzalez))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73777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distribución del Financiamiento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26883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Análisis de información con sectores sociedad civil MCP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343494"/>
                  </a:ext>
                </a:extLst>
              </a:tr>
              <a:tr h="4780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Presentaccion de avances en Reunion de Programa VIH con Sociedad Civil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921247"/>
                  </a:ext>
                </a:extLst>
              </a:tr>
              <a:tr h="4780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Presentacion de avances y revision de documentos en Reunion del Comité de Docencia de TB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57266"/>
                  </a:ext>
                </a:extLst>
              </a:tr>
              <a:tr h="28119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Evaluación de PTMI, avances de la eliminación madre – hijo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937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0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30830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Solicitud de Fondos 2017-2019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96340"/>
              </p:ext>
            </p:extLst>
          </p:nvPr>
        </p:nvGraphicFramePr>
        <p:xfrm>
          <a:off x="251520" y="1412776"/>
          <a:ext cx="8712968" cy="4032446"/>
        </p:xfrm>
        <a:graphic>
          <a:graphicData uri="http://schemas.openxmlformats.org/drawingml/2006/table">
            <a:tbl>
              <a:tblPr/>
              <a:tblGrid>
                <a:gridCol w="416376">
                  <a:extLst>
                    <a:ext uri="{9D8B030D-6E8A-4147-A177-3AD203B41FA5}">
                      <a16:colId xmlns:a16="http://schemas.microsoft.com/office/drawing/2014/main" val="1107974445"/>
                    </a:ext>
                  </a:extLst>
                </a:gridCol>
                <a:gridCol w="3814913">
                  <a:extLst>
                    <a:ext uri="{9D8B030D-6E8A-4147-A177-3AD203B41FA5}">
                      <a16:colId xmlns:a16="http://schemas.microsoft.com/office/drawing/2014/main" val="925706503"/>
                    </a:ext>
                  </a:extLst>
                </a:gridCol>
                <a:gridCol w="303842">
                  <a:extLst>
                    <a:ext uri="{9D8B030D-6E8A-4147-A177-3AD203B41FA5}">
                      <a16:colId xmlns:a16="http://schemas.microsoft.com/office/drawing/2014/main" val="128650422"/>
                    </a:ext>
                  </a:extLst>
                </a:gridCol>
                <a:gridCol w="354484">
                  <a:extLst>
                    <a:ext uri="{9D8B030D-6E8A-4147-A177-3AD203B41FA5}">
                      <a16:colId xmlns:a16="http://schemas.microsoft.com/office/drawing/2014/main" val="3667327506"/>
                    </a:ext>
                  </a:extLst>
                </a:gridCol>
                <a:gridCol w="354484">
                  <a:extLst>
                    <a:ext uri="{9D8B030D-6E8A-4147-A177-3AD203B41FA5}">
                      <a16:colId xmlns:a16="http://schemas.microsoft.com/office/drawing/2014/main" val="1267116878"/>
                    </a:ext>
                  </a:extLst>
                </a:gridCol>
                <a:gridCol w="354484">
                  <a:extLst>
                    <a:ext uri="{9D8B030D-6E8A-4147-A177-3AD203B41FA5}">
                      <a16:colId xmlns:a16="http://schemas.microsoft.com/office/drawing/2014/main" val="819064782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2753574721"/>
                    </a:ext>
                  </a:extLst>
                </a:gridCol>
                <a:gridCol w="253203">
                  <a:extLst>
                    <a:ext uri="{9D8B030D-6E8A-4147-A177-3AD203B41FA5}">
                      <a16:colId xmlns:a16="http://schemas.microsoft.com/office/drawing/2014/main" val="2894430523"/>
                    </a:ext>
                  </a:extLst>
                </a:gridCol>
                <a:gridCol w="303842">
                  <a:extLst>
                    <a:ext uri="{9D8B030D-6E8A-4147-A177-3AD203B41FA5}">
                      <a16:colId xmlns:a16="http://schemas.microsoft.com/office/drawing/2014/main" val="2277160447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1250814100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535950738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1588547993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3396091700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3129686641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70271564"/>
                    </a:ext>
                  </a:extLst>
                </a:gridCol>
                <a:gridCol w="194121">
                  <a:extLst>
                    <a:ext uri="{9D8B030D-6E8A-4147-A177-3AD203B41FA5}">
                      <a16:colId xmlns:a16="http://schemas.microsoft.com/office/drawing/2014/main" val="902148009"/>
                    </a:ext>
                  </a:extLst>
                </a:gridCol>
                <a:gridCol w="185681">
                  <a:extLst>
                    <a:ext uri="{9D8B030D-6E8A-4147-A177-3AD203B41FA5}">
                      <a16:colId xmlns:a16="http://schemas.microsoft.com/office/drawing/2014/main" val="2735181626"/>
                    </a:ext>
                  </a:extLst>
                </a:gridCol>
                <a:gridCol w="168801">
                  <a:extLst>
                    <a:ext uri="{9D8B030D-6E8A-4147-A177-3AD203B41FA5}">
                      <a16:colId xmlns:a16="http://schemas.microsoft.com/office/drawing/2014/main" val="4019424865"/>
                    </a:ext>
                  </a:extLst>
                </a:gridCol>
                <a:gridCol w="185681">
                  <a:extLst>
                    <a:ext uri="{9D8B030D-6E8A-4147-A177-3AD203B41FA5}">
                      <a16:colId xmlns:a16="http://schemas.microsoft.com/office/drawing/2014/main" val="425751403"/>
                    </a:ext>
                  </a:extLst>
                </a:gridCol>
                <a:gridCol w="227882">
                  <a:extLst>
                    <a:ext uri="{9D8B030D-6E8A-4147-A177-3AD203B41FA5}">
                      <a16:colId xmlns:a16="http://schemas.microsoft.com/office/drawing/2014/main" val="3441751316"/>
                    </a:ext>
                  </a:extLst>
                </a:gridCol>
              </a:tblGrid>
              <a:tr h="4500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2017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965934"/>
                  </a:ext>
                </a:extLst>
              </a:tr>
              <a:tr h="45004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409932"/>
                  </a:ext>
                </a:extLst>
              </a:tr>
              <a:tr h="45004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87826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de Recursos Financieros y Asistencia Técnica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850009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Identificación de necesidades de financiamiento para procesos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9031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Contratación de Consultores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801247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Proceso de Elaboración de Solicitud Financiamiento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436095"/>
                  </a:ext>
                </a:extLst>
              </a:tr>
              <a:tr h="81009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Definición enfoque estratégico y priorización de solicitud financiamiento para el Fondo Mundial 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983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14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30830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Solicitud de Fondos 2017-2019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35966"/>
              </p:ext>
            </p:extLst>
          </p:nvPr>
        </p:nvGraphicFramePr>
        <p:xfrm>
          <a:off x="192254" y="1196752"/>
          <a:ext cx="8700227" cy="5407496"/>
        </p:xfrm>
        <a:graphic>
          <a:graphicData uri="http://schemas.openxmlformats.org/drawingml/2006/table">
            <a:tbl>
              <a:tblPr/>
              <a:tblGrid>
                <a:gridCol w="415767">
                  <a:extLst>
                    <a:ext uri="{9D8B030D-6E8A-4147-A177-3AD203B41FA5}">
                      <a16:colId xmlns:a16="http://schemas.microsoft.com/office/drawing/2014/main" val="3863323018"/>
                    </a:ext>
                  </a:extLst>
                </a:gridCol>
                <a:gridCol w="3809336">
                  <a:extLst>
                    <a:ext uri="{9D8B030D-6E8A-4147-A177-3AD203B41FA5}">
                      <a16:colId xmlns:a16="http://schemas.microsoft.com/office/drawing/2014/main" val="4123903249"/>
                    </a:ext>
                  </a:extLst>
                </a:gridCol>
                <a:gridCol w="303398">
                  <a:extLst>
                    <a:ext uri="{9D8B030D-6E8A-4147-A177-3AD203B41FA5}">
                      <a16:colId xmlns:a16="http://schemas.microsoft.com/office/drawing/2014/main" val="2044231990"/>
                    </a:ext>
                  </a:extLst>
                </a:gridCol>
                <a:gridCol w="353965">
                  <a:extLst>
                    <a:ext uri="{9D8B030D-6E8A-4147-A177-3AD203B41FA5}">
                      <a16:colId xmlns:a16="http://schemas.microsoft.com/office/drawing/2014/main" val="2443427308"/>
                    </a:ext>
                  </a:extLst>
                </a:gridCol>
                <a:gridCol w="353965">
                  <a:extLst>
                    <a:ext uri="{9D8B030D-6E8A-4147-A177-3AD203B41FA5}">
                      <a16:colId xmlns:a16="http://schemas.microsoft.com/office/drawing/2014/main" val="473354226"/>
                    </a:ext>
                  </a:extLst>
                </a:gridCol>
                <a:gridCol w="353965">
                  <a:extLst>
                    <a:ext uri="{9D8B030D-6E8A-4147-A177-3AD203B41FA5}">
                      <a16:colId xmlns:a16="http://schemas.microsoft.com/office/drawing/2014/main" val="2049103530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1719189799"/>
                    </a:ext>
                  </a:extLst>
                </a:gridCol>
                <a:gridCol w="252832">
                  <a:extLst>
                    <a:ext uri="{9D8B030D-6E8A-4147-A177-3AD203B41FA5}">
                      <a16:colId xmlns:a16="http://schemas.microsoft.com/office/drawing/2014/main" val="3120100618"/>
                    </a:ext>
                  </a:extLst>
                </a:gridCol>
                <a:gridCol w="303398">
                  <a:extLst>
                    <a:ext uri="{9D8B030D-6E8A-4147-A177-3AD203B41FA5}">
                      <a16:colId xmlns:a16="http://schemas.microsoft.com/office/drawing/2014/main" val="1165322984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2007669633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3156996387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1408629429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414583167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621674413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503755896"/>
                    </a:ext>
                  </a:extLst>
                </a:gridCol>
                <a:gridCol w="193837">
                  <a:extLst>
                    <a:ext uri="{9D8B030D-6E8A-4147-A177-3AD203B41FA5}">
                      <a16:colId xmlns:a16="http://schemas.microsoft.com/office/drawing/2014/main" val="1218585395"/>
                    </a:ext>
                  </a:extLst>
                </a:gridCol>
                <a:gridCol w="185409">
                  <a:extLst>
                    <a:ext uri="{9D8B030D-6E8A-4147-A177-3AD203B41FA5}">
                      <a16:colId xmlns:a16="http://schemas.microsoft.com/office/drawing/2014/main" val="1671338076"/>
                    </a:ext>
                  </a:extLst>
                </a:gridCol>
                <a:gridCol w="168554">
                  <a:extLst>
                    <a:ext uri="{9D8B030D-6E8A-4147-A177-3AD203B41FA5}">
                      <a16:colId xmlns:a16="http://schemas.microsoft.com/office/drawing/2014/main" val="2618855077"/>
                    </a:ext>
                  </a:extLst>
                </a:gridCol>
                <a:gridCol w="185409">
                  <a:extLst>
                    <a:ext uri="{9D8B030D-6E8A-4147-A177-3AD203B41FA5}">
                      <a16:colId xmlns:a16="http://schemas.microsoft.com/office/drawing/2014/main" val="492448940"/>
                    </a:ext>
                  </a:extLst>
                </a:gridCol>
                <a:gridCol w="227549">
                  <a:extLst>
                    <a:ext uri="{9D8B030D-6E8A-4147-A177-3AD203B41FA5}">
                      <a16:colId xmlns:a16="http://schemas.microsoft.com/office/drawing/2014/main" val="3801494837"/>
                    </a:ext>
                  </a:extLst>
                </a:gridCol>
              </a:tblGrid>
              <a:tr h="1986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2017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266508"/>
                  </a:ext>
                </a:extLst>
              </a:tr>
              <a:tr h="19866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214331"/>
                  </a:ext>
                </a:extLst>
              </a:tr>
              <a:tr h="19866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24212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Narrativa de la nota conceptual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14712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5.2.1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Sección 1: Contexto relacionado con la solicitud de financiamiento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31511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5.2.2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Sección 2: Elementos programáticos propuestos para recibir financiamiento del Fondo Mundial y justificación.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59398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5.2.3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Sección 3: Acuerdos de ejecución planificados y medidas de mitigación de riesgos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78766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5.2.4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Sección 4: Panorama de financiamiento, cofinanciamiento y sostenibilidad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38369"/>
                  </a:ext>
                </a:extLst>
              </a:tr>
              <a:tr h="51826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5.2.5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Sección 5: Solicitud priorizada de monto por encima de la asignación y, en caso de ser elegible, solicitud de inversión catalizadora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31502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5.2.6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Brechas programaticas</a:t>
                      </a:r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592498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5.2.7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Objetivos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692834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5.2.8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indicadores</a:t>
                      </a:r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744112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5.2.9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modulos</a:t>
                      </a:r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873737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5.2.10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presupuesto</a:t>
                      </a:r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986379"/>
                  </a:ext>
                </a:extLst>
              </a:tr>
              <a:tr h="34324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5.2.11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voluntad de pago y compromisos a futuro¡¡  TB y VIH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205427"/>
                  </a:ext>
                </a:extLst>
              </a:tr>
              <a:tr h="3584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5.2.12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Mapa de implementación</a:t>
                      </a:r>
                      <a:br>
                        <a:rPr lang="es-SV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</a:t>
                      </a: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09" marR="6709" marT="6709" marB="322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4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33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308304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Solicitud de Fondos 2017-2019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70479"/>
              </p:ext>
            </p:extLst>
          </p:nvPr>
        </p:nvGraphicFramePr>
        <p:xfrm>
          <a:off x="251520" y="1700808"/>
          <a:ext cx="8640960" cy="4392488"/>
        </p:xfrm>
        <a:graphic>
          <a:graphicData uri="http://schemas.openxmlformats.org/drawingml/2006/table">
            <a:tbl>
              <a:tblPr/>
              <a:tblGrid>
                <a:gridCol w="412935">
                  <a:extLst>
                    <a:ext uri="{9D8B030D-6E8A-4147-A177-3AD203B41FA5}">
                      <a16:colId xmlns:a16="http://schemas.microsoft.com/office/drawing/2014/main" val="1265353949"/>
                    </a:ext>
                  </a:extLst>
                </a:gridCol>
                <a:gridCol w="3783385">
                  <a:extLst>
                    <a:ext uri="{9D8B030D-6E8A-4147-A177-3AD203B41FA5}">
                      <a16:colId xmlns:a16="http://schemas.microsoft.com/office/drawing/2014/main" val="1338630415"/>
                    </a:ext>
                  </a:extLst>
                </a:gridCol>
                <a:gridCol w="301331">
                  <a:extLst>
                    <a:ext uri="{9D8B030D-6E8A-4147-A177-3AD203B41FA5}">
                      <a16:colId xmlns:a16="http://schemas.microsoft.com/office/drawing/2014/main" val="1961955549"/>
                    </a:ext>
                  </a:extLst>
                </a:gridCol>
                <a:gridCol w="351554">
                  <a:extLst>
                    <a:ext uri="{9D8B030D-6E8A-4147-A177-3AD203B41FA5}">
                      <a16:colId xmlns:a16="http://schemas.microsoft.com/office/drawing/2014/main" val="227641676"/>
                    </a:ext>
                  </a:extLst>
                </a:gridCol>
                <a:gridCol w="351554">
                  <a:extLst>
                    <a:ext uri="{9D8B030D-6E8A-4147-A177-3AD203B41FA5}">
                      <a16:colId xmlns:a16="http://schemas.microsoft.com/office/drawing/2014/main" val="3780305496"/>
                    </a:ext>
                  </a:extLst>
                </a:gridCol>
                <a:gridCol w="351554">
                  <a:extLst>
                    <a:ext uri="{9D8B030D-6E8A-4147-A177-3AD203B41FA5}">
                      <a16:colId xmlns:a16="http://schemas.microsoft.com/office/drawing/2014/main" val="739529178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1161357251"/>
                    </a:ext>
                  </a:extLst>
                </a:gridCol>
                <a:gridCol w="251110">
                  <a:extLst>
                    <a:ext uri="{9D8B030D-6E8A-4147-A177-3AD203B41FA5}">
                      <a16:colId xmlns:a16="http://schemas.microsoft.com/office/drawing/2014/main" val="3564246070"/>
                    </a:ext>
                  </a:extLst>
                </a:gridCol>
                <a:gridCol w="301331">
                  <a:extLst>
                    <a:ext uri="{9D8B030D-6E8A-4147-A177-3AD203B41FA5}">
                      <a16:colId xmlns:a16="http://schemas.microsoft.com/office/drawing/2014/main" val="2721311268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3977493951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2121582888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1186346768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3706184781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1687917122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2017268141"/>
                    </a:ext>
                  </a:extLst>
                </a:gridCol>
                <a:gridCol w="192517">
                  <a:extLst>
                    <a:ext uri="{9D8B030D-6E8A-4147-A177-3AD203B41FA5}">
                      <a16:colId xmlns:a16="http://schemas.microsoft.com/office/drawing/2014/main" val="85871545"/>
                    </a:ext>
                  </a:extLst>
                </a:gridCol>
                <a:gridCol w="184146">
                  <a:extLst>
                    <a:ext uri="{9D8B030D-6E8A-4147-A177-3AD203B41FA5}">
                      <a16:colId xmlns:a16="http://schemas.microsoft.com/office/drawing/2014/main" val="1728716878"/>
                    </a:ext>
                  </a:extLst>
                </a:gridCol>
                <a:gridCol w="167405">
                  <a:extLst>
                    <a:ext uri="{9D8B030D-6E8A-4147-A177-3AD203B41FA5}">
                      <a16:colId xmlns:a16="http://schemas.microsoft.com/office/drawing/2014/main" val="1995384057"/>
                    </a:ext>
                  </a:extLst>
                </a:gridCol>
                <a:gridCol w="184146">
                  <a:extLst>
                    <a:ext uri="{9D8B030D-6E8A-4147-A177-3AD203B41FA5}">
                      <a16:colId xmlns:a16="http://schemas.microsoft.com/office/drawing/2014/main" val="3676168483"/>
                    </a:ext>
                  </a:extLst>
                </a:gridCol>
                <a:gridCol w="225999">
                  <a:extLst>
                    <a:ext uri="{9D8B030D-6E8A-4147-A177-3AD203B41FA5}">
                      <a16:colId xmlns:a16="http://schemas.microsoft.com/office/drawing/2014/main" val="3996603824"/>
                    </a:ext>
                  </a:extLst>
                </a:gridCol>
              </a:tblGrid>
              <a:tr h="3742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2017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310095"/>
                  </a:ext>
                </a:extLst>
              </a:tr>
              <a:tr h="37427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013776"/>
                  </a:ext>
                </a:extLst>
              </a:tr>
              <a:tr h="374274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9036"/>
                  </a:ext>
                </a:extLst>
              </a:tr>
              <a:tr h="3892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Selección RP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39617"/>
                  </a:ext>
                </a:extLst>
              </a:tr>
              <a:tr h="3892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Decisión del MCP-ES de Proceso de Selección RP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67008"/>
                  </a:ext>
                </a:extLst>
              </a:tr>
              <a:tr h="66171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Conformación de Equipo responsable de Proceso de Selección de RP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4946"/>
                  </a:ext>
                </a:extLst>
              </a:tr>
              <a:tr h="3892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Elaboración de TDR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650137"/>
                  </a:ext>
                </a:extLst>
              </a:tr>
              <a:tr h="3892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Proceso de identificación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61366"/>
                  </a:ext>
                </a:extLst>
              </a:tr>
              <a:tr h="66171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Presentación de Avances a Pleno del MCP-ES de Proceso de Identifidación de posibles RP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57727"/>
                  </a:ext>
                </a:extLst>
              </a:tr>
              <a:tr h="38924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Acuerdo de Pleno de MCP-ES sobre elección de  RP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xxx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74" marR="7974" marT="7974" marB="3827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06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58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971600" y="936010"/>
            <a:ext cx="633670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2699792" y="3635553"/>
            <a:ext cx="4824536" cy="1785864"/>
            <a:chOff x="2699792" y="3635553"/>
            <a:chExt cx="4824536" cy="1785864"/>
          </a:xfrm>
        </p:grpSpPr>
        <p:sp>
          <p:nvSpPr>
            <p:cNvPr id="7" name="4 CuadroTexto"/>
            <p:cNvSpPr txBox="1">
              <a:spLocks noChangeArrowheads="1"/>
            </p:cNvSpPr>
            <p:nvPr/>
          </p:nvSpPr>
          <p:spPr bwMode="auto">
            <a:xfrm>
              <a:off x="2699792" y="3645024"/>
              <a:ext cx="4768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3"/>
                </a:rPr>
                <a:t>www.mcpelsalvador.org.sv</a:t>
              </a: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s-SV" altLang="es-SV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5 CuadroTexto"/>
            <p:cNvSpPr txBox="1">
              <a:spLocks noChangeArrowheads="1"/>
            </p:cNvSpPr>
            <p:nvPr/>
          </p:nvSpPr>
          <p:spPr bwMode="auto">
            <a:xfrm>
              <a:off x="3402559" y="4221088"/>
              <a:ext cx="41217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www.facebook.com/MCPES2002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@MCPElSalvador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8 Imagen" descr="facebbo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043" y="4149080"/>
              <a:ext cx="531813" cy="53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9 Imagen" descr="twitter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606" y="4680942"/>
              <a:ext cx="476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2878" y="3635553"/>
              <a:ext cx="532978" cy="51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900</Words>
  <Application>Microsoft Office PowerPoint</Application>
  <PresentationFormat>Presentación en pantalla (4:3)</PresentationFormat>
  <Paragraphs>424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Karla Eugenia Rivera Arévalo</cp:lastModifiedBy>
  <cp:revision>138</cp:revision>
  <cp:lastPrinted>2016-08-23T00:35:24Z</cp:lastPrinted>
  <dcterms:created xsi:type="dcterms:W3CDTF">2014-09-12T13:24:53Z</dcterms:created>
  <dcterms:modified xsi:type="dcterms:W3CDTF">2017-05-24T21:52:45Z</dcterms:modified>
</cp:coreProperties>
</file>