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327" r:id="rId2"/>
    <p:sldId id="328" r:id="rId3"/>
    <p:sldId id="329" r:id="rId4"/>
    <p:sldId id="330" r:id="rId5"/>
    <p:sldId id="331" r:id="rId6"/>
    <p:sldId id="332" r:id="rId7"/>
    <p:sldId id="338" r:id="rId8"/>
    <p:sldId id="344" r:id="rId9"/>
    <p:sldId id="343" r:id="rId10"/>
    <p:sldId id="341" r:id="rId11"/>
    <p:sldId id="342" r:id="rId12"/>
    <p:sldId id="314" r:id="rId13"/>
    <p:sldId id="316" r:id="rId14"/>
    <p:sldId id="315" r:id="rId15"/>
    <p:sldId id="318" r:id="rId16"/>
    <p:sldId id="319" r:id="rId17"/>
    <p:sldId id="287" r:id="rId18"/>
    <p:sldId id="317" r:id="rId19"/>
  </p:sldIdLst>
  <p:sldSz cx="9144000" cy="6858000" type="screen4x3"/>
  <p:notesSz cx="7010400" cy="92964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predeterminada" id="{5022B3D6-DCF8-467E-B13D-A78158F353B4}">
          <p14:sldIdLst>
            <p14:sldId id="327"/>
            <p14:sldId id="328"/>
            <p14:sldId id="329"/>
            <p14:sldId id="330"/>
            <p14:sldId id="331"/>
            <p14:sldId id="332"/>
            <p14:sldId id="338"/>
            <p14:sldId id="344"/>
            <p14:sldId id="343"/>
            <p14:sldId id="341"/>
            <p14:sldId id="342"/>
            <p14:sldId id="314"/>
            <p14:sldId id="316"/>
            <p14:sldId id="315"/>
            <p14:sldId id="318"/>
            <p14:sldId id="319"/>
            <p14:sldId id="287"/>
            <p14:sldId id="317"/>
          </p14:sldIdLst>
        </p14:section>
        <p14:section name="Sección sin título" id="{9F3EB912-234F-4687-A5F6-1935E8ED4E6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4630"/>
  </p:normalViewPr>
  <p:slideViewPr>
    <p:cSldViewPr>
      <p:cViewPr varScale="1">
        <p:scale>
          <a:sx n="72" d="100"/>
          <a:sy n="72" d="100"/>
        </p:scale>
        <p:origin x="-121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2FF6A034-9274-4838-8117-3E8EB71015A1}" type="datetimeFigureOut">
              <a:rPr lang="es-SV" smtClean="0"/>
              <a:pPr/>
              <a:t>17/03/2017</a:t>
            </a:fld>
            <a:endParaRPr lang="es-SV"/>
          </a:p>
        </p:txBody>
      </p:sp>
      <p:sp>
        <p:nvSpPr>
          <p:cNvPr id="4" name="Marcador de pie de página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E1F436F9-B622-4093-9489-E68C36EC06D0}" type="slidenum">
              <a:rPr lang="es-SV" smtClean="0"/>
              <a:pPr/>
              <a:t>‹Nº›</a:t>
            </a:fld>
            <a:endParaRPr lang="es-SV"/>
          </a:p>
        </p:txBody>
      </p:sp>
    </p:spTree>
    <p:extLst>
      <p:ext uri="{BB962C8B-B14F-4D97-AF65-F5344CB8AC3E}">
        <p14:creationId xmlns:p14="http://schemas.microsoft.com/office/powerpoint/2010/main" xmlns="" val="3679445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B6F64F8F-AFE0-4B85-B87E-A26E57370DE4}" type="datetimeFigureOut">
              <a:rPr lang="es-SV" smtClean="0"/>
              <a:pPr/>
              <a:t>17/03/2017</a:t>
            </a:fld>
            <a:endParaRPr lang="es-SV"/>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Marcador de pie de página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A8F64F95-2ED5-4FDD-AD1F-ADCFF8CE9D83}" type="slidenum">
              <a:rPr lang="es-SV" smtClean="0"/>
              <a:pPr/>
              <a:t>‹Nº›</a:t>
            </a:fld>
            <a:endParaRPr lang="es-SV"/>
          </a:p>
        </p:txBody>
      </p:sp>
    </p:spTree>
    <p:extLst>
      <p:ext uri="{BB962C8B-B14F-4D97-AF65-F5344CB8AC3E}">
        <p14:creationId xmlns:p14="http://schemas.microsoft.com/office/powerpoint/2010/main" xmlns="" val="176496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7</a:t>
            </a:fld>
            <a:endParaRPr lang="es-SV"/>
          </a:p>
        </p:txBody>
      </p:sp>
    </p:spTree>
    <p:extLst>
      <p:ext uri="{BB962C8B-B14F-4D97-AF65-F5344CB8AC3E}">
        <p14:creationId xmlns:p14="http://schemas.microsoft.com/office/powerpoint/2010/main" xmlns="" val="368087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12</a:t>
            </a:fld>
            <a:endParaRPr lang="es-SV"/>
          </a:p>
        </p:txBody>
      </p:sp>
    </p:spTree>
    <p:extLst>
      <p:ext uri="{BB962C8B-B14F-4D97-AF65-F5344CB8AC3E}">
        <p14:creationId xmlns:p14="http://schemas.microsoft.com/office/powerpoint/2010/main" xmlns="" val="367567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13</a:t>
            </a:fld>
            <a:endParaRPr lang="es-SV"/>
          </a:p>
        </p:txBody>
      </p:sp>
    </p:spTree>
    <p:extLst>
      <p:ext uri="{BB962C8B-B14F-4D97-AF65-F5344CB8AC3E}">
        <p14:creationId xmlns:p14="http://schemas.microsoft.com/office/powerpoint/2010/main" xmlns="" val="152610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14</a:t>
            </a:fld>
            <a:endParaRPr lang="es-SV"/>
          </a:p>
        </p:txBody>
      </p:sp>
    </p:spTree>
    <p:extLst>
      <p:ext uri="{BB962C8B-B14F-4D97-AF65-F5344CB8AC3E}">
        <p14:creationId xmlns:p14="http://schemas.microsoft.com/office/powerpoint/2010/main" xmlns="" val="156263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15</a:t>
            </a:fld>
            <a:endParaRPr lang="es-SV"/>
          </a:p>
        </p:txBody>
      </p:sp>
    </p:spTree>
    <p:extLst>
      <p:ext uri="{BB962C8B-B14F-4D97-AF65-F5344CB8AC3E}">
        <p14:creationId xmlns:p14="http://schemas.microsoft.com/office/powerpoint/2010/main" xmlns="" val="343473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16</a:t>
            </a:fld>
            <a:endParaRPr lang="es-SV"/>
          </a:p>
        </p:txBody>
      </p:sp>
    </p:spTree>
    <p:extLst>
      <p:ext uri="{BB962C8B-B14F-4D97-AF65-F5344CB8AC3E}">
        <p14:creationId xmlns:p14="http://schemas.microsoft.com/office/powerpoint/2010/main" xmlns="" val="34789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17</a:t>
            </a:fld>
            <a:endParaRPr lang="es-SV"/>
          </a:p>
        </p:txBody>
      </p:sp>
    </p:spTree>
    <p:extLst>
      <p:ext uri="{BB962C8B-B14F-4D97-AF65-F5344CB8AC3E}">
        <p14:creationId xmlns:p14="http://schemas.microsoft.com/office/powerpoint/2010/main" xmlns="" val="161769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A8F64F95-2ED5-4FDD-AD1F-ADCFF8CE9D83}" type="slidenum">
              <a:rPr lang="es-SV" smtClean="0"/>
              <a:pPr/>
              <a:t>18</a:t>
            </a:fld>
            <a:endParaRPr lang="es-SV"/>
          </a:p>
        </p:txBody>
      </p:sp>
    </p:spTree>
    <p:extLst>
      <p:ext uri="{BB962C8B-B14F-4D97-AF65-F5344CB8AC3E}">
        <p14:creationId xmlns:p14="http://schemas.microsoft.com/office/powerpoint/2010/main" xmlns="" val="355854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E86ADD0-FD66-4692-B74B-9032D37B1A41}" type="slidenum">
              <a:rPr lang="es-SV" smtClean="0"/>
              <a:pPr/>
              <a:t>‹Nº›</a:t>
            </a:fld>
            <a:endParaRPr lang="es-SV"/>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994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57546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259700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94857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E86ADD0-FD66-4692-B74B-9032D37B1A41}" type="slidenum">
              <a:rPr lang="es-SV" smtClean="0"/>
              <a:pPr/>
              <a:t>‹Nº›</a:t>
            </a:fld>
            <a:endParaRPr lang="es-SV"/>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623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309844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3631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38240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SV"/>
          </a:p>
        </p:txBody>
      </p:sp>
      <p:sp>
        <p:nvSpPr>
          <p:cNvPr id="9" name="Slide Number Placeholder 8"/>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94299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4C78AD-E3FD-43F0-A307-96BA37EB2827}" type="datetimeFigureOut">
              <a:rPr lang="es-SV" smtClean="0"/>
              <a:pPr/>
              <a:t>17/03/2017</a:t>
            </a:fld>
            <a:endParaRPr lang="es-SV"/>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S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382480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F4C78AD-E3FD-43F0-A307-96BA37EB2827}" type="datetimeFigureOut">
              <a:rPr lang="es-SV" smtClean="0"/>
              <a:pPr/>
              <a:t>17/03/2017</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4E86ADD0-FD66-4692-B74B-9032D37B1A41}" type="slidenum">
              <a:rPr lang="es-SV" smtClean="0"/>
              <a:pPr/>
              <a:t>‹Nº›</a:t>
            </a:fld>
            <a:endParaRPr lang="es-SV"/>
          </a:p>
        </p:txBody>
      </p:sp>
    </p:spTree>
    <p:extLst>
      <p:ext uri="{BB962C8B-B14F-4D97-AF65-F5344CB8AC3E}">
        <p14:creationId xmlns:p14="http://schemas.microsoft.com/office/powerpoint/2010/main" xmlns="" val="300514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F4C78AD-E3FD-43F0-A307-96BA37EB2827}" type="datetimeFigureOut">
              <a:rPr lang="es-SV" smtClean="0"/>
              <a:pPr/>
              <a:t>17/03/2017</a:t>
            </a:fld>
            <a:endParaRPr lang="es-SV"/>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SV"/>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E86ADD0-FD66-4692-B74B-9032D37B1A41}" type="slidenum">
              <a:rPr lang="es-SV" smtClean="0"/>
              <a:pPr/>
              <a:t>‹Nº›</a:t>
            </a:fld>
            <a:endParaRPr lang="es-SV"/>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4540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14567" y="-18937"/>
            <a:ext cx="9144000" cy="6858000"/>
          </a:xfrm>
          <a:prstGeom prst="rect">
            <a:avLst/>
          </a:prstGeom>
        </p:spPr>
      </p:pic>
    </p:spTree>
    <p:extLst>
      <p:ext uri="{BB962C8B-B14F-4D97-AF65-F5344CB8AC3E}">
        <p14:creationId xmlns:p14="http://schemas.microsoft.com/office/powerpoint/2010/main" xmlns="" val="163937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836712"/>
            <a:ext cx="5693256" cy="900649"/>
          </a:xfrm>
        </p:spPr>
        <p:txBody>
          <a:bodyPr>
            <a:normAutofit/>
          </a:bodyPr>
          <a:lstStyle/>
          <a:p>
            <a:r>
              <a:rPr lang="es-SV" b="1">
                <a:solidFill>
                  <a:schemeClr val="accent2"/>
                </a:solidFill>
              </a:rPr>
              <a:t>SITUACIÓN ACTUAL</a:t>
            </a:r>
          </a:p>
        </p:txBody>
      </p:sp>
      <p:sp>
        <p:nvSpPr>
          <p:cNvPr id="3" name="Marcador de contenido 2"/>
          <p:cNvSpPr>
            <a:spLocks noGrp="1"/>
          </p:cNvSpPr>
          <p:nvPr>
            <p:ph idx="1"/>
          </p:nvPr>
        </p:nvSpPr>
        <p:spPr>
          <a:xfrm>
            <a:off x="822959" y="1845734"/>
            <a:ext cx="7543801" cy="3815514"/>
          </a:xfrm>
        </p:spPr>
        <p:txBody>
          <a:bodyPr>
            <a:normAutofit/>
          </a:bodyPr>
          <a:lstStyle/>
          <a:p>
            <a:endParaRPr lang="es-SV" dirty="0" smtClean="0"/>
          </a:p>
          <a:p>
            <a:r>
              <a:rPr lang="es-SV" dirty="0" smtClean="0"/>
              <a:t>- Limitado cumplimiento de meta cuantitativa de Sintomáticos Respiratorios al 31 de diciembre 2016.</a:t>
            </a:r>
          </a:p>
          <a:p>
            <a:endParaRPr lang="es-SV" dirty="0" smtClean="0"/>
          </a:p>
          <a:p>
            <a:r>
              <a:rPr lang="es-SV" dirty="0" smtClean="0"/>
              <a:t>- Activación de procesos administrativos determinados por LACAP:</a:t>
            </a:r>
          </a:p>
          <a:p>
            <a:endParaRPr lang="es-SV" dirty="0" smtClean="0"/>
          </a:p>
          <a:p>
            <a:pPr lvl="5">
              <a:buFont typeface="Wingdings" panose="05000000000000000000" pitchFamily="2" charset="2"/>
              <a:buChar char="§"/>
            </a:pPr>
            <a:r>
              <a:rPr lang="es-SV" sz="2000" dirty="0" smtClean="0"/>
              <a:t>Multa</a:t>
            </a:r>
          </a:p>
          <a:p>
            <a:pPr lvl="5">
              <a:buFont typeface="Wingdings" panose="05000000000000000000" pitchFamily="2" charset="2"/>
              <a:buChar char="§"/>
            </a:pPr>
            <a:r>
              <a:rPr lang="es-SV" sz="2000" dirty="0" smtClean="0"/>
              <a:t>Finalización de contrato al 5 de Abril</a:t>
            </a:r>
          </a:p>
          <a:p>
            <a:pPr lvl="5">
              <a:buFont typeface="Wingdings" panose="05000000000000000000" pitchFamily="2" charset="2"/>
              <a:buChar char="§"/>
            </a:pPr>
            <a:r>
              <a:rPr lang="es-SV" sz="2000" dirty="0" smtClean="0"/>
              <a:t>Hacer efectiva al garantía a favor de MINSAL por parte de Plan.</a:t>
            </a:r>
            <a:endParaRPr lang="es-SV" sz="2000" dirty="0"/>
          </a:p>
        </p:txBody>
      </p:sp>
    </p:spTree>
    <p:extLst>
      <p:ext uri="{BB962C8B-B14F-4D97-AF65-F5344CB8AC3E}">
        <p14:creationId xmlns:p14="http://schemas.microsoft.com/office/powerpoint/2010/main" xmlns="" val="264791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4"/>
            <a:ext cx="7543800" cy="910147"/>
          </a:xfrm>
        </p:spPr>
        <p:txBody>
          <a:bodyPr>
            <a:normAutofit/>
          </a:bodyPr>
          <a:lstStyle/>
          <a:p>
            <a:r>
              <a:rPr lang="es-SV" b="1" dirty="0" smtClean="0">
                <a:solidFill>
                  <a:schemeClr val="accent2"/>
                </a:solidFill>
              </a:rPr>
              <a:t>Siguientes pasos…</a:t>
            </a:r>
            <a:endParaRPr lang="es-SV" b="1" dirty="0">
              <a:solidFill>
                <a:schemeClr val="accent2"/>
              </a:solidFill>
            </a:endParaRPr>
          </a:p>
        </p:txBody>
      </p:sp>
      <p:sp>
        <p:nvSpPr>
          <p:cNvPr id="3" name="Marcador de contenido 2"/>
          <p:cNvSpPr>
            <a:spLocks noGrp="1"/>
          </p:cNvSpPr>
          <p:nvPr>
            <p:ph idx="1"/>
          </p:nvPr>
        </p:nvSpPr>
        <p:spPr>
          <a:xfrm>
            <a:off x="800119" y="1700808"/>
            <a:ext cx="7543801" cy="4464496"/>
          </a:xfrm>
        </p:spPr>
        <p:txBody>
          <a:bodyPr>
            <a:noAutofit/>
          </a:bodyPr>
          <a:lstStyle/>
          <a:p>
            <a:pPr algn="just">
              <a:lnSpc>
                <a:spcPct val="120000"/>
              </a:lnSpc>
            </a:pPr>
            <a:r>
              <a:rPr lang="es-SV" sz="1800" dirty="0" smtClean="0"/>
              <a:t>- Análisis integral de la situación desde el punto de vista programático, político y financiero.</a:t>
            </a:r>
          </a:p>
          <a:p>
            <a:pPr algn="just">
              <a:lnSpc>
                <a:spcPct val="120000"/>
              </a:lnSpc>
            </a:pPr>
            <a:r>
              <a:rPr lang="es-SV" sz="1800" dirty="0" smtClean="0"/>
              <a:t>- Solicitud de acompañamiento del MCP y Fondo Mundial para la búsqueda de soluciones favorables tanto MINSAL como Plan International, sin la afectación de la Estrategia Comunitaria de País.</a:t>
            </a:r>
          </a:p>
          <a:p>
            <a:pPr algn="just">
              <a:lnSpc>
                <a:spcPct val="120000"/>
              </a:lnSpc>
            </a:pPr>
            <a:r>
              <a:rPr lang="es-SV" sz="1800" dirty="0" smtClean="0"/>
              <a:t>- Solicitar reunión plenaria de MCP para poner en contexto de la situación actual.</a:t>
            </a:r>
          </a:p>
          <a:p>
            <a:pPr algn="just">
              <a:lnSpc>
                <a:spcPct val="120000"/>
              </a:lnSpc>
            </a:pPr>
            <a:r>
              <a:rPr lang="es-SV" sz="1800" dirty="0" smtClean="0"/>
              <a:t>- Plan International tiene la apertura de buscar una solución con el fin de continuar implementando las acciones en los 21 municipios, ya que en la Estrategia de país Plan International se ha convertido en un socio financiero y técnico para la implementación de actividades.</a:t>
            </a:r>
            <a:endParaRPr lang="es-SV" sz="1800" dirty="0"/>
          </a:p>
        </p:txBody>
      </p:sp>
    </p:spTree>
    <p:extLst>
      <p:ext uri="{BB962C8B-B14F-4D97-AF65-F5344CB8AC3E}">
        <p14:creationId xmlns:p14="http://schemas.microsoft.com/office/powerpoint/2010/main" xmlns="" val="289587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830997"/>
          </a:xfrm>
          <a:prstGeom prst="rect">
            <a:avLst/>
          </a:prstGeom>
        </p:spPr>
        <p:txBody>
          <a:bodyPr wrap="square">
            <a:spAutoFit/>
          </a:bodyPr>
          <a:lstStyle/>
          <a:p>
            <a:pPr lvl="0" algn="ctr"/>
            <a:r>
              <a:rPr lang="es-SV" sz="4800" b="1" cap="all" smtClean="0">
                <a:solidFill>
                  <a:prstClr val="black"/>
                </a:solidFill>
              </a:rPr>
              <a:t> </a:t>
            </a:r>
          </a:p>
        </p:txBody>
      </p:sp>
      <p:pic>
        <p:nvPicPr>
          <p:cNvPr id="5" name="Imagen 4"/>
          <p:cNvPicPr>
            <a:picLocks noChangeAspect="1"/>
          </p:cNvPicPr>
          <p:nvPr/>
        </p:nvPicPr>
        <p:blipFill>
          <a:blip r:embed="rId3" cstate="print"/>
          <a:stretch>
            <a:fillRect/>
          </a:stretch>
        </p:blipFill>
        <p:spPr>
          <a:xfrm>
            <a:off x="764812" y="404664"/>
            <a:ext cx="1934980" cy="1029803"/>
          </a:xfrm>
          <a:prstGeom prst="rect">
            <a:avLst/>
          </a:prstGeom>
        </p:spPr>
      </p:pic>
      <p:pic>
        <p:nvPicPr>
          <p:cNvPr id="6" name="Imagen 5"/>
          <p:cNvPicPr>
            <a:picLocks noChangeAspect="1"/>
          </p:cNvPicPr>
          <p:nvPr/>
        </p:nvPicPr>
        <p:blipFill>
          <a:blip r:embed="rId4" cstate="print"/>
          <a:stretch>
            <a:fillRect/>
          </a:stretch>
        </p:blipFill>
        <p:spPr>
          <a:xfrm>
            <a:off x="5868144" y="218464"/>
            <a:ext cx="2232248" cy="1492492"/>
          </a:xfrm>
          <a:prstGeom prst="rect">
            <a:avLst/>
          </a:prstGeom>
        </p:spPr>
      </p:pic>
      <p:pic>
        <p:nvPicPr>
          <p:cNvPr id="7" name="Imagen 6"/>
          <p:cNvPicPr>
            <a:picLocks noChangeAspect="1"/>
          </p:cNvPicPr>
          <p:nvPr/>
        </p:nvPicPr>
        <p:blipFill>
          <a:blip r:embed="rId4" cstate="print"/>
          <a:stretch>
            <a:fillRect/>
          </a:stretch>
        </p:blipFill>
        <p:spPr>
          <a:xfrm>
            <a:off x="5868144" y="220277"/>
            <a:ext cx="2232248" cy="1492492"/>
          </a:xfrm>
          <a:prstGeom prst="rect">
            <a:avLst/>
          </a:prstGeom>
        </p:spPr>
      </p:pic>
      <p:pic>
        <p:nvPicPr>
          <p:cNvPr id="9" name="Imagen 8"/>
          <p:cNvPicPr>
            <a:picLocks noChangeAspect="1"/>
          </p:cNvPicPr>
          <p:nvPr/>
        </p:nvPicPr>
        <p:blipFill>
          <a:blip r:embed="rId4" cstate="print"/>
          <a:stretch>
            <a:fillRect/>
          </a:stretch>
        </p:blipFill>
        <p:spPr>
          <a:xfrm>
            <a:off x="5868144" y="218464"/>
            <a:ext cx="2232248" cy="149249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590" y="1434466"/>
            <a:ext cx="9144000" cy="5049801"/>
          </a:xfrm>
          <a:prstGeom prst="rect">
            <a:avLst/>
          </a:prstGeom>
        </p:spPr>
      </p:pic>
    </p:spTree>
    <p:extLst>
      <p:ext uri="{BB962C8B-B14F-4D97-AF65-F5344CB8AC3E}">
        <p14:creationId xmlns:p14="http://schemas.microsoft.com/office/powerpoint/2010/main" xmlns="" val="274545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830997"/>
          </a:xfrm>
          <a:prstGeom prst="rect">
            <a:avLst/>
          </a:prstGeom>
        </p:spPr>
        <p:txBody>
          <a:bodyPr wrap="square">
            <a:spAutoFit/>
          </a:bodyPr>
          <a:lstStyle/>
          <a:p>
            <a:pPr lvl="0" algn="ctr"/>
            <a:r>
              <a:rPr lang="es-SV" sz="4800" b="1" cap="all" smtClean="0">
                <a:solidFill>
                  <a:prstClr val="black"/>
                </a:solidFill>
              </a:rPr>
              <a:t> </a:t>
            </a:r>
          </a:p>
        </p:txBody>
      </p:sp>
      <p:pic>
        <p:nvPicPr>
          <p:cNvPr id="5" name="Imagen 4"/>
          <p:cNvPicPr>
            <a:picLocks noChangeAspect="1"/>
          </p:cNvPicPr>
          <p:nvPr/>
        </p:nvPicPr>
        <p:blipFill>
          <a:blip r:embed="rId3" cstate="print"/>
          <a:stretch>
            <a:fillRect/>
          </a:stretch>
        </p:blipFill>
        <p:spPr>
          <a:xfrm>
            <a:off x="764812" y="404664"/>
            <a:ext cx="1934980" cy="1029803"/>
          </a:xfrm>
          <a:prstGeom prst="rect">
            <a:avLst/>
          </a:prstGeom>
        </p:spPr>
      </p:pic>
      <p:pic>
        <p:nvPicPr>
          <p:cNvPr id="6" name="Imagen 5"/>
          <p:cNvPicPr>
            <a:picLocks noChangeAspect="1"/>
          </p:cNvPicPr>
          <p:nvPr/>
        </p:nvPicPr>
        <p:blipFill>
          <a:blip r:embed="rId4" cstate="print"/>
          <a:stretch>
            <a:fillRect/>
          </a:stretch>
        </p:blipFill>
        <p:spPr>
          <a:xfrm>
            <a:off x="5868144" y="218464"/>
            <a:ext cx="2232248" cy="1492492"/>
          </a:xfrm>
          <a:prstGeom prst="rect">
            <a:avLst/>
          </a:prstGeom>
        </p:spPr>
      </p:pic>
      <p:pic>
        <p:nvPicPr>
          <p:cNvPr id="7" name="Imagen 6"/>
          <p:cNvPicPr>
            <a:picLocks noChangeAspect="1"/>
          </p:cNvPicPr>
          <p:nvPr/>
        </p:nvPicPr>
        <p:blipFill>
          <a:blip r:embed="rId4" cstate="print"/>
          <a:stretch>
            <a:fillRect/>
          </a:stretch>
        </p:blipFill>
        <p:spPr>
          <a:xfrm>
            <a:off x="5868144" y="220277"/>
            <a:ext cx="2232248" cy="1492492"/>
          </a:xfrm>
          <a:prstGeom prst="rect">
            <a:avLst/>
          </a:prstGeom>
        </p:spPr>
      </p:pic>
      <p:pic>
        <p:nvPicPr>
          <p:cNvPr id="9" name="Imagen 8"/>
          <p:cNvPicPr>
            <a:picLocks noChangeAspect="1"/>
          </p:cNvPicPr>
          <p:nvPr/>
        </p:nvPicPr>
        <p:blipFill>
          <a:blip r:embed="rId4" cstate="print"/>
          <a:stretch>
            <a:fillRect/>
          </a:stretch>
        </p:blipFill>
        <p:spPr>
          <a:xfrm>
            <a:off x="5868144" y="218464"/>
            <a:ext cx="2232248" cy="1492492"/>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1434466"/>
            <a:ext cx="9053442" cy="4977793"/>
          </a:xfrm>
          <a:prstGeom prst="rect">
            <a:avLst/>
          </a:prstGeom>
        </p:spPr>
      </p:pic>
    </p:spTree>
    <p:extLst>
      <p:ext uri="{BB962C8B-B14F-4D97-AF65-F5344CB8AC3E}">
        <p14:creationId xmlns:p14="http://schemas.microsoft.com/office/powerpoint/2010/main" xmlns="" val="1585713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830997"/>
          </a:xfrm>
          <a:prstGeom prst="rect">
            <a:avLst/>
          </a:prstGeom>
        </p:spPr>
        <p:txBody>
          <a:bodyPr wrap="square">
            <a:spAutoFit/>
          </a:bodyPr>
          <a:lstStyle/>
          <a:p>
            <a:pPr lvl="0" algn="ctr"/>
            <a:r>
              <a:rPr lang="es-SV" sz="4800" b="1" cap="all" smtClean="0">
                <a:solidFill>
                  <a:prstClr val="black"/>
                </a:solidFill>
              </a:rPr>
              <a:t> </a:t>
            </a:r>
          </a:p>
        </p:txBody>
      </p:sp>
      <p:pic>
        <p:nvPicPr>
          <p:cNvPr id="5" name="Imagen 4"/>
          <p:cNvPicPr>
            <a:picLocks noChangeAspect="1"/>
          </p:cNvPicPr>
          <p:nvPr/>
        </p:nvPicPr>
        <p:blipFill>
          <a:blip r:embed="rId3" cstate="print"/>
          <a:stretch>
            <a:fillRect/>
          </a:stretch>
        </p:blipFill>
        <p:spPr>
          <a:xfrm>
            <a:off x="764812" y="404664"/>
            <a:ext cx="1934980" cy="1029803"/>
          </a:xfrm>
          <a:prstGeom prst="rect">
            <a:avLst/>
          </a:prstGeom>
        </p:spPr>
      </p:pic>
      <p:pic>
        <p:nvPicPr>
          <p:cNvPr id="6" name="Imagen 5"/>
          <p:cNvPicPr>
            <a:picLocks noChangeAspect="1"/>
          </p:cNvPicPr>
          <p:nvPr/>
        </p:nvPicPr>
        <p:blipFill>
          <a:blip r:embed="rId4" cstate="print"/>
          <a:stretch>
            <a:fillRect/>
          </a:stretch>
        </p:blipFill>
        <p:spPr>
          <a:xfrm>
            <a:off x="5868144" y="218464"/>
            <a:ext cx="2232248" cy="1492492"/>
          </a:xfrm>
          <a:prstGeom prst="rect">
            <a:avLst/>
          </a:prstGeom>
        </p:spPr>
      </p:pic>
      <p:pic>
        <p:nvPicPr>
          <p:cNvPr id="7" name="Imagen 6"/>
          <p:cNvPicPr>
            <a:picLocks noChangeAspect="1"/>
          </p:cNvPicPr>
          <p:nvPr/>
        </p:nvPicPr>
        <p:blipFill>
          <a:blip r:embed="rId4" cstate="print"/>
          <a:stretch>
            <a:fillRect/>
          </a:stretch>
        </p:blipFill>
        <p:spPr>
          <a:xfrm>
            <a:off x="5868144" y="220277"/>
            <a:ext cx="2232248" cy="1492492"/>
          </a:xfrm>
          <a:prstGeom prst="rect">
            <a:avLst/>
          </a:prstGeom>
        </p:spPr>
      </p:pic>
      <p:pic>
        <p:nvPicPr>
          <p:cNvPr id="9" name="Imagen 8"/>
          <p:cNvPicPr>
            <a:picLocks noChangeAspect="1"/>
          </p:cNvPicPr>
          <p:nvPr/>
        </p:nvPicPr>
        <p:blipFill>
          <a:blip r:embed="rId4" cstate="print"/>
          <a:stretch>
            <a:fillRect/>
          </a:stretch>
        </p:blipFill>
        <p:spPr>
          <a:xfrm>
            <a:off x="5868144" y="218464"/>
            <a:ext cx="2232248" cy="1492492"/>
          </a:xfrm>
          <a:prstGeom prst="rect">
            <a:avLst/>
          </a:prstGeom>
        </p:spPr>
      </p:pic>
      <p:pic>
        <p:nvPicPr>
          <p:cNvPr id="2" name="Imagen 1"/>
          <p:cNvPicPr>
            <a:picLocks noChangeAspect="1"/>
          </p:cNvPicPr>
          <p:nvPr/>
        </p:nvPicPr>
        <p:blipFill rotWithShape="1">
          <a:blip r:embed="rId5" cstate="print">
            <a:extLst>
              <a:ext uri="{28A0092B-C50C-407E-A947-70E740481C1C}">
                <a14:useLocalDpi xmlns:a14="http://schemas.microsoft.com/office/drawing/2010/main" xmlns="" val="0"/>
              </a:ext>
            </a:extLst>
          </a:blip>
          <a:srcRect t="-224" r="16948" b="1"/>
          <a:stretch/>
        </p:blipFill>
        <p:spPr>
          <a:xfrm>
            <a:off x="323294" y="1700808"/>
            <a:ext cx="3816658" cy="4547971"/>
          </a:xfrm>
          <a:prstGeom prst="rect">
            <a:avLst/>
          </a:prstGeom>
        </p:spPr>
      </p:pic>
      <p:pic>
        <p:nvPicPr>
          <p:cNvPr id="3" name="Imagen 2"/>
          <p:cNvPicPr>
            <a:picLocks noChangeAspect="1"/>
          </p:cNvPicPr>
          <p:nvPr/>
        </p:nvPicPr>
        <p:blipFill rotWithShape="1">
          <a:blip r:embed="rId6" cstate="print">
            <a:extLst>
              <a:ext uri="{28A0092B-C50C-407E-A947-70E740481C1C}">
                <a14:useLocalDpi xmlns:a14="http://schemas.microsoft.com/office/drawing/2010/main" xmlns="" val="0"/>
              </a:ext>
            </a:extLst>
          </a:blip>
          <a:srcRect l="9151" t="10910" r="5874"/>
          <a:stretch/>
        </p:blipFill>
        <p:spPr>
          <a:xfrm>
            <a:off x="4356210" y="1710957"/>
            <a:ext cx="4680520" cy="4326872"/>
          </a:xfrm>
          <a:prstGeom prst="rect">
            <a:avLst/>
          </a:prstGeom>
        </p:spPr>
      </p:pic>
    </p:spTree>
    <p:extLst>
      <p:ext uri="{BB962C8B-B14F-4D97-AF65-F5344CB8AC3E}">
        <p14:creationId xmlns:p14="http://schemas.microsoft.com/office/powerpoint/2010/main" xmlns="" val="1845655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stretch>
            <a:fillRect/>
          </a:stretch>
        </p:blipFill>
        <p:spPr>
          <a:xfrm>
            <a:off x="788648" y="529565"/>
            <a:ext cx="1938696" cy="1030313"/>
          </a:xfrm>
          <a:prstGeom prst="rect">
            <a:avLst/>
          </a:prstGeom>
        </p:spPr>
      </p:pic>
      <p:pic>
        <p:nvPicPr>
          <p:cNvPr id="3" name="Imagen 2"/>
          <p:cNvPicPr>
            <a:picLocks noChangeAspect="1"/>
          </p:cNvPicPr>
          <p:nvPr/>
        </p:nvPicPr>
        <p:blipFill>
          <a:blip r:embed="rId4" cstate="print"/>
          <a:stretch>
            <a:fillRect/>
          </a:stretch>
        </p:blipFill>
        <p:spPr>
          <a:xfrm>
            <a:off x="6774223" y="297898"/>
            <a:ext cx="2231329" cy="1493649"/>
          </a:xfrm>
          <a:prstGeom prst="rect">
            <a:avLst/>
          </a:prstGeom>
        </p:spPr>
      </p:pic>
      <p:sp>
        <p:nvSpPr>
          <p:cNvPr id="6" name="Marcador de contenido 5"/>
          <p:cNvSpPr>
            <a:spLocks noGrp="1"/>
          </p:cNvSpPr>
          <p:nvPr>
            <p:ph idx="1"/>
          </p:nvPr>
        </p:nvSpPr>
        <p:spPr>
          <a:xfrm>
            <a:off x="822959" y="1845733"/>
            <a:ext cx="7543801" cy="4561073"/>
          </a:xfrm>
        </p:spPr>
        <p:txBody>
          <a:bodyPr>
            <a:normAutofit fontScale="55000" lnSpcReduction="20000"/>
          </a:bodyPr>
          <a:lstStyle/>
          <a:p>
            <a:endParaRPr lang="es-SV" sz="6000" b="1" smtClean="0">
              <a:latin typeface="Plan"/>
            </a:endParaRPr>
          </a:p>
          <a:p>
            <a:endParaRPr lang="es-SV" sz="6000" b="1">
              <a:latin typeface="Plan"/>
            </a:endParaRPr>
          </a:p>
          <a:p>
            <a:endParaRPr lang="es-SV" sz="6000" b="1" smtClean="0">
              <a:latin typeface="Plan"/>
            </a:endParaRPr>
          </a:p>
          <a:p>
            <a:endParaRPr lang="es-SV" sz="6000" b="1">
              <a:latin typeface="Plan"/>
            </a:endParaRPr>
          </a:p>
          <a:p>
            <a:endParaRPr lang="es-SV" sz="6000" b="1" smtClean="0">
              <a:latin typeface="Plan"/>
            </a:endParaRPr>
          </a:p>
          <a:p>
            <a:r>
              <a:rPr lang="es-SV" sz="6000" b="1">
                <a:latin typeface="Plan"/>
              </a:rPr>
              <a:t> </a:t>
            </a:r>
            <a:r>
              <a:rPr lang="es-SV" sz="6000" b="1" smtClean="0">
                <a:latin typeface="Plan"/>
              </a:rPr>
              <a:t>                          </a:t>
            </a:r>
          </a:p>
          <a:p>
            <a:endParaRPr lang="es-SV" sz="6000" b="1">
              <a:latin typeface="Plan"/>
            </a:endParaRPr>
          </a:p>
          <a:p>
            <a:r>
              <a:rPr lang="es-SV" sz="6000" b="1" smtClean="0">
                <a:latin typeface="Plan"/>
              </a:rPr>
              <a:t>.</a:t>
            </a:r>
            <a:endParaRPr lang="es-SV" sz="6000" b="1">
              <a:latin typeface="Plan"/>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3512" y="1791547"/>
            <a:ext cx="8982693" cy="4615259"/>
          </a:xfrm>
          <a:prstGeom prst="rect">
            <a:avLst/>
          </a:prstGeom>
        </p:spPr>
      </p:pic>
    </p:spTree>
    <p:extLst>
      <p:ext uri="{BB962C8B-B14F-4D97-AF65-F5344CB8AC3E}">
        <p14:creationId xmlns:p14="http://schemas.microsoft.com/office/powerpoint/2010/main" xmlns="" val="633337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stretch>
            <a:fillRect/>
          </a:stretch>
        </p:blipFill>
        <p:spPr>
          <a:xfrm>
            <a:off x="788648" y="529565"/>
            <a:ext cx="1938696" cy="1030313"/>
          </a:xfrm>
          <a:prstGeom prst="rect">
            <a:avLst/>
          </a:prstGeom>
        </p:spPr>
      </p:pic>
      <p:pic>
        <p:nvPicPr>
          <p:cNvPr id="3" name="Imagen 2"/>
          <p:cNvPicPr>
            <a:picLocks noChangeAspect="1"/>
          </p:cNvPicPr>
          <p:nvPr/>
        </p:nvPicPr>
        <p:blipFill>
          <a:blip r:embed="rId4" cstate="print"/>
          <a:stretch>
            <a:fillRect/>
          </a:stretch>
        </p:blipFill>
        <p:spPr>
          <a:xfrm>
            <a:off x="6774223" y="297898"/>
            <a:ext cx="2231329" cy="1493649"/>
          </a:xfrm>
          <a:prstGeom prst="rect">
            <a:avLst/>
          </a:prstGeom>
        </p:spPr>
      </p:pic>
      <p:sp>
        <p:nvSpPr>
          <p:cNvPr id="6" name="Marcador de contenido 5"/>
          <p:cNvSpPr>
            <a:spLocks noGrp="1"/>
          </p:cNvSpPr>
          <p:nvPr>
            <p:ph idx="1"/>
          </p:nvPr>
        </p:nvSpPr>
        <p:spPr>
          <a:xfrm>
            <a:off x="822959" y="1845733"/>
            <a:ext cx="7543801" cy="4561073"/>
          </a:xfrm>
        </p:spPr>
        <p:txBody>
          <a:bodyPr>
            <a:normAutofit fontScale="55000" lnSpcReduction="20000"/>
          </a:bodyPr>
          <a:lstStyle/>
          <a:p>
            <a:endParaRPr lang="es-SV" sz="6000" b="1" smtClean="0">
              <a:latin typeface="Plan"/>
            </a:endParaRPr>
          </a:p>
          <a:p>
            <a:endParaRPr lang="es-SV" sz="6000" b="1">
              <a:latin typeface="Plan"/>
            </a:endParaRPr>
          </a:p>
          <a:p>
            <a:endParaRPr lang="es-SV" sz="6000" b="1" smtClean="0">
              <a:latin typeface="Plan"/>
            </a:endParaRPr>
          </a:p>
          <a:p>
            <a:endParaRPr lang="es-SV" sz="6000" b="1">
              <a:latin typeface="Plan"/>
            </a:endParaRPr>
          </a:p>
          <a:p>
            <a:endParaRPr lang="es-SV" sz="6000" b="1" smtClean="0">
              <a:latin typeface="Plan"/>
            </a:endParaRPr>
          </a:p>
          <a:p>
            <a:r>
              <a:rPr lang="es-SV" sz="6000" b="1">
                <a:latin typeface="Plan"/>
              </a:rPr>
              <a:t> </a:t>
            </a:r>
            <a:r>
              <a:rPr lang="es-SV" sz="6000" b="1" smtClean="0">
                <a:latin typeface="Plan"/>
              </a:rPr>
              <a:t>                          </a:t>
            </a:r>
          </a:p>
          <a:p>
            <a:endParaRPr lang="es-SV" sz="6000" b="1">
              <a:latin typeface="Plan"/>
            </a:endParaRPr>
          </a:p>
          <a:p>
            <a:r>
              <a:rPr lang="es-SV" sz="6000" b="1" smtClean="0">
                <a:latin typeface="Plan"/>
              </a:rPr>
              <a:t>.</a:t>
            </a:r>
            <a:endParaRPr lang="es-SV" sz="6000" b="1">
              <a:latin typeface="Plan"/>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9512" y="1791547"/>
            <a:ext cx="8826040" cy="4621830"/>
          </a:xfrm>
          <a:prstGeom prst="rect">
            <a:avLst/>
          </a:prstGeom>
        </p:spPr>
      </p:pic>
    </p:spTree>
    <p:extLst>
      <p:ext uri="{BB962C8B-B14F-4D97-AF65-F5344CB8AC3E}">
        <p14:creationId xmlns:p14="http://schemas.microsoft.com/office/powerpoint/2010/main" xmlns="" val="3736652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stretch>
            <a:fillRect/>
          </a:stretch>
        </p:blipFill>
        <p:spPr>
          <a:xfrm>
            <a:off x="788648" y="529565"/>
            <a:ext cx="1938696" cy="1030313"/>
          </a:xfrm>
          <a:prstGeom prst="rect">
            <a:avLst/>
          </a:prstGeom>
        </p:spPr>
      </p:pic>
      <p:pic>
        <p:nvPicPr>
          <p:cNvPr id="3" name="Imagen 2"/>
          <p:cNvPicPr>
            <a:picLocks noChangeAspect="1"/>
          </p:cNvPicPr>
          <p:nvPr/>
        </p:nvPicPr>
        <p:blipFill>
          <a:blip r:embed="rId4" cstate="print"/>
          <a:stretch>
            <a:fillRect/>
          </a:stretch>
        </p:blipFill>
        <p:spPr>
          <a:xfrm>
            <a:off x="6774223" y="297898"/>
            <a:ext cx="2231329" cy="1493649"/>
          </a:xfrm>
          <a:prstGeom prst="rect">
            <a:avLst/>
          </a:prstGeom>
        </p:spPr>
      </p:pic>
      <p:sp>
        <p:nvSpPr>
          <p:cNvPr id="6" name="Marcador de contenido 5"/>
          <p:cNvSpPr>
            <a:spLocks noGrp="1"/>
          </p:cNvSpPr>
          <p:nvPr>
            <p:ph idx="1"/>
          </p:nvPr>
        </p:nvSpPr>
        <p:spPr>
          <a:xfrm>
            <a:off x="822959" y="1845733"/>
            <a:ext cx="7543801" cy="4561073"/>
          </a:xfrm>
        </p:spPr>
        <p:txBody>
          <a:bodyPr>
            <a:normAutofit fontScale="55000" lnSpcReduction="20000"/>
          </a:bodyPr>
          <a:lstStyle/>
          <a:p>
            <a:endParaRPr lang="es-SV" sz="6000" b="1" smtClean="0">
              <a:latin typeface="Plan"/>
            </a:endParaRPr>
          </a:p>
          <a:p>
            <a:endParaRPr lang="es-SV" sz="6000" b="1">
              <a:latin typeface="Plan"/>
            </a:endParaRPr>
          </a:p>
          <a:p>
            <a:endParaRPr lang="es-SV" sz="6000" b="1" smtClean="0">
              <a:latin typeface="Plan"/>
            </a:endParaRPr>
          </a:p>
          <a:p>
            <a:endParaRPr lang="es-SV" sz="6000" b="1">
              <a:latin typeface="Plan"/>
            </a:endParaRPr>
          </a:p>
          <a:p>
            <a:endParaRPr lang="es-SV" sz="6000" b="1" smtClean="0">
              <a:latin typeface="Plan"/>
            </a:endParaRPr>
          </a:p>
          <a:p>
            <a:r>
              <a:rPr lang="es-SV" sz="6000" b="1">
                <a:latin typeface="Plan"/>
              </a:rPr>
              <a:t> </a:t>
            </a:r>
            <a:r>
              <a:rPr lang="es-SV" sz="6000" b="1" smtClean="0">
                <a:latin typeface="Plan"/>
              </a:rPr>
              <a:t>                          </a:t>
            </a:r>
          </a:p>
          <a:p>
            <a:endParaRPr lang="es-SV" sz="6000" b="1">
              <a:latin typeface="Plan"/>
            </a:endParaRPr>
          </a:p>
          <a:p>
            <a:r>
              <a:rPr lang="es-SV" sz="6000" b="1" smtClean="0">
                <a:latin typeface="Plan"/>
              </a:rPr>
              <a:t>                                            GRACIAS.</a:t>
            </a:r>
            <a:endParaRPr lang="es-SV" sz="6000" b="1">
              <a:latin typeface="Plan"/>
            </a:endParaRPr>
          </a:p>
        </p:txBody>
      </p:sp>
      <p:pic>
        <p:nvPicPr>
          <p:cNvPr id="2" name="Imagen 1"/>
          <p:cNvPicPr>
            <a:picLocks noChangeAspect="1"/>
          </p:cNvPicPr>
          <p:nvPr/>
        </p:nvPicPr>
        <p:blipFill rotWithShape="1">
          <a:blip r:embed="rId5" cstate="print"/>
          <a:srcRect t="32419" b="17116"/>
          <a:stretch/>
        </p:blipFill>
        <p:spPr>
          <a:xfrm>
            <a:off x="1084723" y="1845733"/>
            <a:ext cx="7020272" cy="3288648"/>
          </a:xfrm>
          <a:prstGeom prst="rect">
            <a:avLst/>
          </a:prstGeom>
        </p:spPr>
      </p:pic>
      <p:pic>
        <p:nvPicPr>
          <p:cNvPr id="4" name="Imagen 3"/>
          <p:cNvPicPr>
            <a:picLocks noChangeAspect="1"/>
          </p:cNvPicPr>
          <p:nvPr/>
        </p:nvPicPr>
        <p:blipFill>
          <a:blip r:embed="rId6" cstate="print"/>
          <a:stretch>
            <a:fillRect/>
          </a:stretch>
        </p:blipFill>
        <p:spPr>
          <a:xfrm>
            <a:off x="-397" y="-297"/>
            <a:ext cx="9144793" cy="6858594"/>
          </a:xfrm>
          <a:prstGeom prst="rect">
            <a:avLst/>
          </a:prstGeom>
        </p:spPr>
      </p:pic>
    </p:spTree>
    <p:extLst>
      <p:ext uri="{BB962C8B-B14F-4D97-AF65-F5344CB8AC3E}">
        <p14:creationId xmlns:p14="http://schemas.microsoft.com/office/powerpoint/2010/main" xmlns="" val="4173967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stretch>
            <a:fillRect/>
          </a:stretch>
        </p:blipFill>
        <p:spPr>
          <a:xfrm>
            <a:off x="788648" y="529565"/>
            <a:ext cx="1938696" cy="1030313"/>
          </a:xfrm>
          <a:prstGeom prst="rect">
            <a:avLst/>
          </a:prstGeom>
        </p:spPr>
      </p:pic>
      <p:pic>
        <p:nvPicPr>
          <p:cNvPr id="3" name="Imagen 2"/>
          <p:cNvPicPr>
            <a:picLocks noChangeAspect="1"/>
          </p:cNvPicPr>
          <p:nvPr/>
        </p:nvPicPr>
        <p:blipFill>
          <a:blip r:embed="rId4" cstate="print"/>
          <a:stretch>
            <a:fillRect/>
          </a:stretch>
        </p:blipFill>
        <p:spPr>
          <a:xfrm>
            <a:off x="6774223" y="297898"/>
            <a:ext cx="2231329" cy="1493649"/>
          </a:xfrm>
          <a:prstGeom prst="rect">
            <a:avLst/>
          </a:prstGeom>
        </p:spPr>
      </p:pic>
      <p:sp>
        <p:nvSpPr>
          <p:cNvPr id="6" name="Marcador de contenido 5"/>
          <p:cNvSpPr>
            <a:spLocks noGrp="1"/>
          </p:cNvSpPr>
          <p:nvPr>
            <p:ph idx="1"/>
          </p:nvPr>
        </p:nvSpPr>
        <p:spPr>
          <a:xfrm>
            <a:off x="822959" y="1845733"/>
            <a:ext cx="7543801" cy="4561073"/>
          </a:xfrm>
        </p:spPr>
        <p:txBody>
          <a:bodyPr>
            <a:normAutofit fontScale="55000" lnSpcReduction="20000"/>
          </a:bodyPr>
          <a:lstStyle/>
          <a:p>
            <a:endParaRPr lang="es-SV" sz="6000" b="1" smtClean="0">
              <a:latin typeface="Plan"/>
            </a:endParaRPr>
          </a:p>
          <a:p>
            <a:endParaRPr lang="es-SV" sz="6000" b="1">
              <a:latin typeface="Plan"/>
            </a:endParaRPr>
          </a:p>
          <a:p>
            <a:endParaRPr lang="es-SV" sz="6000" b="1" smtClean="0">
              <a:latin typeface="Plan"/>
            </a:endParaRPr>
          </a:p>
          <a:p>
            <a:endParaRPr lang="es-SV" sz="6000" b="1">
              <a:latin typeface="Plan"/>
            </a:endParaRPr>
          </a:p>
          <a:p>
            <a:endParaRPr lang="es-SV" sz="6000" b="1" smtClean="0">
              <a:latin typeface="Plan"/>
            </a:endParaRPr>
          </a:p>
          <a:p>
            <a:r>
              <a:rPr lang="es-SV" sz="6000" b="1">
                <a:latin typeface="Plan"/>
              </a:rPr>
              <a:t> </a:t>
            </a:r>
            <a:r>
              <a:rPr lang="es-SV" sz="6000" b="1" smtClean="0">
                <a:latin typeface="Plan"/>
              </a:rPr>
              <a:t>                          </a:t>
            </a:r>
          </a:p>
          <a:p>
            <a:endParaRPr lang="es-SV" sz="6000" b="1">
              <a:latin typeface="Plan"/>
            </a:endParaRPr>
          </a:p>
          <a:p>
            <a:r>
              <a:rPr lang="es-SV" sz="6000" b="1" smtClean="0">
                <a:latin typeface="Plan"/>
              </a:rPr>
              <a:t>                                            GRACIAS.</a:t>
            </a:r>
            <a:endParaRPr lang="es-SV" sz="6000" b="1">
              <a:latin typeface="Plan"/>
            </a:endParaRPr>
          </a:p>
        </p:txBody>
      </p:sp>
      <p:pic>
        <p:nvPicPr>
          <p:cNvPr id="2" name="Imagen 1"/>
          <p:cNvPicPr>
            <a:picLocks noChangeAspect="1"/>
          </p:cNvPicPr>
          <p:nvPr/>
        </p:nvPicPr>
        <p:blipFill rotWithShape="1">
          <a:blip r:embed="rId5" cstate="print"/>
          <a:srcRect t="32419" b="17116"/>
          <a:stretch/>
        </p:blipFill>
        <p:spPr>
          <a:xfrm>
            <a:off x="1084723" y="1845733"/>
            <a:ext cx="7020272" cy="3288648"/>
          </a:xfrm>
          <a:prstGeom prst="rect">
            <a:avLst/>
          </a:prstGeom>
        </p:spPr>
      </p:pic>
    </p:spTree>
    <p:extLst>
      <p:ext uri="{BB962C8B-B14F-4D97-AF65-F5344CB8AC3E}">
        <p14:creationId xmlns:p14="http://schemas.microsoft.com/office/powerpoint/2010/main" xmlns="" val="140150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1077218"/>
          </a:xfrm>
          <a:prstGeom prst="rect">
            <a:avLst/>
          </a:prstGeom>
        </p:spPr>
        <p:txBody>
          <a:bodyPr wrap="square">
            <a:spAutoFit/>
          </a:bodyPr>
          <a:lstStyle/>
          <a:p>
            <a:pPr lvl="0" algn="ctr"/>
            <a:r>
              <a:rPr lang="es-SV" sz="3200" cap="all" smtClean="0">
                <a:solidFill>
                  <a:schemeClr val="accent2"/>
                </a:solidFill>
                <a:latin typeface="Plan"/>
              </a:rPr>
              <a:t>“</a:t>
            </a:r>
            <a:r>
              <a:rPr lang="es-SV" sz="3200" b="1" cap="all" smtClean="0">
                <a:solidFill>
                  <a:schemeClr val="accent2"/>
                </a:solidFill>
                <a:latin typeface="Plan"/>
              </a:rPr>
              <a:t>ESTRATEGIA </a:t>
            </a:r>
            <a:r>
              <a:rPr lang="es-SV" sz="3200" b="1" cap="all">
                <a:solidFill>
                  <a:schemeClr val="accent2"/>
                </a:solidFill>
                <a:latin typeface="Plan"/>
              </a:rPr>
              <a:t>COMUNITARIA PARA LA PREVENCION DE LA TUBERCULOSIS” </a:t>
            </a:r>
            <a:endParaRPr lang="es-SV" sz="3200" b="1" cap="all" smtClean="0">
              <a:solidFill>
                <a:schemeClr val="accent2"/>
              </a:solidFill>
              <a:latin typeface="Plan"/>
            </a:endParaRPr>
          </a:p>
        </p:txBody>
      </p:sp>
      <p:pic>
        <p:nvPicPr>
          <p:cNvPr id="5" name="Imagen 4"/>
          <p:cNvPicPr>
            <a:picLocks noChangeAspect="1"/>
          </p:cNvPicPr>
          <p:nvPr/>
        </p:nvPicPr>
        <p:blipFill>
          <a:blip r:embed="rId2" cstate="print"/>
          <a:stretch>
            <a:fillRect/>
          </a:stretch>
        </p:blipFill>
        <p:spPr>
          <a:xfrm>
            <a:off x="764812" y="404664"/>
            <a:ext cx="1934980" cy="1029803"/>
          </a:xfrm>
          <a:prstGeom prst="rect">
            <a:avLst/>
          </a:prstGeom>
        </p:spPr>
      </p:pic>
      <p:pic>
        <p:nvPicPr>
          <p:cNvPr id="6" name="Imagen 5"/>
          <p:cNvPicPr>
            <a:picLocks noChangeAspect="1"/>
          </p:cNvPicPr>
          <p:nvPr/>
        </p:nvPicPr>
        <p:blipFill>
          <a:blip r:embed="rId3" cstate="print"/>
          <a:stretch>
            <a:fillRect/>
          </a:stretch>
        </p:blipFill>
        <p:spPr>
          <a:xfrm>
            <a:off x="5868144" y="218464"/>
            <a:ext cx="2232248" cy="1492492"/>
          </a:xfrm>
          <a:prstGeom prst="rect">
            <a:avLst/>
          </a:prstGeom>
        </p:spPr>
      </p:pic>
      <p:sp>
        <p:nvSpPr>
          <p:cNvPr id="7" name="CuadroTexto 6"/>
          <p:cNvSpPr txBox="1"/>
          <p:nvPr/>
        </p:nvSpPr>
        <p:spPr>
          <a:xfrm>
            <a:off x="683568" y="4797152"/>
            <a:ext cx="8280920" cy="830997"/>
          </a:xfrm>
          <a:prstGeom prst="rect">
            <a:avLst/>
          </a:prstGeom>
          <a:noFill/>
        </p:spPr>
        <p:txBody>
          <a:bodyPr wrap="square" rtlCol="0">
            <a:spAutoFit/>
          </a:bodyPr>
          <a:lstStyle/>
          <a:p>
            <a:pPr lvl="0" algn="ctr"/>
            <a:r>
              <a:rPr lang="es-SV" sz="1600" b="1" cap="all" smtClean="0">
                <a:solidFill>
                  <a:schemeClr val="accent2"/>
                </a:solidFill>
                <a:latin typeface="Plan"/>
              </a:rPr>
              <a:t>PLAN-MINSAL</a:t>
            </a:r>
          </a:p>
          <a:p>
            <a:pPr lvl="0" algn="ctr"/>
            <a:r>
              <a:rPr lang="es-SV" sz="1600" b="1" cap="all" smtClean="0">
                <a:solidFill>
                  <a:schemeClr val="accent2"/>
                </a:solidFill>
                <a:latin typeface="Plan"/>
              </a:rPr>
              <a:t>2016-2018</a:t>
            </a:r>
          </a:p>
          <a:p>
            <a:pPr lvl="0" algn="ctr"/>
            <a:r>
              <a:rPr lang="es-SV" sz="1600" b="1" cap="all" smtClean="0">
                <a:solidFill>
                  <a:schemeClr val="accent2"/>
                </a:solidFill>
                <a:latin typeface="Plan"/>
              </a:rPr>
              <a:t>MARZO 2017</a:t>
            </a:r>
            <a:endParaRPr lang="es-SV" sz="1600" b="1" cap="all">
              <a:solidFill>
                <a:schemeClr val="accent2"/>
              </a:solidFill>
              <a:latin typeface="Plan"/>
            </a:endParaRPr>
          </a:p>
        </p:txBody>
      </p:sp>
    </p:spTree>
    <p:extLst>
      <p:ext uri="{BB962C8B-B14F-4D97-AF65-F5344CB8AC3E}">
        <p14:creationId xmlns:p14="http://schemas.microsoft.com/office/powerpoint/2010/main" xmlns="" val="101568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677108"/>
          </a:xfrm>
          <a:prstGeom prst="rect">
            <a:avLst/>
          </a:prstGeom>
        </p:spPr>
        <p:txBody>
          <a:bodyPr wrap="square">
            <a:spAutoFit/>
          </a:bodyPr>
          <a:lstStyle/>
          <a:p>
            <a:pPr lvl="0" algn="ctr"/>
            <a:endParaRPr lang="es-SV" sz="3800" b="1" cap="all" smtClean="0">
              <a:solidFill>
                <a:prstClr val="black"/>
              </a:solidFill>
              <a:latin typeface="Plan"/>
            </a:endParaRPr>
          </a:p>
        </p:txBody>
      </p:sp>
      <p:pic>
        <p:nvPicPr>
          <p:cNvPr id="5" name="Imagen 4"/>
          <p:cNvPicPr>
            <a:picLocks noChangeAspect="1"/>
          </p:cNvPicPr>
          <p:nvPr/>
        </p:nvPicPr>
        <p:blipFill>
          <a:blip r:embed="rId2" cstate="print"/>
          <a:stretch>
            <a:fillRect/>
          </a:stretch>
        </p:blipFill>
        <p:spPr>
          <a:xfrm>
            <a:off x="764812" y="404664"/>
            <a:ext cx="1934980" cy="1029803"/>
          </a:xfrm>
          <a:prstGeom prst="rect">
            <a:avLst/>
          </a:prstGeom>
        </p:spPr>
      </p:pic>
      <p:pic>
        <p:nvPicPr>
          <p:cNvPr id="6" name="Imagen 5"/>
          <p:cNvPicPr>
            <a:picLocks noChangeAspect="1"/>
          </p:cNvPicPr>
          <p:nvPr/>
        </p:nvPicPr>
        <p:blipFill>
          <a:blip r:embed="rId3" cstate="print"/>
          <a:stretch>
            <a:fillRect/>
          </a:stretch>
        </p:blipFill>
        <p:spPr>
          <a:xfrm>
            <a:off x="5868144" y="218464"/>
            <a:ext cx="2232248" cy="1492492"/>
          </a:xfrm>
          <a:prstGeom prst="rect">
            <a:avLst/>
          </a:prstGeom>
        </p:spPr>
      </p:pic>
      <p:sp>
        <p:nvSpPr>
          <p:cNvPr id="7" name="CuadroTexto 6"/>
          <p:cNvSpPr txBox="1"/>
          <p:nvPr/>
        </p:nvSpPr>
        <p:spPr>
          <a:xfrm>
            <a:off x="683568" y="4797152"/>
            <a:ext cx="8280920" cy="400110"/>
          </a:xfrm>
          <a:prstGeom prst="rect">
            <a:avLst/>
          </a:prstGeom>
          <a:noFill/>
        </p:spPr>
        <p:txBody>
          <a:bodyPr wrap="square" rtlCol="0">
            <a:spAutoFit/>
          </a:bodyPr>
          <a:lstStyle/>
          <a:p>
            <a:pPr lvl="0" algn="ctr"/>
            <a:endParaRPr lang="es-SV" sz="2000" b="1" cap="all">
              <a:solidFill>
                <a:prstClr val="black"/>
              </a:solidFill>
              <a:latin typeface="Plan"/>
            </a:endParaRPr>
          </a:p>
        </p:txBody>
      </p:sp>
      <p:sp>
        <p:nvSpPr>
          <p:cNvPr id="8" name="Marcador de contenido 7"/>
          <p:cNvSpPr>
            <a:spLocks noGrp="1"/>
          </p:cNvSpPr>
          <p:nvPr>
            <p:ph idx="1"/>
          </p:nvPr>
        </p:nvSpPr>
        <p:spPr/>
        <p:txBody>
          <a:bodyPr/>
          <a:lstStyle/>
          <a:p>
            <a:pPr>
              <a:lnSpc>
                <a:spcPct val="150000"/>
              </a:lnSpc>
            </a:pPr>
            <a:r>
              <a:rPr lang="es-ES" b="1" dirty="0" smtClean="0">
                <a:solidFill>
                  <a:schemeClr val="accent2"/>
                </a:solidFill>
                <a:latin typeface="Plan" panose="020B0503030404020204"/>
              </a:rPr>
              <a:t>Objetivo:</a:t>
            </a:r>
          </a:p>
          <a:p>
            <a:pPr>
              <a:lnSpc>
                <a:spcPct val="150000"/>
              </a:lnSpc>
            </a:pPr>
            <a:r>
              <a:rPr lang="es-ES" dirty="0" smtClean="0">
                <a:solidFill>
                  <a:schemeClr val="accent2"/>
                </a:solidFill>
                <a:latin typeface="Plan" panose="020B0503030404020204"/>
              </a:rPr>
              <a:t>Implementación </a:t>
            </a:r>
            <a:r>
              <a:rPr lang="es-ES" dirty="0">
                <a:solidFill>
                  <a:schemeClr val="accent2"/>
                </a:solidFill>
                <a:latin typeface="Plan" panose="020B0503030404020204"/>
              </a:rPr>
              <a:t>de la Estrategia Comunitaria de Tuberculosis, en 21 municipios, priorizados de alta brecha de detección de casos de Tuberculosis que no cuentan con Ecos para la Prevención y detección de tuberculosis, descritos en el Plan Estratégico Nacional Multisectorial para el control de la Tuberculosis. El Salvador 2016-2020 (PENM TB 2016-2020).</a:t>
            </a:r>
            <a:endParaRPr lang="es-SV">
              <a:solidFill>
                <a:schemeClr val="accent2"/>
              </a:solidFill>
              <a:latin typeface="Plan" panose="020B0503030404020204"/>
            </a:endParaRPr>
          </a:p>
          <a:p>
            <a:pPr>
              <a:lnSpc>
                <a:spcPct val="150000"/>
              </a:lnSpc>
            </a:pPr>
            <a:endParaRPr lang="es-SV"/>
          </a:p>
        </p:txBody>
      </p:sp>
    </p:spTree>
    <p:extLst>
      <p:ext uri="{BB962C8B-B14F-4D97-AF65-F5344CB8AC3E}">
        <p14:creationId xmlns:p14="http://schemas.microsoft.com/office/powerpoint/2010/main" xmlns="" val="103477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677108"/>
          </a:xfrm>
          <a:prstGeom prst="rect">
            <a:avLst/>
          </a:prstGeom>
        </p:spPr>
        <p:txBody>
          <a:bodyPr wrap="square">
            <a:spAutoFit/>
          </a:bodyPr>
          <a:lstStyle/>
          <a:p>
            <a:pPr lvl="0" algn="ctr"/>
            <a:endParaRPr lang="es-SV" sz="3800" b="1" cap="all" smtClean="0">
              <a:solidFill>
                <a:prstClr val="black"/>
              </a:solidFill>
              <a:latin typeface="Plan"/>
            </a:endParaRPr>
          </a:p>
        </p:txBody>
      </p:sp>
      <p:pic>
        <p:nvPicPr>
          <p:cNvPr id="5" name="Imagen 4"/>
          <p:cNvPicPr>
            <a:picLocks noChangeAspect="1"/>
          </p:cNvPicPr>
          <p:nvPr/>
        </p:nvPicPr>
        <p:blipFill>
          <a:blip r:embed="rId2" cstate="print"/>
          <a:stretch>
            <a:fillRect/>
          </a:stretch>
        </p:blipFill>
        <p:spPr>
          <a:xfrm>
            <a:off x="764812" y="404664"/>
            <a:ext cx="1934980" cy="1029803"/>
          </a:xfrm>
          <a:prstGeom prst="rect">
            <a:avLst/>
          </a:prstGeom>
        </p:spPr>
      </p:pic>
      <p:pic>
        <p:nvPicPr>
          <p:cNvPr id="6" name="Imagen 5"/>
          <p:cNvPicPr>
            <a:picLocks noChangeAspect="1"/>
          </p:cNvPicPr>
          <p:nvPr/>
        </p:nvPicPr>
        <p:blipFill>
          <a:blip r:embed="rId3" cstate="print"/>
          <a:stretch>
            <a:fillRect/>
          </a:stretch>
        </p:blipFill>
        <p:spPr>
          <a:xfrm>
            <a:off x="5868144" y="218464"/>
            <a:ext cx="2232248" cy="1492492"/>
          </a:xfrm>
          <a:prstGeom prst="rect">
            <a:avLst/>
          </a:prstGeom>
        </p:spPr>
      </p:pic>
      <p:sp>
        <p:nvSpPr>
          <p:cNvPr id="7" name="CuadroTexto 6"/>
          <p:cNvSpPr txBox="1"/>
          <p:nvPr/>
        </p:nvSpPr>
        <p:spPr>
          <a:xfrm>
            <a:off x="755576" y="4705231"/>
            <a:ext cx="8280920" cy="400110"/>
          </a:xfrm>
          <a:prstGeom prst="rect">
            <a:avLst/>
          </a:prstGeom>
          <a:noFill/>
        </p:spPr>
        <p:txBody>
          <a:bodyPr wrap="square" rtlCol="0">
            <a:spAutoFit/>
          </a:bodyPr>
          <a:lstStyle/>
          <a:p>
            <a:pPr lvl="0" algn="ctr"/>
            <a:endParaRPr lang="es-SV" sz="2000" b="1" cap="all">
              <a:solidFill>
                <a:prstClr val="black"/>
              </a:solidFill>
              <a:latin typeface="Plan"/>
            </a:endParaRPr>
          </a:p>
        </p:txBody>
      </p:sp>
      <p:sp>
        <p:nvSpPr>
          <p:cNvPr id="9" name="Título 8"/>
          <p:cNvSpPr>
            <a:spLocks noGrp="1"/>
          </p:cNvSpPr>
          <p:nvPr>
            <p:ph type="title"/>
          </p:nvPr>
        </p:nvSpPr>
        <p:spPr/>
        <p:txBody>
          <a:bodyPr>
            <a:normAutofit/>
          </a:bodyPr>
          <a:lstStyle/>
          <a:p>
            <a:pPr algn="ctr"/>
            <a:r>
              <a:rPr lang="es-SV" sz="1800" smtClean="0">
                <a:latin typeface="Plan"/>
              </a:rPr>
              <a:t>ZONAS  DE  INTERVENCION</a:t>
            </a:r>
            <a:endParaRPr lang="es-SV" sz="1800">
              <a:latin typeface="Plan"/>
            </a:endParaRP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xmlns="" val="2292785036"/>
              </p:ext>
            </p:extLst>
          </p:nvPr>
        </p:nvGraphicFramePr>
        <p:xfrm>
          <a:off x="971600" y="1855420"/>
          <a:ext cx="3528392" cy="3854951"/>
        </p:xfrm>
        <a:graphic>
          <a:graphicData uri="http://schemas.openxmlformats.org/drawingml/2006/table">
            <a:tbl>
              <a:tblPr firstRow="1" firstCol="1" bandRow="1"/>
              <a:tblGrid>
                <a:gridCol w="1764196">
                  <a:extLst>
                    <a:ext uri="{9D8B030D-6E8A-4147-A177-3AD203B41FA5}">
                      <a16:colId xmlns:a16="http://schemas.microsoft.com/office/drawing/2014/main" xmlns="" val="3029375991"/>
                    </a:ext>
                  </a:extLst>
                </a:gridCol>
                <a:gridCol w="1764196">
                  <a:extLst>
                    <a:ext uri="{9D8B030D-6E8A-4147-A177-3AD203B41FA5}">
                      <a16:colId xmlns:a16="http://schemas.microsoft.com/office/drawing/2014/main" xmlns="" val="4227109964"/>
                    </a:ext>
                  </a:extLst>
                </a:gridCol>
              </a:tblGrid>
              <a:tr h="564935">
                <a:tc>
                  <a:txBody>
                    <a:bodyPr/>
                    <a:lstStyle/>
                    <a:p>
                      <a:pPr algn="ctr">
                        <a:spcAft>
                          <a:spcPts val="0"/>
                        </a:spcAft>
                      </a:pPr>
                      <a:r>
                        <a:rPr lang="es-SV"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DEPARTAMENTO</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s-SV"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MUNICIPIO</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239785357"/>
                  </a:ext>
                </a:extLst>
              </a:tr>
              <a:tr h="282467">
                <a:tc>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Cabañas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Guacotecti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6955637"/>
                  </a:ext>
                </a:extLst>
              </a:tr>
              <a:tr h="282467">
                <a:tc>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Chalatenango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El Paraíso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0659030"/>
                  </a:ext>
                </a:extLst>
              </a:tr>
              <a:tr h="437096">
                <a:tc>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Cuscatlán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San Bartolome Perulapía CU</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9103735"/>
                  </a:ext>
                </a:extLst>
              </a:tr>
              <a:tr h="282467">
                <a:tc rowSpan="3">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La Libertad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Talnique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2570330"/>
                  </a:ext>
                </a:extLst>
              </a:tr>
              <a:tr h="282467">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San Juan Opico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456167"/>
                  </a:ext>
                </a:extLst>
              </a:tr>
              <a:tr h="282467">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Puerto La Libertad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9504312"/>
                  </a:ext>
                </a:extLst>
              </a:tr>
              <a:tr h="282467">
                <a:tc rowSpan="3">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La Unión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err="1">
                          <a:effectLst/>
                          <a:latin typeface="Plan" panose="020B0503030404020204"/>
                          <a:ea typeface="Calibri" panose="020F0502020204030204" pitchFamily="34" charset="0"/>
                          <a:cs typeface="Times New Roman" panose="02020603050405020304" pitchFamily="18" charset="0"/>
                        </a:rPr>
                        <a:t>Anamorós</a:t>
                      </a:r>
                      <a:endParaRPr lang="es-SV" sz="14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7979678"/>
                  </a:ext>
                </a:extLst>
              </a:tr>
              <a:tr h="282467">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San Alejo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9025057"/>
                  </a:ext>
                </a:extLst>
              </a:tr>
              <a:tr h="282467">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Pasaquina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2884571"/>
                  </a:ext>
                </a:extLst>
              </a:tr>
              <a:tr h="296592">
                <a:tc rowSpan="2">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Morazán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Jocoro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0359040"/>
                  </a:ext>
                </a:extLst>
              </a:tr>
              <a:tr h="296592">
                <a:tc vMerge="1">
                  <a:txBody>
                    <a:bodyPr/>
                    <a:lstStyle/>
                    <a:p>
                      <a:endParaRPr lang="es-SV"/>
                    </a:p>
                  </a:txBody>
                  <a:tcPr/>
                </a:tc>
                <a:tc>
                  <a:txBody>
                    <a:bodyPr/>
                    <a:lstStyle/>
                    <a:p>
                      <a:pPr>
                        <a:spcAft>
                          <a:spcPts val="0"/>
                        </a:spcAft>
                      </a:pPr>
                      <a:r>
                        <a:rPr lang="es-SV" sz="1400" err="1">
                          <a:effectLst/>
                          <a:latin typeface="Plan" panose="020B0503030404020204"/>
                          <a:ea typeface="Calibri" panose="020F0502020204030204" pitchFamily="34" charset="0"/>
                          <a:cs typeface="Times New Roman" panose="02020603050405020304" pitchFamily="18" charset="0"/>
                        </a:rPr>
                        <a:t>Osicala</a:t>
                      </a:r>
                      <a:endParaRPr lang="es-SV" sz="14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8281531"/>
                  </a:ext>
                </a:extLst>
              </a:tr>
            </a:tbl>
          </a:graphicData>
        </a:graphic>
      </p:graphicFrame>
      <p:sp>
        <p:nvSpPr>
          <p:cNvPr id="13" name="Rectangle 1"/>
          <p:cNvSpPr>
            <a:spLocks noChangeArrowheads="1"/>
          </p:cNvSpPr>
          <p:nvPr/>
        </p:nvSpPr>
        <p:spPr bwMode="auto">
          <a:xfrm>
            <a:off x="-2162125" y="-435084"/>
            <a:ext cx="1036915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SV"/>
          </a:p>
        </p:txBody>
      </p:sp>
      <p:graphicFrame>
        <p:nvGraphicFramePr>
          <p:cNvPr id="14" name="Tabla 13"/>
          <p:cNvGraphicFramePr>
            <a:graphicFrameLocks noGrp="1"/>
          </p:cNvGraphicFramePr>
          <p:nvPr>
            <p:extLst>
              <p:ext uri="{D42A27DB-BD31-4B8C-83A1-F6EECF244321}">
                <p14:modId xmlns:p14="http://schemas.microsoft.com/office/powerpoint/2010/main" xmlns="" val="3847670094"/>
              </p:ext>
            </p:extLst>
          </p:nvPr>
        </p:nvGraphicFramePr>
        <p:xfrm>
          <a:off x="4716016" y="1805504"/>
          <a:ext cx="3491010" cy="3904870"/>
        </p:xfrm>
        <a:graphic>
          <a:graphicData uri="http://schemas.openxmlformats.org/drawingml/2006/table">
            <a:tbl>
              <a:tblPr firstRow="1" firstCol="1" bandRow="1"/>
              <a:tblGrid>
                <a:gridCol w="1745505">
                  <a:extLst>
                    <a:ext uri="{9D8B030D-6E8A-4147-A177-3AD203B41FA5}">
                      <a16:colId xmlns:a16="http://schemas.microsoft.com/office/drawing/2014/main" xmlns="" val="3767004241"/>
                    </a:ext>
                  </a:extLst>
                </a:gridCol>
                <a:gridCol w="1745505">
                  <a:extLst>
                    <a:ext uri="{9D8B030D-6E8A-4147-A177-3AD203B41FA5}">
                      <a16:colId xmlns:a16="http://schemas.microsoft.com/office/drawing/2014/main" xmlns="" val="1759779946"/>
                    </a:ext>
                  </a:extLst>
                </a:gridCol>
              </a:tblGrid>
              <a:tr h="627534">
                <a:tc>
                  <a:txBody>
                    <a:bodyPr/>
                    <a:lstStyle/>
                    <a:p>
                      <a:pPr algn="ctr">
                        <a:spcAft>
                          <a:spcPts val="0"/>
                        </a:spcAft>
                      </a:pPr>
                      <a:r>
                        <a:rPr lang="es-SV"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DEPARTAMENTO</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s-SV"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MUNICIPIO</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390818877"/>
                  </a:ext>
                </a:extLst>
              </a:tr>
              <a:tr h="313765">
                <a:tc rowSpan="2">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San Miguel</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Chinameca</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0812831"/>
                  </a:ext>
                </a:extLst>
              </a:tr>
              <a:tr h="313765">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Moncagua</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9088868"/>
                  </a:ext>
                </a:extLst>
              </a:tr>
              <a:tr h="313765">
                <a:tc rowSpan="5">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San Salvador</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Tonacatepeque</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5682136"/>
                  </a:ext>
                </a:extLst>
              </a:tr>
              <a:tr h="313765">
                <a:tc vMerge="1">
                  <a:txBody>
                    <a:bodyPr/>
                    <a:lstStyle/>
                    <a:p>
                      <a:endParaRPr lang="es-SV"/>
                    </a:p>
                  </a:txBody>
                  <a:tcPr/>
                </a:tc>
                <a:tc>
                  <a:txBody>
                    <a:bodyPr/>
                    <a:lstStyle/>
                    <a:p>
                      <a:pPr>
                        <a:spcAft>
                          <a:spcPts val="0"/>
                        </a:spcAft>
                      </a:pPr>
                      <a:r>
                        <a:rPr lang="es-SV" sz="1400" err="1">
                          <a:effectLst/>
                          <a:latin typeface="Plan" panose="020B0503030404020204"/>
                          <a:ea typeface="Calibri" panose="020F0502020204030204" pitchFamily="34" charset="0"/>
                          <a:cs typeface="Times New Roman" panose="02020603050405020304" pitchFamily="18" charset="0"/>
                        </a:rPr>
                        <a:t>Ayutuxtepeque</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112321"/>
                  </a:ext>
                </a:extLst>
              </a:tr>
              <a:tr h="313765">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Cuscatancingo</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2613861"/>
                  </a:ext>
                </a:extLst>
              </a:tr>
              <a:tr h="313765">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Santo Tomas</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0418694"/>
                  </a:ext>
                </a:extLst>
              </a:tr>
              <a:tr h="438143">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Santiago Texacuangos</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0781224"/>
                  </a:ext>
                </a:extLst>
              </a:tr>
              <a:tr h="313765">
                <a:tc>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Santa Ana</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Metapán</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6571462"/>
                  </a:ext>
                </a:extLst>
              </a:tr>
              <a:tr h="313765">
                <a:tc rowSpan="2">
                  <a:txBody>
                    <a:bodyPr/>
                    <a:lstStyle/>
                    <a:p>
                      <a:pPr algn="ctr">
                        <a:spcAft>
                          <a:spcPts val="0"/>
                        </a:spcAft>
                      </a:pPr>
                      <a:r>
                        <a:rPr lang="es-SV" sz="1400">
                          <a:effectLst/>
                          <a:latin typeface="Plan" panose="020B0503030404020204"/>
                          <a:ea typeface="Calibri" panose="020F0502020204030204" pitchFamily="34" charset="0"/>
                          <a:cs typeface="Times New Roman" panose="02020603050405020304" pitchFamily="18" charset="0"/>
                        </a:rPr>
                        <a:t>Sonsonate</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Armenia</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2869981"/>
                  </a:ext>
                </a:extLst>
              </a:tr>
              <a:tr h="329073">
                <a:tc vMerge="1">
                  <a:txBody>
                    <a:bodyPr/>
                    <a:lstStyle/>
                    <a:p>
                      <a:endParaRPr lang="es-SV"/>
                    </a:p>
                  </a:txBody>
                  <a:tcPr/>
                </a:tc>
                <a:tc>
                  <a:txBody>
                    <a:bodyPr/>
                    <a:lstStyle/>
                    <a:p>
                      <a:pPr>
                        <a:spcAft>
                          <a:spcPts val="0"/>
                        </a:spcAft>
                      </a:pPr>
                      <a:r>
                        <a:rPr lang="es-SV" sz="1400">
                          <a:effectLst/>
                          <a:latin typeface="Plan" panose="020B0503030404020204"/>
                          <a:ea typeface="Calibri" panose="020F0502020204030204" pitchFamily="34" charset="0"/>
                          <a:cs typeface="Times New Roman" panose="02020603050405020304" pitchFamily="18" charset="0"/>
                        </a:rPr>
                        <a:t>San Julián</a:t>
                      </a:r>
                      <a:endParaRPr lang="es-SV" sz="2000">
                        <a:effectLst/>
                        <a:latin typeface="Plan" panose="020B0503030404020204"/>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5425099"/>
                  </a:ext>
                </a:extLst>
              </a:tr>
            </a:tbl>
          </a:graphicData>
        </a:graphic>
      </p:graphicFrame>
    </p:spTree>
    <p:extLst>
      <p:ext uri="{BB962C8B-B14F-4D97-AF65-F5344CB8AC3E}">
        <p14:creationId xmlns:p14="http://schemas.microsoft.com/office/powerpoint/2010/main" xmlns="" val="1001892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677108"/>
          </a:xfrm>
          <a:prstGeom prst="rect">
            <a:avLst/>
          </a:prstGeom>
        </p:spPr>
        <p:txBody>
          <a:bodyPr wrap="square">
            <a:spAutoFit/>
          </a:bodyPr>
          <a:lstStyle/>
          <a:p>
            <a:pPr lvl="0" algn="ctr"/>
            <a:endParaRPr lang="es-SV" sz="3800" b="1" cap="all" smtClean="0">
              <a:solidFill>
                <a:prstClr val="black"/>
              </a:solidFill>
              <a:latin typeface="Plan"/>
            </a:endParaRPr>
          </a:p>
        </p:txBody>
      </p:sp>
      <p:pic>
        <p:nvPicPr>
          <p:cNvPr id="5" name="Imagen 4"/>
          <p:cNvPicPr>
            <a:picLocks noChangeAspect="1"/>
          </p:cNvPicPr>
          <p:nvPr/>
        </p:nvPicPr>
        <p:blipFill>
          <a:blip r:embed="rId2" cstate="print"/>
          <a:stretch>
            <a:fillRect/>
          </a:stretch>
        </p:blipFill>
        <p:spPr>
          <a:xfrm>
            <a:off x="764812" y="404664"/>
            <a:ext cx="1934980" cy="1029803"/>
          </a:xfrm>
          <a:prstGeom prst="rect">
            <a:avLst/>
          </a:prstGeom>
        </p:spPr>
      </p:pic>
      <p:pic>
        <p:nvPicPr>
          <p:cNvPr id="6" name="Imagen 5"/>
          <p:cNvPicPr>
            <a:picLocks noChangeAspect="1"/>
          </p:cNvPicPr>
          <p:nvPr/>
        </p:nvPicPr>
        <p:blipFill>
          <a:blip r:embed="rId3" cstate="print"/>
          <a:stretch>
            <a:fillRect/>
          </a:stretch>
        </p:blipFill>
        <p:spPr>
          <a:xfrm>
            <a:off x="5868144" y="218464"/>
            <a:ext cx="2232248" cy="1492492"/>
          </a:xfrm>
          <a:prstGeom prst="rect">
            <a:avLst/>
          </a:prstGeom>
        </p:spPr>
      </p:pic>
      <p:sp>
        <p:nvSpPr>
          <p:cNvPr id="7" name="CuadroTexto 6"/>
          <p:cNvSpPr txBox="1"/>
          <p:nvPr/>
        </p:nvSpPr>
        <p:spPr>
          <a:xfrm>
            <a:off x="755576" y="4705231"/>
            <a:ext cx="8280920" cy="400110"/>
          </a:xfrm>
          <a:prstGeom prst="rect">
            <a:avLst/>
          </a:prstGeom>
          <a:noFill/>
        </p:spPr>
        <p:txBody>
          <a:bodyPr wrap="square" rtlCol="0">
            <a:spAutoFit/>
          </a:bodyPr>
          <a:lstStyle/>
          <a:p>
            <a:pPr lvl="0" algn="ctr"/>
            <a:endParaRPr lang="es-SV" sz="2000" b="1" cap="all">
              <a:solidFill>
                <a:prstClr val="black"/>
              </a:solidFill>
              <a:latin typeface="Plan"/>
            </a:endParaRPr>
          </a:p>
        </p:txBody>
      </p:sp>
      <p:sp>
        <p:nvSpPr>
          <p:cNvPr id="9" name="Título 8"/>
          <p:cNvSpPr>
            <a:spLocks noGrp="1"/>
          </p:cNvSpPr>
          <p:nvPr>
            <p:ph type="title"/>
          </p:nvPr>
        </p:nvSpPr>
        <p:spPr>
          <a:xfrm>
            <a:off x="822325" y="430414"/>
            <a:ext cx="7543800" cy="1450757"/>
          </a:xfrm>
        </p:spPr>
        <p:txBody>
          <a:bodyPr>
            <a:normAutofit/>
          </a:bodyPr>
          <a:lstStyle/>
          <a:p>
            <a:pPr algn="ctr"/>
            <a:r>
              <a:rPr lang="es-SV" sz="2400" b="1" smtClean="0">
                <a:latin typeface="Plan"/>
              </a:rPr>
              <a:t>PROYECCION DE METAS A CUMPLIR POR AÑO</a:t>
            </a:r>
            <a:endParaRPr lang="es-SV" sz="2400" b="1">
              <a:latin typeface="Plan"/>
            </a:endParaRPr>
          </a:p>
        </p:txBody>
      </p:sp>
      <p:graphicFrame>
        <p:nvGraphicFramePr>
          <p:cNvPr id="2" name="Marcador de contenido 1"/>
          <p:cNvGraphicFramePr>
            <a:graphicFrameLocks noGrp="1"/>
          </p:cNvGraphicFramePr>
          <p:nvPr>
            <p:ph idx="1"/>
            <p:extLst/>
          </p:nvPr>
        </p:nvGraphicFramePr>
        <p:xfrm>
          <a:off x="822325" y="2409343"/>
          <a:ext cx="7543800" cy="2963872"/>
        </p:xfrm>
        <a:graphic>
          <a:graphicData uri="http://schemas.openxmlformats.org/drawingml/2006/table">
            <a:tbl>
              <a:tblPr firstRow="1" firstCol="1" bandRow="1">
                <a:tableStyleId>{5C22544A-7EE6-4342-B048-85BDC9FD1C3A}</a:tableStyleId>
              </a:tblPr>
              <a:tblGrid>
                <a:gridCol w="1885950">
                  <a:extLst>
                    <a:ext uri="{9D8B030D-6E8A-4147-A177-3AD203B41FA5}">
                      <a16:colId xmlns:a16="http://schemas.microsoft.com/office/drawing/2014/main" xmlns="" val="2137023148"/>
                    </a:ext>
                  </a:extLst>
                </a:gridCol>
                <a:gridCol w="1885950">
                  <a:extLst>
                    <a:ext uri="{9D8B030D-6E8A-4147-A177-3AD203B41FA5}">
                      <a16:colId xmlns:a16="http://schemas.microsoft.com/office/drawing/2014/main" xmlns="" val="3920095759"/>
                    </a:ext>
                  </a:extLst>
                </a:gridCol>
                <a:gridCol w="1885950">
                  <a:extLst>
                    <a:ext uri="{9D8B030D-6E8A-4147-A177-3AD203B41FA5}">
                      <a16:colId xmlns:a16="http://schemas.microsoft.com/office/drawing/2014/main" xmlns="" val="3612559116"/>
                    </a:ext>
                  </a:extLst>
                </a:gridCol>
                <a:gridCol w="1885950">
                  <a:extLst>
                    <a:ext uri="{9D8B030D-6E8A-4147-A177-3AD203B41FA5}">
                      <a16:colId xmlns:a16="http://schemas.microsoft.com/office/drawing/2014/main" xmlns="" val="1338631405"/>
                    </a:ext>
                  </a:extLst>
                </a:gridCol>
              </a:tblGrid>
              <a:tr h="824384">
                <a:tc>
                  <a:txBody>
                    <a:bodyPr/>
                    <a:lstStyle/>
                    <a:p>
                      <a:pPr algn="ctr">
                        <a:spcAft>
                          <a:spcPts val="0"/>
                        </a:spcAft>
                      </a:pPr>
                      <a:r>
                        <a:rPr lang="es-SV" sz="1400">
                          <a:effectLst/>
                          <a:latin typeface="Plan"/>
                        </a:rPr>
                        <a:t>AÑO</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b"/>
                </a:tc>
                <a:tc>
                  <a:txBody>
                    <a:bodyPr/>
                    <a:lstStyle/>
                    <a:p>
                      <a:pPr algn="ctr">
                        <a:spcAft>
                          <a:spcPts val="0"/>
                        </a:spcAft>
                      </a:pPr>
                      <a:r>
                        <a:rPr lang="es-SV" sz="1400">
                          <a:effectLst/>
                          <a:latin typeface="Plan"/>
                        </a:rPr>
                        <a:t>Sintomatico Respiratorio</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(BK)</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(BK+)</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extLst>
                  <a:ext uri="{0D108BD9-81ED-4DB2-BD59-A6C34878D82A}">
                    <a16:rowId xmlns:a16="http://schemas.microsoft.com/office/drawing/2014/main" xmlns="" val="3596678437"/>
                  </a:ext>
                </a:extLst>
              </a:tr>
              <a:tr h="414095">
                <a:tc>
                  <a:txBody>
                    <a:bodyPr/>
                    <a:lstStyle/>
                    <a:p>
                      <a:pPr algn="ctr">
                        <a:spcAft>
                          <a:spcPts val="0"/>
                        </a:spcAft>
                      </a:pPr>
                      <a:r>
                        <a:rPr lang="es-SV" sz="1400">
                          <a:effectLst/>
                          <a:latin typeface="Plan"/>
                        </a:rPr>
                        <a:t>2016</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2537</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7611</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79</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extLst>
                  <a:ext uri="{0D108BD9-81ED-4DB2-BD59-A6C34878D82A}">
                    <a16:rowId xmlns:a16="http://schemas.microsoft.com/office/drawing/2014/main" xmlns="" val="4290744115"/>
                  </a:ext>
                </a:extLst>
              </a:tr>
              <a:tr h="575131">
                <a:tc>
                  <a:txBody>
                    <a:bodyPr/>
                    <a:lstStyle/>
                    <a:p>
                      <a:pPr algn="ctr">
                        <a:spcAft>
                          <a:spcPts val="0"/>
                        </a:spcAft>
                      </a:pPr>
                      <a:r>
                        <a:rPr lang="es-SV" sz="1400">
                          <a:effectLst/>
                          <a:latin typeface="Plan"/>
                        </a:rPr>
                        <a:t>2017</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b"/>
                </a:tc>
                <a:tc>
                  <a:txBody>
                    <a:bodyPr/>
                    <a:lstStyle/>
                    <a:p>
                      <a:pPr algn="ctr">
                        <a:spcAft>
                          <a:spcPts val="0"/>
                        </a:spcAft>
                      </a:pPr>
                      <a:r>
                        <a:rPr lang="es-SV" sz="1400">
                          <a:effectLst/>
                          <a:latin typeface="Plan"/>
                        </a:rPr>
                        <a:t>12673</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38019</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381</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extLst>
                  <a:ext uri="{0D108BD9-81ED-4DB2-BD59-A6C34878D82A}">
                    <a16:rowId xmlns:a16="http://schemas.microsoft.com/office/drawing/2014/main" xmlns="" val="1586056552"/>
                  </a:ext>
                </a:extLst>
              </a:tr>
              <a:tr h="575131">
                <a:tc>
                  <a:txBody>
                    <a:bodyPr/>
                    <a:lstStyle/>
                    <a:p>
                      <a:pPr algn="ctr">
                        <a:spcAft>
                          <a:spcPts val="0"/>
                        </a:spcAft>
                      </a:pPr>
                      <a:r>
                        <a:rPr lang="es-SV" sz="1400">
                          <a:effectLst/>
                          <a:latin typeface="Plan"/>
                        </a:rPr>
                        <a:t>2018</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b"/>
                </a:tc>
                <a:tc>
                  <a:txBody>
                    <a:bodyPr/>
                    <a:lstStyle/>
                    <a:p>
                      <a:pPr algn="ctr">
                        <a:spcAft>
                          <a:spcPts val="0"/>
                        </a:spcAft>
                      </a:pPr>
                      <a:r>
                        <a:rPr lang="es-SV" sz="1400">
                          <a:effectLst/>
                          <a:latin typeface="Plan"/>
                        </a:rPr>
                        <a:t>10136</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smtClean="0">
                          <a:effectLst/>
                          <a:latin typeface="Plan"/>
                        </a:rPr>
                        <a:t>30408</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tc>
                  <a:txBody>
                    <a:bodyPr/>
                    <a:lstStyle/>
                    <a:p>
                      <a:pPr algn="ctr">
                        <a:spcAft>
                          <a:spcPts val="0"/>
                        </a:spcAft>
                      </a:pPr>
                      <a:r>
                        <a:rPr lang="es-SV" sz="1400">
                          <a:effectLst/>
                          <a:latin typeface="Plan"/>
                        </a:rPr>
                        <a:t>302</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ctr"/>
                </a:tc>
                <a:extLst>
                  <a:ext uri="{0D108BD9-81ED-4DB2-BD59-A6C34878D82A}">
                    <a16:rowId xmlns:a16="http://schemas.microsoft.com/office/drawing/2014/main" xmlns="" val="1923523610"/>
                  </a:ext>
                </a:extLst>
              </a:tr>
              <a:tr h="575131">
                <a:tc>
                  <a:txBody>
                    <a:bodyPr/>
                    <a:lstStyle/>
                    <a:p>
                      <a:pPr algn="ctr">
                        <a:spcAft>
                          <a:spcPts val="0"/>
                        </a:spcAft>
                      </a:pPr>
                      <a:r>
                        <a:rPr lang="es-SV" sz="1400">
                          <a:effectLst/>
                          <a:latin typeface="Plan"/>
                        </a:rPr>
                        <a:t>TOTAL</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b"/>
                </a:tc>
                <a:tc>
                  <a:txBody>
                    <a:bodyPr/>
                    <a:lstStyle/>
                    <a:p>
                      <a:pPr algn="ctr">
                        <a:spcAft>
                          <a:spcPts val="0"/>
                        </a:spcAft>
                      </a:pPr>
                      <a:r>
                        <a:rPr lang="es-SV" sz="1400">
                          <a:effectLst/>
                          <a:latin typeface="Plan"/>
                        </a:rPr>
                        <a:t>25346</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b"/>
                </a:tc>
                <a:tc>
                  <a:txBody>
                    <a:bodyPr/>
                    <a:lstStyle/>
                    <a:p>
                      <a:pPr algn="ctr">
                        <a:spcAft>
                          <a:spcPts val="0"/>
                        </a:spcAft>
                      </a:pPr>
                      <a:r>
                        <a:rPr lang="es-SV" sz="1400">
                          <a:effectLst/>
                          <a:latin typeface="Plan"/>
                        </a:rPr>
                        <a:t>76038</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b"/>
                </a:tc>
                <a:tc>
                  <a:txBody>
                    <a:bodyPr/>
                    <a:lstStyle/>
                    <a:p>
                      <a:pPr algn="ctr">
                        <a:spcAft>
                          <a:spcPts val="0"/>
                        </a:spcAft>
                      </a:pPr>
                      <a:r>
                        <a:rPr lang="es-SV" sz="1400">
                          <a:effectLst/>
                          <a:latin typeface="Plan"/>
                        </a:rPr>
                        <a:t>761</a:t>
                      </a:r>
                      <a:endParaRPr lang="es-SV" sz="1400">
                        <a:effectLst/>
                        <a:latin typeface="Plan"/>
                        <a:ea typeface="Calibri" panose="020F0502020204030204" pitchFamily="34" charset="0"/>
                        <a:cs typeface="Times New Roman" panose="02020603050405020304" pitchFamily="18" charset="0"/>
                      </a:endParaRPr>
                    </a:p>
                  </a:txBody>
                  <a:tcPr marL="110014" marR="110014" marT="0" marB="0" anchor="b"/>
                </a:tc>
                <a:extLst>
                  <a:ext uri="{0D108BD9-81ED-4DB2-BD59-A6C34878D82A}">
                    <a16:rowId xmlns:a16="http://schemas.microsoft.com/office/drawing/2014/main" xmlns="" val="1266913167"/>
                  </a:ext>
                </a:extLst>
              </a:tr>
            </a:tbl>
          </a:graphicData>
        </a:graphic>
      </p:graphicFrame>
    </p:spTree>
    <p:extLst>
      <p:ext uri="{BB962C8B-B14F-4D97-AF65-F5344CB8AC3E}">
        <p14:creationId xmlns:p14="http://schemas.microsoft.com/office/powerpoint/2010/main" xmlns="" val="3698368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332656"/>
            <a:ext cx="7687816" cy="1234733"/>
          </a:xfrm>
          <a:solidFill>
            <a:schemeClr val="accent2">
              <a:lumMod val="60000"/>
              <a:lumOff val="40000"/>
            </a:schemeClr>
          </a:solidFill>
        </p:spPr>
        <p:txBody>
          <a:bodyPr>
            <a:normAutofit/>
          </a:bodyPr>
          <a:lstStyle/>
          <a:p>
            <a:pPr algn="ctr"/>
            <a:r>
              <a:rPr lang="es-SV" sz="3600" b="1" smtClean="0"/>
              <a:t>LINEA DE TIEMPO DE INICIO DE PROYECTO</a:t>
            </a:r>
            <a:endParaRPr lang="es-SV" sz="3600"/>
          </a:p>
        </p:txBody>
      </p:sp>
      <p:graphicFrame>
        <p:nvGraphicFramePr>
          <p:cNvPr id="3" name="Tabla 2"/>
          <p:cNvGraphicFramePr>
            <a:graphicFrameLocks noGrp="1"/>
          </p:cNvGraphicFramePr>
          <p:nvPr>
            <p:extLst>
              <p:ext uri="{D42A27DB-BD31-4B8C-83A1-F6EECF244321}">
                <p14:modId xmlns:p14="http://schemas.microsoft.com/office/powerpoint/2010/main" xmlns="" val="2480104707"/>
              </p:ext>
            </p:extLst>
          </p:nvPr>
        </p:nvGraphicFramePr>
        <p:xfrm>
          <a:off x="1043609" y="2207147"/>
          <a:ext cx="7344814" cy="1437876"/>
        </p:xfrm>
        <a:graphic>
          <a:graphicData uri="http://schemas.openxmlformats.org/drawingml/2006/table">
            <a:tbl>
              <a:tblPr firstRow="1" firstCol="1" bandRow="1">
                <a:tableStyleId>{5C22544A-7EE6-4342-B048-85BDC9FD1C3A}</a:tableStyleId>
              </a:tblPr>
              <a:tblGrid>
                <a:gridCol w="528883">
                  <a:extLst>
                    <a:ext uri="{9D8B030D-6E8A-4147-A177-3AD203B41FA5}">
                      <a16:colId xmlns:a16="http://schemas.microsoft.com/office/drawing/2014/main" xmlns="" val="2607206159"/>
                    </a:ext>
                  </a:extLst>
                </a:gridCol>
                <a:gridCol w="883582">
                  <a:extLst>
                    <a:ext uri="{9D8B030D-6E8A-4147-A177-3AD203B41FA5}">
                      <a16:colId xmlns:a16="http://schemas.microsoft.com/office/drawing/2014/main" xmlns="" val="2158227722"/>
                    </a:ext>
                  </a:extLst>
                </a:gridCol>
                <a:gridCol w="943333">
                  <a:extLst>
                    <a:ext uri="{9D8B030D-6E8A-4147-A177-3AD203B41FA5}">
                      <a16:colId xmlns:a16="http://schemas.microsoft.com/office/drawing/2014/main" xmlns="" val="233236007"/>
                    </a:ext>
                  </a:extLst>
                </a:gridCol>
                <a:gridCol w="1148550">
                  <a:extLst>
                    <a:ext uri="{9D8B030D-6E8A-4147-A177-3AD203B41FA5}">
                      <a16:colId xmlns:a16="http://schemas.microsoft.com/office/drawing/2014/main" xmlns="" val="1336909288"/>
                    </a:ext>
                  </a:extLst>
                </a:gridCol>
                <a:gridCol w="1191621">
                  <a:extLst>
                    <a:ext uri="{9D8B030D-6E8A-4147-A177-3AD203B41FA5}">
                      <a16:colId xmlns:a16="http://schemas.microsoft.com/office/drawing/2014/main" xmlns="" val="92874059"/>
                    </a:ext>
                  </a:extLst>
                </a:gridCol>
                <a:gridCol w="1307005">
                  <a:extLst>
                    <a:ext uri="{9D8B030D-6E8A-4147-A177-3AD203B41FA5}">
                      <a16:colId xmlns:a16="http://schemas.microsoft.com/office/drawing/2014/main" xmlns="" val="2688206478"/>
                    </a:ext>
                  </a:extLst>
                </a:gridCol>
                <a:gridCol w="1341840">
                  <a:extLst>
                    <a:ext uri="{9D8B030D-6E8A-4147-A177-3AD203B41FA5}">
                      <a16:colId xmlns:a16="http://schemas.microsoft.com/office/drawing/2014/main" xmlns="" val="1213311748"/>
                    </a:ext>
                  </a:extLst>
                </a:gridCol>
              </a:tblGrid>
              <a:tr h="841664">
                <a:tc>
                  <a:txBody>
                    <a:bodyPr/>
                    <a:lstStyle/>
                    <a:p>
                      <a:pPr algn="ctr" rtl="0" fontAlgn="ctr"/>
                      <a:r>
                        <a:rPr lang="es-SV" sz="1000" u="none" strike="noStrike" dirty="0">
                          <a:effectLst/>
                        </a:rPr>
                        <a:t> </a:t>
                      </a:r>
                      <a:endParaRPr lang="es-SV" sz="1000" b="1"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ctr" rtl="0" fontAlgn="ctr"/>
                      <a:r>
                        <a:rPr lang="es-SV" sz="1000" u="none" strike="noStrike" dirty="0">
                          <a:effectLst/>
                        </a:rPr>
                        <a:t>Firma de contrato</a:t>
                      </a:r>
                      <a:endParaRPr lang="es-SV" sz="1000" b="1" i="0" u="none" strike="noStrike" dirty="0">
                        <a:solidFill>
                          <a:srgbClr val="000000"/>
                        </a:solidFill>
                        <a:effectLst/>
                        <a:latin typeface="Calibri Light" panose="020F0302020204030204" pitchFamily="34" charset="0"/>
                      </a:endParaRPr>
                    </a:p>
                  </a:txBody>
                  <a:tcPr marL="5931" marR="5931" marT="5931" marB="0" anchor="ctr"/>
                </a:tc>
                <a:tc>
                  <a:txBody>
                    <a:bodyPr/>
                    <a:lstStyle/>
                    <a:p>
                      <a:pPr marL="0" algn="just" defTabSz="914400" rtl="0" eaLnBrk="1" fontAlgn="ctr" latinLnBrk="0" hangingPunct="1"/>
                      <a:r>
                        <a:rPr lang="es-SV" sz="1000" u="none" strike="noStrike" kern="1200" dirty="0">
                          <a:solidFill>
                            <a:schemeClr val="bg1"/>
                          </a:solidFill>
                          <a:effectLst/>
                          <a:latin typeface="+mn-lt"/>
                          <a:ea typeface="+mn-ea"/>
                          <a:cs typeface="+mn-cs"/>
                        </a:rPr>
                        <a:t>Distribución del contrato</a:t>
                      </a:r>
                    </a:p>
                  </a:txBody>
                  <a:tcPr marL="9525" marR="9525" marT="9525" marB="0" anchor="ctr"/>
                </a:tc>
                <a:tc>
                  <a:txBody>
                    <a:bodyPr/>
                    <a:lstStyle/>
                    <a:p>
                      <a:pPr algn="ctr" rtl="0" fontAlgn="ctr"/>
                      <a:r>
                        <a:rPr lang="es-SV" sz="1000" u="none" strike="noStrike" dirty="0">
                          <a:effectLst/>
                        </a:rPr>
                        <a:t>Presentación de Plan de Trabajo</a:t>
                      </a:r>
                      <a:endParaRPr lang="es-SV" sz="1000" b="1"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ctr" rtl="0" fontAlgn="ctr"/>
                      <a:r>
                        <a:rPr lang="es-SV" sz="1000" u="none" strike="noStrike">
                          <a:effectLst/>
                        </a:rPr>
                        <a:t>Contratación del personal staff</a:t>
                      </a:r>
                      <a:endParaRPr lang="es-SV" sz="1000" b="1" i="0" u="none" strike="noStrike">
                        <a:solidFill>
                          <a:srgbClr val="000000"/>
                        </a:solidFill>
                        <a:effectLst/>
                        <a:latin typeface="Calibri Light" panose="020F0302020204030204" pitchFamily="34" charset="0"/>
                      </a:endParaRPr>
                    </a:p>
                  </a:txBody>
                  <a:tcPr marL="5931" marR="5931" marT="5931" marB="0" anchor="ctr"/>
                </a:tc>
                <a:tc>
                  <a:txBody>
                    <a:bodyPr/>
                    <a:lstStyle/>
                    <a:p>
                      <a:pPr algn="ctr" rtl="0" fontAlgn="ctr"/>
                      <a:r>
                        <a:rPr lang="es-SV" sz="1000" u="none" strike="noStrike" dirty="0">
                          <a:effectLst/>
                        </a:rPr>
                        <a:t>Capacitación al personal </a:t>
                      </a:r>
                      <a:r>
                        <a:rPr lang="es-SV" sz="1000" u="none" strike="noStrike" dirty="0" err="1">
                          <a:effectLst/>
                        </a:rPr>
                        <a:t>staff</a:t>
                      </a:r>
                      <a:r>
                        <a:rPr lang="es-SV" sz="1000" u="none" strike="noStrike" dirty="0">
                          <a:effectLst/>
                        </a:rPr>
                        <a:t> de proyecto</a:t>
                      </a:r>
                      <a:endParaRPr lang="es-SV" sz="1000" b="1"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ctr" rtl="0" fontAlgn="ctr"/>
                      <a:r>
                        <a:rPr lang="es-SV" sz="1000" u="none" strike="noStrike" dirty="0">
                          <a:effectLst/>
                        </a:rPr>
                        <a:t>Actividades de </a:t>
                      </a:r>
                      <a:r>
                        <a:rPr lang="es-SV" sz="1000" u="none" strike="noStrike" dirty="0" err="1">
                          <a:effectLst/>
                        </a:rPr>
                        <a:t>coordinacion</a:t>
                      </a:r>
                      <a:r>
                        <a:rPr lang="es-SV" sz="1000" u="none" strike="noStrike" dirty="0">
                          <a:effectLst/>
                        </a:rPr>
                        <a:t> a nivel Central, Regional, SIBASI y UCSF</a:t>
                      </a:r>
                      <a:endParaRPr lang="es-SV" sz="1000" b="1" i="0" u="none" strike="noStrike" dirty="0">
                        <a:solidFill>
                          <a:srgbClr val="000000"/>
                        </a:solidFill>
                        <a:effectLst/>
                        <a:latin typeface="Calibri Light" panose="020F0302020204030204" pitchFamily="34" charset="0"/>
                      </a:endParaRPr>
                    </a:p>
                  </a:txBody>
                  <a:tcPr marL="5931" marR="5931" marT="5931" marB="0" anchor="ctr"/>
                </a:tc>
                <a:extLst>
                  <a:ext uri="{0D108BD9-81ED-4DB2-BD59-A6C34878D82A}">
                    <a16:rowId xmlns:a16="http://schemas.microsoft.com/office/drawing/2014/main" xmlns="" val="195988933"/>
                  </a:ext>
                </a:extLst>
              </a:tr>
              <a:tr h="298106">
                <a:tc>
                  <a:txBody>
                    <a:bodyPr/>
                    <a:lstStyle/>
                    <a:p>
                      <a:pPr algn="just" rtl="0" fontAlgn="ctr"/>
                      <a:r>
                        <a:rPr lang="es-SV" sz="1000" u="none" strike="noStrike">
                          <a:effectLst/>
                        </a:rPr>
                        <a:t>Inicio </a:t>
                      </a:r>
                      <a:endParaRPr lang="es-SV" sz="1000" b="0" i="0" u="none" strike="noStrike">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a:effectLst/>
                        </a:rPr>
                        <a:t>13/7/2016</a:t>
                      </a:r>
                      <a:endParaRPr lang="es-SV" sz="1000" b="0" i="0" u="none" strike="noStrike">
                        <a:solidFill>
                          <a:srgbClr val="000000"/>
                        </a:solidFill>
                        <a:effectLst/>
                        <a:latin typeface="Calibri Light" panose="020F0302020204030204" pitchFamily="34" charset="0"/>
                      </a:endParaRPr>
                    </a:p>
                  </a:txBody>
                  <a:tcPr marL="5931" marR="5931" marT="5931" marB="0" anchor="ctr"/>
                </a:tc>
                <a:tc>
                  <a:txBody>
                    <a:bodyPr/>
                    <a:lstStyle/>
                    <a:p>
                      <a:pPr marL="0" algn="just" defTabSz="914400" rtl="0" eaLnBrk="1" fontAlgn="ctr" latinLnBrk="0" hangingPunct="1"/>
                      <a:r>
                        <a:rPr lang="es-SV" sz="1000" u="none" strike="noStrike" kern="1200" dirty="0">
                          <a:solidFill>
                            <a:schemeClr val="dk1"/>
                          </a:solidFill>
                          <a:effectLst/>
                          <a:latin typeface="+mn-lt"/>
                          <a:ea typeface="+mn-ea"/>
                          <a:cs typeface="+mn-cs"/>
                        </a:rPr>
                        <a:t>10/8/2016</a:t>
                      </a:r>
                    </a:p>
                  </a:txBody>
                  <a:tcPr marL="9525" marR="9525" marT="9525" marB="0" anchor="ctr"/>
                </a:tc>
                <a:tc>
                  <a:txBody>
                    <a:bodyPr/>
                    <a:lstStyle/>
                    <a:p>
                      <a:pPr algn="just" rtl="0" fontAlgn="ctr"/>
                      <a:r>
                        <a:rPr lang="es-SV" sz="1000" u="none" strike="noStrike" dirty="0">
                          <a:effectLst/>
                        </a:rPr>
                        <a:t>29/7/2016</a:t>
                      </a:r>
                      <a:endParaRPr lang="es-SV" sz="1000" b="0"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dirty="0">
                          <a:effectLst/>
                        </a:rPr>
                        <a:t>14/9/2016</a:t>
                      </a:r>
                      <a:endParaRPr lang="es-SV" sz="1000" b="0"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dirty="0">
                          <a:effectLst/>
                        </a:rPr>
                        <a:t>27/9/2016</a:t>
                      </a:r>
                      <a:endParaRPr lang="es-SV" sz="1000" b="0"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dirty="0">
                          <a:effectLst/>
                        </a:rPr>
                        <a:t>3/10/2016</a:t>
                      </a:r>
                      <a:endParaRPr lang="es-SV" sz="1000" b="0" i="0" u="none" strike="noStrike" dirty="0">
                        <a:solidFill>
                          <a:srgbClr val="000000"/>
                        </a:solidFill>
                        <a:effectLst/>
                        <a:latin typeface="Calibri Light" panose="020F0302020204030204" pitchFamily="34" charset="0"/>
                      </a:endParaRPr>
                    </a:p>
                  </a:txBody>
                  <a:tcPr marL="5931" marR="5931" marT="5931" marB="0" anchor="ctr"/>
                </a:tc>
                <a:extLst>
                  <a:ext uri="{0D108BD9-81ED-4DB2-BD59-A6C34878D82A}">
                    <a16:rowId xmlns:a16="http://schemas.microsoft.com/office/drawing/2014/main" xmlns="" val="520248674"/>
                  </a:ext>
                </a:extLst>
              </a:tr>
              <a:tr h="298106">
                <a:tc>
                  <a:txBody>
                    <a:bodyPr/>
                    <a:lstStyle/>
                    <a:p>
                      <a:pPr algn="just" rtl="0" fontAlgn="ctr"/>
                      <a:r>
                        <a:rPr lang="es-SV" sz="1000" u="none" strike="noStrike">
                          <a:effectLst/>
                        </a:rPr>
                        <a:t>Final</a:t>
                      </a:r>
                      <a:endParaRPr lang="es-SV" sz="1000" b="0" i="0" u="none" strike="noStrike">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a:effectLst/>
                        </a:rPr>
                        <a:t> </a:t>
                      </a:r>
                      <a:endParaRPr lang="es-SV" sz="1000" b="0" i="0" u="none" strike="noStrike">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a:effectLst/>
                        </a:rPr>
                        <a:t> </a:t>
                      </a:r>
                      <a:endParaRPr lang="es-SV" sz="1000" b="0" i="0" u="none" strike="noStrike">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dirty="0">
                          <a:effectLst/>
                        </a:rPr>
                        <a:t> </a:t>
                      </a:r>
                      <a:r>
                        <a:rPr lang="es-SV" sz="1000" u="none" strike="noStrike" dirty="0" smtClean="0">
                          <a:effectLst/>
                        </a:rPr>
                        <a:t>02/09/2017</a:t>
                      </a:r>
                      <a:endParaRPr lang="es-SV" sz="1000" b="0"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a:effectLst/>
                        </a:rPr>
                        <a:t> </a:t>
                      </a:r>
                      <a:endParaRPr lang="es-SV" sz="1000" b="0" i="0" u="none" strike="noStrike">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dirty="0">
                          <a:effectLst/>
                        </a:rPr>
                        <a:t>3/10/2016</a:t>
                      </a:r>
                      <a:endParaRPr lang="es-SV" sz="1000" b="0" i="0" u="none" strike="noStrike" dirty="0">
                        <a:solidFill>
                          <a:srgbClr val="000000"/>
                        </a:solidFill>
                        <a:effectLst/>
                        <a:latin typeface="Calibri Light" panose="020F0302020204030204" pitchFamily="34" charset="0"/>
                      </a:endParaRPr>
                    </a:p>
                  </a:txBody>
                  <a:tcPr marL="5931" marR="5931" marT="5931" marB="0" anchor="ctr"/>
                </a:tc>
                <a:tc>
                  <a:txBody>
                    <a:bodyPr/>
                    <a:lstStyle/>
                    <a:p>
                      <a:pPr algn="just" rtl="0" fontAlgn="ctr"/>
                      <a:r>
                        <a:rPr lang="es-SV" sz="1000" u="none" strike="noStrike" dirty="0">
                          <a:effectLst/>
                        </a:rPr>
                        <a:t>6/10/2017</a:t>
                      </a:r>
                      <a:endParaRPr lang="es-SV" sz="1000" b="0" i="0" u="none" strike="noStrike" dirty="0">
                        <a:solidFill>
                          <a:srgbClr val="000000"/>
                        </a:solidFill>
                        <a:effectLst/>
                        <a:latin typeface="Calibri Light" panose="020F0302020204030204" pitchFamily="34" charset="0"/>
                      </a:endParaRPr>
                    </a:p>
                  </a:txBody>
                  <a:tcPr marL="5931" marR="5931" marT="5931" marB="0" anchor="ctr"/>
                </a:tc>
                <a:extLst>
                  <a:ext uri="{0D108BD9-81ED-4DB2-BD59-A6C34878D82A}">
                    <a16:rowId xmlns:a16="http://schemas.microsoft.com/office/drawing/2014/main" xmlns="" val="343122111"/>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xmlns="" val="1127805430"/>
              </p:ext>
            </p:extLst>
          </p:nvPr>
        </p:nvGraphicFramePr>
        <p:xfrm>
          <a:off x="1043607" y="4077072"/>
          <a:ext cx="7344816" cy="1368151"/>
        </p:xfrm>
        <a:graphic>
          <a:graphicData uri="http://schemas.openxmlformats.org/drawingml/2006/table">
            <a:tbl>
              <a:tblPr firstRow="1" firstCol="1" bandRow="1">
                <a:tableStyleId>{5C22544A-7EE6-4342-B048-85BDC9FD1C3A}</a:tableStyleId>
              </a:tblPr>
              <a:tblGrid>
                <a:gridCol w="412930">
                  <a:extLst>
                    <a:ext uri="{9D8B030D-6E8A-4147-A177-3AD203B41FA5}">
                      <a16:colId xmlns:a16="http://schemas.microsoft.com/office/drawing/2014/main" xmlns="" val="2382079822"/>
                    </a:ext>
                  </a:extLst>
                </a:gridCol>
                <a:gridCol w="997916">
                  <a:extLst>
                    <a:ext uri="{9D8B030D-6E8A-4147-A177-3AD203B41FA5}">
                      <a16:colId xmlns:a16="http://schemas.microsoft.com/office/drawing/2014/main" xmlns="" val="130974658"/>
                    </a:ext>
                  </a:extLst>
                </a:gridCol>
                <a:gridCol w="1070561">
                  <a:extLst>
                    <a:ext uri="{9D8B030D-6E8A-4147-A177-3AD203B41FA5}">
                      <a16:colId xmlns:a16="http://schemas.microsoft.com/office/drawing/2014/main" xmlns="" val="1475791865"/>
                    </a:ext>
                  </a:extLst>
                </a:gridCol>
                <a:gridCol w="1131737">
                  <a:extLst>
                    <a:ext uri="{9D8B030D-6E8A-4147-A177-3AD203B41FA5}">
                      <a16:colId xmlns:a16="http://schemas.microsoft.com/office/drawing/2014/main" xmlns="" val="2052966594"/>
                    </a:ext>
                  </a:extLst>
                </a:gridCol>
                <a:gridCol w="1009387">
                  <a:extLst>
                    <a:ext uri="{9D8B030D-6E8A-4147-A177-3AD203B41FA5}">
                      <a16:colId xmlns:a16="http://schemas.microsoft.com/office/drawing/2014/main" xmlns="" val="1462247417"/>
                    </a:ext>
                  </a:extLst>
                </a:gridCol>
                <a:gridCol w="1498786">
                  <a:extLst>
                    <a:ext uri="{9D8B030D-6E8A-4147-A177-3AD203B41FA5}">
                      <a16:colId xmlns:a16="http://schemas.microsoft.com/office/drawing/2014/main" xmlns="" val="2130333186"/>
                    </a:ext>
                  </a:extLst>
                </a:gridCol>
                <a:gridCol w="1223499">
                  <a:extLst>
                    <a:ext uri="{9D8B030D-6E8A-4147-A177-3AD203B41FA5}">
                      <a16:colId xmlns:a16="http://schemas.microsoft.com/office/drawing/2014/main" xmlns="" val="993298685"/>
                    </a:ext>
                  </a:extLst>
                </a:gridCol>
              </a:tblGrid>
              <a:tr h="930343">
                <a:tc>
                  <a:txBody>
                    <a:bodyPr/>
                    <a:lstStyle/>
                    <a:p>
                      <a:pPr algn="ctr" rtl="0" fontAlgn="ctr"/>
                      <a:r>
                        <a:rPr lang="es-SV" sz="1000" u="none" strike="noStrike" dirty="0">
                          <a:effectLst/>
                        </a:rPr>
                        <a:t> </a:t>
                      </a:r>
                      <a:endParaRPr lang="es-SV" sz="10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rtl="0" fontAlgn="ctr"/>
                      <a:r>
                        <a:rPr lang="es-SV" sz="1000" u="none" strike="noStrike">
                          <a:effectLst/>
                        </a:rPr>
                        <a:t>Jornadas de socialización Municipales</a:t>
                      </a:r>
                      <a:endParaRPr lang="es-SV" sz="10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rtl="0" fontAlgn="ctr"/>
                      <a:r>
                        <a:rPr lang="es-SV" sz="1000" u="none" strike="noStrike">
                          <a:effectLst/>
                        </a:rPr>
                        <a:t>Proceso de identificacion Voluntarios</a:t>
                      </a:r>
                      <a:endParaRPr lang="es-SV" sz="10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rtl="0" fontAlgn="ctr"/>
                      <a:r>
                        <a:rPr lang="es-SV" sz="1000" u="none" strike="noStrike">
                          <a:effectLst/>
                        </a:rPr>
                        <a:t>Proceso de Capacitacion a voluntarios</a:t>
                      </a:r>
                      <a:endParaRPr lang="es-SV" sz="10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rtl="0" fontAlgn="ctr"/>
                      <a:r>
                        <a:rPr lang="es-SV" sz="1000" u="none" strike="noStrike">
                          <a:effectLst/>
                        </a:rPr>
                        <a:t>Captación de Sintomaticos Respiratorios</a:t>
                      </a:r>
                      <a:endParaRPr lang="es-SV" sz="10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rtl="0" fontAlgn="ctr"/>
                      <a:r>
                        <a:rPr lang="es-SV" sz="1000" u="none" strike="noStrike">
                          <a:effectLst/>
                        </a:rPr>
                        <a:t>Entrega de primer informe trimestral a PNTYER</a:t>
                      </a:r>
                      <a:endParaRPr lang="es-SV" sz="10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rtl="0" fontAlgn="ctr"/>
                      <a:r>
                        <a:rPr lang="es-SV" sz="1000" u="none" strike="noStrike" dirty="0">
                          <a:effectLst/>
                        </a:rPr>
                        <a:t>Entrega de equipamiento para la implementación de la estrategia</a:t>
                      </a:r>
                      <a:endParaRPr lang="es-SV" sz="1000" b="1"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xmlns="" val="3530997063"/>
                  </a:ext>
                </a:extLst>
              </a:tr>
              <a:tr h="218904">
                <a:tc>
                  <a:txBody>
                    <a:bodyPr/>
                    <a:lstStyle/>
                    <a:p>
                      <a:pPr algn="just" rtl="0" fontAlgn="ctr"/>
                      <a:r>
                        <a:rPr lang="es-SV" sz="1000" u="none" strike="noStrike">
                          <a:effectLst/>
                        </a:rPr>
                        <a:t>Inicio </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11/10/2016</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 </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27/10/2016</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1/11/2017</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16/1/2017</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r" fontAlgn="b"/>
                      <a:r>
                        <a:rPr lang="es-SV" sz="1000" u="none" strike="noStrike">
                          <a:effectLst/>
                        </a:rPr>
                        <a:t>13/2/2017</a:t>
                      </a:r>
                      <a:endParaRPr lang="es-SV" sz="1000" b="0" i="0" u="none" strike="noStrike">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2075909509"/>
                  </a:ext>
                </a:extLst>
              </a:tr>
              <a:tr h="218904">
                <a:tc>
                  <a:txBody>
                    <a:bodyPr/>
                    <a:lstStyle/>
                    <a:p>
                      <a:pPr algn="just" rtl="0" fontAlgn="ctr"/>
                      <a:r>
                        <a:rPr lang="es-SV" sz="1000" u="none" strike="noStrike">
                          <a:effectLst/>
                        </a:rPr>
                        <a:t>Final</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17/11/2016</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27/10/2017</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18/11/2016*</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a:effectLst/>
                        </a:rPr>
                        <a:t> </a:t>
                      </a:r>
                      <a:endParaRPr lang="es-SV" sz="1000" b="0" i="0" u="none" strike="noStrike">
                        <a:solidFill>
                          <a:srgbClr val="000000"/>
                        </a:solidFill>
                        <a:effectLst/>
                        <a:latin typeface="Calibri Light" panose="020F0302020204030204" pitchFamily="34" charset="0"/>
                      </a:endParaRPr>
                    </a:p>
                  </a:txBody>
                  <a:tcPr marL="9525" marR="9525" marT="9525" marB="0" anchor="ctr"/>
                </a:tc>
                <a:tc>
                  <a:txBody>
                    <a:bodyPr/>
                    <a:lstStyle/>
                    <a:p>
                      <a:pPr algn="just" rtl="0" fontAlgn="ctr"/>
                      <a:r>
                        <a:rPr lang="es-SV" sz="1000" u="none" strike="noStrike" dirty="0">
                          <a:effectLst/>
                        </a:rPr>
                        <a:t> </a:t>
                      </a:r>
                      <a:endParaRPr lang="es-SV" sz="10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l" fontAlgn="b"/>
                      <a:r>
                        <a:rPr lang="es-SV" sz="1000" u="none" strike="noStrike" dirty="0">
                          <a:effectLst/>
                        </a:rPr>
                        <a:t> </a:t>
                      </a:r>
                      <a:endParaRPr lang="es-SV" sz="100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3544416124"/>
                  </a:ext>
                </a:extLst>
              </a:tr>
            </a:tbl>
          </a:graphicData>
        </a:graphic>
      </p:graphicFrame>
    </p:spTree>
    <p:extLst>
      <p:ext uri="{BB962C8B-B14F-4D97-AF65-F5344CB8AC3E}">
        <p14:creationId xmlns:p14="http://schemas.microsoft.com/office/powerpoint/2010/main" xmlns="" val="5489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2132856"/>
            <a:ext cx="7848872" cy="830997"/>
          </a:xfrm>
          <a:prstGeom prst="rect">
            <a:avLst/>
          </a:prstGeom>
        </p:spPr>
        <p:txBody>
          <a:bodyPr wrap="square">
            <a:spAutoFit/>
          </a:bodyPr>
          <a:lstStyle/>
          <a:p>
            <a:pPr lvl="0" algn="ctr"/>
            <a:r>
              <a:rPr lang="es-SV" sz="4800" b="1" cap="all" smtClean="0">
                <a:solidFill>
                  <a:prstClr val="black"/>
                </a:solidFill>
              </a:rPr>
              <a:t> </a:t>
            </a:r>
          </a:p>
        </p:txBody>
      </p:sp>
      <p:pic>
        <p:nvPicPr>
          <p:cNvPr id="5" name="Imagen 4"/>
          <p:cNvPicPr>
            <a:picLocks noChangeAspect="1"/>
          </p:cNvPicPr>
          <p:nvPr/>
        </p:nvPicPr>
        <p:blipFill>
          <a:blip r:embed="rId3" cstate="print"/>
          <a:stretch>
            <a:fillRect/>
          </a:stretch>
        </p:blipFill>
        <p:spPr>
          <a:xfrm>
            <a:off x="220134" y="36650"/>
            <a:ext cx="1934980" cy="1029803"/>
          </a:xfrm>
          <a:prstGeom prst="rect">
            <a:avLst/>
          </a:prstGeom>
        </p:spPr>
      </p:pic>
      <p:pic>
        <p:nvPicPr>
          <p:cNvPr id="6" name="Imagen 5"/>
          <p:cNvPicPr>
            <a:picLocks noChangeAspect="1"/>
          </p:cNvPicPr>
          <p:nvPr/>
        </p:nvPicPr>
        <p:blipFill>
          <a:blip r:embed="rId4" cstate="print"/>
          <a:stretch>
            <a:fillRect/>
          </a:stretch>
        </p:blipFill>
        <p:spPr>
          <a:xfrm>
            <a:off x="6894271" y="-194695"/>
            <a:ext cx="2232248" cy="1492492"/>
          </a:xfrm>
          <a:prstGeom prst="rect">
            <a:avLst/>
          </a:prstGeom>
        </p:spPr>
      </p:pic>
      <p:sp>
        <p:nvSpPr>
          <p:cNvPr id="2" name="Título 1"/>
          <p:cNvSpPr>
            <a:spLocks noGrp="1"/>
          </p:cNvSpPr>
          <p:nvPr>
            <p:ph type="title"/>
          </p:nvPr>
        </p:nvSpPr>
        <p:spPr>
          <a:xfrm>
            <a:off x="752793" y="908721"/>
            <a:ext cx="7543800" cy="657833"/>
          </a:xfrm>
          <a:noFill/>
        </p:spPr>
        <p:txBody>
          <a:bodyPr>
            <a:noAutofit/>
          </a:bodyPr>
          <a:lstStyle/>
          <a:p>
            <a:pPr algn="ctr"/>
            <a:r>
              <a:rPr lang="es-SV" sz="2000" b="1" dirty="0" smtClean="0">
                <a:solidFill>
                  <a:schemeClr val="tx1"/>
                </a:solidFill>
                <a:latin typeface="Plan"/>
              </a:rPr>
              <a:t>RESUMEN DE ACCIONES COMUNITARIAS CLAVES IMPLEMENTADAS AL 31 DE DICIEMBRE 2016.</a:t>
            </a:r>
            <a:endParaRPr lang="es-SV" sz="2000" b="1" dirty="0">
              <a:solidFill>
                <a:schemeClr val="tx1"/>
              </a:solidFill>
              <a:latin typeface="Plan"/>
            </a:endParaRPr>
          </a:p>
        </p:txBody>
      </p:sp>
      <p:sp>
        <p:nvSpPr>
          <p:cNvPr id="3" name="Marcador de contenido 2"/>
          <p:cNvSpPr>
            <a:spLocks noGrp="1"/>
          </p:cNvSpPr>
          <p:nvPr>
            <p:ph idx="1"/>
          </p:nvPr>
        </p:nvSpPr>
        <p:spPr>
          <a:xfrm>
            <a:off x="571399" y="2255086"/>
            <a:ext cx="7543801" cy="3532972"/>
          </a:xfrm>
        </p:spPr>
        <p:txBody>
          <a:bodyPr/>
          <a:lstStyle/>
          <a:p>
            <a:endParaRPr lang="es-MX" sz="1400" smtClean="0">
              <a:latin typeface="Plan"/>
            </a:endParaRPr>
          </a:p>
          <a:p>
            <a:endParaRPr lang="es-SV" sz="1400">
              <a:latin typeface="Plan"/>
            </a:endParaRPr>
          </a:p>
          <a:p>
            <a:endParaRPr lang="es-SV"/>
          </a:p>
        </p:txBody>
      </p:sp>
      <p:graphicFrame>
        <p:nvGraphicFramePr>
          <p:cNvPr id="8" name="Tabla 7"/>
          <p:cNvGraphicFramePr>
            <a:graphicFrameLocks noGrp="1"/>
          </p:cNvGraphicFramePr>
          <p:nvPr>
            <p:extLst>
              <p:ext uri="{D42A27DB-BD31-4B8C-83A1-F6EECF244321}">
                <p14:modId xmlns:p14="http://schemas.microsoft.com/office/powerpoint/2010/main" xmlns="" val="559358778"/>
              </p:ext>
            </p:extLst>
          </p:nvPr>
        </p:nvGraphicFramePr>
        <p:xfrm>
          <a:off x="971601" y="1732979"/>
          <a:ext cx="7294370" cy="4504333"/>
        </p:xfrm>
        <a:graphic>
          <a:graphicData uri="http://schemas.openxmlformats.org/drawingml/2006/table">
            <a:tbl>
              <a:tblPr firstRow="1" firstCol="1" bandRow="1">
                <a:tableStyleId>{5C22544A-7EE6-4342-B048-85BDC9FD1C3A}</a:tableStyleId>
              </a:tblPr>
              <a:tblGrid>
                <a:gridCol w="5304997">
                  <a:extLst>
                    <a:ext uri="{9D8B030D-6E8A-4147-A177-3AD203B41FA5}">
                      <a16:colId xmlns:a16="http://schemas.microsoft.com/office/drawing/2014/main" xmlns="" val="408667602"/>
                    </a:ext>
                  </a:extLst>
                </a:gridCol>
                <a:gridCol w="1989373">
                  <a:extLst>
                    <a:ext uri="{9D8B030D-6E8A-4147-A177-3AD203B41FA5}">
                      <a16:colId xmlns:a16="http://schemas.microsoft.com/office/drawing/2014/main" xmlns="" val="3045321031"/>
                    </a:ext>
                  </a:extLst>
                </a:gridCol>
              </a:tblGrid>
              <a:tr h="541577">
                <a:tc>
                  <a:txBody>
                    <a:bodyPr/>
                    <a:lstStyle/>
                    <a:p>
                      <a:pPr algn="ctr" rtl="0" fontAlgn="ctr"/>
                      <a:r>
                        <a:rPr lang="es-SV" sz="1400" u="none" strike="noStrike" dirty="0">
                          <a:effectLst/>
                        </a:rPr>
                        <a:t>ACCIÓN</a:t>
                      </a:r>
                      <a:endParaRPr lang="es-SV" sz="1400" b="1" i="0" u="none" strike="noStrike" dirty="0">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RESULTADO A DICIEMBRE 2016</a:t>
                      </a:r>
                      <a:endParaRPr lang="es-SV" sz="1400" b="1"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1095848538"/>
                  </a:ext>
                </a:extLst>
              </a:tr>
              <a:tr h="356648">
                <a:tc>
                  <a:txBody>
                    <a:bodyPr/>
                    <a:lstStyle/>
                    <a:p>
                      <a:pPr algn="ctr" rtl="0" fontAlgn="ctr"/>
                      <a:r>
                        <a:rPr lang="es-SV" sz="1400" u="none" strike="noStrike">
                          <a:effectLst/>
                        </a:rPr>
                        <a:t>Socialización a nivel Regional y municipal</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27 Jornadas</a:t>
                      </a:r>
                      <a:endParaRPr lang="es-SV" sz="1400" b="0"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156333795"/>
                  </a:ext>
                </a:extLst>
              </a:tr>
              <a:tr h="343439">
                <a:tc>
                  <a:txBody>
                    <a:bodyPr/>
                    <a:lstStyle/>
                    <a:p>
                      <a:pPr algn="ctr" rtl="0" fontAlgn="ctr"/>
                      <a:r>
                        <a:rPr lang="es-SV" sz="1400" u="none" strike="noStrike">
                          <a:effectLst/>
                        </a:rPr>
                        <a:t>Elaboración de Plan de </a:t>
                      </a:r>
                      <a:r>
                        <a:rPr lang="es-SV" sz="1400" u="none" strike="noStrike" smtClean="0">
                          <a:effectLst/>
                        </a:rPr>
                        <a:t>Acción </a:t>
                      </a:r>
                      <a:r>
                        <a:rPr lang="es-SV" sz="1400" u="none" strike="noStrike">
                          <a:effectLst/>
                        </a:rPr>
                        <a:t>Municipal</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21 Municipios</a:t>
                      </a:r>
                      <a:endParaRPr lang="es-SV"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09624188"/>
                  </a:ext>
                </a:extLst>
              </a:tr>
              <a:tr h="515158">
                <a:tc>
                  <a:txBody>
                    <a:bodyPr/>
                    <a:lstStyle/>
                    <a:p>
                      <a:pPr algn="ctr" rtl="0" fontAlgn="ctr"/>
                      <a:r>
                        <a:rPr lang="es-SV" sz="1400" u="none" strike="noStrike">
                          <a:effectLst/>
                        </a:rPr>
                        <a:t>Jornadas capacitación a Red de Voluntarios en TB con base a Plan de Capacitación</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44 jornadas</a:t>
                      </a:r>
                      <a:endParaRPr lang="es-SV" sz="1400" b="0"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975352663"/>
                  </a:ext>
                </a:extLst>
              </a:tr>
              <a:tr h="343439">
                <a:tc>
                  <a:txBody>
                    <a:bodyPr/>
                    <a:lstStyle/>
                    <a:p>
                      <a:pPr algn="ctr" rtl="0" fontAlgn="ctr"/>
                      <a:r>
                        <a:rPr lang="es-SV" sz="1400" u="none" strike="noStrike">
                          <a:effectLst/>
                        </a:rPr>
                        <a:t>Voluntarias inscritas al   programa</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137 personas</a:t>
                      </a:r>
                      <a:endParaRPr lang="es-SV"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821204001"/>
                  </a:ext>
                </a:extLst>
              </a:tr>
              <a:tr h="515158">
                <a:tc>
                  <a:txBody>
                    <a:bodyPr/>
                    <a:lstStyle/>
                    <a:p>
                      <a:pPr algn="ctr" rtl="0" fontAlgn="ctr"/>
                      <a:r>
                        <a:rPr lang="es-SV" sz="1400" u="none" strike="noStrike">
                          <a:effectLst/>
                        </a:rPr>
                        <a:t>Visitas de supervisión y monitoreo de acciones de campo realizadas por promotoras comunitarias</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23</a:t>
                      </a:r>
                      <a:endParaRPr lang="es-SV" sz="1400" b="0"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3533911341"/>
                  </a:ext>
                </a:extLst>
              </a:tr>
              <a:tr h="515158">
                <a:tc>
                  <a:txBody>
                    <a:bodyPr/>
                    <a:lstStyle/>
                    <a:p>
                      <a:pPr algn="ctr" rtl="0" fontAlgn="ctr"/>
                      <a:r>
                        <a:rPr lang="es-SV" sz="1400" u="none" strike="noStrike">
                          <a:effectLst/>
                        </a:rPr>
                        <a:t>Numero de personas intervenidas con mensajes educativos para la prevención de la TB </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2,610 personas</a:t>
                      </a:r>
                      <a:endParaRPr lang="es-SV" sz="1400" b="0"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2675609937"/>
                  </a:ext>
                </a:extLst>
              </a:tr>
              <a:tr h="343439">
                <a:tc>
                  <a:txBody>
                    <a:bodyPr/>
                    <a:lstStyle/>
                    <a:p>
                      <a:pPr algn="ctr" rtl="0" fontAlgn="ctr"/>
                      <a:r>
                        <a:rPr lang="es-SV" sz="1400" u="none" strike="noStrike">
                          <a:effectLst/>
                        </a:rPr>
                        <a:t>Sintomáticos Respiratorios Captados</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99 personas</a:t>
                      </a:r>
                      <a:endParaRPr lang="es-SV" sz="1400" b="0"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3761488564"/>
                  </a:ext>
                </a:extLst>
              </a:tr>
              <a:tr h="343439">
                <a:tc>
                  <a:txBody>
                    <a:bodyPr/>
                    <a:lstStyle/>
                    <a:p>
                      <a:pPr algn="ctr" rtl="0" fontAlgn="ctr"/>
                      <a:r>
                        <a:rPr lang="es-SV" sz="1400" u="none" strike="noStrike">
                          <a:effectLst/>
                        </a:rPr>
                        <a:t>Porcentaje de cumplimiento de BK</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99%</a:t>
                      </a:r>
                      <a:endParaRPr lang="es-SV" sz="1400" b="0"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3083487726"/>
                  </a:ext>
                </a:extLst>
              </a:tr>
              <a:tr h="343439">
                <a:tc>
                  <a:txBody>
                    <a:bodyPr/>
                    <a:lstStyle/>
                    <a:p>
                      <a:pPr algn="ctr" rtl="0" fontAlgn="ctr"/>
                      <a:r>
                        <a:rPr lang="es-SV" sz="1400" u="none" strike="noStrike">
                          <a:effectLst/>
                        </a:rPr>
                        <a:t>Casos TB Detectados</a:t>
                      </a:r>
                      <a:endParaRPr lang="es-SV" sz="1400" b="0" i="0" u="none" strike="noStrike">
                        <a:solidFill>
                          <a:srgbClr val="000000"/>
                        </a:solidFill>
                        <a:effectLst/>
                        <a:latin typeface="Plan" panose="020B0503030404020204"/>
                      </a:endParaRPr>
                    </a:p>
                  </a:txBody>
                  <a:tcPr marL="9525" marR="9525" marT="9525" marB="0" anchor="ctr"/>
                </a:tc>
                <a:tc>
                  <a:txBody>
                    <a:bodyPr/>
                    <a:lstStyle/>
                    <a:p>
                      <a:pPr algn="ctr" rtl="0" fontAlgn="ctr"/>
                      <a:r>
                        <a:rPr lang="es-SV" sz="1400" u="none" strike="noStrike">
                          <a:effectLst/>
                        </a:rPr>
                        <a:t>0</a:t>
                      </a:r>
                      <a:endParaRPr lang="es-SV" sz="1400" b="0" i="0" u="none" strike="noStrike">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1096057057"/>
                  </a:ext>
                </a:extLst>
              </a:tr>
              <a:tr h="343439">
                <a:tc>
                  <a:txBody>
                    <a:bodyPr/>
                    <a:lstStyle/>
                    <a:p>
                      <a:pPr algn="ctr" rtl="0" fontAlgn="ctr"/>
                      <a:r>
                        <a:rPr lang="es-SV" sz="1400" u="none" strike="noStrike" dirty="0">
                          <a:effectLst/>
                        </a:rPr>
                        <a:t>Cumplimiento de  meta </a:t>
                      </a:r>
                      <a:endParaRPr lang="es-SV" sz="1400" b="0" i="0" u="none" strike="noStrike" dirty="0">
                        <a:solidFill>
                          <a:srgbClr val="000000"/>
                        </a:solidFill>
                        <a:effectLst/>
                        <a:latin typeface="Plan" panose="020B0503030404020204"/>
                      </a:endParaRPr>
                    </a:p>
                  </a:txBody>
                  <a:tcPr marL="9525" marR="9525" marT="9525" marB="0" anchor="ctr"/>
                </a:tc>
                <a:tc>
                  <a:txBody>
                    <a:bodyPr/>
                    <a:lstStyle/>
                    <a:p>
                      <a:pPr algn="ctr" rtl="0" fontAlgn="ctr"/>
                      <a:r>
                        <a:rPr lang="es-SV" sz="1100" b="0" i="0" u="none" strike="noStrike" dirty="0" smtClean="0">
                          <a:solidFill>
                            <a:srgbClr val="000000"/>
                          </a:solidFill>
                          <a:effectLst/>
                          <a:latin typeface="Plan" panose="020B0503030404020204"/>
                        </a:rPr>
                        <a:t>3.9%</a:t>
                      </a:r>
                      <a:endParaRPr lang="es-SV" sz="1100" b="0" i="0" u="none" strike="noStrike" dirty="0">
                        <a:solidFill>
                          <a:srgbClr val="000000"/>
                        </a:solidFill>
                        <a:effectLst/>
                        <a:latin typeface="Plan" panose="020B0503030404020204"/>
                      </a:endParaRPr>
                    </a:p>
                  </a:txBody>
                  <a:tcPr marL="9525" marR="9525" marT="9525" marB="0" anchor="ctr"/>
                </a:tc>
                <a:extLst>
                  <a:ext uri="{0D108BD9-81ED-4DB2-BD59-A6C34878D82A}">
                    <a16:rowId xmlns:a16="http://schemas.microsoft.com/office/drawing/2014/main" xmlns="" val="4163131264"/>
                  </a:ext>
                </a:extLst>
              </a:tr>
            </a:tbl>
          </a:graphicData>
        </a:graphic>
      </p:graphicFrame>
    </p:spTree>
    <p:extLst>
      <p:ext uri="{BB962C8B-B14F-4D97-AF65-F5344CB8AC3E}">
        <p14:creationId xmlns:p14="http://schemas.microsoft.com/office/powerpoint/2010/main" xmlns="" val="1156667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88640"/>
            <a:ext cx="7543800" cy="504056"/>
          </a:xfrm>
        </p:spPr>
        <p:txBody>
          <a:bodyPr>
            <a:normAutofit/>
          </a:bodyPr>
          <a:lstStyle/>
          <a:p>
            <a:pPr algn="ctr"/>
            <a:r>
              <a:rPr lang="es-SV" sz="2800" b="1" dirty="0" smtClean="0">
                <a:solidFill>
                  <a:schemeClr val="accent2">
                    <a:lumMod val="75000"/>
                  </a:schemeClr>
                </a:solidFill>
              </a:rPr>
              <a:t>Alcance en el cumplimiento de Metas </a:t>
            </a:r>
            <a:endParaRPr lang="es-SV" sz="2800" b="1" dirty="0">
              <a:solidFill>
                <a:schemeClr val="accent2">
                  <a:lumMod val="75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832190052"/>
              </p:ext>
            </p:extLst>
          </p:nvPr>
        </p:nvGraphicFramePr>
        <p:xfrm>
          <a:off x="611560" y="1196752"/>
          <a:ext cx="7920880" cy="4766144"/>
        </p:xfrm>
        <a:graphic>
          <a:graphicData uri="http://schemas.openxmlformats.org/drawingml/2006/table">
            <a:tbl>
              <a:tblPr>
                <a:tableStyleId>{5C22544A-7EE6-4342-B048-85BDC9FD1C3A}</a:tableStyleId>
              </a:tblPr>
              <a:tblGrid>
                <a:gridCol w="1884284"/>
                <a:gridCol w="1456299"/>
                <a:gridCol w="1456299"/>
                <a:gridCol w="1456299"/>
                <a:gridCol w="1667699"/>
              </a:tblGrid>
              <a:tr h="450356">
                <a:tc>
                  <a:txBody>
                    <a:bodyPr/>
                    <a:lstStyle/>
                    <a:p>
                      <a:pPr algn="l" rtl="0" fontAlgn="ctr"/>
                      <a:r>
                        <a:rPr lang="es-SV" sz="1000" b="1" u="none" strike="noStrike" dirty="0">
                          <a:effectLst/>
                        </a:rPr>
                        <a:t>MUNICIPIO</a:t>
                      </a:r>
                      <a:endParaRPr lang="es-SV" sz="1000" b="1" i="0" u="none" strike="noStrike" dirty="0">
                        <a:solidFill>
                          <a:srgbClr val="FFFFFF"/>
                        </a:solidFill>
                        <a:effectLst/>
                        <a:latin typeface="Calibri" panose="020F0502020204030204" pitchFamily="34" charset="0"/>
                      </a:endParaRPr>
                    </a:p>
                  </a:txBody>
                  <a:tcPr marL="6783" marR="6783" marT="6783" marB="0" anchor="ctr"/>
                </a:tc>
                <a:tc>
                  <a:txBody>
                    <a:bodyPr/>
                    <a:lstStyle/>
                    <a:p>
                      <a:pPr algn="ctr" rtl="0" fontAlgn="ctr"/>
                      <a:r>
                        <a:rPr lang="es-SV" sz="1000" b="1" u="none" strike="noStrike" dirty="0">
                          <a:effectLst/>
                        </a:rPr>
                        <a:t>META SR A DICIEMBRE 2016</a:t>
                      </a:r>
                      <a:endParaRPr lang="es-SV" sz="1000" b="1" i="0" u="none" strike="noStrike" dirty="0">
                        <a:solidFill>
                          <a:srgbClr val="FFFFFF"/>
                        </a:solidFill>
                        <a:effectLst/>
                        <a:latin typeface="Calibri" panose="020F0502020204030204" pitchFamily="34" charset="0"/>
                      </a:endParaRPr>
                    </a:p>
                  </a:txBody>
                  <a:tcPr marL="6783" marR="6783" marT="6783" marB="0" anchor="ctr"/>
                </a:tc>
                <a:tc>
                  <a:txBody>
                    <a:bodyPr/>
                    <a:lstStyle/>
                    <a:p>
                      <a:pPr algn="ctr" rtl="0" fontAlgn="ctr"/>
                      <a:r>
                        <a:rPr lang="es-SV" sz="1000" b="1" u="none" strike="noStrike" dirty="0">
                          <a:effectLst/>
                        </a:rPr>
                        <a:t>NUMERO DE VIVIENDAS VISITADAS A DICIEMBRE 2016</a:t>
                      </a:r>
                      <a:endParaRPr lang="es-SV" sz="1000" b="1" i="0" u="none" strike="noStrike" dirty="0">
                        <a:solidFill>
                          <a:srgbClr val="000000"/>
                        </a:solidFill>
                        <a:effectLst/>
                        <a:latin typeface="Calibri" panose="020F0502020204030204" pitchFamily="34" charset="0"/>
                      </a:endParaRPr>
                    </a:p>
                  </a:txBody>
                  <a:tcPr marL="6783" marR="6783" marT="6783" marB="0" anchor="ctr"/>
                </a:tc>
                <a:tc>
                  <a:txBody>
                    <a:bodyPr/>
                    <a:lstStyle/>
                    <a:p>
                      <a:pPr algn="ctr" rtl="0" fontAlgn="ctr"/>
                      <a:r>
                        <a:rPr lang="es-SV" sz="1000" b="1" u="none" strike="noStrike" dirty="0">
                          <a:effectLst/>
                        </a:rPr>
                        <a:t>POBLACION VISITADA A DICIEMBRE 2016</a:t>
                      </a:r>
                      <a:endParaRPr lang="es-SV" sz="1000" b="1" i="0" u="none" strike="noStrike" dirty="0">
                        <a:solidFill>
                          <a:srgbClr val="000000"/>
                        </a:solidFill>
                        <a:effectLst/>
                        <a:latin typeface="Calibri" panose="020F0502020204030204" pitchFamily="34" charset="0"/>
                      </a:endParaRPr>
                    </a:p>
                  </a:txBody>
                  <a:tcPr marL="6783" marR="6783" marT="6783" marB="0" anchor="ctr"/>
                </a:tc>
                <a:tc>
                  <a:txBody>
                    <a:bodyPr/>
                    <a:lstStyle/>
                    <a:p>
                      <a:pPr algn="ctr" rtl="0" fontAlgn="ctr"/>
                      <a:r>
                        <a:rPr lang="es-SV" sz="1000" b="1" u="none" strike="noStrike" dirty="0">
                          <a:effectLst/>
                        </a:rPr>
                        <a:t>SINTOMATICOS RESPIRATORIOS CAPTADOS A DICIEMBRE 2016</a:t>
                      </a:r>
                      <a:endParaRPr lang="es-SV" sz="1000" b="1" i="0" u="none" strike="noStrike" dirty="0">
                        <a:solidFill>
                          <a:srgbClr val="000000"/>
                        </a:solidFill>
                        <a:effectLst/>
                        <a:latin typeface="Calibri" panose="020F0502020204030204" pitchFamily="34" charset="0"/>
                      </a:endParaRPr>
                    </a:p>
                  </a:txBody>
                  <a:tcPr marL="6783" marR="6783" marT="6783" marB="0" anchor="ctr"/>
                </a:tc>
              </a:tr>
              <a:tr h="177510">
                <a:tc>
                  <a:txBody>
                    <a:bodyPr/>
                    <a:lstStyle/>
                    <a:p>
                      <a:pPr algn="l" rtl="0" fontAlgn="ctr"/>
                      <a:r>
                        <a:rPr lang="es-SV" sz="1000" u="none" strike="noStrike" dirty="0" err="1">
                          <a:effectLst/>
                        </a:rPr>
                        <a:t>Guacotecti</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27</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dirty="0">
                          <a:effectLst/>
                        </a:rPr>
                        <a:t>26</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132</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7</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dirty="0">
                          <a:effectLst/>
                        </a:rPr>
                        <a:t>El Paraíso</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69</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54</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272</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16</a:t>
                      </a:r>
                      <a:endParaRPr lang="es-SV" sz="1000" b="0" i="0" u="none" strike="noStrike">
                        <a:solidFill>
                          <a:srgbClr val="000000"/>
                        </a:solidFill>
                        <a:effectLst/>
                        <a:latin typeface="Calibri" panose="020F0502020204030204" pitchFamily="34" charset="0"/>
                      </a:endParaRPr>
                    </a:p>
                  </a:txBody>
                  <a:tcPr marL="6783" marR="6783" marT="6783" marB="0" anchor="b"/>
                </a:tc>
              </a:tr>
              <a:tr h="346657">
                <a:tc>
                  <a:txBody>
                    <a:bodyPr/>
                    <a:lstStyle/>
                    <a:p>
                      <a:pPr algn="l" rtl="0" fontAlgn="ctr"/>
                      <a:r>
                        <a:rPr lang="es-SV" sz="1000" u="none" strike="noStrike" dirty="0">
                          <a:effectLst/>
                        </a:rPr>
                        <a:t>San </a:t>
                      </a:r>
                      <a:r>
                        <a:rPr lang="es-SV" sz="1000" u="none" strike="noStrike" dirty="0" err="1">
                          <a:effectLst/>
                        </a:rPr>
                        <a:t>Bartolome</a:t>
                      </a:r>
                      <a:r>
                        <a:rPr lang="es-SV" sz="1000" u="none" strike="noStrike" dirty="0">
                          <a:effectLst/>
                        </a:rPr>
                        <a:t> </a:t>
                      </a:r>
                      <a:r>
                        <a:rPr lang="es-SV" sz="1000" u="none" strike="noStrike" dirty="0" err="1">
                          <a:effectLst/>
                        </a:rPr>
                        <a:t>Perulapía</a:t>
                      </a:r>
                      <a:r>
                        <a:rPr lang="es-SV" sz="1000" u="none" strike="noStrike" dirty="0">
                          <a:effectLst/>
                        </a:rPr>
                        <a:t> CU</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33</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3</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dirty="0">
                          <a:effectLst/>
                        </a:rPr>
                        <a:t>17</a:t>
                      </a:r>
                      <a:endParaRPr lang="es-SV" sz="1000" b="0"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0</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dirty="0" err="1">
                          <a:effectLst/>
                        </a:rPr>
                        <a:t>Talnique</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ctr"/>
                      <a:r>
                        <a:rPr lang="es-SV" sz="1000" u="none" strike="noStrike" dirty="0">
                          <a:effectLst/>
                        </a:rPr>
                        <a:t>45</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15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74</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0</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San Juan Opico</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295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40</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198</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11</a:t>
                      </a:r>
                      <a:endParaRPr lang="es-SV" sz="1000" b="0" i="0" u="none" strike="noStrike">
                        <a:solidFill>
                          <a:srgbClr val="000000"/>
                        </a:solidFill>
                        <a:effectLst/>
                        <a:latin typeface="Calibri" panose="020F0502020204030204" pitchFamily="34" charset="0"/>
                      </a:endParaRPr>
                    </a:p>
                  </a:txBody>
                  <a:tcPr marL="6783" marR="6783" marT="6783" marB="0" anchor="b"/>
                </a:tc>
              </a:tr>
              <a:tr h="291407">
                <a:tc>
                  <a:txBody>
                    <a:bodyPr/>
                    <a:lstStyle/>
                    <a:p>
                      <a:pPr algn="l" rtl="0" fontAlgn="ctr"/>
                      <a:r>
                        <a:rPr lang="es-SV" sz="1000" u="none" strike="noStrike">
                          <a:effectLst/>
                        </a:rPr>
                        <a:t>Puerto La Libertad</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dirty="0">
                          <a:effectLst/>
                        </a:rPr>
                        <a:t>262</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10</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49</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dirty="0">
                          <a:effectLst/>
                        </a:rPr>
                        <a:t>1</a:t>
                      </a:r>
                      <a:endParaRPr lang="es-SV" sz="1000" b="0" i="0" u="none" strike="noStrike" dirty="0">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Anamorós</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118</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dirty="0">
                          <a:effectLst/>
                        </a:rPr>
                        <a:t>76</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379</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2</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dirty="0">
                          <a:effectLst/>
                        </a:rPr>
                        <a:t>San Alejo</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52</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dirty="0">
                          <a:effectLst/>
                        </a:rPr>
                        <a:t>12</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58</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3</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Pasaquina</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68</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dirty="0">
                          <a:effectLst/>
                        </a:rPr>
                        <a:t>0</a:t>
                      </a:r>
                      <a:endParaRPr lang="es-SV" sz="1000" b="0" i="0" u="none" strike="noStrike" dirty="0">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0</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0</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Jocoro</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45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12</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dirty="0">
                          <a:effectLst/>
                        </a:rPr>
                        <a:t>58</a:t>
                      </a:r>
                      <a:endParaRPr lang="es-SV" sz="1000" b="0"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1</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Osicala</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74</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43</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dirty="0">
                          <a:effectLst/>
                        </a:rPr>
                        <a:t>215</a:t>
                      </a:r>
                      <a:endParaRPr lang="es-SV" sz="1000" b="0"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9</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Chinameca</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98</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6</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dirty="0">
                          <a:effectLst/>
                        </a:rPr>
                        <a:t>32</a:t>
                      </a:r>
                      <a:endParaRPr lang="es-SV" sz="1000" b="0"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0</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Moncagua</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77</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43</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dirty="0">
                          <a:effectLst/>
                        </a:rPr>
                        <a:t>215</a:t>
                      </a:r>
                      <a:endParaRPr lang="es-SV" sz="1000" b="0"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8</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Tonacatepeque</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341</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15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74</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dirty="0">
                          <a:effectLst/>
                        </a:rPr>
                        <a:t>2</a:t>
                      </a:r>
                      <a:endParaRPr lang="es-SV" sz="1000" b="0" i="0" u="none" strike="noStrike" dirty="0">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Ayutuxtepeque</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65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12</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58</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1</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Cuscatancingo</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236</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20</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98</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a:effectLst/>
                        </a:rPr>
                        <a:t>3</a:t>
                      </a:r>
                      <a:endParaRPr lang="es-SV" sz="1000" b="0" i="0" u="none" strike="noStrike">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Santo Tomas</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95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26</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132</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dirty="0">
                          <a:effectLst/>
                        </a:rPr>
                        <a:t>9</a:t>
                      </a:r>
                      <a:endParaRPr lang="es-SV" sz="1000" b="0" i="0" u="none" strike="noStrike" dirty="0">
                        <a:solidFill>
                          <a:srgbClr val="000000"/>
                        </a:solidFill>
                        <a:effectLst/>
                        <a:latin typeface="Calibri" panose="020F0502020204030204" pitchFamily="34" charset="0"/>
                      </a:endParaRPr>
                    </a:p>
                  </a:txBody>
                  <a:tcPr marL="6783" marR="6783" marT="6783" marB="0" anchor="b"/>
                </a:tc>
              </a:tr>
              <a:tr h="291407">
                <a:tc>
                  <a:txBody>
                    <a:bodyPr/>
                    <a:lstStyle/>
                    <a:p>
                      <a:pPr algn="l" rtl="0" fontAlgn="ctr"/>
                      <a:r>
                        <a:rPr lang="es-SV" sz="1000" u="none" strike="noStrike">
                          <a:effectLst/>
                        </a:rPr>
                        <a:t>Santiago Texacuangos</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58</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25</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dirty="0">
                          <a:effectLst/>
                        </a:rPr>
                        <a:t>0</a:t>
                      </a:r>
                      <a:endParaRPr lang="es-SV" sz="1000" b="0" i="0" u="none" strike="noStrike" dirty="0">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Metapán</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285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28</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140</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dirty="0">
                          <a:effectLst/>
                        </a:rPr>
                        <a:t>6</a:t>
                      </a:r>
                      <a:endParaRPr lang="es-SV" sz="1000" b="0" i="0" u="none" strike="noStrike" dirty="0">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Armenia</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106</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71</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353</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dirty="0">
                          <a:effectLst/>
                        </a:rPr>
                        <a:t>19</a:t>
                      </a:r>
                      <a:endParaRPr lang="es-SV" sz="1000" b="0" i="0" u="none" strike="noStrike" dirty="0">
                        <a:solidFill>
                          <a:srgbClr val="000000"/>
                        </a:solidFill>
                        <a:effectLst/>
                        <a:latin typeface="Calibri" panose="020F0502020204030204" pitchFamily="34" charset="0"/>
                      </a:endParaRPr>
                    </a:p>
                  </a:txBody>
                  <a:tcPr marL="6783" marR="6783" marT="6783" marB="0" anchor="b"/>
                </a:tc>
              </a:tr>
              <a:tr h="177510">
                <a:tc>
                  <a:txBody>
                    <a:bodyPr/>
                    <a:lstStyle/>
                    <a:p>
                      <a:pPr algn="l" rtl="0" fontAlgn="ctr"/>
                      <a:r>
                        <a:rPr lang="es-SV" sz="1000" u="none" strike="noStrike">
                          <a:effectLst/>
                        </a:rPr>
                        <a:t>San Julián</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95</a:t>
                      </a:r>
                      <a:endParaRPr lang="es-SV" sz="1000" b="0" i="0" u="none" strike="noStrike">
                        <a:solidFill>
                          <a:srgbClr val="000000"/>
                        </a:solidFill>
                        <a:effectLst/>
                        <a:latin typeface="Liberation Sans"/>
                      </a:endParaRPr>
                    </a:p>
                  </a:txBody>
                  <a:tcPr marL="6783" marR="6783" marT="6783" marB="0" anchor="ctr"/>
                </a:tc>
                <a:tc>
                  <a:txBody>
                    <a:bodyPr/>
                    <a:lstStyle/>
                    <a:p>
                      <a:pPr algn="ctr" rtl="0" fontAlgn="ctr"/>
                      <a:r>
                        <a:rPr lang="es-SV" sz="1000" u="none" strike="noStrike">
                          <a:effectLst/>
                        </a:rPr>
                        <a:t>6</a:t>
                      </a:r>
                      <a:endParaRPr lang="es-SV" sz="1000" b="0" i="0" u="none" strike="noStrike">
                        <a:solidFill>
                          <a:srgbClr val="000000"/>
                        </a:solidFill>
                        <a:effectLst/>
                        <a:latin typeface="Liberation Sans"/>
                      </a:endParaRPr>
                    </a:p>
                  </a:txBody>
                  <a:tcPr marL="6783" marR="6783" marT="6783" marB="0" anchor="ctr"/>
                </a:tc>
                <a:tc>
                  <a:txBody>
                    <a:bodyPr/>
                    <a:lstStyle/>
                    <a:p>
                      <a:pPr algn="ctr" rtl="0" fontAlgn="b"/>
                      <a:r>
                        <a:rPr lang="es-SV" sz="1000" u="none" strike="noStrike">
                          <a:effectLst/>
                        </a:rPr>
                        <a:t>32</a:t>
                      </a:r>
                      <a:endParaRPr lang="es-SV" sz="1000" b="0" i="0" u="none" strike="noStrike">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000" u="none" strike="noStrike" dirty="0">
                          <a:effectLst/>
                        </a:rPr>
                        <a:t>1</a:t>
                      </a:r>
                      <a:endParaRPr lang="es-SV" sz="1000" b="0" i="0" u="none" strike="noStrike" dirty="0">
                        <a:solidFill>
                          <a:srgbClr val="000000"/>
                        </a:solidFill>
                        <a:effectLst/>
                        <a:latin typeface="Calibri" panose="020F0502020204030204" pitchFamily="34" charset="0"/>
                      </a:endParaRPr>
                    </a:p>
                  </a:txBody>
                  <a:tcPr marL="6783" marR="6783" marT="6783" marB="0" anchor="b"/>
                </a:tc>
              </a:tr>
              <a:tr h="177510">
                <a:tc>
                  <a:txBody>
                    <a:bodyPr/>
                    <a:lstStyle/>
                    <a:p>
                      <a:pPr algn="r" rtl="0" fontAlgn="ctr"/>
                      <a:r>
                        <a:rPr lang="es-SV" sz="1000" u="none" strike="noStrike">
                          <a:effectLst/>
                        </a:rPr>
                        <a:t> </a:t>
                      </a:r>
                      <a:endParaRPr lang="es-SV" sz="1000" b="1" i="0" u="none" strike="noStrike">
                        <a:solidFill>
                          <a:srgbClr val="000000"/>
                        </a:solidFill>
                        <a:effectLst/>
                        <a:latin typeface="Liberation Sans"/>
                      </a:endParaRPr>
                    </a:p>
                  </a:txBody>
                  <a:tcPr marL="6783" marR="6783" marT="6783" marB="0" anchor="ctr"/>
                </a:tc>
                <a:tc>
                  <a:txBody>
                    <a:bodyPr/>
                    <a:lstStyle/>
                    <a:p>
                      <a:pPr algn="ctr" rtl="0" fontAlgn="b"/>
                      <a:r>
                        <a:rPr lang="es-SV" sz="1100" b="1" u="none" strike="noStrike" dirty="0">
                          <a:effectLst/>
                        </a:rPr>
                        <a:t>2537</a:t>
                      </a:r>
                      <a:endParaRPr lang="es-SV" sz="1100" b="1"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100" b="1" u="none" strike="noStrike" dirty="0">
                          <a:effectLst/>
                        </a:rPr>
                        <a:t>522</a:t>
                      </a:r>
                      <a:endParaRPr lang="es-SV" sz="1100" b="1"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100" b="1" u="none" strike="noStrike" dirty="0">
                          <a:effectLst/>
                        </a:rPr>
                        <a:t>2610</a:t>
                      </a:r>
                      <a:endParaRPr lang="es-SV" sz="1100" b="1" i="0" u="none" strike="noStrike" dirty="0">
                        <a:solidFill>
                          <a:srgbClr val="000000"/>
                        </a:solidFill>
                        <a:effectLst/>
                        <a:latin typeface="Calibri" panose="020F0502020204030204" pitchFamily="34" charset="0"/>
                      </a:endParaRPr>
                    </a:p>
                  </a:txBody>
                  <a:tcPr marL="6783" marR="6783" marT="6783" marB="0" anchor="b"/>
                </a:tc>
                <a:tc>
                  <a:txBody>
                    <a:bodyPr/>
                    <a:lstStyle/>
                    <a:p>
                      <a:pPr algn="ctr" rtl="0" fontAlgn="b"/>
                      <a:r>
                        <a:rPr lang="es-SV" sz="1100" b="1" u="none" strike="noStrike" dirty="0">
                          <a:effectLst/>
                        </a:rPr>
                        <a:t>99</a:t>
                      </a:r>
                      <a:endParaRPr lang="es-SV" sz="1100" b="1" i="0" u="none" strike="noStrike" dirty="0">
                        <a:solidFill>
                          <a:srgbClr val="000000"/>
                        </a:solidFill>
                        <a:effectLst/>
                        <a:latin typeface="Calibri" panose="020F0502020204030204" pitchFamily="34" charset="0"/>
                      </a:endParaRPr>
                    </a:p>
                  </a:txBody>
                  <a:tcPr marL="6783" marR="6783" marT="6783" marB="0" anchor="b"/>
                </a:tc>
              </a:tr>
            </a:tbl>
          </a:graphicData>
        </a:graphic>
      </p:graphicFrame>
    </p:spTree>
    <p:extLst>
      <p:ext uri="{BB962C8B-B14F-4D97-AF65-F5344CB8AC3E}">
        <p14:creationId xmlns:p14="http://schemas.microsoft.com/office/powerpoint/2010/main" xmlns="" val="1885691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59" y="116632"/>
            <a:ext cx="7776864" cy="504057"/>
          </a:xfrm>
        </p:spPr>
        <p:txBody>
          <a:bodyPr>
            <a:normAutofit fontScale="90000"/>
          </a:bodyPr>
          <a:lstStyle/>
          <a:p>
            <a:pPr algn="ctr"/>
            <a:r>
              <a:rPr lang="es-SV" sz="3200" b="1" dirty="0" smtClean="0">
                <a:solidFill>
                  <a:schemeClr val="accent2"/>
                </a:solidFill>
              </a:rPr>
              <a:t>Limitantes y apoyo en la ejecución del proyecto</a:t>
            </a:r>
            <a:endParaRPr lang="es-SV" sz="3200" b="1" dirty="0">
              <a:solidFill>
                <a:schemeClr val="accent2"/>
              </a:solidFill>
            </a:endParaRPr>
          </a:p>
        </p:txBody>
      </p:sp>
      <p:sp>
        <p:nvSpPr>
          <p:cNvPr id="3" name="Marcador de contenido 2"/>
          <p:cNvSpPr>
            <a:spLocks noGrp="1"/>
          </p:cNvSpPr>
          <p:nvPr>
            <p:ph idx="1"/>
          </p:nvPr>
        </p:nvSpPr>
        <p:spPr/>
        <p:txBody>
          <a:bodyPr/>
          <a:lstStyle/>
          <a:p>
            <a:endParaRPr lang="es-SV"/>
          </a:p>
        </p:txBody>
      </p:sp>
      <p:graphicFrame>
        <p:nvGraphicFramePr>
          <p:cNvPr id="4" name="Marcador de contenido 1"/>
          <p:cNvGraphicFramePr>
            <a:graphicFrameLocks/>
          </p:cNvGraphicFramePr>
          <p:nvPr>
            <p:extLst>
              <p:ext uri="{D42A27DB-BD31-4B8C-83A1-F6EECF244321}">
                <p14:modId xmlns:p14="http://schemas.microsoft.com/office/powerpoint/2010/main" xmlns="" val="3565065753"/>
              </p:ext>
            </p:extLst>
          </p:nvPr>
        </p:nvGraphicFramePr>
        <p:xfrm>
          <a:off x="107504" y="813988"/>
          <a:ext cx="8928992" cy="5960567"/>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xmlns="" val="812511566"/>
                    </a:ext>
                  </a:extLst>
                </a:gridCol>
                <a:gridCol w="4464496">
                  <a:extLst>
                    <a:ext uri="{9D8B030D-6E8A-4147-A177-3AD203B41FA5}">
                      <a16:colId xmlns:a16="http://schemas.microsoft.com/office/drawing/2014/main" xmlns="" val="3601446813"/>
                    </a:ext>
                  </a:extLst>
                </a:gridCol>
              </a:tblGrid>
              <a:tr h="481841">
                <a:tc>
                  <a:txBody>
                    <a:bodyPr/>
                    <a:lstStyle/>
                    <a:p>
                      <a:pPr algn="ctr"/>
                      <a:r>
                        <a:rPr lang="es-SV" sz="1600" dirty="0" smtClean="0"/>
                        <a:t>Limitantes en campo</a:t>
                      </a:r>
                      <a:endParaRPr lang="es-SV" sz="1600" dirty="0"/>
                    </a:p>
                  </a:txBody>
                  <a:tcPr/>
                </a:tc>
                <a:tc>
                  <a:txBody>
                    <a:bodyPr/>
                    <a:lstStyle/>
                    <a:p>
                      <a:pPr algn="ctr"/>
                      <a:r>
                        <a:rPr lang="es-SV" sz="1600" dirty="0" smtClean="0"/>
                        <a:t>Apoyo</a:t>
                      </a:r>
                      <a:r>
                        <a:rPr lang="es-SV" sz="1600" baseline="0" dirty="0" smtClean="0"/>
                        <a:t>  recibido por MINSAL.</a:t>
                      </a:r>
                      <a:endParaRPr lang="es-SV" sz="1600" dirty="0"/>
                    </a:p>
                  </a:txBody>
                  <a:tcPr/>
                </a:tc>
                <a:extLst>
                  <a:ext uri="{0D108BD9-81ED-4DB2-BD59-A6C34878D82A}">
                    <a16:rowId xmlns:a16="http://schemas.microsoft.com/office/drawing/2014/main" xmlns="" val="318404135"/>
                  </a:ext>
                </a:extLst>
              </a:tr>
              <a:tr h="684721">
                <a:tc>
                  <a:txBody>
                    <a:bodyPr/>
                    <a:lstStyle/>
                    <a:p>
                      <a:r>
                        <a:rPr lang="es-SV" sz="1600" dirty="0" smtClean="0"/>
                        <a:t>Visibilización</a:t>
                      </a:r>
                      <a:r>
                        <a:rPr lang="es-SV" sz="1600" baseline="0" dirty="0" smtClean="0"/>
                        <a:t> para  voluntarios</a:t>
                      </a:r>
                      <a:endParaRPr lang="es-SV" sz="1600" dirty="0"/>
                    </a:p>
                  </a:txBody>
                  <a:tcPr/>
                </a:tc>
                <a:tc>
                  <a:txBody>
                    <a:bodyPr/>
                    <a:lstStyle/>
                    <a:p>
                      <a:pPr marL="0" indent="0">
                        <a:buNone/>
                      </a:pPr>
                      <a:r>
                        <a:rPr lang="es-SV" sz="1600" dirty="0" smtClean="0"/>
                        <a:t>60 Camisetas (7 dic 2016)</a:t>
                      </a:r>
                      <a:r>
                        <a:rPr lang="es-SV" sz="1600" baseline="0" dirty="0" smtClean="0"/>
                        <a:t> y  29 el  25 de  enero 2017 y </a:t>
                      </a:r>
                      <a:r>
                        <a:rPr lang="es-SV" sz="1600" dirty="0" smtClean="0"/>
                        <a:t>30</a:t>
                      </a:r>
                      <a:r>
                        <a:rPr lang="es-SV" sz="1600" baseline="0" dirty="0" smtClean="0"/>
                        <a:t> gorras ( 7 diciembre 2016)</a:t>
                      </a:r>
                      <a:endParaRPr lang="es-SV" sz="1600" dirty="0" smtClean="0"/>
                    </a:p>
                  </a:txBody>
                  <a:tcPr/>
                </a:tc>
                <a:extLst>
                  <a:ext uri="{0D108BD9-81ED-4DB2-BD59-A6C34878D82A}">
                    <a16:rowId xmlns:a16="http://schemas.microsoft.com/office/drawing/2014/main" xmlns="" val="3342799790"/>
                  </a:ext>
                </a:extLst>
              </a:tr>
              <a:tr h="368330">
                <a:tc>
                  <a:txBody>
                    <a:bodyPr/>
                    <a:lstStyle/>
                    <a:p>
                      <a:r>
                        <a:rPr lang="es-SV" sz="1600" dirty="0" smtClean="0"/>
                        <a:t>Material  Educativo  </a:t>
                      </a:r>
                      <a:endParaRPr lang="es-SV" sz="1600" dirty="0"/>
                    </a:p>
                  </a:txBody>
                  <a:tcPr/>
                </a:tc>
                <a:tc>
                  <a:txBody>
                    <a:bodyPr/>
                    <a:lstStyle/>
                    <a:p>
                      <a:r>
                        <a:rPr lang="es-SV" sz="1600" dirty="0" smtClean="0"/>
                        <a:t>Guias, cartillas y laminas recibidas  20 febrero</a:t>
                      </a:r>
                      <a:r>
                        <a:rPr lang="es-SV" sz="1600" baseline="0" dirty="0" smtClean="0"/>
                        <a:t> 2017.</a:t>
                      </a:r>
                      <a:endParaRPr lang="es-SV" sz="1600" dirty="0"/>
                    </a:p>
                  </a:txBody>
                  <a:tcPr/>
                </a:tc>
                <a:extLst>
                  <a:ext uri="{0D108BD9-81ED-4DB2-BD59-A6C34878D82A}">
                    <a16:rowId xmlns:a16="http://schemas.microsoft.com/office/drawing/2014/main" xmlns="" val="2037354222"/>
                  </a:ext>
                </a:extLst>
              </a:tr>
              <a:tr h="497043">
                <a:tc>
                  <a:txBody>
                    <a:bodyPr/>
                    <a:lstStyle/>
                    <a:p>
                      <a:r>
                        <a:rPr lang="es-SV" sz="1600" smtClean="0"/>
                        <a:t>Material  bioseguridad</a:t>
                      </a:r>
                      <a:r>
                        <a:rPr lang="es-SV" sz="1600" baseline="0" smtClean="0"/>
                        <a:t> para  voluntarios </a:t>
                      </a:r>
                      <a:endParaRPr lang="es-SV" sz="1600"/>
                    </a:p>
                  </a:txBody>
                  <a:tcPr/>
                </a:tc>
                <a:tc>
                  <a:txBody>
                    <a:bodyPr/>
                    <a:lstStyle/>
                    <a:p>
                      <a:r>
                        <a:rPr lang="es-SV" sz="1600" dirty="0" smtClean="0"/>
                        <a:t>Cajas  trasportadoras</a:t>
                      </a:r>
                      <a:r>
                        <a:rPr lang="es-SV" sz="1600" baseline="0" dirty="0" smtClean="0"/>
                        <a:t> con sus bolsos (137)</a:t>
                      </a:r>
                      <a:r>
                        <a:rPr lang="es-SV" sz="1600" dirty="0" smtClean="0"/>
                        <a:t> </a:t>
                      </a:r>
                      <a:r>
                        <a:rPr lang="es-SV" sz="1600" baseline="0" dirty="0" smtClean="0"/>
                        <a:t> y termos (40) (recibidos  13  febrero 2017)</a:t>
                      </a:r>
                      <a:endParaRPr lang="es-SV" sz="1600" dirty="0"/>
                    </a:p>
                  </a:txBody>
                  <a:tcPr/>
                </a:tc>
                <a:extLst>
                  <a:ext uri="{0D108BD9-81ED-4DB2-BD59-A6C34878D82A}">
                    <a16:rowId xmlns:a16="http://schemas.microsoft.com/office/drawing/2014/main" xmlns="" val="2874528705"/>
                  </a:ext>
                </a:extLst>
              </a:tr>
              <a:tr h="789032">
                <a:tc>
                  <a:txBody>
                    <a:bodyPr/>
                    <a:lstStyle/>
                    <a:p>
                      <a:r>
                        <a:rPr lang="es-SV" sz="1600" dirty="0" smtClean="0"/>
                        <a:t>Material</a:t>
                      </a:r>
                      <a:r>
                        <a:rPr lang="es-SV" sz="1600" baseline="0" dirty="0" smtClean="0"/>
                        <a:t>  educativo e  instrumentos de  registro</a:t>
                      </a:r>
                      <a:endParaRPr lang="es-SV" sz="1600" dirty="0"/>
                    </a:p>
                  </a:txBody>
                  <a:tcPr/>
                </a:tc>
                <a:tc>
                  <a:txBody>
                    <a:bodyPr/>
                    <a:lstStyle/>
                    <a:p>
                      <a:r>
                        <a:rPr lang="es-SV" sz="1600" dirty="0" smtClean="0"/>
                        <a:t>Módulos</a:t>
                      </a:r>
                      <a:r>
                        <a:rPr lang="es-SV" sz="1600" baseline="0" dirty="0" smtClean="0"/>
                        <a:t> de  capacitación , normas, rotafólios (27 sept 2016)/</a:t>
                      </a:r>
                      <a:r>
                        <a:rPr lang="es-SV" sz="1600" dirty="0" smtClean="0"/>
                        <a:t>PCT-2</a:t>
                      </a:r>
                      <a:r>
                        <a:rPr lang="es-SV" sz="1600" baseline="0" dirty="0" smtClean="0"/>
                        <a:t> y 3, afiches  y  brochure ( 7 diciembre 2016)</a:t>
                      </a:r>
                      <a:endParaRPr lang="es-SV" sz="1600" dirty="0"/>
                    </a:p>
                  </a:txBody>
                  <a:tcPr/>
                </a:tc>
                <a:extLst>
                  <a:ext uri="{0D108BD9-81ED-4DB2-BD59-A6C34878D82A}">
                    <a16:rowId xmlns:a16="http://schemas.microsoft.com/office/drawing/2014/main" xmlns="" val="1339032768"/>
                  </a:ext>
                </a:extLst>
              </a:tr>
              <a:tr h="646155">
                <a:tc>
                  <a:txBody>
                    <a:bodyPr/>
                    <a:lstStyle/>
                    <a:p>
                      <a:r>
                        <a:rPr lang="es-SV" sz="1600" smtClean="0"/>
                        <a:t>Procesos de capacitación a Red de voluntarios ha generado inversión</a:t>
                      </a:r>
                      <a:r>
                        <a:rPr lang="es-SV" sz="1600" baseline="0" smtClean="0"/>
                        <a:t> de tiempo considerable</a:t>
                      </a:r>
                      <a:endParaRPr lang="es-SV" sz="1600"/>
                    </a:p>
                  </a:txBody>
                  <a:tcPr/>
                </a:tc>
                <a:tc>
                  <a:txBody>
                    <a:bodyPr/>
                    <a:lstStyle/>
                    <a:p>
                      <a:r>
                        <a:rPr lang="es-SV" sz="1600" smtClean="0"/>
                        <a:t>Monitoreo por parte Unidad Ejecutora del</a:t>
                      </a:r>
                      <a:r>
                        <a:rPr lang="es-SV" sz="1600" baseline="0" smtClean="0"/>
                        <a:t> Fondo Mundial en las diversas jornadas</a:t>
                      </a:r>
                      <a:endParaRPr lang="es-SV" sz="1600"/>
                    </a:p>
                  </a:txBody>
                  <a:tcPr/>
                </a:tc>
                <a:extLst>
                  <a:ext uri="{0D108BD9-81ED-4DB2-BD59-A6C34878D82A}">
                    <a16:rowId xmlns:a16="http://schemas.microsoft.com/office/drawing/2014/main" xmlns="" val="2672349247"/>
                  </a:ext>
                </a:extLst>
              </a:tr>
              <a:tr h="695435">
                <a:tc>
                  <a:txBody>
                    <a:bodyPr/>
                    <a:lstStyle/>
                    <a:p>
                      <a:r>
                        <a:rPr lang="es-SV" sz="1600" kern="1200" dirty="0" smtClean="0">
                          <a:solidFill>
                            <a:schemeClr val="dk1"/>
                          </a:solidFill>
                          <a:latin typeface="+mn-lt"/>
                          <a:ea typeface="+mn-ea"/>
                          <a:cs typeface="+mn-cs"/>
                        </a:rPr>
                        <a:t>Sectorización  de las  zonas  de  trabajo por la  pandillas lo que limita  los  ingresos  a las comunidades</a:t>
                      </a:r>
                      <a:endParaRPr lang="es-SV" sz="1600" kern="1200" dirty="0">
                        <a:solidFill>
                          <a:schemeClr val="dk1"/>
                        </a:solidFill>
                        <a:latin typeface="+mn-lt"/>
                        <a:ea typeface="+mn-ea"/>
                        <a:cs typeface="+mn-cs"/>
                      </a:endParaRPr>
                    </a:p>
                  </a:txBody>
                  <a:tcPr/>
                </a:tc>
                <a:tc>
                  <a:txBody>
                    <a:bodyPr/>
                    <a:lstStyle/>
                    <a:p>
                      <a:r>
                        <a:rPr lang="es-SV" sz="1600" dirty="0" smtClean="0"/>
                        <a:t>Acompañamiento de las UCSF en jornadas de visitas domiciliares </a:t>
                      </a:r>
                      <a:endParaRPr lang="es-SV" sz="1600" dirty="0"/>
                    </a:p>
                  </a:txBody>
                  <a:tcPr/>
                </a:tc>
                <a:extLst>
                  <a:ext uri="{0D108BD9-81ED-4DB2-BD59-A6C34878D82A}">
                    <a16:rowId xmlns:a16="http://schemas.microsoft.com/office/drawing/2014/main" xmlns="" val="917906064"/>
                  </a:ext>
                </a:extLst>
              </a:tr>
              <a:tr h="887602">
                <a:tc>
                  <a:txBody>
                    <a:bodyPr/>
                    <a:lstStyle/>
                    <a:p>
                      <a:r>
                        <a:rPr lang="es-SV" sz="1600" dirty="0" smtClean="0"/>
                        <a:t>Resolución</a:t>
                      </a:r>
                      <a:r>
                        <a:rPr lang="es-SV" sz="1600" baseline="0" dirty="0" smtClean="0"/>
                        <a:t> de limitantes (No se cuenta con Microscopios, refieren solamente aceptar muestras 3 días específicos por semana, condiciona la cantidad de muestras a recibir por dia) </a:t>
                      </a:r>
                      <a:r>
                        <a:rPr lang="es-SV" sz="1600" dirty="0" smtClean="0"/>
                        <a:t>para la recepción de muestras baciloscopias</a:t>
                      </a:r>
                      <a:r>
                        <a:rPr lang="es-SV" sz="1600" baseline="0" dirty="0" smtClean="0"/>
                        <a:t> por parte de laboratorios de diferentes municipios. </a:t>
                      </a:r>
                      <a:endParaRPr lang="es-SV" sz="1600" dirty="0"/>
                    </a:p>
                  </a:txBody>
                  <a:tcPr/>
                </a:tc>
                <a:tc>
                  <a:txBody>
                    <a:bodyPr/>
                    <a:lstStyle/>
                    <a:p>
                      <a:r>
                        <a:rPr lang="es-SV" sz="1600" dirty="0" smtClean="0"/>
                        <a:t>PNTYER</a:t>
                      </a:r>
                      <a:r>
                        <a:rPr lang="es-SV" sz="1600" baseline="0" dirty="0" smtClean="0"/>
                        <a:t> ha generado una reunión para presentar a Plan la resolución de las limitantes en UCSF Puerto de La Libertad (marzo 2017). Se ha evidenciado estas situaciones al referente de Contrato para la búsqueda de soluciones en conjunto.</a:t>
                      </a:r>
                      <a:endParaRPr lang="es-SV" sz="1600" dirty="0"/>
                    </a:p>
                  </a:txBody>
                  <a:tcPr/>
                </a:tc>
                <a:extLst>
                  <a:ext uri="{0D108BD9-81ED-4DB2-BD59-A6C34878D82A}">
                    <a16:rowId xmlns:a16="http://schemas.microsoft.com/office/drawing/2014/main" xmlns="" val="3412245549"/>
                  </a:ext>
                </a:extLst>
              </a:tr>
            </a:tbl>
          </a:graphicData>
        </a:graphic>
      </p:graphicFrame>
    </p:spTree>
    <p:extLst>
      <p:ext uri="{BB962C8B-B14F-4D97-AF65-F5344CB8AC3E}">
        <p14:creationId xmlns:p14="http://schemas.microsoft.com/office/powerpoint/2010/main" xmlns="" val="1512786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1913</TotalTime>
  <Words>936</Words>
  <Application>Microsoft Office PowerPoint</Application>
  <PresentationFormat>Presentación en pantalla (4:3)</PresentationFormat>
  <Paragraphs>321</Paragraphs>
  <Slides>18</Slides>
  <Notes>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Retrospección</vt:lpstr>
      <vt:lpstr>Diapositiva 1</vt:lpstr>
      <vt:lpstr>Diapositiva 2</vt:lpstr>
      <vt:lpstr>Diapositiva 3</vt:lpstr>
      <vt:lpstr>ZONAS  DE  INTERVENCION</vt:lpstr>
      <vt:lpstr>PROYECCION DE METAS A CUMPLIR POR AÑO</vt:lpstr>
      <vt:lpstr>LINEA DE TIEMPO DE INICIO DE PROYECTO</vt:lpstr>
      <vt:lpstr>RESUMEN DE ACCIONES COMUNITARIAS CLAVES IMPLEMENTADAS AL 31 DE DICIEMBRE 2016.</vt:lpstr>
      <vt:lpstr>Alcance en el cumplimiento de Metas </vt:lpstr>
      <vt:lpstr>Limitantes y apoyo en la ejecución del proyecto</vt:lpstr>
      <vt:lpstr>SITUACIÓN ACTUAL</vt:lpstr>
      <vt:lpstr>Siguientes pasos…</vt:lpstr>
      <vt:lpstr>Diapositiva 12</vt:lpstr>
      <vt:lpstr>Diapositiva 13</vt:lpstr>
      <vt:lpstr>Diapositiva 14</vt:lpstr>
      <vt:lpstr>Diapositiva 15</vt:lpstr>
      <vt:lpstr>Diapositiva 16</vt:lpstr>
      <vt:lpstr>Diapositiva 17</vt:lpstr>
      <vt:lpstr>Diapositiva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Yanira Guadalupe Chita de Orellana</dc:creator>
  <cp:lastModifiedBy>CCE</cp:lastModifiedBy>
  <cp:revision>154</cp:revision>
  <cp:lastPrinted>2017-03-09T16:02:09Z</cp:lastPrinted>
  <dcterms:created xsi:type="dcterms:W3CDTF">2016-08-11T19:40:48Z</dcterms:created>
  <dcterms:modified xsi:type="dcterms:W3CDTF">2017-03-17T17:21:28Z</dcterms:modified>
</cp:coreProperties>
</file>