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316" r:id="rId3"/>
    <p:sldId id="318" r:id="rId4"/>
    <p:sldId id="319" r:id="rId5"/>
    <p:sldId id="308" r:id="rId6"/>
    <p:sldId id="320" r:id="rId7"/>
    <p:sldId id="321" r:id="rId8"/>
    <p:sldId id="306" r:id="rId9"/>
  </p:sldIdLst>
  <p:sldSz cx="9144000" cy="6858000" type="screen4x3"/>
  <p:notesSz cx="7102475" cy="93884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114" d="100"/>
          <a:sy n="114" d="100"/>
        </p:scale>
        <p:origin x="15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F98D1-8A82-455C-AE8C-0EFCFE4041E0}" type="datetimeFigureOut">
              <a:rPr lang="es-SV" smtClean="0"/>
              <a:pPr/>
              <a:t>23/8/2017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88993-B6DA-4076-ADE9-839D1395608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1569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F93B5BE-A30C-43FB-8848-12C4773F44B6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A322833-2295-45EA-9EAF-8E696C092A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1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522B-734C-4158-AF22-ECD53C536201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elsalvador.org.sv/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facebook.com/MCPES20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323720" y="28243"/>
            <a:ext cx="1784784" cy="59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24 de agosto de 2017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83668" y="3787406"/>
            <a:ext cx="568863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1400" i="1" dirty="0">
                <a:latin typeface="Arial" panose="020B0604020202020204" pitchFamily="34" charset="0"/>
                <a:cs typeface="Arial" panose="020B0604020202020204" pitchFamily="34" charset="0"/>
              </a:rPr>
              <a:t>Dra. Celina de Miranda</a:t>
            </a:r>
          </a:p>
          <a:p>
            <a:r>
              <a:rPr lang="es-SV" sz="1400" i="1" dirty="0">
                <a:latin typeface="Arial" panose="020B0604020202020204" pitchFamily="34" charset="0"/>
                <a:cs typeface="Arial" panose="020B0604020202020204" pitchFamily="34" charset="0"/>
              </a:rPr>
              <a:t>Coordinara Comité de Propuestas MCP-ES</a:t>
            </a:r>
          </a:p>
          <a:p>
            <a:r>
              <a:rPr lang="es-SV" sz="1400" i="1" dirty="0">
                <a:latin typeface="Arial" panose="020B0604020202020204" pitchFamily="34" charset="0"/>
                <a:cs typeface="Arial" panose="020B0604020202020204" pitchFamily="34" charset="0"/>
              </a:rPr>
              <a:t>Directora Nacional de ONUSIDA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9672" y="2033080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SV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Ruta Crítica Comité de Propuestas</a:t>
            </a:r>
          </a:p>
        </p:txBody>
      </p:sp>
    </p:spTree>
    <p:extLst>
      <p:ext uri="{BB962C8B-B14F-4D97-AF65-F5344CB8AC3E}">
        <p14:creationId xmlns:p14="http://schemas.microsoft.com/office/powerpoint/2010/main" val="322953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7308304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Ruta Crítica</a:t>
            </a:r>
          </a:p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Ejecutivo de Propuestas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23528" y="1528821"/>
            <a:ext cx="842262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SV" sz="2000" dirty="0"/>
              <a:t>Reunión CP09-2017/ 26 de junio: </a:t>
            </a:r>
          </a:p>
          <a:p>
            <a:pPr marL="457200" indent="-457200">
              <a:buFont typeface="+mj-lt"/>
              <a:buAutoNum type="arabicPeriod"/>
            </a:pPr>
            <a:r>
              <a:rPr lang="es-SV" sz="2000" dirty="0"/>
              <a:t>Cumplimiento de compromisos de la voluntad de pago 2014-2016 VIH y TB</a:t>
            </a:r>
          </a:p>
          <a:p>
            <a:pPr marL="457200" indent="-457200">
              <a:buFont typeface="+mj-lt"/>
              <a:buAutoNum type="arabicPeriod"/>
            </a:pPr>
            <a:r>
              <a:rPr lang="es-SV" sz="2000" dirty="0"/>
              <a:t>Seguimiento a correo de gerente de portafolio Sra. Serena Buccini</a:t>
            </a:r>
          </a:p>
          <a:p>
            <a:endParaRPr lang="es-SV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SV" sz="2000" dirty="0"/>
              <a:t>Reunión CP10-2017/ 29 de junio: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Definir Ruta Crítica para los documentos de la solicitud de fondos de VIH</a:t>
            </a:r>
          </a:p>
          <a:p>
            <a:r>
              <a:rPr lang="es-ES" sz="2000" dirty="0"/>
              <a:t>        (Reunión con gerentes de programa/ MINSAL y PLAN)</a:t>
            </a:r>
          </a:p>
          <a:p>
            <a:endParaRPr lang="es-SV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/>
              <a:t>Reunión CP11-2017/ 04 de julio: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Resultado de la divulgación del PENM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Análisis conjunto sobre Sostenibilidad y transición</a:t>
            </a:r>
          </a:p>
          <a:p>
            <a:endParaRPr lang="es-E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dirty="0"/>
              <a:t>Reunión CP12-2017/ 11 de julio:</a:t>
            </a:r>
          </a:p>
          <a:p>
            <a:pPr marL="457200" indent="-457200">
              <a:buFont typeface="+mj-lt"/>
              <a:buAutoNum type="arabicPeriod"/>
            </a:pPr>
            <a:r>
              <a:rPr lang="es-SV" sz="2000" dirty="0"/>
              <a:t>Fono Conferencia gerente de portafolio Serena Buccini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907704" y="737477"/>
            <a:ext cx="499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b="1" dirty="0"/>
              <a:t>Puntos de agenda vistos en reuniones</a:t>
            </a:r>
          </a:p>
        </p:txBody>
      </p:sp>
    </p:spTree>
    <p:extLst>
      <p:ext uri="{BB962C8B-B14F-4D97-AF65-F5344CB8AC3E}">
        <p14:creationId xmlns:p14="http://schemas.microsoft.com/office/powerpoint/2010/main" val="106378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7308304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Ruta Crítica</a:t>
            </a:r>
          </a:p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Ejecutivo de Propuestas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23528" y="1484784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SV" sz="2000" dirty="0"/>
              <a:t>Reunión CP13-2017/ 18 de julio: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Revisión de Marco Modular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Revisión Objetivos de Propuestas VIH y TB</a:t>
            </a:r>
          </a:p>
          <a:p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/>
              <a:t>Reunión CP14-2017/ 20 de julio: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Revisión de actividades e Identificación de necesidades de financiamiento para procesos, según actividad 3.1 de la ruta crítica (PLAN internacional)</a:t>
            </a:r>
          </a:p>
          <a:p>
            <a:endParaRPr lang="es-E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dirty="0"/>
              <a:t>Reunión CP15-2017/ 26 de julio: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Análisis de información para solicitud de fondos FM</a:t>
            </a:r>
          </a:p>
          <a:p>
            <a:r>
              <a:rPr lang="es-ES" sz="2000" dirty="0"/>
              <a:t>	Sección 1: Contexto relacionado con la solicitud de financiamiento</a:t>
            </a:r>
          </a:p>
          <a:p>
            <a:r>
              <a:rPr lang="es-ES" sz="2000" dirty="0"/>
              <a:t>	a. Antecedentes: cambios en el contexto del país.</a:t>
            </a:r>
          </a:p>
          <a:p>
            <a:r>
              <a:rPr lang="es-ES" sz="2000" dirty="0"/>
              <a:t>	b. Resumen del contexto del país</a:t>
            </a:r>
          </a:p>
          <a:p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354689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7308304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Ruta Crítica</a:t>
            </a:r>
          </a:p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Ejecutivo de Propuestas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23528" y="1412776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SV" sz="2000" dirty="0"/>
              <a:t>Reunión CP16-2017/ 08 de agosto: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Insumos para la fono conferencia con Serena el próximo 15 de agosto.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Definición de comité para elaborar TDR´s para Plan de Sostenibilidad</a:t>
            </a:r>
          </a:p>
          <a:p>
            <a:endParaRPr lang="es-SV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SV" sz="2000" dirty="0"/>
              <a:t>Reunión CP17-2017/ 15 de agosto: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Fono conferencia con gerente de portafolio Sra. Serena Buccini </a:t>
            </a:r>
          </a:p>
          <a:p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/>
              <a:t>Reunión CP18-2017/ 22 agosto: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Revisión de documentos para determinar cambios en metas para actualización de PENM y marco desempeño</a:t>
            </a:r>
          </a:p>
          <a:p>
            <a:endParaRPr lang="es-ES" sz="2000" dirty="0"/>
          </a:p>
          <a:p>
            <a:endParaRPr lang="es-ES" sz="2000" dirty="0"/>
          </a:p>
          <a:p>
            <a:pPr algn="ctr"/>
            <a:endParaRPr lang="es-ES" sz="2000" dirty="0"/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s-ES" sz="2000" dirty="0"/>
              <a:t>PROXIMA REUNIÓN CP19-2017/ 25 DE AGOSTO:</a:t>
            </a:r>
          </a:p>
          <a:p>
            <a:pPr algn="ctr"/>
            <a:r>
              <a:rPr lang="es-ES" sz="2000" dirty="0"/>
              <a:t>Fono conferencia con gerente de portafolio Sra. Serena Buccini</a:t>
            </a:r>
          </a:p>
          <a:p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110386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296375"/>
            <a:ext cx="7308304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Reseña Fotográfica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E2F438-F090-481A-AEA9-B3B835C8F017}"/>
              </a:ext>
            </a:extLst>
          </p:cNvPr>
          <p:cNvSpPr txBox="1"/>
          <p:nvPr/>
        </p:nvSpPr>
        <p:spPr>
          <a:xfrm>
            <a:off x="536767" y="262713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CP10-2017 / 29 de junio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25177A-4EE1-4ED4-A305-B14B27111E44}"/>
              </a:ext>
            </a:extLst>
          </p:cNvPr>
          <p:cNvSpPr txBox="1"/>
          <p:nvPr/>
        </p:nvSpPr>
        <p:spPr>
          <a:xfrm>
            <a:off x="536767" y="7647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CP09-2017 / 26 de junio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C9BB216-E7CD-4DDD-A220-5446718B22F7}"/>
              </a:ext>
            </a:extLst>
          </p:cNvPr>
          <p:cNvSpPr txBox="1"/>
          <p:nvPr/>
        </p:nvSpPr>
        <p:spPr>
          <a:xfrm>
            <a:off x="601402" y="4728162"/>
            <a:ext cx="268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CP11-2017 / 04 de julio</a:t>
            </a:r>
            <a:endParaRPr lang="es-ES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B0C0107-3053-4BFC-A3CD-467F30D850F4}"/>
              </a:ext>
            </a:extLst>
          </p:cNvPr>
          <p:cNvCxnSpPr>
            <a:cxnSpLocks/>
          </p:cNvCxnSpPr>
          <p:nvPr/>
        </p:nvCxnSpPr>
        <p:spPr>
          <a:xfrm>
            <a:off x="647563" y="1134036"/>
            <a:ext cx="2664296" cy="0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B922EF4-1E9A-44E2-A5CC-14999E6E7E5C}"/>
              </a:ext>
            </a:extLst>
          </p:cNvPr>
          <p:cNvCxnSpPr>
            <a:cxnSpLocks/>
          </p:cNvCxnSpPr>
          <p:nvPr/>
        </p:nvCxnSpPr>
        <p:spPr>
          <a:xfrm>
            <a:off x="709413" y="5104236"/>
            <a:ext cx="254059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C3DF3C2-3065-49FC-BC1A-DA46D2A510B2}"/>
              </a:ext>
            </a:extLst>
          </p:cNvPr>
          <p:cNvCxnSpPr>
            <a:cxnSpLocks/>
          </p:cNvCxnSpPr>
          <p:nvPr/>
        </p:nvCxnSpPr>
        <p:spPr>
          <a:xfrm>
            <a:off x="611560" y="3010272"/>
            <a:ext cx="266429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B0788629-7ADF-443F-9AB8-8F2C2D01C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1" r="4326" b="10800"/>
          <a:stretch/>
        </p:blipFill>
        <p:spPr>
          <a:xfrm>
            <a:off x="3995936" y="764705"/>
            <a:ext cx="4536504" cy="2165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CB3655-C954-4C91-B02A-82DEE63AA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r="2750" b="17801"/>
          <a:stretch/>
        </p:blipFill>
        <p:spPr>
          <a:xfrm>
            <a:off x="3995936" y="2711507"/>
            <a:ext cx="4536504" cy="2201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3D17B57-6BE2-4C71-83B5-13974C38DE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8" t="6902" r="15350" b="7237"/>
          <a:stretch/>
        </p:blipFill>
        <p:spPr>
          <a:xfrm>
            <a:off x="3995936" y="4758639"/>
            <a:ext cx="4536504" cy="2084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335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313454"/>
            <a:ext cx="7308304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Reseña Fotográfica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E2F438-F090-481A-AEA9-B3B835C8F017}"/>
              </a:ext>
            </a:extLst>
          </p:cNvPr>
          <p:cNvSpPr txBox="1"/>
          <p:nvPr/>
        </p:nvSpPr>
        <p:spPr>
          <a:xfrm>
            <a:off x="536767" y="262713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CP13-2017 / 18 de julio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25177A-4EE1-4ED4-A305-B14B27111E44}"/>
              </a:ext>
            </a:extLst>
          </p:cNvPr>
          <p:cNvSpPr txBox="1"/>
          <p:nvPr/>
        </p:nvSpPr>
        <p:spPr>
          <a:xfrm>
            <a:off x="536767" y="7647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CP12-2017 / 11 de julio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C9BB216-E7CD-4DDD-A220-5446718B22F7}"/>
              </a:ext>
            </a:extLst>
          </p:cNvPr>
          <p:cNvSpPr txBox="1"/>
          <p:nvPr/>
        </p:nvSpPr>
        <p:spPr>
          <a:xfrm>
            <a:off x="536767" y="4529405"/>
            <a:ext cx="268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CP15-2017 / 26 de julio</a:t>
            </a:r>
            <a:endParaRPr lang="es-ES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B0C0107-3053-4BFC-A3CD-467F30D850F4}"/>
              </a:ext>
            </a:extLst>
          </p:cNvPr>
          <p:cNvCxnSpPr>
            <a:cxnSpLocks/>
          </p:cNvCxnSpPr>
          <p:nvPr/>
        </p:nvCxnSpPr>
        <p:spPr>
          <a:xfrm>
            <a:off x="647563" y="1134036"/>
            <a:ext cx="2664296" cy="0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B922EF4-1E9A-44E2-A5CC-14999E6E7E5C}"/>
              </a:ext>
            </a:extLst>
          </p:cNvPr>
          <p:cNvCxnSpPr>
            <a:cxnSpLocks/>
          </p:cNvCxnSpPr>
          <p:nvPr/>
        </p:nvCxnSpPr>
        <p:spPr>
          <a:xfrm>
            <a:off x="588460" y="4920610"/>
            <a:ext cx="254059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C3DF3C2-3065-49FC-BC1A-DA46D2A510B2}"/>
              </a:ext>
            </a:extLst>
          </p:cNvPr>
          <p:cNvCxnSpPr>
            <a:cxnSpLocks/>
          </p:cNvCxnSpPr>
          <p:nvPr/>
        </p:nvCxnSpPr>
        <p:spPr>
          <a:xfrm>
            <a:off x="611560" y="3010272"/>
            <a:ext cx="266429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1B61A143-1FBA-42FB-A143-8B3DB6955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17801" b="8001"/>
          <a:stretch/>
        </p:blipFill>
        <p:spPr>
          <a:xfrm>
            <a:off x="3923928" y="781594"/>
            <a:ext cx="4139952" cy="1791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01B7EE-8A4D-40D6-BE5D-D9660E94E9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1" b="8000"/>
          <a:stretch/>
        </p:blipFill>
        <p:spPr>
          <a:xfrm>
            <a:off x="3923928" y="2708920"/>
            <a:ext cx="415636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3C7FDD2-F33A-4989-9DD7-307EC1006D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0" t="26901" r="5113" b="28569"/>
          <a:stretch/>
        </p:blipFill>
        <p:spPr>
          <a:xfrm>
            <a:off x="3897234" y="4742632"/>
            <a:ext cx="4419182" cy="1926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660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313454"/>
            <a:ext cx="7308304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Reseña Fotográfica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E2F438-F090-481A-AEA9-B3B835C8F017}"/>
              </a:ext>
            </a:extLst>
          </p:cNvPr>
          <p:cNvSpPr txBox="1"/>
          <p:nvPr/>
        </p:nvSpPr>
        <p:spPr>
          <a:xfrm>
            <a:off x="536767" y="262713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CP17-2017 / 15 de agosto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25177A-4EE1-4ED4-A305-B14B27111E44}"/>
              </a:ext>
            </a:extLst>
          </p:cNvPr>
          <p:cNvSpPr txBox="1"/>
          <p:nvPr/>
        </p:nvSpPr>
        <p:spPr>
          <a:xfrm>
            <a:off x="536767" y="7647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CP16-2017 / 08 de agosto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C9BB216-E7CD-4DDD-A220-5446718B22F7}"/>
              </a:ext>
            </a:extLst>
          </p:cNvPr>
          <p:cNvSpPr txBox="1"/>
          <p:nvPr/>
        </p:nvSpPr>
        <p:spPr>
          <a:xfrm>
            <a:off x="536767" y="4529405"/>
            <a:ext cx="268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CP18-2017 / 22 de agosto</a:t>
            </a:r>
            <a:endParaRPr lang="es-ES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B0C0107-3053-4BFC-A3CD-467F30D850F4}"/>
              </a:ext>
            </a:extLst>
          </p:cNvPr>
          <p:cNvCxnSpPr>
            <a:cxnSpLocks/>
          </p:cNvCxnSpPr>
          <p:nvPr/>
        </p:nvCxnSpPr>
        <p:spPr>
          <a:xfrm>
            <a:off x="647563" y="1134036"/>
            <a:ext cx="2664296" cy="0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B922EF4-1E9A-44E2-A5CC-14999E6E7E5C}"/>
              </a:ext>
            </a:extLst>
          </p:cNvPr>
          <p:cNvCxnSpPr>
            <a:cxnSpLocks/>
          </p:cNvCxnSpPr>
          <p:nvPr/>
        </p:nvCxnSpPr>
        <p:spPr>
          <a:xfrm>
            <a:off x="588460" y="4920610"/>
            <a:ext cx="254059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C3DF3C2-3065-49FC-BC1A-DA46D2A510B2}"/>
              </a:ext>
            </a:extLst>
          </p:cNvPr>
          <p:cNvCxnSpPr>
            <a:cxnSpLocks/>
          </p:cNvCxnSpPr>
          <p:nvPr/>
        </p:nvCxnSpPr>
        <p:spPr>
          <a:xfrm>
            <a:off x="611560" y="3010272"/>
            <a:ext cx="266429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CFA57F35-E92E-4E8F-8B82-673D874F5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250"/>
          <a:stretch/>
        </p:blipFill>
        <p:spPr>
          <a:xfrm>
            <a:off x="4067944" y="764704"/>
            <a:ext cx="46805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9001CE-18C4-4489-8EFC-3FDDB2D0B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976085"/>
            <a:ext cx="4680520" cy="210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57BD78B-DA1B-47EA-AD0D-D271C37A63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493" b="11986"/>
          <a:stretch/>
        </p:blipFill>
        <p:spPr>
          <a:xfrm>
            <a:off x="4067944" y="4898737"/>
            <a:ext cx="468052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188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 bwMode="auto">
          <a:xfrm>
            <a:off x="1476375" y="1657350"/>
            <a:ext cx="5761038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s-SV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Rectángulo"/>
          <p:cNvSpPr>
            <a:spLocks noChangeArrowheads="1"/>
          </p:cNvSpPr>
          <p:nvPr/>
        </p:nvSpPr>
        <p:spPr bwMode="auto">
          <a:xfrm>
            <a:off x="611560" y="908720"/>
            <a:ext cx="63367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MCP-ES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SV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Contribuyendo a la reducción significativa y sostenible del VIH, Tuberculosis y Malaria, a través de las subvenciones del Fondo Mundial 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2699792" y="3635553"/>
            <a:ext cx="4824536" cy="1785864"/>
            <a:chOff x="2699792" y="3635553"/>
            <a:chExt cx="4824536" cy="1785864"/>
          </a:xfrm>
        </p:grpSpPr>
        <p:sp>
          <p:nvSpPr>
            <p:cNvPr id="7" name="4 CuadroTexto"/>
            <p:cNvSpPr txBox="1">
              <a:spLocks noChangeArrowheads="1"/>
            </p:cNvSpPr>
            <p:nvPr/>
          </p:nvSpPr>
          <p:spPr bwMode="auto">
            <a:xfrm>
              <a:off x="2699792" y="3645024"/>
              <a:ext cx="47688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2000" b="1" dirty="0">
                  <a:solidFill>
                    <a:srgbClr val="000000"/>
                  </a:solidFill>
                  <a:latin typeface="Arial" panose="020B0604020202020204" pitchFamily="34" charset="0"/>
                  <a:hlinkClick r:id="rId3"/>
                </a:rPr>
                <a:t>www.mcpelsalvador.org.sv</a:t>
              </a:r>
              <a:r>
                <a:rPr lang="es-SV" altLang="es-SV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s-SV" altLang="es-SV" sz="2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8" name="5 CuadroTexto"/>
            <p:cNvSpPr txBox="1">
              <a:spLocks noChangeArrowheads="1"/>
            </p:cNvSpPr>
            <p:nvPr/>
          </p:nvSpPr>
          <p:spPr bwMode="auto">
            <a:xfrm>
              <a:off x="3402559" y="4221088"/>
              <a:ext cx="412176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2000" b="1" dirty="0">
                  <a:solidFill>
                    <a:srgbClr val="000000"/>
                  </a:solidFill>
                  <a:latin typeface="Arial" panose="020B0604020202020204" pitchFamily="34" charset="0"/>
                  <a:hlinkClick r:id="rId4"/>
                </a:rPr>
                <a:t>www.facebook.com/MCPES2002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SV" altLang="es-SV" sz="1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2000" b="1" dirty="0">
                  <a:solidFill>
                    <a:srgbClr val="000000"/>
                  </a:solidFill>
                  <a:latin typeface="Arial" panose="020B0604020202020204" pitchFamily="34" charset="0"/>
                  <a:hlinkClick r:id="rId4"/>
                </a:rPr>
                <a:t>@MCPElSalvador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SV" altLang="es-SV" sz="1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9" name="8 Imagen" descr="facebbok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043" y="4149080"/>
              <a:ext cx="531813" cy="53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9 Imagen" descr="twitter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606" y="4680942"/>
              <a:ext cx="4762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878" y="3635553"/>
              <a:ext cx="532978" cy="513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73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3364</TotalTime>
  <Words>388</Words>
  <Application>Microsoft Office PowerPoint</Application>
  <PresentationFormat>Presentación en pantalla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CCEFG</dc:creator>
  <cp:lastModifiedBy>Marta Alicia Alvarado de Magaña</cp:lastModifiedBy>
  <cp:revision>169</cp:revision>
  <cp:lastPrinted>2016-08-23T00:35:24Z</cp:lastPrinted>
  <dcterms:created xsi:type="dcterms:W3CDTF">2014-09-12T13:24:53Z</dcterms:created>
  <dcterms:modified xsi:type="dcterms:W3CDTF">2017-08-23T15:13:32Z</dcterms:modified>
</cp:coreProperties>
</file>