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7" r:id="rId1"/>
  </p:sldMasterIdLst>
  <p:sldIdLst>
    <p:sldId id="256" r:id="rId2"/>
    <p:sldId id="257" r:id="rId3"/>
    <p:sldId id="258" r:id="rId4"/>
    <p:sldId id="259" r:id="rId5"/>
    <p:sldId id="260" r:id="rId6"/>
    <p:sldId id="261" r:id="rId7"/>
    <p:sldId id="262" r:id="rId8"/>
    <p:sldId id="267" r:id="rId9"/>
    <p:sldId id="266" r:id="rId10"/>
    <p:sldId id="268" r:id="rId11"/>
    <p:sldId id="269" r:id="rId12"/>
    <p:sldId id="270" r:id="rId13"/>
    <p:sldId id="271" r:id="rId14"/>
    <p:sldId id="263" r:id="rId15"/>
    <p:sldId id="264" r:id="rId16"/>
    <p:sldId id="272" r:id="rId17"/>
    <p:sldId id="273" r:id="rId18"/>
    <p:sldId id="275"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13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41732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2313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46685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711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04427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91438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19818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3687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03112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2837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6933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177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7632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4466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3462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7235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326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25381090"/>
      </p:ext>
    </p:extLst>
  </p:cSld>
  <p:clrMap bg1="dk1" tx1="lt1" bg2="dk2" tx2="lt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84211" y="685798"/>
            <a:ext cx="10888195" cy="4089401"/>
          </a:xfrm>
        </p:spPr>
        <p:txBody>
          <a:bodyPr>
            <a:noAutofit/>
          </a:bodyPr>
          <a:lstStyle/>
          <a:p>
            <a:br>
              <a:rPr lang="es-MX" sz="2800" dirty="0"/>
            </a:br>
            <a:r>
              <a:rPr lang="es-MX" sz="2800" b="1" dirty="0">
                <a:latin typeface="Calibri" panose="020F0502020204030204" pitchFamily="34" charset="0"/>
              </a:rPr>
              <a:t>Estrategia de Sostenibilidad </a:t>
            </a:r>
            <a:br>
              <a:rPr lang="es-MX" sz="2800" dirty="0">
                <a:latin typeface="Calibri" panose="020F0502020204030204" pitchFamily="34" charset="0"/>
              </a:rPr>
            </a:br>
            <a:r>
              <a:rPr lang="es-MX" sz="2800" dirty="0">
                <a:latin typeface="Calibri" panose="020F0502020204030204" pitchFamily="34" charset="0"/>
              </a:rPr>
              <a:t>de los avances de Centroamérica y República Dominicana hacia el Acceso Universal a la Prevención, la Atención, el Tratamiento, y el Apoyo relacionados Marco del Llamado a la Acción sobre el Continuo de la Atención, Prevención y Tratamiento y las Metas 90 90 90 </a:t>
            </a:r>
            <a:br>
              <a:rPr lang="es-MX" sz="2800" dirty="0">
                <a:latin typeface="Calibri" panose="020F0502020204030204" pitchFamily="34" charset="0"/>
              </a:rPr>
            </a:br>
            <a:br>
              <a:rPr lang="es-MX" sz="2800" dirty="0">
                <a:latin typeface="Calibri" panose="020F0502020204030204" pitchFamily="34" charset="0"/>
              </a:rPr>
            </a:br>
            <a:r>
              <a:rPr lang="es-MX" sz="2800" dirty="0">
                <a:latin typeface="Calibri" panose="020F0502020204030204" pitchFamily="34" charset="0"/>
              </a:rPr>
              <a:t>2016-2021</a:t>
            </a:r>
            <a:br>
              <a:rPr lang="es-MX" sz="2800" dirty="0">
                <a:latin typeface="Calibri" panose="020F0502020204030204" pitchFamily="34" charset="0"/>
              </a:rPr>
            </a:br>
            <a:endParaRPr lang="es-MX" sz="2800" dirty="0">
              <a:latin typeface="Calibri" panose="020F0502020204030204" pitchFamily="34" charset="0"/>
            </a:endParaRPr>
          </a:p>
        </p:txBody>
      </p:sp>
      <p:sp>
        <p:nvSpPr>
          <p:cNvPr id="3" name="Subtítulo 2"/>
          <p:cNvSpPr>
            <a:spLocks noGrp="1"/>
          </p:cNvSpPr>
          <p:nvPr>
            <p:ph type="subTitle" idx="1"/>
          </p:nvPr>
        </p:nvSpPr>
        <p:spPr>
          <a:xfrm>
            <a:off x="1422401" y="4775200"/>
            <a:ext cx="10276114" cy="1947333"/>
          </a:xfrm>
        </p:spPr>
        <p:txBody>
          <a:bodyPr>
            <a:normAutofit/>
          </a:bodyPr>
          <a:lstStyle/>
          <a:p>
            <a:r>
              <a:rPr lang="es-MX" sz="3200" b="1" dirty="0">
                <a:latin typeface="Calibri" panose="020F0502020204030204" pitchFamily="34" charset="0"/>
              </a:rPr>
              <a:t>MECANISMO DE COORDINACIÓN REGIONAL</a:t>
            </a:r>
          </a:p>
          <a:p>
            <a:r>
              <a:rPr lang="es-MX" sz="3200" b="1" dirty="0">
                <a:latin typeface="Calibri" panose="020F0502020204030204" pitchFamily="34" charset="0"/>
              </a:rPr>
              <a:t>MCR</a:t>
            </a:r>
          </a:p>
        </p:txBody>
      </p:sp>
    </p:spTree>
    <p:extLst>
      <p:ext uri="{BB962C8B-B14F-4D97-AF65-F5344CB8AC3E}">
        <p14:creationId xmlns:p14="http://schemas.microsoft.com/office/powerpoint/2010/main" val="3083244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551543" y="174171"/>
            <a:ext cx="11441001" cy="6574972"/>
          </a:xfrm>
          <a:prstGeom prst="rect">
            <a:avLst/>
          </a:prstGeom>
        </p:spPr>
      </p:pic>
    </p:spTree>
    <p:extLst>
      <p:ext uri="{BB962C8B-B14F-4D97-AF65-F5344CB8AC3E}">
        <p14:creationId xmlns:p14="http://schemas.microsoft.com/office/powerpoint/2010/main" val="419065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771923" y="362857"/>
            <a:ext cx="10685958" cy="6154057"/>
          </a:xfrm>
          <a:prstGeom prst="rect">
            <a:avLst/>
          </a:prstGeom>
        </p:spPr>
      </p:pic>
    </p:spTree>
    <p:extLst>
      <p:ext uri="{BB962C8B-B14F-4D97-AF65-F5344CB8AC3E}">
        <p14:creationId xmlns:p14="http://schemas.microsoft.com/office/powerpoint/2010/main" val="244692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96686" y="667657"/>
            <a:ext cx="10551885" cy="5689600"/>
          </a:xfrm>
          <a:prstGeom prst="rect">
            <a:avLst/>
          </a:prstGeom>
        </p:spPr>
      </p:pic>
    </p:spTree>
    <p:extLst>
      <p:ext uri="{BB962C8B-B14F-4D97-AF65-F5344CB8AC3E}">
        <p14:creationId xmlns:p14="http://schemas.microsoft.com/office/powerpoint/2010/main" val="2021379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24114" y="333830"/>
            <a:ext cx="10726057" cy="6270170"/>
          </a:xfrm>
          <a:prstGeom prst="rect">
            <a:avLst/>
          </a:prstGeom>
        </p:spPr>
      </p:pic>
    </p:spTree>
    <p:extLst>
      <p:ext uri="{BB962C8B-B14F-4D97-AF65-F5344CB8AC3E}">
        <p14:creationId xmlns:p14="http://schemas.microsoft.com/office/powerpoint/2010/main" val="265378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609601"/>
            <a:ext cx="10353761" cy="812800"/>
          </a:xfrm>
        </p:spPr>
        <p:txBody>
          <a:bodyPr/>
          <a:lstStyle/>
          <a:p>
            <a:r>
              <a:rPr lang="es-MX" dirty="0"/>
              <a:t>Propósito de la Estrategia</a:t>
            </a:r>
          </a:p>
        </p:txBody>
      </p:sp>
      <p:sp>
        <p:nvSpPr>
          <p:cNvPr id="3" name="Marcador de contenido 2"/>
          <p:cNvSpPr>
            <a:spLocks noGrp="1"/>
          </p:cNvSpPr>
          <p:nvPr>
            <p:ph idx="1"/>
          </p:nvPr>
        </p:nvSpPr>
        <p:spPr/>
        <p:txBody>
          <a:bodyPr>
            <a:normAutofit/>
          </a:bodyPr>
          <a:lstStyle/>
          <a:p>
            <a:r>
              <a:rPr lang="es-MX" sz="2400"/>
              <a:t>La estrategia de sostenibilidad tiene como propósito acelerar el progreso hacia el cumplimiento de los compromisos del diagnóstico al tratamiento efectivo: optimizando las etapas en el continuo de la atención,mejorar la prevención combinada del VIH para fortalecer el continuo de la prevención y la atención, mediante la orientación de los esfuerzos y recursos incrementados hacia las intervenciones más efectivas en los países de Centroamérica y República Dominicana y la aplicación de la estrategia de Atención Primaria en Salud Renovada. </a:t>
            </a:r>
            <a:endParaRPr lang="es-MX" sz="2400" dirty="0"/>
          </a:p>
        </p:txBody>
      </p:sp>
    </p:spTree>
    <p:extLst>
      <p:ext uri="{BB962C8B-B14F-4D97-AF65-F5344CB8AC3E}">
        <p14:creationId xmlns:p14="http://schemas.microsoft.com/office/powerpoint/2010/main" val="3492748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609601"/>
            <a:ext cx="10353761" cy="798286"/>
          </a:xfrm>
        </p:spPr>
        <p:txBody>
          <a:bodyPr/>
          <a:lstStyle/>
          <a:p>
            <a:r>
              <a:rPr lang="es-MX" dirty="0"/>
              <a:t>Principios </a:t>
            </a:r>
          </a:p>
        </p:txBody>
      </p:sp>
      <p:sp>
        <p:nvSpPr>
          <p:cNvPr id="3" name="Marcador de contenido 2"/>
          <p:cNvSpPr>
            <a:spLocks noGrp="1"/>
          </p:cNvSpPr>
          <p:nvPr>
            <p:ph idx="1"/>
          </p:nvPr>
        </p:nvSpPr>
        <p:spPr>
          <a:xfrm>
            <a:off x="913795" y="1407887"/>
            <a:ext cx="10353762" cy="5036456"/>
          </a:xfrm>
        </p:spPr>
        <p:txBody>
          <a:bodyPr>
            <a:normAutofit lnSpcReduction="10000"/>
          </a:bodyPr>
          <a:lstStyle/>
          <a:p>
            <a:endParaRPr lang="es-MX" dirty="0"/>
          </a:p>
          <a:p>
            <a:r>
              <a:rPr lang="es-MX" sz="2400" dirty="0"/>
              <a:t>1. Universalidad en salud integración y vinculación con los sectores en la región. </a:t>
            </a:r>
          </a:p>
          <a:p>
            <a:r>
              <a:rPr lang="es-MX" sz="2400" dirty="0"/>
              <a:t>2. Rectoría de los gobiernos en la región. </a:t>
            </a:r>
          </a:p>
          <a:p>
            <a:r>
              <a:rPr lang="es-MX" sz="2400" dirty="0"/>
              <a:t>3. Derechos Humanos protección y promoción de los derechos humanos, de igualdad entre los sexos y de la equidad en el derecho a la salud. </a:t>
            </a:r>
          </a:p>
          <a:p>
            <a:r>
              <a:rPr lang="es-MX" sz="2400" dirty="0"/>
              <a:t>4. Alianzas para obtener mayor impacto. </a:t>
            </a:r>
          </a:p>
          <a:p>
            <a:r>
              <a:rPr lang="es-MX" sz="2400" dirty="0"/>
              <a:t>5. Participación activa de las personas con VIH, Poblaciones prioritarias y la comunidad. </a:t>
            </a:r>
          </a:p>
          <a:p>
            <a:endParaRPr lang="es-MX" dirty="0"/>
          </a:p>
        </p:txBody>
      </p:sp>
    </p:spTree>
    <p:extLst>
      <p:ext uri="{BB962C8B-B14F-4D97-AF65-F5344CB8AC3E}">
        <p14:creationId xmlns:p14="http://schemas.microsoft.com/office/powerpoint/2010/main" val="248875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391886"/>
            <a:ext cx="10353761" cy="667657"/>
          </a:xfrm>
        </p:spPr>
        <p:txBody>
          <a:bodyPr/>
          <a:lstStyle/>
          <a:p>
            <a:r>
              <a:rPr lang="es-MX" dirty="0"/>
              <a:t>Objetivos </a:t>
            </a:r>
          </a:p>
        </p:txBody>
      </p:sp>
      <p:sp>
        <p:nvSpPr>
          <p:cNvPr id="3" name="Marcador de contenido 2"/>
          <p:cNvSpPr>
            <a:spLocks noGrp="1"/>
          </p:cNvSpPr>
          <p:nvPr>
            <p:ph idx="1"/>
          </p:nvPr>
        </p:nvSpPr>
        <p:spPr>
          <a:xfrm>
            <a:off x="304800" y="885371"/>
            <a:ext cx="11393713" cy="5704115"/>
          </a:xfrm>
        </p:spPr>
        <p:txBody>
          <a:bodyPr>
            <a:normAutofit/>
          </a:bodyPr>
          <a:lstStyle/>
          <a:p>
            <a:endParaRPr lang="es-MX" dirty="0"/>
          </a:p>
          <a:p>
            <a:r>
              <a:rPr lang="es-MX" sz="2400" dirty="0"/>
              <a:t>a. Aumentar la efectividad de los servicios e intervenciones del continuo de la prevención, diagnóstico, tratamiento y atención de VIH a quienes lo necesite en los países del SICA. </a:t>
            </a:r>
          </a:p>
          <a:p>
            <a:r>
              <a:rPr lang="es-MX" sz="2400" dirty="0"/>
              <a:t>b. Mejorar el impacto y equidad en las poblaciones prioritarias y en los lugares donde hay mayor transmisión del VIH. </a:t>
            </a:r>
          </a:p>
          <a:p>
            <a:r>
              <a:rPr lang="es-MX" sz="2400" dirty="0"/>
              <a:t>c. Fortalecer la conducción y el uso óptimo de recursos para la respuesta nacional al VIH para la movilización y la asignación de recursos según las prioridades regionales para la sostenibilidad. </a:t>
            </a:r>
          </a:p>
          <a:p>
            <a:r>
              <a:rPr lang="es-MX" sz="2400" dirty="0"/>
              <a:t>d. Fortalecer la información estratégica para la promoción, las inversiones y el fortalecimiento de los sistemas, las alianzas y los vínculos. </a:t>
            </a:r>
          </a:p>
          <a:p>
            <a:endParaRPr lang="es-MX" dirty="0"/>
          </a:p>
        </p:txBody>
      </p:sp>
    </p:spTree>
    <p:extLst>
      <p:ext uri="{BB962C8B-B14F-4D97-AF65-F5344CB8AC3E}">
        <p14:creationId xmlns:p14="http://schemas.microsoft.com/office/powerpoint/2010/main" val="189667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304801"/>
            <a:ext cx="10353761" cy="725714"/>
          </a:xfrm>
        </p:spPr>
        <p:txBody>
          <a:bodyPr/>
          <a:lstStyle/>
          <a:p>
            <a:r>
              <a:rPr lang="es-MX" dirty="0"/>
              <a:t>Comisiones del </a:t>
            </a:r>
            <a:r>
              <a:rPr lang="es-MX" dirty="0" err="1"/>
              <a:t>MCr</a:t>
            </a:r>
            <a:endParaRPr lang="es-MX" dirty="0"/>
          </a:p>
        </p:txBody>
      </p:sp>
      <p:sp>
        <p:nvSpPr>
          <p:cNvPr id="3" name="Marcador de contenido 2"/>
          <p:cNvSpPr>
            <a:spLocks noGrp="1"/>
          </p:cNvSpPr>
          <p:nvPr>
            <p:ph idx="1"/>
          </p:nvPr>
        </p:nvSpPr>
        <p:spPr>
          <a:xfrm>
            <a:off x="464457" y="1030515"/>
            <a:ext cx="11074400" cy="5689599"/>
          </a:xfrm>
        </p:spPr>
        <p:txBody>
          <a:bodyPr>
            <a:normAutofit lnSpcReduction="10000"/>
          </a:bodyPr>
          <a:lstStyle/>
          <a:p>
            <a:endParaRPr lang="es-MX" dirty="0"/>
          </a:p>
          <a:p>
            <a:r>
              <a:rPr lang="es-MX" dirty="0"/>
              <a:t>1. </a:t>
            </a:r>
            <a:r>
              <a:rPr lang="es-MX" b="1" dirty="0"/>
              <a:t>Comisión de información estratégica</a:t>
            </a:r>
            <a:r>
              <a:rPr lang="es-MX" dirty="0"/>
              <a:t>: recopilación, análisis, difusión o divulgación de información estratégica, promoviendo la utilización de la información para fortalecimiento de la respuesta específica ante VIH, Tuberculosis y Malaria. </a:t>
            </a:r>
          </a:p>
          <a:p>
            <a:r>
              <a:rPr lang="es-MX" dirty="0"/>
              <a:t>2. </a:t>
            </a:r>
            <a:r>
              <a:rPr lang="es-MX" b="1" dirty="0"/>
              <a:t>Comisión de recursos</a:t>
            </a:r>
            <a:r>
              <a:rPr lang="es-MX" dirty="0"/>
              <a:t>: gestión y movilización de recursos humanos, materiales y financieros para la implementación de planes, propuestas y acciones contra VIH, Tuberculosis y Malaria. </a:t>
            </a:r>
          </a:p>
          <a:p>
            <a:r>
              <a:rPr lang="es-MX" dirty="0"/>
              <a:t>3. </a:t>
            </a:r>
            <a:r>
              <a:rPr lang="es-MX" b="1" dirty="0"/>
              <a:t>Comisión de políticas</a:t>
            </a:r>
            <a:r>
              <a:rPr lang="es-MX" dirty="0"/>
              <a:t>: búsqueda de respaldo político para las acciones regionales e incidencia política con la promoción de decisiones que favorezcan la respuesta regional ante VIH, Tuberculosis y Malaria. </a:t>
            </a:r>
          </a:p>
          <a:p>
            <a:r>
              <a:rPr lang="es-MX" dirty="0"/>
              <a:t>4. </a:t>
            </a:r>
            <a:r>
              <a:rPr lang="es-MX" b="1" dirty="0"/>
              <a:t>Comisión de Monitoreo Estratégico</a:t>
            </a:r>
            <a:r>
              <a:rPr lang="es-MX" dirty="0"/>
              <a:t>: asegurar que los recursos – financieros, humanos y materiales- sean usados eficiente y efectivamente para el beneficio de la región y garantizar que los proyectos, planes y acuerdos sean cumplidos según lo previsto, monitoreando indicadores de procesos y resultados y realizando evaluaciones periódicas con este fin. </a:t>
            </a:r>
          </a:p>
          <a:p>
            <a:endParaRPr lang="es-MX" dirty="0"/>
          </a:p>
        </p:txBody>
      </p:sp>
    </p:spTree>
    <p:extLst>
      <p:ext uri="{BB962C8B-B14F-4D97-AF65-F5344CB8AC3E}">
        <p14:creationId xmlns:p14="http://schemas.microsoft.com/office/powerpoint/2010/main" val="37889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609601"/>
            <a:ext cx="10353761" cy="827314"/>
          </a:xfrm>
        </p:spPr>
        <p:txBody>
          <a:bodyPr/>
          <a:lstStyle/>
          <a:p>
            <a:r>
              <a:rPr lang="es-MX" dirty="0"/>
              <a:t>Seguimiento del Plan de Acción </a:t>
            </a:r>
          </a:p>
        </p:txBody>
      </p:sp>
      <p:sp>
        <p:nvSpPr>
          <p:cNvPr id="3" name="Marcador de contenido 2"/>
          <p:cNvSpPr>
            <a:spLocks noGrp="1"/>
          </p:cNvSpPr>
          <p:nvPr>
            <p:ph idx="1"/>
          </p:nvPr>
        </p:nvSpPr>
        <p:spPr/>
        <p:txBody>
          <a:bodyPr>
            <a:normAutofit/>
          </a:bodyPr>
          <a:lstStyle/>
          <a:p>
            <a:r>
              <a:rPr lang="es-MX" sz="2800" dirty="0"/>
              <a:t>El Plan de Acción será actualizado cada dos años basado en las estrategias, resultados y efectos directos. A partir de esas bases se diseñaran las líneas de acción, las metas, los indicadores, medios de verificación, responsables y cronograma de trabajo. </a:t>
            </a:r>
            <a:endParaRPr lang="es-MX" sz="2800" dirty="0"/>
          </a:p>
        </p:txBody>
      </p:sp>
    </p:spTree>
    <p:extLst>
      <p:ext uri="{BB962C8B-B14F-4D97-AF65-F5344CB8AC3E}">
        <p14:creationId xmlns:p14="http://schemas.microsoft.com/office/powerpoint/2010/main" val="2091307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Estructura del Plan de Acción</a:t>
            </a:r>
          </a:p>
        </p:txBody>
      </p:sp>
      <p:sp>
        <p:nvSpPr>
          <p:cNvPr id="3" name="Marcador de contenido 2"/>
          <p:cNvSpPr>
            <a:spLocks noGrp="1"/>
          </p:cNvSpPr>
          <p:nvPr>
            <p:ph idx="1"/>
          </p:nvPr>
        </p:nvSpPr>
        <p:spPr/>
        <p:txBody>
          <a:bodyPr>
            <a:normAutofit/>
          </a:bodyPr>
          <a:lstStyle/>
          <a:p>
            <a:r>
              <a:rPr lang="es-MX" sz="2800" dirty="0"/>
              <a:t>El Plan de Acción y Monitoreo de la Estrategia de Sostenibilidad 2016-2021 se estructura en 4 objetivos, 10 resultados y 64 líneas de acción. Cada uno de los resultados contiene las líneas de acción pertinentes, sus metas, indicadores, medios de verificación, responsables y un cronograma de actividades.</a:t>
            </a:r>
          </a:p>
        </p:txBody>
      </p:sp>
    </p:spTree>
    <p:extLst>
      <p:ext uri="{BB962C8B-B14F-4D97-AF65-F5344CB8AC3E}">
        <p14:creationId xmlns:p14="http://schemas.microsoft.com/office/powerpoint/2010/main" val="82200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Rectángulo 1"/>
          <p:cNvSpPr/>
          <p:nvPr/>
        </p:nvSpPr>
        <p:spPr>
          <a:xfrm>
            <a:off x="1074057" y="938630"/>
            <a:ext cx="10609943" cy="5262979"/>
          </a:xfrm>
          <a:prstGeom prst="rect">
            <a:avLst/>
          </a:prstGeom>
        </p:spPr>
        <p:txBody>
          <a:bodyPr wrap="square">
            <a:spAutoFit/>
          </a:bodyPr>
          <a:lstStyle/>
          <a:p>
            <a:r>
              <a:rPr lang="es-MX" sz="2800" dirty="0"/>
              <a:t>La iniciativa de la </a:t>
            </a:r>
            <a:r>
              <a:rPr lang="es-MX" sz="2800" i="1" dirty="0"/>
              <a:t>“Estrategia de Sostenibilidad de los avances de Centroamérica y República Dominicana hacia el Acceso Universal a la Prevención, la Atención, el Tratamiento, y el Apoyo relacionados con el VIH”, </a:t>
            </a:r>
            <a:r>
              <a:rPr lang="es-MX" sz="2800" dirty="0"/>
              <a:t>fue avalada en diciembre de 2012 por los Presidentes del SICA, reconociendo en la resolución No.7 de su reunión ordinaria, la importancia de la Estrategia, la reducción de la dependencia de los recursos externos y el aumento de manera sostenible el acceso a la atención y tratamiento de VIH. Posteriormente, ésta fue aprobada durante la Reunión XXXVIII del COMISCA con el compromiso de asumir los objetivos e implementar las actividades propuestas (Resolución No.2, junio 2013). </a:t>
            </a:r>
            <a:endParaRPr lang="es-MX" dirty="0"/>
          </a:p>
        </p:txBody>
      </p:sp>
    </p:spTree>
    <p:extLst>
      <p:ext uri="{BB962C8B-B14F-4D97-AF65-F5344CB8AC3E}">
        <p14:creationId xmlns:p14="http://schemas.microsoft.com/office/powerpoint/2010/main" val="2014342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609600"/>
            <a:ext cx="10353761" cy="1045029"/>
          </a:xfrm>
        </p:spPr>
        <p:txBody>
          <a:bodyPr/>
          <a:lstStyle/>
          <a:p>
            <a:r>
              <a:rPr lang="es-MX" dirty="0" err="1"/>
              <a:t>aCTUALIZACIón</a:t>
            </a:r>
            <a:endParaRPr lang="es-MX" dirty="0"/>
          </a:p>
        </p:txBody>
      </p:sp>
      <p:sp>
        <p:nvSpPr>
          <p:cNvPr id="3" name="Marcador de contenido 2"/>
          <p:cNvSpPr>
            <a:spLocks noGrp="1"/>
          </p:cNvSpPr>
          <p:nvPr>
            <p:ph idx="1"/>
          </p:nvPr>
        </p:nvSpPr>
        <p:spPr/>
        <p:txBody>
          <a:bodyPr>
            <a:normAutofit/>
          </a:bodyPr>
          <a:lstStyle/>
          <a:p>
            <a:r>
              <a:rPr lang="es-MX" sz="2400" dirty="0"/>
              <a:t>En 2015, el MCR realizó una evaluación rápida de los avances de la Estrategia de Sostenibilidad. Los resultados señalaron entre otros aspectos, que la Estrategia seguía siendo pertinente pero se debía ajustar para centrar las prioridades hacia los compromisos del Llamado a la Acción, la Estrategia Mundial del Sector de la Salud contra el VIH para 2016-2021 y el logro de metas 90 90 90 concordantes con la Estrategia de ONUSIDA de Acción Acelerada para poner fin a la Epidemia de VIH al 2030. </a:t>
            </a:r>
            <a:endParaRPr lang="es-MX" sz="2400" dirty="0"/>
          </a:p>
        </p:txBody>
      </p:sp>
    </p:spTree>
    <p:extLst>
      <p:ext uri="{BB962C8B-B14F-4D97-AF65-F5344CB8AC3E}">
        <p14:creationId xmlns:p14="http://schemas.microsoft.com/office/powerpoint/2010/main" val="919342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Tabla 1. Prevalencia general de VIH en los países de Centroamérica</a:t>
            </a:r>
            <a:br>
              <a:rPr lang="es-MX" dirty="0"/>
            </a:br>
            <a:endParaRPr lang="es-MX" dirty="0"/>
          </a:p>
        </p:txBody>
      </p:sp>
      <p:sp>
        <p:nvSpPr>
          <p:cNvPr id="3" name="Marcador de contenido 2"/>
          <p:cNvSpPr>
            <a:spLocks noGrp="1"/>
          </p:cNvSpPr>
          <p:nvPr>
            <p:ph idx="1"/>
          </p:nvPr>
        </p:nvSpPr>
        <p:spPr>
          <a:xfrm>
            <a:off x="913795" y="1935921"/>
            <a:ext cx="10353762" cy="4624051"/>
          </a:xfrm>
        </p:spPr>
        <p:txBody>
          <a:bodyPr>
            <a:normAutofit fontScale="70000" lnSpcReduction="20000"/>
          </a:bodyPr>
          <a:lstStyle/>
          <a:p>
            <a:pPr marL="0" indent="0">
              <a:buNone/>
            </a:pPr>
            <a:r>
              <a:rPr lang="es-MX" sz="3800" dirty="0"/>
              <a:t>Prevalencia en adultos de entre 15 y 49 años</a:t>
            </a:r>
          </a:p>
          <a:p>
            <a:r>
              <a:rPr lang="es-MX" sz="3800" dirty="0"/>
              <a:t>Belice 1.2%</a:t>
            </a:r>
          </a:p>
          <a:p>
            <a:r>
              <a:rPr lang="es-MX" sz="3800" dirty="0"/>
              <a:t>Costa Rica 0.3%</a:t>
            </a:r>
          </a:p>
          <a:p>
            <a:r>
              <a:rPr lang="es-MX" sz="3800" dirty="0"/>
              <a:t>El Salvador 0.5%</a:t>
            </a:r>
          </a:p>
          <a:p>
            <a:r>
              <a:rPr lang="es-MX" sz="3800" dirty="0"/>
              <a:t>Guatemala 0.5%</a:t>
            </a:r>
          </a:p>
          <a:p>
            <a:r>
              <a:rPr lang="es-MX" sz="3800" dirty="0"/>
              <a:t>Honduras 0.4%</a:t>
            </a:r>
          </a:p>
          <a:p>
            <a:r>
              <a:rPr lang="es-MX" sz="3800" dirty="0"/>
              <a:t>Nicaragua 0.3%</a:t>
            </a:r>
          </a:p>
          <a:p>
            <a:r>
              <a:rPr lang="es-MX" sz="3800" dirty="0"/>
              <a:t>Panamá 0.6%</a:t>
            </a:r>
          </a:p>
          <a:p>
            <a:r>
              <a:rPr lang="es-MX" dirty="0"/>
              <a:t>Fuente: http://www.unaids.org/es/regionscountries/countries/</a:t>
            </a:r>
          </a:p>
        </p:txBody>
      </p:sp>
    </p:spTree>
    <p:extLst>
      <p:ext uri="{BB962C8B-B14F-4D97-AF65-F5344CB8AC3E}">
        <p14:creationId xmlns:p14="http://schemas.microsoft.com/office/powerpoint/2010/main" val="386992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609601"/>
            <a:ext cx="10353761" cy="928914"/>
          </a:xfrm>
        </p:spPr>
        <p:txBody>
          <a:bodyPr/>
          <a:lstStyle/>
          <a:p>
            <a:r>
              <a:rPr lang="es-MX" dirty="0"/>
              <a:t>Acuerdos Internacionales</a:t>
            </a:r>
          </a:p>
        </p:txBody>
      </p:sp>
      <p:sp>
        <p:nvSpPr>
          <p:cNvPr id="3" name="Marcador de contenido 2"/>
          <p:cNvSpPr>
            <a:spLocks noGrp="1"/>
          </p:cNvSpPr>
          <p:nvPr>
            <p:ph idx="1"/>
          </p:nvPr>
        </p:nvSpPr>
        <p:spPr>
          <a:xfrm>
            <a:off x="913795" y="1799771"/>
            <a:ext cx="10353762" cy="3991429"/>
          </a:xfrm>
        </p:spPr>
        <p:txBody>
          <a:bodyPr/>
          <a:lstStyle/>
          <a:p>
            <a:r>
              <a:rPr lang="es-MX" sz="2800" dirty="0"/>
              <a:t>Llamado a la Acción 2014</a:t>
            </a:r>
          </a:p>
          <a:p>
            <a:r>
              <a:rPr lang="es-MX" sz="2800" dirty="0"/>
              <a:t>Acción Acelerada. Estrategia de ONUSIDA 2016-2021</a:t>
            </a:r>
          </a:p>
          <a:p>
            <a:r>
              <a:rPr lang="es-MX" sz="2800" dirty="0"/>
              <a:t>Estrategia Mundial del Sector Salud contra el VIH,  OMS 2016-2021</a:t>
            </a:r>
          </a:p>
          <a:p>
            <a:r>
              <a:rPr lang="es-MX" sz="2800" dirty="0"/>
              <a:t>Objetivos de Desarrollo Sostenible, ONU 2015</a:t>
            </a:r>
          </a:p>
          <a:p>
            <a:endParaRPr lang="es-MX" dirty="0"/>
          </a:p>
        </p:txBody>
      </p:sp>
    </p:spTree>
    <p:extLst>
      <p:ext uri="{BB962C8B-B14F-4D97-AF65-F5344CB8AC3E}">
        <p14:creationId xmlns:p14="http://schemas.microsoft.com/office/powerpoint/2010/main" val="39341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609601"/>
            <a:ext cx="10353761" cy="899886"/>
          </a:xfrm>
        </p:spPr>
        <p:txBody>
          <a:bodyPr/>
          <a:lstStyle/>
          <a:p>
            <a:r>
              <a:rPr lang="es-MX" dirty="0"/>
              <a:t>Acuerdos </a:t>
            </a:r>
            <a:r>
              <a:rPr lang="es-MX" dirty="0" err="1"/>
              <a:t>REgionales</a:t>
            </a:r>
            <a:endParaRPr lang="es-MX" dirty="0"/>
          </a:p>
        </p:txBody>
      </p:sp>
      <p:sp>
        <p:nvSpPr>
          <p:cNvPr id="3" name="Marcador de contenido 2"/>
          <p:cNvSpPr>
            <a:spLocks noGrp="1"/>
          </p:cNvSpPr>
          <p:nvPr>
            <p:ph idx="1"/>
          </p:nvPr>
        </p:nvSpPr>
        <p:spPr/>
        <p:txBody>
          <a:bodyPr/>
          <a:lstStyle/>
          <a:p>
            <a:r>
              <a:rPr lang="es-MX" sz="2800" dirty="0"/>
              <a:t>Resoluciones de COMISCA</a:t>
            </a:r>
          </a:p>
          <a:p>
            <a:r>
              <a:rPr lang="es-MX" sz="2800" b="1" dirty="0"/>
              <a:t>Agenda de Salud 2009-2018 </a:t>
            </a:r>
            <a:r>
              <a:rPr lang="es-MX" sz="2800" dirty="0"/>
              <a:t>(SICA, 2009) </a:t>
            </a:r>
          </a:p>
          <a:p>
            <a:r>
              <a:rPr lang="es-MX" sz="2800" b="1" dirty="0"/>
              <a:t>Política Regional de Salud del SICA 2015-2022 </a:t>
            </a:r>
            <a:r>
              <a:rPr lang="es-MX" sz="2800" dirty="0"/>
              <a:t>(COMISCA, 2014) </a:t>
            </a:r>
          </a:p>
          <a:p>
            <a:r>
              <a:rPr lang="es-MX" sz="2800" b="1" dirty="0"/>
              <a:t>Plan Estratégico Regional de VIH y Sida (PER) 2010-2015 </a:t>
            </a:r>
            <a:r>
              <a:rPr lang="es-MX" sz="2800" dirty="0"/>
              <a:t>(MCR. COMISCA, 2010)</a:t>
            </a:r>
            <a:r>
              <a:rPr lang="es-MX" dirty="0"/>
              <a:t> </a:t>
            </a:r>
            <a:endParaRPr lang="es-MX" dirty="0"/>
          </a:p>
        </p:txBody>
      </p:sp>
    </p:spTree>
    <p:extLst>
      <p:ext uri="{BB962C8B-B14F-4D97-AF65-F5344CB8AC3E}">
        <p14:creationId xmlns:p14="http://schemas.microsoft.com/office/powerpoint/2010/main" val="730637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3795" y="391886"/>
            <a:ext cx="10353761" cy="870857"/>
          </a:xfrm>
        </p:spPr>
        <p:txBody>
          <a:bodyPr/>
          <a:lstStyle/>
          <a:p>
            <a:r>
              <a:rPr lang="es-MX" dirty="0"/>
              <a:t>PLAN </a:t>
            </a:r>
            <a:r>
              <a:rPr lang="es-MX" dirty="0" err="1"/>
              <a:t>Estrategico</a:t>
            </a:r>
            <a:r>
              <a:rPr lang="es-MX" dirty="0"/>
              <a:t> regional (PER)</a:t>
            </a:r>
          </a:p>
        </p:txBody>
      </p:sp>
      <p:sp>
        <p:nvSpPr>
          <p:cNvPr id="3" name="Marcador de contenido 2"/>
          <p:cNvSpPr>
            <a:spLocks noGrp="1"/>
          </p:cNvSpPr>
          <p:nvPr>
            <p:ph idx="1"/>
          </p:nvPr>
        </p:nvSpPr>
        <p:spPr>
          <a:xfrm>
            <a:off x="913795" y="1262743"/>
            <a:ext cx="10353762" cy="5225143"/>
          </a:xfrm>
        </p:spPr>
        <p:txBody>
          <a:bodyPr>
            <a:normAutofit/>
          </a:bodyPr>
          <a:lstStyle/>
          <a:p>
            <a:r>
              <a:rPr lang="es-MX" sz="2200" dirty="0"/>
              <a:t>La visión del PER es “contar con un marco regional que facilite programas intersectoriales de prevención, atención de calidad, la integración de información estratégica, así como la definición, implantación y seguimiento de políticas regionales para garantizar los derechos sociales y de salud de las poblaciones prioritarias”. 17 </a:t>
            </a:r>
          </a:p>
          <a:p>
            <a:endParaRPr lang="es-MX" sz="2200" dirty="0"/>
          </a:p>
          <a:p>
            <a:r>
              <a:rPr lang="es-MX" sz="2200" dirty="0"/>
              <a:t>Su misión es “armonizar los esfuerzos regionales que permitan el intercambio de información y experiencias, la formulación de políticas públicas y la integración participativa de agendas de cooperación regionales que estimulen el flujo de recursos para intensificar la respuesta al VIH sida en la Región”. El Plan cuenta con 6 líneas estratégicas, entre las que se encuentra la Política Regional de Acceso Universal. </a:t>
            </a:r>
          </a:p>
        </p:txBody>
      </p:sp>
    </p:spTree>
    <p:extLst>
      <p:ext uri="{BB962C8B-B14F-4D97-AF65-F5344CB8AC3E}">
        <p14:creationId xmlns:p14="http://schemas.microsoft.com/office/powerpoint/2010/main" val="3232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27201" y="595086"/>
            <a:ext cx="8839200" cy="5762172"/>
          </a:xfrm>
          <a:prstGeom prst="rect">
            <a:avLst/>
          </a:prstGeom>
        </p:spPr>
      </p:pic>
    </p:spTree>
    <p:extLst>
      <p:ext uri="{BB962C8B-B14F-4D97-AF65-F5344CB8AC3E}">
        <p14:creationId xmlns:p14="http://schemas.microsoft.com/office/powerpoint/2010/main" val="327553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5000"/>
          </a:schemeClr>
        </a:solidFill>
        <a:effectLst/>
      </p:bgPr>
    </p:bg>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575947" y="290286"/>
            <a:ext cx="9446451" cy="6386285"/>
          </a:xfrm>
          <a:prstGeom prst="rect">
            <a:avLst/>
          </a:prstGeom>
        </p:spPr>
      </p:pic>
    </p:spTree>
    <p:extLst>
      <p:ext uri="{BB962C8B-B14F-4D97-AF65-F5344CB8AC3E}">
        <p14:creationId xmlns:p14="http://schemas.microsoft.com/office/powerpoint/2010/main" val="20500856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TM04033921[[fn=Damasco]]</Template>
  <TotalTime>64</TotalTime>
  <Words>1037</Words>
  <Application>Microsoft Office PowerPoint</Application>
  <PresentationFormat>Panorámica</PresentationFormat>
  <Paragraphs>55</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Bookman Old Style</vt:lpstr>
      <vt:lpstr>Calibri</vt:lpstr>
      <vt:lpstr>Rockwell</vt:lpstr>
      <vt:lpstr>Damask</vt:lpstr>
      <vt:lpstr> Estrategia de Sostenibilidad  de los avances de Centroamérica y República Dominicana hacia el Acceso Universal a la Prevención, la Atención, el Tratamiento, y el Apoyo relacionados Marco del Llamado a la Acción sobre el Continuo de la Atención, Prevención y Tratamiento y las Metas 90 90 90   2016-2021 </vt:lpstr>
      <vt:lpstr>Presentación de PowerPoint</vt:lpstr>
      <vt:lpstr>aCTUALIZACIón</vt:lpstr>
      <vt:lpstr>Tabla 1. Prevalencia general de VIH en los países de Centroamérica </vt:lpstr>
      <vt:lpstr>Acuerdos Internacionales</vt:lpstr>
      <vt:lpstr>Acuerdos REgionales</vt:lpstr>
      <vt:lpstr>PLAN Estrategico regional (PER)</vt:lpstr>
      <vt:lpstr>Presentación de PowerPoint</vt:lpstr>
      <vt:lpstr>Presentación de PowerPoint</vt:lpstr>
      <vt:lpstr>Presentación de PowerPoint</vt:lpstr>
      <vt:lpstr>Presentación de PowerPoint</vt:lpstr>
      <vt:lpstr>Presentación de PowerPoint</vt:lpstr>
      <vt:lpstr>Presentación de PowerPoint</vt:lpstr>
      <vt:lpstr>Propósito de la Estrategia</vt:lpstr>
      <vt:lpstr>Principios </vt:lpstr>
      <vt:lpstr>Objetivos </vt:lpstr>
      <vt:lpstr>Comisiones del MCr</vt:lpstr>
      <vt:lpstr>Seguimiento del Plan de Acción </vt:lpstr>
      <vt:lpstr>Estructura del Plan de Acción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 de Sostenibilidad  de los avances de Centroamérica y República Dominicana hacia el Acceso Universal a la Prevención, la Atención, el Tratamiento, y el Apoyo relacionados con el VIH  en el Marco del Llamado a la Acción sobre el Continuo de la Atención, Prevención y Tratamiento y las Metas 90 90 90  2016-2021</dc:title>
  <dc:creator>Ana Isabel Nieto Gomez</dc:creator>
  <cp:lastModifiedBy>Ana Isabel Nieto Gomez</cp:lastModifiedBy>
  <cp:revision>7</cp:revision>
  <dcterms:created xsi:type="dcterms:W3CDTF">2018-01-11T04:20:40Z</dcterms:created>
  <dcterms:modified xsi:type="dcterms:W3CDTF">2018-01-11T05:24:52Z</dcterms:modified>
</cp:coreProperties>
</file>