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70" r:id="rId3"/>
    <p:sldId id="271" r:id="rId4"/>
    <p:sldId id="272" r:id="rId5"/>
    <p:sldId id="273" r:id="rId6"/>
    <p:sldId id="274" r:id="rId7"/>
    <p:sldId id="269" r:id="rId8"/>
    <p:sldId id="266" r:id="rId9"/>
    <p:sldId id="265" r:id="rId10"/>
    <p:sldId id="277" r:id="rId11"/>
    <p:sldId id="275" r:id="rId12"/>
    <p:sldId id="268" r:id="rId13"/>
    <p:sldId id="256" r:id="rId14"/>
    <p:sldId id="258" r:id="rId15"/>
    <p:sldId id="261" r:id="rId16"/>
    <p:sldId id="262" r:id="rId17"/>
    <p:sldId id="263" r:id="rId18"/>
    <p:sldId id="276" r:id="rId19"/>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1020554573535451"/>
          <c:y val="0.10538852368224615"/>
          <c:w val="0.85128083412015754"/>
          <c:h val="0.80591008692720734"/>
        </c:manualLayout>
      </c:layout>
      <c:barChart>
        <c:barDir val="col"/>
        <c:grouping val="clustered"/>
        <c:varyColors val="0"/>
        <c:ser>
          <c:idx val="0"/>
          <c:order val="0"/>
          <c:tx>
            <c:strRef>
              <c:f>acumulado!$B$8</c:f>
              <c:strCache>
                <c:ptCount val="1"/>
                <c:pt idx="0">
                  <c:v>Número de casos</c:v>
                </c:pt>
              </c:strCache>
            </c:strRef>
          </c:tx>
          <c:spPr>
            <a:solidFill>
              <a:srgbClr val="FF0000"/>
            </a:solidFill>
          </c:spPr>
          <c:invertIfNegative val="0"/>
          <c:dLbls>
            <c:dLbl>
              <c:idx val="24"/>
              <c:layout>
                <c:manualLayout>
                  <c:x val="1.466813348001467E-3"/>
                  <c:y val="2.4464831804281344E-3"/>
                </c:manualLayout>
              </c:layout>
              <c:spPr>
                <a:noFill/>
                <a:ln w="25400">
                  <a:noFill/>
                </a:ln>
              </c:spPr>
              <c:txPr>
                <a:bodyPr wrap="square" lIns="38100" tIns="19050" rIns="38100" bIns="19050" anchor="ctr">
                  <a:spAutoFit/>
                </a:bodyPr>
                <a:lstStyle/>
                <a:p>
                  <a:pPr>
                    <a:defRPr/>
                  </a:pPr>
                  <a:endParaRPr lang="es-S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53-4E2C-9DB4-87DB61D6D27D}"/>
                </c:ext>
              </c:extLst>
            </c:dLbl>
            <c:dLbl>
              <c:idx val="26"/>
              <c:layout>
                <c:manualLayout>
                  <c:x val="-1.0756506958591156E-16"/>
                  <c:y val="-1.9571865443425082E-2"/>
                </c:manualLayout>
              </c:layout>
              <c:spPr>
                <a:noFill/>
                <a:ln w="25400">
                  <a:noFill/>
                </a:ln>
              </c:spPr>
              <c:txPr>
                <a:bodyPr wrap="square" lIns="38100" tIns="19050" rIns="38100" bIns="19050" anchor="ctr">
                  <a:spAutoFit/>
                </a:bodyPr>
                <a:lstStyle/>
                <a:p>
                  <a:pPr>
                    <a:defRPr/>
                  </a:pPr>
                  <a:endParaRPr lang="es-S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53-4E2C-9DB4-87DB61D6D27D}"/>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acumulado!$A$9:$A$43</c:f>
              <c:numCache>
                <c:formatCode>General</c:formatCode>
                <c:ptCount val="35"/>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numCache>
            </c:numRef>
          </c:cat>
          <c:val>
            <c:numRef>
              <c:f>acumulado!$B$9:$B$43</c:f>
              <c:numCache>
                <c:formatCode>General</c:formatCode>
                <c:ptCount val="35"/>
                <c:pt idx="0">
                  <c:v>1</c:v>
                </c:pt>
                <c:pt idx="1">
                  <c:v>1</c:v>
                </c:pt>
                <c:pt idx="2">
                  <c:v>5</c:v>
                </c:pt>
                <c:pt idx="3">
                  <c:v>16</c:v>
                </c:pt>
                <c:pt idx="4">
                  <c:v>56</c:v>
                </c:pt>
                <c:pt idx="5">
                  <c:v>149</c:v>
                </c:pt>
                <c:pt idx="6">
                  <c:v>96</c:v>
                </c:pt>
                <c:pt idx="7">
                  <c:v>280</c:v>
                </c:pt>
                <c:pt idx="8">
                  <c:v>184</c:v>
                </c:pt>
                <c:pt idx="9">
                  <c:v>330</c:v>
                </c:pt>
                <c:pt idx="10">
                  <c:v>687</c:v>
                </c:pt>
                <c:pt idx="11">
                  <c:v>707</c:v>
                </c:pt>
                <c:pt idx="12">
                  <c:v>681</c:v>
                </c:pt>
                <c:pt idx="13">
                  <c:v>936</c:v>
                </c:pt>
                <c:pt idx="14">
                  <c:v>786</c:v>
                </c:pt>
                <c:pt idx="15">
                  <c:v>932</c:v>
                </c:pt>
                <c:pt idx="16">
                  <c:v>1375</c:v>
                </c:pt>
                <c:pt idx="17">
                  <c:v>2010</c:v>
                </c:pt>
                <c:pt idx="18">
                  <c:v>1597</c:v>
                </c:pt>
                <c:pt idx="19">
                  <c:v>1707</c:v>
                </c:pt>
                <c:pt idx="20">
                  <c:v>2025</c:v>
                </c:pt>
                <c:pt idx="21">
                  <c:v>1650</c:v>
                </c:pt>
                <c:pt idx="22">
                  <c:v>1705</c:v>
                </c:pt>
                <c:pt idx="23">
                  <c:v>2077</c:v>
                </c:pt>
                <c:pt idx="24">
                  <c:v>1840</c:v>
                </c:pt>
                <c:pt idx="25">
                  <c:v>1587</c:v>
                </c:pt>
                <c:pt idx="26">
                  <c:v>1899</c:v>
                </c:pt>
                <c:pt idx="27">
                  <c:v>1703</c:v>
                </c:pt>
                <c:pt idx="28">
                  <c:v>1554</c:v>
                </c:pt>
                <c:pt idx="29">
                  <c:v>1448</c:v>
                </c:pt>
                <c:pt idx="30">
                  <c:v>1281</c:v>
                </c:pt>
                <c:pt idx="31">
                  <c:v>1191</c:v>
                </c:pt>
                <c:pt idx="32">
                  <c:v>1154</c:v>
                </c:pt>
                <c:pt idx="33">
                  <c:v>1248</c:v>
                </c:pt>
                <c:pt idx="34">
                  <c:v>1223</c:v>
                </c:pt>
              </c:numCache>
            </c:numRef>
          </c:val>
          <c:extLst>
            <c:ext xmlns:c16="http://schemas.microsoft.com/office/drawing/2014/chart" uri="{C3380CC4-5D6E-409C-BE32-E72D297353CC}">
              <c16:uniqueId val="{00000002-5D53-4E2C-9DB4-87DB61D6D27D}"/>
            </c:ext>
          </c:extLst>
        </c:ser>
        <c:dLbls>
          <c:showLegendKey val="0"/>
          <c:showVal val="0"/>
          <c:showCatName val="0"/>
          <c:showSerName val="0"/>
          <c:showPercent val="0"/>
          <c:showBubbleSize val="0"/>
        </c:dLbls>
        <c:gapWidth val="31"/>
        <c:overlap val="8"/>
        <c:axId val="46766336"/>
        <c:axId val="46780416"/>
      </c:barChart>
      <c:catAx>
        <c:axId val="46766336"/>
        <c:scaling>
          <c:orientation val="minMax"/>
        </c:scaling>
        <c:delete val="0"/>
        <c:axPos val="b"/>
        <c:numFmt formatCode="General" sourceLinked="1"/>
        <c:majorTickMark val="out"/>
        <c:minorTickMark val="none"/>
        <c:tickLblPos val="nextTo"/>
        <c:crossAx val="46780416"/>
        <c:crosses val="autoZero"/>
        <c:auto val="1"/>
        <c:lblAlgn val="ctr"/>
        <c:lblOffset val="100"/>
        <c:noMultiLvlLbl val="0"/>
      </c:catAx>
      <c:valAx>
        <c:axId val="46780416"/>
        <c:scaling>
          <c:orientation val="minMax"/>
          <c:max val="2600"/>
        </c:scaling>
        <c:delete val="0"/>
        <c:axPos val="l"/>
        <c:title>
          <c:tx>
            <c:rich>
              <a:bodyPr rot="-5400000" vert="horz"/>
              <a:lstStyle/>
              <a:p>
                <a:pPr>
                  <a:defRPr/>
                </a:pPr>
                <a:r>
                  <a:rPr lang="en-US"/>
                  <a:t>Número de casos</a:t>
                </a:r>
              </a:p>
            </c:rich>
          </c:tx>
          <c:layout>
            <c:manualLayout>
              <c:xMode val="edge"/>
              <c:yMode val="edge"/>
              <c:x val="2.3051905397071266E-2"/>
              <c:y val="0.41360965426897939"/>
            </c:manualLayout>
          </c:layout>
          <c:overlay val="0"/>
        </c:title>
        <c:numFmt formatCode="General" sourceLinked="1"/>
        <c:majorTickMark val="out"/>
        <c:minorTickMark val="none"/>
        <c:tickLblPos val="nextTo"/>
        <c:crossAx val="46766336"/>
        <c:crosses val="autoZero"/>
        <c:crossBetween val="between"/>
        <c:majorUnit val="200"/>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C6032-7F90-48EA-AF06-5E17A9206F15}" type="doc">
      <dgm:prSet loTypeId="urn:microsoft.com/office/officeart/2005/8/layout/arrow2" loCatId="process" qsTypeId="urn:microsoft.com/office/officeart/2005/8/quickstyle/simple1" qsCatId="simple" csTypeId="urn:microsoft.com/office/officeart/2005/8/colors/accent1_2" csCatId="accent1" phldr="1"/>
      <dgm:spPr/>
    </dgm:pt>
    <dgm:pt modelId="{F007BC6A-61F1-4281-9F1E-A690BF519754}">
      <dgm:prSet phldrT="[Texto]" custT="1"/>
      <dgm:spPr/>
      <dgm:t>
        <a:bodyPr/>
        <a:lstStyle/>
        <a:p>
          <a:r>
            <a:rPr lang="es-SV" sz="1600" dirty="0">
              <a:latin typeface="Arial Narrow" pitchFamily="34" charset="0"/>
              <a:ea typeface="SimHei" pitchFamily="49" charset="-122"/>
              <a:cs typeface="Arial" pitchFamily="34" charset="0"/>
            </a:rPr>
            <a:t>Propiciar un entorno de respeto a los derechos humanos</a:t>
          </a:r>
        </a:p>
      </dgm:t>
    </dgm:pt>
    <dgm:pt modelId="{22A37CBA-6865-4456-95AA-FAD1E255F790}" type="parTrans" cxnId="{EBFFBEFC-05C7-4346-8A45-2E30A401BD9A}">
      <dgm:prSet/>
      <dgm:spPr/>
      <dgm:t>
        <a:bodyPr/>
        <a:lstStyle/>
        <a:p>
          <a:endParaRPr lang="es-SV"/>
        </a:p>
      </dgm:t>
    </dgm:pt>
    <dgm:pt modelId="{A14AB74A-9D35-4BCC-8A0D-084E5268515D}" type="sibTrans" cxnId="{EBFFBEFC-05C7-4346-8A45-2E30A401BD9A}">
      <dgm:prSet/>
      <dgm:spPr/>
      <dgm:t>
        <a:bodyPr/>
        <a:lstStyle/>
        <a:p>
          <a:endParaRPr lang="es-SV"/>
        </a:p>
      </dgm:t>
    </dgm:pt>
    <dgm:pt modelId="{88754226-9448-47B9-AF14-5D34E3BFD5D0}">
      <dgm:prSet phldrT="[Texto]" custT="1"/>
      <dgm:spPr/>
      <dgm:t>
        <a:bodyPr/>
        <a:lstStyle/>
        <a:p>
          <a:r>
            <a:rPr lang="es-SV" sz="1600" dirty="0">
              <a:latin typeface="Arial Narrow" pitchFamily="34" charset="0"/>
            </a:rPr>
            <a:t>Garantizar  el  diagnóstico oportuno</a:t>
          </a:r>
        </a:p>
      </dgm:t>
    </dgm:pt>
    <dgm:pt modelId="{C474E941-CF48-419E-8E0A-1C8D58293B7E}" type="parTrans" cxnId="{517711B9-66BA-4AF0-BC34-CC47B1C96594}">
      <dgm:prSet/>
      <dgm:spPr/>
      <dgm:t>
        <a:bodyPr/>
        <a:lstStyle/>
        <a:p>
          <a:endParaRPr lang="es-SV"/>
        </a:p>
      </dgm:t>
    </dgm:pt>
    <dgm:pt modelId="{996EFE23-664A-4C29-92F2-148DC90C41A3}" type="sibTrans" cxnId="{517711B9-66BA-4AF0-BC34-CC47B1C96594}">
      <dgm:prSet/>
      <dgm:spPr/>
      <dgm:t>
        <a:bodyPr/>
        <a:lstStyle/>
        <a:p>
          <a:endParaRPr lang="es-SV"/>
        </a:p>
      </dgm:t>
    </dgm:pt>
    <dgm:pt modelId="{8BAAD203-C31E-476A-A348-658FF2A55B8F}">
      <dgm:prSet phldrT="[Texto]" custT="1"/>
      <dgm:spPr/>
      <dgm:t>
        <a:bodyPr/>
        <a:lstStyle/>
        <a:p>
          <a:endParaRPr lang="es-SV" sz="1600" dirty="0">
            <a:latin typeface="Arial Narrow" pitchFamily="34" charset="0"/>
          </a:endParaRPr>
        </a:p>
        <a:p>
          <a:r>
            <a:rPr lang="es-SV" sz="1600" dirty="0">
              <a:latin typeface="Arial Narrow" pitchFamily="34" charset="0"/>
              <a:ea typeface="SimHei" pitchFamily="49" charset="-122"/>
            </a:rPr>
            <a:t>Respuesta Multisectorial</a:t>
          </a:r>
          <a:endParaRPr lang="es-SV" sz="1600" dirty="0">
            <a:latin typeface="Arial Narrow" pitchFamily="34" charset="0"/>
          </a:endParaRPr>
        </a:p>
      </dgm:t>
    </dgm:pt>
    <dgm:pt modelId="{959B7A39-0162-462B-A72D-D8A3611AFAA3}" type="parTrans" cxnId="{BBE0E841-B5BF-4B29-9587-2D6BAEE1F6DF}">
      <dgm:prSet/>
      <dgm:spPr/>
      <dgm:t>
        <a:bodyPr/>
        <a:lstStyle/>
        <a:p>
          <a:endParaRPr lang="es-SV"/>
        </a:p>
      </dgm:t>
    </dgm:pt>
    <dgm:pt modelId="{4DF5F4A8-AB72-4E80-8408-033E82EE0BB1}" type="sibTrans" cxnId="{BBE0E841-B5BF-4B29-9587-2D6BAEE1F6DF}">
      <dgm:prSet/>
      <dgm:spPr/>
      <dgm:t>
        <a:bodyPr/>
        <a:lstStyle/>
        <a:p>
          <a:endParaRPr lang="es-SV"/>
        </a:p>
      </dgm:t>
    </dgm:pt>
    <dgm:pt modelId="{44B6D9E6-0D0A-4616-A2DE-8FFCC81D50DE}">
      <dgm:prSet custT="1"/>
      <dgm:spPr/>
      <dgm:t>
        <a:bodyPr/>
        <a:lstStyle/>
        <a:p>
          <a:r>
            <a:rPr lang="es-SV" sz="1600" dirty="0">
              <a:latin typeface="Arial Narrow" pitchFamily="34" charset="0"/>
            </a:rPr>
            <a:t>Visión de Sostenibilidad de las acciones</a:t>
          </a:r>
        </a:p>
      </dgm:t>
    </dgm:pt>
    <dgm:pt modelId="{97BA4077-E8AC-4085-9776-DF8E551D7BDF}" type="parTrans" cxnId="{8C69B7E6-70B0-46A4-910B-FAA590088872}">
      <dgm:prSet/>
      <dgm:spPr/>
      <dgm:t>
        <a:bodyPr/>
        <a:lstStyle/>
        <a:p>
          <a:endParaRPr lang="es-SV"/>
        </a:p>
      </dgm:t>
    </dgm:pt>
    <dgm:pt modelId="{7154E4F0-CD3B-4999-BD6F-70CECA68849A}" type="sibTrans" cxnId="{8C69B7E6-70B0-46A4-910B-FAA590088872}">
      <dgm:prSet/>
      <dgm:spPr/>
      <dgm:t>
        <a:bodyPr/>
        <a:lstStyle/>
        <a:p>
          <a:endParaRPr lang="es-SV"/>
        </a:p>
      </dgm:t>
    </dgm:pt>
    <dgm:pt modelId="{E329BC64-7AEF-46F2-BCBB-2A6A90E3C697}">
      <dgm:prSet custT="1"/>
      <dgm:spPr/>
      <dgm:t>
        <a:bodyPr/>
        <a:lstStyle/>
        <a:p>
          <a:r>
            <a:rPr lang="es-SV" sz="1600" dirty="0">
              <a:latin typeface="Arial Narrow" pitchFamily="34" charset="0"/>
            </a:rPr>
            <a:t>Asegurar  el acceso a servicios de salud a las personas con VIH</a:t>
          </a:r>
          <a:endParaRPr lang="es-SV" sz="1600" dirty="0">
            <a:latin typeface="Arial Narrow" pitchFamily="34" charset="0"/>
            <a:ea typeface="SimHei" pitchFamily="49" charset="-122"/>
          </a:endParaRPr>
        </a:p>
      </dgm:t>
    </dgm:pt>
    <dgm:pt modelId="{BAD34811-ACEA-48F6-BFB3-0BA785E6C311}" type="sibTrans" cxnId="{058051C7-5D1A-45CC-AC1A-CFC674469307}">
      <dgm:prSet/>
      <dgm:spPr/>
      <dgm:t>
        <a:bodyPr/>
        <a:lstStyle/>
        <a:p>
          <a:endParaRPr lang="es-SV"/>
        </a:p>
      </dgm:t>
    </dgm:pt>
    <dgm:pt modelId="{FC2F5B86-1A65-4C1F-A38E-F3B650528292}" type="parTrans" cxnId="{058051C7-5D1A-45CC-AC1A-CFC674469307}">
      <dgm:prSet/>
      <dgm:spPr/>
      <dgm:t>
        <a:bodyPr/>
        <a:lstStyle/>
        <a:p>
          <a:endParaRPr lang="es-SV"/>
        </a:p>
      </dgm:t>
    </dgm:pt>
    <dgm:pt modelId="{2874A45C-E2A4-4F27-A27A-6357F7678A16}" type="pres">
      <dgm:prSet presAssocID="{7DAC6032-7F90-48EA-AF06-5E17A9206F15}" presName="arrowDiagram" presStyleCnt="0">
        <dgm:presLayoutVars>
          <dgm:chMax val="5"/>
          <dgm:dir/>
          <dgm:resizeHandles val="exact"/>
        </dgm:presLayoutVars>
      </dgm:prSet>
      <dgm:spPr/>
    </dgm:pt>
    <dgm:pt modelId="{94E0A622-2F6A-4534-A3ED-C2D2E66EE458}" type="pres">
      <dgm:prSet presAssocID="{7DAC6032-7F90-48EA-AF06-5E17A9206F15}" presName="arrow" presStyleLbl="bgShp" presStyleIdx="0" presStyleCnt="1" custScaleX="100000" custLinFactNeighborX="-781" custLinFactNeighborY="1563"/>
      <dgm:spPr>
        <a:solidFill>
          <a:schemeClr val="bg1">
            <a:lumMod val="65000"/>
          </a:schemeClr>
        </a:solidFill>
      </dgm:spPr>
    </dgm:pt>
    <dgm:pt modelId="{35B2DE5D-75E4-41FA-A13B-A3B6A9179E56}" type="pres">
      <dgm:prSet presAssocID="{7DAC6032-7F90-48EA-AF06-5E17A9206F15}" presName="arrowDiagram5" presStyleCnt="0"/>
      <dgm:spPr/>
    </dgm:pt>
    <dgm:pt modelId="{B66DCD73-60E6-4349-8A35-01268362C1DA}" type="pres">
      <dgm:prSet presAssocID="{F007BC6A-61F1-4281-9F1E-A690BF519754}" presName="bullet5a" presStyleLbl="node1" presStyleIdx="0" presStyleCnt="5"/>
      <dgm:spPr>
        <a:solidFill>
          <a:srgbClr val="C2113A"/>
        </a:solidFill>
      </dgm:spPr>
    </dgm:pt>
    <dgm:pt modelId="{C78510A6-656C-4F0B-B9E5-C241677F92D7}" type="pres">
      <dgm:prSet presAssocID="{F007BC6A-61F1-4281-9F1E-A690BF519754}" presName="textBox5a" presStyleLbl="revTx" presStyleIdx="0" presStyleCnt="5" custScaleX="222820" custLinFactNeighborX="68388" custLinFactNeighborY="14653">
        <dgm:presLayoutVars>
          <dgm:bulletEnabled val="1"/>
        </dgm:presLayoutVars>
      </dgm:prSet>
      <dgm:spPr/>
    </dgm:pt>
    <dgm:pt modelId="{9759C15C-1B5B-40AD-B8A8-7FC01487B39F}" type="pres">
      <dgm:prSet presAssocID="{88754226-9448-47B9-AF14-5D34E3BFD5D0}" presName="bullet5b" presStyleLbl="node1" presStyleIdx="1" presStyleCnt="5" custLinFactNeighborX="-98611" custLinFactNeighborY="72136"/>
      <dgm:spPr>
        <a:solidFill>
          <a:srgbClr val="C2113A"/>
        </a:solidFill>
      </dgm:spPr>
    </dgm:pt>
    <dgm:pt modelId="{C76C5371-F52D-4905-905C-C5C00E37671E}" type="pres">
      <dgm:prSet presAssocID="{88754226-9448-47B9-AF14-5D34E3BFD5D0}" presName="textBox5b" presStyleLbl="revTx" presStyleIdx="1" presStyleCnt="5" custScaleX="209476" custScaleY="71539" custLinFactNeighborX="40158" custLinFactNeighborY="0">
        <dgm:presLayoutVars>
          <dgm:bulletEnabled val="1"/>
        </dgm:presLayoutVars>
      </dgm:prSet>
      <dgm:spPr/>
    </dgm:pt>
    <dgm:pt modelId="{60BDEF5D-D53D-47F2-9389-BC443DD1389E}" type="pres">
      <dgm:prSet presAssocID="{E329BC64-7AEF-46F2-BCBB-2A6A90E3C697}" presName="bullet5c" presStyleLbl="node1" presStyleIdx="2" presStyleCnt="5" custLinFactX="-42806" custLinFactNeighborX="-100000" custLinFactNeighborY="69694"/>
      <dgm:spPr>
        <a:solidFill>
          <a:srgbClr val="C2113A"/>
        </a:solidFill>
      </dgm:spPr>
    </dgm:pt>
    <dgm:pt modelId="{EA19B559-536C-49D9-935A-536FEF0A89CB}" type="pres">
      <dgm:prSet presAssocID="{E329BC64-7AEF-46F2-BCBB-2A6A90E3C697}" presName="textBox5c" presStyleLbl="revTx" presStyleIdx="2" presStyleCnt="5" custScaleX="197016" custScaleY="55694" custLinFactNeighborX="25856" custLinFactNeighborY="-13901">
        <dgm:presLayoutVars>
          <dgm:bulletEnabled val="1"/>
        </dgm:presLayoutVars>
      </dgm:prSet>
      <dgm:spPr/>
    </dgm:pt>
    <dgm:pt modelId="{9A56CF65-3F0F-472A-9D56-C781E97E72A0}" type="pres">
      <dgm:prSet presAssocID="{44B6D9E6-0D0A-4616-A2DE-8FFCC81D50DE}" presName="bullet5d" presStyleLbl="node1" presStyleIdx="3" presStyleCnt="5" custLinFactNeighborX="-79788" custLinFactNeighborY="22014"/>
      <dgm:spPr>
        <a:solidFill>
          <a:srgbClr val="C2113A"/>
        </a:solidFill>
      </dgm:spPr>
    </dgm:pt>
    <dgm:pt modelId="{8C01A3FE-1AEA-41E5-A051-43B815C6BC6B}" type="pres">
      <dgm:prSet presAssocID="{44B6D9E6-0D0A-4616-A2DE-8FFCC81D50DE}" presName="textBox5d" presStyleLbl="revTx" presStyleIdx="3" presStyleCnt="5" custScaleX="126954" custScaleY="23713" custLinFactNeighborX="-7227" custLinFactNeighborY="-40952">
        <dgm:presLayoutVars>
          <dgm:bulletEnabled val="1"/>
        </dgm:presLayoutVars>
      </dgm:prSet>
      <dgm:spPr/>
    </dgm:pt>
    <dgm:pt modelId="{91A4ED8B-A9AD-40A0-B977-C3E0AADAF89E}" type="pres">
      <dgm:prSet presAssocID="{8BAAD203-C31E-476A-A348-658FF2A55B8F}" presName="bullet5e" presStyleLbl="node1" presStyleIdx="4" presStyleCnt="5"/>
      <dgm:spPr>
        <a:solidFill>
          <a:srgbClr val="C2113A"/>
        </a:solidFill>
      </dgm:spPr>
    </dgm:pt>
    <dgm:pt modelId="{016E665E-4BC7-46B1-A987-04F0023986FE}" type="pres">
      <dgm:prSet presAssocID="{8BAAD203-C31E-476A-A348-658FF2A55B8F}" presName="textBox5e" presStyleLbl="revTx" presStyleIdx="4" presStyleCnt="5" custScaleX="119309" custScaleY="27819" custLinFactNeighborX="21605" custLinFactNeighborY="-40116">
        <dgm:presLayoutVars>
          <dgm:bulletEnabled val="1"/>
        </dgm:presLayoutVars>
      </dgm:prSet>
      <dgm:spPr/>
    </dgm:pt>
  </dgm:ptLst>
  <dgm:cxnLst>
    <dgm:cxn modelId="{BDB73219-2F28-441E-975C-003C39896BC0}" type="presOf" srcId="{7DAC6032-7F90-48EA-AF06-5E17A9206F15}" destId="{2874A45C-E2A4-4F27-A27A-6357F7678A16}" srcOrd="0" destOrd="0" presId="urn:microsoft.com/office/officeart/2005/8/layout/arrow2"/>
    <dgm:cxn modelId="{C2FF1D1B-11E2-4A67-9D52-0A6C78CED47A}" type="presOf" srcId="{E329BC64-7AEF-46F2-BCBB-2A6A90E3C697}" destId="{EA19B559-536C-49D9-935A-536FEF0A89CB}" srcOrd="0" destOrd="0" presId="urn:microsoft.com/office/officeart/2005/8/layout/arrow2"/>
    <dgm:cxn modelId="{FB2C595F-F87C-4A77-8924-B84BAEF7C5E3}" type="presOf" srcId="{F007BC6A-61F1-4281-9F1E-A690BF519754}" destId="{C78510A6-656C-4F0B-B9E5-C241677F92D7}" srcOrd="0" destOrd="0" presId="urn:microsoft.com/office/officeart/2005/8/layout/arrow2"/>
    <dgm:cxn modelId="{BBE0E841-B5BF-4B29-9587-2D6BAEE1F6DF}" srcId="{7DAC6032-7F90-48EA-AF06-5E17A9206F15}" destId="{8BAAD203-C31E-476A-A348-658FF2A55B8F}" srcOrd="4" destOrd="0" parTransId="{959B7A39-0162-462B-A72D-D8A3611AFAA3}" sibTransId="{4DF5F4A8-AB72-4E80-8408-033E82EE0BB1}"/>
    <dgm:cxn modelId="{0D3D528A-4801-4F42-A994-4249A9958485}" type="presOf" srcId="{44B6D9E6-0D0A-4616-A2DE-8FFCC81D50DE}" destId="{8C01A3FE-1AEA-41E5-A051-43B815C6BC6B}" srcOrd="0" destOrd="0" presId="urn:microsoft.com/office/officeart/2005/8/layout/arrow2"/>
    <dgm:cxn modelId="{B0CBC398-D89F-49D8-83AA-58BBE8EA31E0}" type="presOf" srcId="{8BAAD203-C31E-476A-A348-658FF2A55B8F}" destId="{016E665E-4BC7-46B1-A987-04F0023986FE}" srcOrd="0" destOrd="0" presId="urn:microsoft.com/office/officeart/2005/8/layout/arrow2"/>
    <dgm:cxn modelId="{517711B9-66BA-4AF0-BC34-CC47B1C96594}" srcId="{7DAC6032-7F90-48EA-AF06-5E17A9206F15}" destId="{88754226-9448-47B9-AF14-5D34E3BFD5D0}" srcOrd="1" destOrd="0" parTransId="{C474E941-CF48-419E-8E0A-1C8D58293B7E}" sibTransId="{996EFE23-664A-4C29-92F2-148DC90C41A3}"/>
    <dgm:cxn modelId="{058051C7-5D1A-45CC-AC1A-CFC674469307}" srcId="{7DAC6032-7F90-48EA-AF06-5E17A9206F15}" destId="{E329BC64-7AEF-46F2-BCBB-2A6A90E3C697}" srcOrd="2" destOrd="0" parTransId="{FC2F5B86-1A65-4C1F-A38E-F3B650528292}" sibTransId="{BAD34811-ACEA-48F6-BFB3-0BA785E6C311}"/>
    <dgm:cxn modelId="{4BA1C5D6-F506-42C2-BAE3-9A8CD71DA042}" type="presOf" srcId="{88754226-9448-47B9-AF14-5D34E3BFD5D0}" destId="{C76C5371-F52D-4905-905C-C5C00E37671E}" srcOrd="0" destOrd="0" presId="urn:microsoft.com/office/officeart/2005/8/layout/arrow2"/>
    <dgm:cxn modelId="{8C69B7E6-70B0-46A4-910B-FAA590088872}" srcId="{7DAC6032-7F90-48EA-AF06-5E17A9206F15}" destId="{44B6D9E6-0D0A-4616-A2DE-8FFCC81D50DE}" srcOrd="3" destOrd="0" parTransId="{97BA4077-E8AC-4085-9776-DF8E551D7BDF}" sibTransId="{7154E4F0-CD3B-4999-BD6F-70CECA68849A}"/>
    <dgm:cxn modelId="{EBFFBEFC-05C7-4346-8A45-2E30A401BD9A}" srcId="{7DAC6032-7F90-48EA-AF06-5E17A9206F15}" destId="{F007BC6A-61F1-4281-9F1E-A690BF519754}" srcOrd="0" destOrd="0" parTransId="{22A37CBA-6865-4456-95AA-FAD1E255F790}" sibTransId="{A14AB74A-9D35-4BCC-8A0D-084E5268515D}"/>
    <dgm:cxn modelId="{5A2E3862-918F-41AD-AA44-E788CA46A433}" type="presParOf" srcId="{2874A45C-E2A4-4F27-A27A-6357F7678A16}" destId="{94E0A622-2F6A-4534-A3ED-C2D2E66EE458}" srcOrd="0" destOrd="0" presId="urn:microsoft.com/office/officeart/2005/8/layout/arrow2"/>
    <dgm:cxn modelId="{7E988BC9-6F53-4CA8-A9A5-5C2042B58311}" type="presParOf" srcId="{2874A45C-E2A4-4F27-A27A-6357F7678A16}" destId="{35B2DE5D-75E4-41FA-A13B-A3B6A9179E56}" srcOrd="1" destOrd="0" presId="urn:microsoft.com/office/officeart/2005/8/layout/arrow2"/>
    <dgm:cxn modelId="{C4F5177E-DCCC-4619-B9CE-5F73F21AC93F}" type="presParOf" srcId="{35B2DE5D-75E4-41FA-A13B-A3B6A9179E56}" destId="{B66DCD73-60E6-4349-8A35-01268362C1DA}" srcOrd="0" destOrd="0" presId="urn:microsoft.com/office/officeart/2005/8/layout/arrow2"/>
    <dgm:cxn modelId="{7A0341D9-0E85-4F82-BFE4-41061ADF482C}" type="presParOf" srcId="{35B2DE5D-75E4-41FA-A13B-A3B6A9179E56}" destId="{C78510A6-656C-4F0B-B9E5-C241677F92D7}" srcOrd="1" destOrd="0" presId="urn:microsoft.com/office/officeart/2005/8/layout/arrow2"/>
    <dgm:cxn modelId="{F22E64A2-DB73-4BE3-8CB2-2121104AA6AA}" type="presParOf" srcId="{35B2DE5D-75E4-41FA-A13B-A3B6A9179E56}" destId="{9759C15C-1B5B-40AD-B8A8-7FC01487B39F}" srcOrd="2" destOrd="0" presId="urn:microsoft.com/office/officeart/2005/8/layout/arrow2"/>
    <dgm:cxn modelId="{73BF8E49-6170-4E24-AC3D-0A78C66FD92D}" type="presParOf" srcId="{35B2DE5D-75E4-41FA-A13B-A3B6A9179E56}" destId="{C76C5371-F52D-4905-905C-C5C00E37671E}" srcOrd="3" destOrd="0" presId="urn:microsoft.com/office/officeart/2005/8/layout/arrow2"/>
    <dgm:cxn modelId="{55B7B0D7-4747-44FF-AD21-18187BC0A7A4}" type="presParOf" srcId="{35B2DE5D-75E4-41FA-A13B-A3B6A9179E56}" destId="{60BDEF5D-D53D-47F2-9389-BC443DD1389E}" srcOrd="4" destOrd="0" presId="urn:microsoft.com/office/officeart/2005/8/layout/arrow2"/>
    <dgm:cxn modelId="{3A329D5D-F6FA-421A-B858-823DCBE103E3}" type="presParOf" srcId="{35B2DE5D-75E4-41FA-A13B-A3B6A9179E56}" destId="{EA19B559-536C-49D9-935A-536FEF0A89CB}" srcOrd="5" destOrd="0" presId="urn:microsoft.com/office/officeart/2005/8/layout/arrow2"/>
    <dgm:cxn modelId="{CA6EC365-1BED-4104-B604-F9E0313F26AA}" type="presParOf" srcId="{35B2DE5D-75E4-41FA-A13B-A3B6A9179E56}" destId="{9A56CF65-3F0F-472A-9D56-C781E97E72A0}" srcOrd="6" destOrd="0" presId="urn:microsoft.com/office/officeart/2005/8/layout/arrow2"/>
    <dgm:cxn modelId="{09029469-C539-4D4D-AC8B-B4582498FFC8}" type="presParOf" srcId="{35B2DE5D-75E4-41FA-A13B-A3B6A9179E56}" destId="{8C01A3FE-1AEA-41E5-A051-43B815C6BC6B}" srcOrd="7" destOrd="0" presId="urn:microsoft.com/office/officeart/2005/8/layout/arrow2"/>
    <dgm:cxn modelId="{27D7A575-2DA5-478D-A6B1-33F82DFE2A22}" type="presParOf" srcId="{35B2DE5D-75E4-41FA-A13B-A3B6A9179E56}" destId="{91A4ED8B-A9AD-40A0-B977-C3E0AADAF89E}" srcOrd="8" destOrd="0" presId="urn:microsoft.com/office/officeart/2005/8/layout/arrow2"/>
    <dgm:cxn modelId="{BB23EC2E-8705-4D13-BC8D-EAC6D1C3DA2F}" type="presParOf" srcId="{35B2DE5D-75E4-41FA-A13B-A3B6A9179E56}" destId="{016E665E-4BC7-46B1-A987-04F0023986FE}"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A622-2F6A-4534-A3ED-C2D2E66EE458}">
      <dsp:nvSpPr>
        <dsp:cNvPr id="0" name=""/>
        <dsp:cNvSpPr/>
      </dsp:nvSpPr>
      <dsp:spPr>
        <a:xfrm>
          <a:off x="883646" y="0"/>
          <a:ext cx="5535980" cy="3459988"/>
        </a:xfrm>
        <a:prstGeom prst="swooshArrow">
          <a:avLst>
            <a:gd name="adj1" fmla="val 25000"/>
            <a:gd name="adj2" fmla="val 25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B66DCD73-60E6-4349-8A35-01268362C1DA}">
      <dsp:nvSpPr>
        <dsp:cNvPr id="0" name=""/>
        <dsp:cNvSpPr/>
      </dsp:nvSpPr>
      <dsp:spPr>
        <a:xfrm>
          <a:off x="1472177" y="2572847"/>
          <a:ext cx="127327" cy="127327"/>
        </a:xfrm>
        <a:prstGeom prst="ellipse">
          <a:avLst/>
        </a:prstGeom>
        <a:solidFill>
          <a:srgbClr val="C211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510A6-656C-4F0B-B9E5-C241677F92D7}">
      <dsp:nvSpPr>
        <dsp:cNvPr id="0" name=""/>
        <dsp:cNvSpPr/>
      </dsp:nvSpPr>
      <dsp:spPr>
        <a:xfrm>
          <a:off x="1586446" y="2636510"/>
          <a:ext cx="1615920" cy="82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8" tIns="0" rIns="0" bIns="0" numCol="1" spcCol="1270" anchor="t" anchorCtr="0">
          <a:noAutofit/>
        </a:bodyPr>
        <a:lstStyle/>
        <a:p>
          <a:pPr marL="0" lvl="0" indent="0" algn="l" defTabSz="711200">
            <a:lnSpc>
              <a:spcPct val="90000"/>
            </a:lnSpc>
            <a:spcBef>
              <a:spcPct val="0"/>
            </a:spcBef>
            <a:spcAft>
              <a:spcPct val="35000"/>
            </a:spcAft>
            <a:buNone/>
          </a:pPr>
          <a:r>
            <a:rPr lang="es-SV" sz="1600" kern="1200" dirty="0">
              <a:latin typeface="Arial Narrow" pitchFamily="34" charset="0"/>
              <a:ea typeface="SimHei" pitchFamily="49" charset="-122"/>
              <a:cs typeface="Arial" pitchFamily="34" charset="0"/>
            </a:rPr>
            <a:t>Propiciar un entorno de respeto a los derechos humanos</a:t>
          </a:r>
        </a:p>
      </dsp:txBody>
      <dsp:txXfrm>
        <a:off x="1586446" y="2636510"/>
        <a:ext cx="1615920" cy="823477"/>
      </dsp:txXfrm>
    </dsp:sp>
    <dsp:sp modelId="{9759C15C-1B5B-40AD-B8A8-7FC01487B39F}">
      <dsp:nvSpPr>
        <dsp:cNvPr id="0" name=""/>
        <dsp:cNvSpPr/>
      </dsp:nvSpPr>
      <dsp:spPr>
        <a:xfrm>
          <a:off x="1964879" y="2054369"/>
          <a:ext cx="199295" cy="199295"/>
        </a:xfrm>
        <a:prstGeom prst="ellipse">
          <a:avLst/>
        </a:prstGeom>
        <a:solidFill>
          <a:srgbClr val="C211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C5371-F52D-4905-905C-C5C00E37671E}">
      <dsp:nvSpPr>
        <dsp:cNvPr id="0" name=""/>
        <dsp:cNvSpPr/>
      </dsp:nvSpPr>
      <dsp:spPr>
        <a:xfrm>
          <a:off x="2127068" y="2216557"/>
          <a:ext cx="1925027" cy="103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02" tIns="0" rIns="0" bIns="0" numCol="1" spcCol="1270" anchor="t" anchorCtr="0">
          <a:noAutofit/>
        </a:bodyPr>
        <a:lstStyle/>
        <a:p>
          <a:pPr marL="0" lvl="0" indent="0" algn="l" defTabSz="711200">
            <a:lnSpc>
              <a:spcPct val="90000"/>
            </a:lnSpc>
            <a:spcBef>
              <a:spcPct val="0"/>
            </a:spcBef>
            <a:spcAft>
              <a:spcPct val="35000"/>
            </a:spcAft>
            <a:buNone/>
          </a:pPr>
          <a:r>
            <a:rPr lang="es-SV" sz="1600" kern="1200" dirty="0">
              <a:latin typeface="Arial Narrow" pitchFamily="34" charset="0"/>
            </a:rPr>
            <a:t>Garantizar  el  diagnóstico oportuno</a:t>
          </a:r>
        </a:p>
      </dsp:txBody>
      <dsp:txXfrm>
        <a:off x="2127068" y="2216557"/>
        <a:ext cx="1925027" cy="1037125"/>
      </dsp:txXfrm>
    </dsp:sp>
    <dsp:sp modelId="{60BDEF5D-D53D-47F2-9389-BC443DD1389E}">
      <dsp:nvSpPr>
        <dsp:cNvPr id="0" name=""/>
        <dsp:cNvSpPr/>
      </dsp:nvSpPr>
      <dsp:spPr>
        <a:xfrm>
          <a:off x="2667689" y="1567807"/>
          <a:ext cx="265727" cy="265727"/>
        </a:xfrm>
        <a:prstGeom prst="ellipse">
          <a:avLst/>
        </a:prstGeom>
        <a:solidFill>
          <a:srgbClr val="C211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9B559-536C-49D9-935A-536FEF0A89CB}">
      <dsp:nvSpPr>
        <dsp:cNvPr id="0" name=""/>
        <dsp:cNvSpPr/>
      </dsp:nvSpPr>
      <dsp:spPr>
        <a:xfrm>
          <a:off x="2938003" y="1675935"/>
          <a:ext cx="2105006" cy="108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03" tIns="0" rIns="0" bIns="0" numCol="1" spcCol="1270" anchor="t" anchorCtr="0">
          <a:noAutofit/>
        </a:bodyPr>
        <a:lstStyle/>
        <a:p>
          <a:pPr marL="0" lvl="0" indent="0" algn="l" defTabSz="711200">
            <a:lnSpc>
              <a:spcPct val="90000"/>
            </a:lnSpc>
            <a:spcBef>
              <a:spcPct val="0"/>
            </a:spcBef>
            <a:spcAft>
              <a:spcPct val="35000"/>
            </a:spcAft>
            <a:buNone/>
          </a:pPr>
          <a:r>
            <a:rPr lang="es-SV" sz="1600" kern="1200" dirty="0">
              <a:latin typeface="Arial Narrow" pitchFamily="34" charset="0"/>
            </a:rPr>
            <a:t>Asegurar  el acceso a servicios de salud a las personas con VIH</a:t>
          </a:r>
          <a:endParaRPr lang="es-SV" sz="1600" kern="1200" dirty="0">
            <a:latin typeface="Arial Narrow" pitchFamily="34" charset="0"/>
            <a:ea typeface="SimHei" pitchFamily="49" charset="-122"/>
          </a:endParaRPr>
        </a:p>
      </dsp:txBody>
      <dsp:txXfrm>
        <a:off x="2938003" y="1675935"/>
        <a:ext cx="2105006" cy="1082977"/>
      </dsp:txXfrm>
    </dsp:sp>
    <dsp:sp modelId="{9A56CF65-3F0F-472A-9D56-C781E97E72A0}">
      <dsp:nvSpPr>
        <dsp:cNvPr id="0" name=""/>
        <dsp:cNvSpPr/>
      </dsp:nvSpPr>
      <dsp:spPr>
        <a:xfrm>
          <a:off x="3802999" y="1045739"/>
          <a:ext cx="343230" cy="343230"/>
        </a:xfrm>
        <a:prstGeom prst="ellipse">
          <a:avLst/>
        </a:prstGeom>
        <a:solidFill>
          <a:srgbClr val="C211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1A3FE-1AEA-41E5-A051-43B815C6BC6B}">
      <dsp:nvSpPr>
        <dsp:cNvPr id="0" name=""/>
        <dsp:cNvSpPr/>
      </dsp:nvSpPr>
      <dsp:spPr>
        <a:xfrm>
          <a:off x="4019237" y="1076689"/>
          <a:ext cx="1405629" cy="54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71" tIns="0" rIns="0" bIns="0" numCol="1" spcCol="1270" anchor="t" anchorCtr="0">
          <a:noAutofit/>
        </a:bodyPr>
        <a:lstStyle/>
        <a:p>
          <a:pPr marL="0" lvl="0" indent="0" algn="l" defTabSz="711200">
            <a:lnSpc>
              <a:spcPct val="90000"/>
            </a:lnSpc>
            <a:spcBef>
              <a:spcPct val="0"/>
            </a:spcBef>
            <a:spcAft>
              <a:spcPct val="35000"/>
            </a:spcAft>
            <a:buNone/>
          </a:pPr>
          <a:r>
            <a:rPr lang="es-SV" sz="1600" kern="1200" dirty="0">
              <a:latin typeface="Arial Narrow" pitchFamily="34" charset="0"/>
            </a:rPr>
            <a:t>Visión de Sostenibilidad de las acciones</a:t>
          </a:r>
        </a:p>
      </dsp:txBody>
      <dsp:txXfrm>
        <a:off x="4019237" y="1076689"/>
        <a:ext cx="1405629" cy="549712"/>
      </dsp:txXfrm>
    </dsp:sp>
    <dsp:sp modelId="{91A4ED8B-A9AD-40A0-B977-C3E0AADAF89E}">
      <dsp:nvSpPr>
        <dsp:cNvPr id="0" name=""/>
        <dsp:cNvSpPr/>
      </dsp:nvSpPr>
      <dsp:spPr>
        <a:xfrm>
          <a:off x="5136996" y="694765"/>
          <a:ext cx="437342" cy="437342"/>
        </a:xfrm>
        <a:prstGeom prst="ellipse">
          <a:avLst/>
        </a:prstGeom>
        <a:solidFill>
          <a:srgbClr val="C211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E665E-4BC7-46B1-A987-04F0023986FE}">
      <dsp:nvSpPr>
        <dsp:cNvPr id="0" name=""/>
        <dsp:cNvSpPr/>
      </dsp:nvSpPr>
      <dsp:spPr>
        <a:xfrm>
          <a:off x="5487983" y="810925"/>
          <a:ext cx="1320984" cy="708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739" tIns="0" rIns="0" bIns="0" numCol="1" spcCol="1270" anchor="t" anchorCtr="0">
          <a:noAutofit/>
        </a:bodyPr>
        <a:lstStyle/>
        <a:p>
          <a:pPr marL="0" lvl="0" indent="0" algn="l" defTabSz="711200">
            <a:lnSpc>
              <a:spcPct val="90000"/>
            </a:lnSpc>
            <a:spcBef>
              <a:spcPct val="0"/>
            </a:spcBef>
            <a:spcAft>
              <a:spcPct val="35000"/>
            </a:spcAft>
            <a:buNone/>
          </a:pPr>
          <a:endParaRPr lang="es-SV" sz="1600" kern="1200" dirty="0">
            <a:latin typeface="Arial Narrow" pitchFamily="34" charset="0"/>
          </a:endParaRPr>
        </a:p>
        <a:p>
          <a:pPr marL="0" lvl="0" indent="0" algn="l" defTabSz="711200">
            <a:lnSpc>
              <a:spcPct val="90000"/>
            </a:lnSpc>
            <a:spcBef>
              <a:spcPct val="0"/>
            </a:spcBef>
            <a:spcAft>
              <a:spcPct val="35000"/>
            </a:spcAft>
            <a:buNone/>
          </a:pPr>
          <a:r>
            <a:rPr lang="es-SV" sz="1600" kern="1200" dirty="0">
              <a:latin typeface="Arial Narrow" pitchFamily="34" charset="0"/>
              <a:ea typeface="SimHei" pitchFamily="49" charset="-122"/>
            </a:rPr>
            <a:t>Respuesta Multisectorial</a:t>
          </a:r>
          <a:endParaRPr lang="es-SV" sz="1600" kern="1200" dirty="0">
            <a:latin typeface="Arial Narrow" pitchFamily="34" charset="0"/>
          </a:endParaRPr>
        </a:p>
      </dsp:txBody>
      <dsp:txXfrm>
        <a:off x="5487983" y="810925"/>
        <a:ext cx="1320984" cy="7084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0.70239</cdr:x>
      <cdr:y>0.09734</cdr:y>
    </cdr:from>
    <cdr:to>
      <cdr:x>0.95942</cdr:x>
      <cdr:y>0.44661</cdr:y>
    </cdr:to>
    <cdr:cxnSp macro="">
      <cdr:nvCxnSpPr>
        <cdr:cNvPr id="3" name="2 Conector recto de flecha">
          <a:extLst xmlns:a="http://schemas.openxmlformats.org/drawingml/2006/main">
            <a:ext uri="{FF2B5EF4-FFF2-40B4-BE49-F238E27FC236}">
              <a16:creationId xmlns:a16="http://schemas.microsoft.com/office/drawing/2014/main" id="{73D23569-2085-4E9E-95A0-8D8C14A62D88}"/>
            </a:ext>
          </a:extLst>
        </cdr:cNvPr>
        <cdr:cNvCxnSpPr/>
      </cdr:nvCxnSpPr>
      <cdr:spPr>
        <a:xfrm xmlns:a="http://schemas.openxmlformats.org/drawingml/2006/main">
          <a:off x="8455067" y="537622"/>
          <a:ext cx="3093929" cy="1929008"/>
        </a:xfrm>
        <a:prstGeom xmlns:a="http://schemas.openxmlformats.org/drawingml/2006/main" prst="straightConnector1">
          <a:avLst/>
        </a:prstGeom>
        <a:ln xmlns:a="http://schemas.openxmlformats.org/drawingml/2006/main" w="349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4E096-18CE-4647-902E-C410B5907AC9}" type="datetimeFigureOut">
              <a:rPr lang="es-SV" smtClean="0"/>
              <a:t>21/5/2019</a:t>
            </a:fld>
            <a:endParaRPr lang="es-SV"/>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F0316-8DD3-45DB-9B0D-CFA494DEAA5C}" type="slidenum">
              <a:rPr lang="es-SV" smtClean="0"/>
              <a:t>‹Nº›</a:t>
            </a:fld>
            <a:endParaRPr lang="es-SV"/>
          </a:p>
        </p:txBody>
      </p:sp>
    </p:spTree>
    <p:extLst>
      <p:ext uri="{BB962C8B-B14F-4D97-AF65-F5344CB8AC3E}">
        <p14:creationId xmlns:p14="http://schemas.microsoft.com/office/powerpoint/2010/main" val="264979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SV"/>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577" indent="-280607">
              <a:defRPr>
                <a:solidFill>
                  <a:schemeClr val="tx1"/>
                </a:solidFill>
                <a:latin typeface="Arial" pitchFamily="34" charset="0"/>
              </a:defRPr>
            </a:lvl2pPr>
            <a:lvl3pPr marL="1122426" indent="-224485">
              <a:defRPr>
                <a:solidFill>
                  <a:schemeClr val="tx1"/>
                </a:solidFill>
                <a:latin typeface="Arial" pitchFamily="34" charset="0"/>
              </a:defRPr>
            </a:lvl3pPr>
            <a:lvl4pPr marL="1571396" indent="-224485">
              <a:defRPr>
                <a:solidFill>
                  <a:schemeClr val="tx1"/>
                </a:solidFill>
                <a:latin typeface="Arial" pitchFamily="34" charset="0"/>
              </a:defRPr>
            </a:lvl4pPr>
            <a:lvl5pPr marL="2020367" indent="-224485">
              <a:defRPr>
                <a:solidFill>
                  <a:schemeClr val="tx1"/>
                </a:solidFill>
                <a:latin typeface="Arial" pitchFamily="34" charset="0"/>
              </a:defRPr>
            </a:lvl5pPr>
            <a:lvl6pPr marL="2469337" indent="-224485" eaLnBrk="0" fontAlgn="base" hangingPunct="0">
              <a:spcBef>
                <a:spcPct val="0"/>
              </a:spcBef>
              <a:spcAft>
                <a:spcPct val="0"/>
              </a:spcAft>
              <a:defRPr>
                <a:solidFill>
                  <a:schemeClr val="tx1"/>
                </a:solidFill>
                <a:latin typeface="Arial" pitchFamily="34" charset="0"/>
              </a:defRPr>
            </a:lvl6pPr>
            <a:lvl7pPr marL="2918308" indent="-224485" eaLnBrk="0" fontAlgn="base" hangingPunct="0">
              <a:spcBef>
                <a:spcPct val="0"/>
              </a:spcBef>
              <a:spcAft>
                <a:spcPct val="0"/>
              </a:spcAft>
              <a:defRPr>
                <a:solidFill>
                  <a:schemeClr val="tx1"/>
                </a:solidFill>
                <a:latin typeface="Arial" pitchFamily="34" charset="0"/>
              </a:defRPr>
            </a:lvl7pPr>
            <a:lvl8pPr marL="3367278" indent="-224485" eaLnBrk="0" fontAlgn="base" hangingPunct="0">
              <a:spcBef>
                <a:spcPct val="0"/>
              </a:spcBef>
              <a:spcAft>
                <a:spcPct val="0"/>
              </a:spcAft>
              <a:defRPr>
                <a:solidFill>
                  <a:schemeClr val="tx1"/>
                </a:solidFill>
                <a:latin typeface="Arial" pitchFamily="34" charset="0"/>
              </a:defRPr>
            </a:lvl8pPr>
            <a:lvl9pPr marL="3816248" indent="-224485" eaLnBrk="0" fontAlgn="base" hangingPunct="0">
              <a:spcBef>
                <a:spcPct val="0"/>
              </a:spcBef>
              <a:spcAft>
                <a:spcPct val="0"/>
              </a:spcAft>
              <a:defRPr>
                <a:solidFill>
                  <a:schemeClr val="tx1"/>
                </a:solidFill>
                <a:latin typeface="Arial" pitchFamily="34" charset="0"/>
              </a:defRPr>
            </a:lvl9pPr>
          </a:lstStyle>
          <a:p>
            <a:fld id="{DD813C6A-A5ED-4D97-BDCC-052D67A75716}" type="slidenum">
              <a:rPr lang="es-ES" altLang="es-SV">
                <a:latin typeface="Times New Roman" pitchFamily="18" charset="0"/>
                <a:cs typeface="Arial" pitchFamily="34" charset="0"/>
              </a:rPr>
              <a:pPr/>
              <a:t>10</a:t>
            </a:fld>
            <a:endParaRPr lang="es-ES" altLang="es-SV">
              <a:latin typeface="Times New Roman" pitchFamily="18"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E732F1BE-811F-4E14-B3E9-F30DDFDEC7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130FEF70-B0F9-443B-AFDE-0AC6BDD8F3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a:p>
            <a:endParaRPr lang="es-SV" altLang="es-SV"/>
          </a:p>
          <a:p>
            <a:endParaRPr lang="es-SV" altLang="es-SV"/>
          </a:p>
        </p:txBody>
      </p:sp>
      <p:sp>
        <p:nvSpPr>
          <p:cNvPr id="39940" name="Marcador de número de diapositiva 3">
            <a:extLst>
              <a:ext uri="{FF2B5EF4-FFF2-40B4-BE49-F238E27FC236}">
                <a16:creationId xmlns:a16="http://schemas.microsoft.com/office/drawing/2014/main" id="{A4C28A39-D590-4DDD-8001-DF19DAE30D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FF6E88-44BE-43F6-924D-E0E0C212DDFE}" type="slidenum">
              <a:rPr lang="es-MX" altLang="es-SV" smtClean="0">
                <a:latin typeface="Calibri" panose="020F0502020204030204" pitchFamily="34" charset="0"/>
                <a:cs typeface="Arial" panose="020B0604020202020204" pitchFamily="34" charset="0"/>
              </a:rPr>
              <a:pPr/>
              <a:t>17</a:t>
            </a:fld>
            <a:endParaRPr lang="es-MX" altLang="es-SV">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100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082D6-C639-43E6-A603-C142099EE7C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8328DAE3-D58A-4A5F-861C-A71BB7A57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D9F67AB9-13AB-4708-8605-51FF72E64F3E}"/>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6D8DEE60-B536-46B9-86D1-96C1EAC858C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6C411C0-462E-4451-986B-1817DBDC25BC}"/>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5573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8A83B-BF77-4BD6-AE8E-C7924FA74ACB}"/>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BFAEF00B-8B0D-48DB-A7CD-5AEBB6F7A7B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68418507-635E-4279-899F-D42B656CC3E7}"/>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EA744DAB-ABB1-4303-B7FC-D6CDF79D3CB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9191D9B-D130-4896-9689-72363785EB6A}"/>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318854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A99F1D-7A54-4ECA-B8EF-CDCCBE2345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F7DF399C-0C2B-4CEE-84FE-B92025D5108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E73E4989-0C24-4D2D-A3B2-7DCAB03152E4}"/>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1DB19CB1-96B5-4360-9670-33BC626B51A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646D4945-83B8-408C-8174-C8D8F3433317}"/>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206512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75479-B512-4FCF-940C-F7D8B68B2FA2}"/>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E18EBBB4-5A84-4C14-B62F-836ADE8D549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7E57CC9-8841-4C9B-9A95-50A7FDFF96E9}"/>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BEED9806-6B4C-4CB2-8E44-99A455BB085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F8168AB0-E69C-4088-A5D7-C7566037ACD2}"/>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8498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F1A1B-0FAC-42F0-AB3B-1C86CACEC8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596992F-85AD-4052-B4D4-51E2B0427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34D9988-7889-4852-814B-1AC9826D5C75}"/>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A82C89E0-99FA-4E7B-B09F-F491BEF2C84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C0B66627-95AE-4B4C-B4A6-87920E85F404}"/>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72396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EE49B-82D7-41CA-9028-629FFBDF76FA}"/>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AE7DB9FF-5699-46C1-AA2C-7307A148832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F7A3DE76-7B9B-41A7-BB22-7042B6B77EF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953A7AF0-F57C-4ACC-9B30-DC21D08FF81C}"/>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6" name="Marcador de pie de página 5">
            <a:extLst>
              <a:ext uri="{FF2B5EF4-FFF2-40B4-BE49-F238E27FC236}">
                <a16:creationId xmlns:a16="http://schemas.microsoft.com/office/drawing/2014/main" id="{14512B84-258F-46E9-90DD-1AC586ABA07C}"/>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9029865-5BCF-4CED-A0E0-AD93D2AA9F4D}"/>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1741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F2038-DE6D-420F-B0FA-8882B85E29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AE26E075-89C3-4306-A1F9-73C146070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342D672-E70F-4C92-AEB9-4BE45777F71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82788001-C8EF-49AD-A013-1D33DF65B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FF95BBA-B9AE-43C9-B2A9-AD9C29A7192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1C29FAD0-1EC3-430D-9D7F-DA89031E8A2D}"/>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8" name="Marcador de pie de página 7">
            <a:extLst>
              <a:ext uri="{FF2B5EF4-FFF2-40B4-BE49-F238E27FC236}">
                <a16:creationId xmlns:a16="http://schemas.microsoft.com/office/drawing/2014/main" id="{3B0E25C4-E888-4A7C-A34E-874AD8D57E6A}"/>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26D9C8D4-2770-4C55-94E8-73A28B2E04AD}"/>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23234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F7D8F-478A-4F97-AFCB-08DB8431DEA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8859F854-9F7E-46F2-A833-FCDB4596FA23}"/>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4" name="Marcador de pie de página 3">
            <a:extLst>
              <a:ext uri="{FF2B5EF4-FFF2-40B4-BE49-F238E27FC236}">
                <a16:creationId xmlns:a16="http://schemas.microsoft.com/office/drawing/2014/main" id="{E545EB51-E360-4170-B08B-62BBA5461ABF}"/>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B8F156FA-A3F2-45CA-9ACA-6253A5C232A9}"/>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16793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E7D8A5-C8C4-4329-9098-D408617F2D5B}"/>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3" name="Marcador de pie de página 2">
            <a:extLst>
              <a:ext uri="{FF2B5EF4-FFF2-40B4-BE49-F238E27FC236}">
                <a16:creationId xmlns:a16="http://schemas.microsoft.com/office/drawing/2014/main" id="{37434949-5D0E-476F-955F-3C92EFD8A48D}"/>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54C056F8-7984-44BD-8E93-903C80DDCDF9}"/>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428631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C1519-E77C-42CF-A118-AEE1BEE2C4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2244E0FC-C810-4555-B80B-DF7F4E3FD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B9A5BB1-B331-4CAB-8483-E4F153F1E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139F0A-FA5C-4DB9-A453-E2549A1AE0DE}"/>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6" name="Marcador de pie de página 5">
            <a:extLst>
              <a:ext uri="{FF2B5EF4-FFF2-40B4-BE49-F238E27FC236}">
                <a16:creationId xmlns:a16="http://schemas.microsoft.com/office/drawing/2014/main" id="{95AA43FB-A111-4A12-BCD3-A2262E4C699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744BF356-12B6-4B78-8D91-528B266259C6}"/>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76871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2D917-1CB8-4B19-8B7B-145B9D34BB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DE210173-F3B1-48A5-BAC4-6F26673FB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9D2C56E1-C99A-4FE0-935E-9870B4FC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8B44EA1-4289-475B-8EBA-13EE8BB12125}"/>
              </a:ext>
            </a:extLst>
          </p:cNvPr>
          <p:cNvSpPr>
            <a:spLocks noGrp="1"/>
          </p:cNvSpPr>
          <p:nvPr>
            <p:ph type="dt" sz="half" idx="10"/>
          </p:nvPr>
        </p:nvSpPr>
        <p:spPr/>
        <p:txBody>
          <a:bodyPr/>
          <a:lstStyle/>
          <a:p>
            <a:fld id="{55923A55-587B-49A3-8A05-F7149EE77321}" type="datetimeFigureOut">
              <a:rPr lang="es-SV" smtClean="0"/>
              <a:t>21/5/2019</a:t>
            </a:fld>
            <a:endParaRPr lang="es-SV"/>
          </a:p>
        </p:txBody>
      </p:sp>
      <p:sp>
        <p:nvSpPr>
          <p:cNvPr id="6" name="Marcador de pie de página 5">
            <a:extLst>
              <a:ext uri="{FF2B5EF4-FFF2-40B4-BE49-F238E27FC236}">
                <a16:creationId xmlns:a16="http://schemas.microsoft.com/office/drawing/2014/main" id="{CFC090FD-5684-4ECE-B337-49EF55F09DA3}"/>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5B18D825-4DA1-4D4E-AF21-86D801C1CC16}"/>
              </a:ext>
            </a:extLst>
          </p:cNvPr>
          <p:cNvSpPr>
            <a:spLocks noGrp="1"/>
          </p:cNvSpPr>
          <p:nvPr>
            <p:ph type="sldNum" sz="quarter" idx="12"/>
          </p:nvPr>
        </p:nvSpPr>
        <p:spPr/>
        <p:txBody>
          <a:bodyPr/>
          <a:lstStyle/>
          <a:p>
            <a:fld id="{550DABD9-CD9F-4F7C-B0BD-B27C5DC5C3A9}" type="slidenum">
              <a:rPr lang="es-SV" smtClean="0"/>
              <a:t>‹Nº›</a:t>
            </a:fld>
            <a:endParaRPr lang="es-SV"/>
          </a:p>
        </p:txBody>
      </p:sp>
    </p:spTree>
    <p:extLst>
      <p:ext uri="{BB962C8B-B14F-4D97-AF65-F5344CB8AC3E}">
        <p14:creationId xmlns:p14="http://schemas.microsoft.com/office/powerpoint/2010/main" val="360661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FE6512-394F-4BB6-B9C7-C47315DC1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8FFB974E-024E-4D2D-9847-6D10278A9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236627E9-12D1-4C2A-A5BD-A9DA9F191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3A55-587B-49A3-8A05-F7149EE77321}" type="datetimeFigureOut">
              <a:rPr lang="es-SV" smtClean="0"/>
              <a:t>21/5/2019</a:t>
            </a:fld>
            <a:endParaRPr lang="es-SV"/>
          </a:p>
        </p:txBody>
      </p:sp>
      <p:sp>
        <p:nvSpPr>
          <p:cNvPr id="5" name="Marcador de pie de página 4">
            <a:extLst>
              <a:ext uri="{FF2B5EF4-FFF2-40B4-BE49-F238E27FC236}">
                <a16:creationId xmlns:a16="http://schemas.microsoft.com/office/drawing/2014/main" id="{5FF0FE93-90C3-43B5-87D5-6AC9A71F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C2A9F1FD-50FF-462F-94A8-798228885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DABD9-CD9F-4F7C-B0BD-B27C5DC5C3A9}" type="slidenum">
              <a:rPr lang="es-SV" smtClean="0"/>
              <a:t>‹Nº›</a:t>
            </a:fld>
            <a:endParaRPr lang="es-SV"/>
          </a:p>
        </p:txBody>
      </p:sp>
    </p:spTree>
    <p:extLst>
      <p:ext uri="{BB962C8B-B14F-4D97-AF65-F5344CB8AC3E}">
        <p14:creationId xmlns:p14="http://schemas.microsoft.com/office/powerpoint/2010/main" val="86340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SV" dirty="0"/>
              <a:t>Logros de país en la respuesta nacional al VIH</a:t>
            </a:r>
          </a:p>
        </p:txBody>
      </p:sp>
      <p:sp>
        <p:nvSpPr>
          <p:cNvPr id="3" name="2 Subtítulo"/>
          <p:cNvSpPr>
            <a:spLocks noGrp="1"/>
          </p:cNvSpPr>
          <p:nvPr>
            <p:ph type="subTitle" idx="1"/>
          </p:nvPr>
        </p:nvSpPr>
        <p:spPr>
          <a:xfrm>
            <a:off x="1511474" y="4466334"/>
            <a:ext cx="9144000" cy="1655762"/>
          </a:xfrm>
        </p:spPr>
        <p:txBody>
          <a:bodyPr>
            <a:normAutofit lnSpcReduction="10000"/>
          </a:bodyPr>
          <a:lstStyle/>
          <a:p>
            <a:r>
              <a:rPr lang="es-SV" dirty="0"/>
              <a:t>Dra. Ana Isabel Nieto</a:t>
            </a:r>
          </a:p>
          <a:p>
            <a:r>
              <a:rPr lang="es-SV" dirty="0"/>
              <a:t>Coordinadora del Programa Nacional ITS-VIH</a:t>
            </a:r>
          </a:p>
          <a:p>
            <a:endParaRPr lang="es-SV" dirty="0"/>
          </a:p>
          <a:p>
            <a:r>
              <a:rPr lang="es-SV" dirty="0"/>
              <a:t>San Salvador, 21 de mayo de 2019</a:t>
            </a:r>
          </a:p>
        </p:txBody>
      </p:sp>
      <p:pic>
        <p:nvPicPr>
          <p:cNvPr id="4" name="Imagen 7" descr="Imagen que contiene texto&#10;&#10;Descripción generada automáticamente">
            <a:extLst>
              <a:ext uri="{FF2B5EF4-FFF2-40B4-BE49-F238E27FC236}">
                <a16:creationId xmlns:a16="http://schemas.microsoft.com/office/drawing/2014/main" id="{2EB80C20-236B-4289-8B1B-A95C67F07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42" y="250520"/>
            <a:ext cx="1684192" cy="953105"/>
          </a:xfrm>
          <a:prstGeom prst="rect">
            <a:avLst/>
          </a:prstGeom>
        </p:spPr>
      </p:pic>
    </p:spTree>
    <p:extLst>
      <p:ext uri="{BB962C8B-B14F-4D97-AF65-F5344CB8AC3E}">
        <p14:creationId xmlns:p14="http://schemas.microsoft.com/office/powerpoint/2010/main" val="380500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a:extLst/>
          </p:cNvPr>
          <p:cNvSpPr/>
          <p:nvPr/>
        </p:nvSpPr>
        <p:spPr bwMode="auto">
          <a:xfrm>
            <a:off x="1" y="0"/>
            <a:ext cx="12215284" cy="68580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lIns="59762" tIns="29880" rIns="59762" bIns="29880" anchor="ctr"/>
          <a:lstStyle/>
          <a:p>
            <a:pPr marL="298813" lvl="1">
              <a:defRPr/>
            </a:pPr>
            <a:endParaRPr lang="es-SV" dirty="0"/>
          </a:p>
        </p:txBody>
      </p:sp>
      <p:sp>
        <p:nvSpPr>
          <p:cNvPr id="66563" name="13 Rectángulo"/>
          <p:cNvSpPr>
            <a:spLocks noChangeArrowheads="1"/>
          </p:cNvSpPr>
          <p:nvPr/>
        </p:nvSpPr>
        <p:spPr bwMode="auto">
          <a:xfrm>
            <a:off x="11573934" y="6486525"/>
            <a:ext cx="25823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SV" altLang="es-SV" sz="900">
                <a:latin typeface="Impact" pitchFamily="34" charset="0"/>
                <a:cs typeface="Times New Roman" pitchFamily="18" charset="0"/>
              </a:rPr>
              <a:t>2</a:t>
            </a:r>
            <a:endParaRPr lang="es-MX" altLang="es-SV" sz="900">
              <a:latin typeface="Impact" pitchFamily="34" charset="0"/>
              <a:cs typeface="Times New Roman" pitchFamily="18" charset="0"/>
            </a:endParaRPr>
          </a:p>
        </p:txBody>
      </p:sp>
      <p:sp>
        <p:nvSpPr>
          <p:cNvPr id="11" name="10 Rectángulo">
            <a:extLst/>
          </p:cNvPr>
          <p:cNvSpPr/>
          <p:nvPr/>
        </p:nvSpPr>
        <p:spPr>
          <a:xfrm>
            <a:off x="618067" y="184151"/>
            <a:ext cx="10524067" cy="1617663"/>
          </a:xfrm>
          <a:prstGeom prst="rect">
            <a:avLst/>
          </a:prstGeom>
        </p:spPr>
        <p:txBody>
          <a:bodyPr>
            <a:spAutoFit/>
          </a:bodyPr>
          <a:lstStyle/>
          <a:p>
            <a:pPr>
              <a:defRPr/>
            </a:pPr>
            <a:r>
              <a:rPr lang="es-SV" sz="3304" b="1" dirty="0">
                <a:solidFill>
                  <a:schemeClr val="accent2">
                    <a:lumMod val="75000"/>
                  </a:schemeClr>
                </a:solidFill>
                <a:latin typeface="Arial Narrow" pitchFamily="34" charset="0"/>
                <a:cs typeface="Aharoni" pitchFamily="2" charset="-79"/>
              </a:rPr>
              <a:t>El Salvador establece sus líneas estratégicas para la eliminación del VIH al 2030 </a:t>
            </a:r>
            <a:endParaRPr lang="es-SV" sz="3304" dirty="0">
              <a:solidFill>
                <a:schemeClr val="accent2">
                  <a:lumMod val="75000"/>
                </a:schemeClr>
              </a:solidFill>
              <a:latin typeface="Arial Narrow" pitchFamily="34" charset="0"/>
              <a:cs typeface="Aharoni" pitchFamily="2" charset="-79"/>
            </a:endParaRPr>
          </a:p>
          <a:p>
            <a:pPr>
              <a:defRPr/>
            </a:pPr>
            <a:endParaRPr lang="es-SV" sz="3304" dirty="0">
              <a:solidFill>
                <a:schemeClr val="accent2">
                  <a:lumMod val="75000"/>
                </a:schemeClr>
              </a:solidFill>
              <a:latin typeface="Arial Narrow" pitchFamily="34" charset="0"/>
              <a:cs typeface="Aharoni" pitchFamily="2" charset="-79"/>
            </a:endParaRPr>
          </a:p>
        </p:txBody>
      </p:sp>
      <p:sp>
        <p:nvSpPr>
          <p:cNvPr id="2" name="1 CuadroTexto">
            <a:extLst/>
          </p:cNvPr>
          <p:cNvSpPr txBox="1"/>
          <p:nvPr/>
        </p:nvSpPr>
        <p:spPr>
          <a:xfrm>
            <a:off x="6267451" y="3657600"/>
            <a:ext cx="5471583" cy="2585323"/>
          </a:xfrm>
          <a:prstGeom prst="rect">
            <a:avLst/>
          </a:prstGeom>
          <a:noFill/>
        </p:spPr>
        <p:txBody>
          <a:bodyPr>
            <a:spAutoFit/>
          </a:bodyPr>
          <a:lstStyle/>
          <a:p>
            <a:pPr algn="just">
              <a:defRPr/>
            </a:pPr>
            <a:endParaRPr lang="es-SV" dirty="0">
              <a:latin typeface="Segoe UI Symbol" pitchFamily="34" charset="0"/>
              <a:ea typeface="Segoe UI Symbol" pitchFamily="34" charset="0"/>
              <a:cs typeface="Shruti" pitchFamily="34" charset="0"/>
            </a:endParaRPr>
          </a:p>
          <a:p>
            <a:pPr marL="298813" lvl="1" algn="just">
              <a:defRPr/>
            </a:pPr>
            <a:r>
              <a:rPr lang="es-UY" sz="1400" dirty="0">
                <a:latin typeface="Segoe UI Symbol" pitchFamily="34" charset="0"/>
                <a:ea typeface="Segoe UI Symbol" pitchFamily="34" charset="0"/>
                <a:cs typeface="Shruti" pitchFamily="34" charset="0"/>
              </a:rPr>
              <a:t>En el PENM se ha asumido las metas mundiales  para acelerar la contención de la epidemia:</a:t>
            </a:r>
          </a:p>
          <a:p>
            <a:pPr marL="513354" lvl="1" indent="-214541" algn="just">
              <a:buFont typeface="Arial" pitchFamily="34" charset="0"/>
              <a:buChar char="•"/>
              <a:defRPr/>
            </a:pPr>
            <a:r>
              <a:rPr lang="es-SV" sz="1400" dirty="0">
                <a:latin typeface="Segoe UI Symbol" pitchFamily="34" charset="0"/>
                <a:ea typeface="Segoe UI Symbol" pitchFamily="34" charset="0"/>
                <a:cs typeface="Shruti" pitchFamily="34" charset="0"/>
              </a:rPr>
              <a:t>El  85% de las personas que viven con el VIH conozcan su estado serológico positivo, </a:t>
            </a:r>
          </a:p>
          <a:p>
            <a:pPr marL="513354" lvl="1" indent="-214541" algn="just">
              <a:buFont typeface="Arial" pitchFamily="34" charset="0"/>
              <a:buChar char="•"/>
              <a:defRPr/>
            </a:pPr>
            <a:r>
              <a:rPr lang="es-SV" sz="1400" dirty="0">
                <a:latin typeface="Segoe UI Symbol" pitchFamily="34" charset="0"/>
                <a:ea typeface="Segoe UI Symbol" pitchFamily="34" charset="0"/>
                <a:cs typeface="Shruti" pitchFamily="34" charset="0"/>
              </a:rPr>
              <a:t>El  85% de las que lo conocen reciban tratamiento y  </a:t>
            </a:r>
          </a:p>
          <a:p>
            <a:pPr marL="513354" lvl="1" indent="-214541" algn="just">
              <a:buFont typeface="Arial" pitchFamily="34" charset="0"/>
              <a:buChar char="•"/>
              <a:defRPr/>
            </a:pPr>
            <a:r>
              <a:rPr lang="es-SV" sz="1400" dirty="0">
                <a:latin typeface="Segoe UI Symbol" pitchFamily="34" charset="0"/>
                <a:ea typeface="Segoe UI Symbol" pitchFamily="34" charset="0"/>
                <a:cs typeface="Shruti" pitchFamily="34" charset="0"/>
              </a:rPr>
              <a:t>El 85% de quienes se encuentran en tratamiento para el VIH logren la supresión de la carga vírica para que su sistema inmunitario permanezca fuerte y no presenten más infección. </a:t>
            </a:r>
          </a:p>
          <a:p>
            <a:pPr marL="298813" lvl="1" algn="just">
              <a:defRPr/>
            </a:pPr>
            <a:endParaRPr lang="es-SV" dirty="0">
              <a:latin typeface="Segoe UI Symbol" pitchFamily="34" charset="0"/>
              <a:ea typeface="Segoe UI Symbol" pitchFamily="34" charset="0"/>
              <a:cs typeface="Shruti" pitchFamily="34" charset="0"/>
            </a:endParaRPr>
          </a:p>
        </p:txBody>
      </p:sp>
      <p:graphicFrame>
        <p:nvGraphicFramePr>
          <p:cNvPr id="9" name="8 Diagrama">
            <a:extLst/>
          </p:cNvPr>
          <p:cNvGraphicFramePr/>
          <p:nvPr/>
        </p:nvGraphicFramePr>
        <p:xfrm>
          <a:off x="602192" y="1558903"/>
          <a:ext cx="7496641" cy="3459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Elipse">
            <a:extLst/>
          </p:cNvPr>
          <p:cNvSpPr/>
          <p:nvPr/>
        </p:nvSpPr>
        <p:spPr bwMode="auto">
          <a:xfrm>
            <a:off x="8206317" y="1198563"/>
            <a:ext cx="3818467" cy="2644775"/>
          </a:xfrm>
          <a:prstGeom prst="ellipse">
            <a:avLst/>
          </a:prstGeom>
          <a:solidFill>
            <a:srgbClr val="C00000"/>
          </a:solidFill>
          <a:ln w="38100" cap="flat" cmpd="sng" algn="ctr">
            <a:solidFill>
              <a:schemeClr val="bg1">
                <a:lumMod val="50000"/>
              </a:schemeClr>
            </a:solidFill>
            <a:prstDash val="solid"/>
            <a:round/>
            <a:headEnd type="none" w="med" len="med"/>
            <a:tailEnd type="none" w="med" len="med"/>
          </a:ln>
          <a:effectLst/>
        </p:spPr>
        <p:txBody>
          <a:bodyPr/>
          <a:lstStyle/>
          <a:p>
            <a:pPr marL="298813" lvl="1">
              <a:defRPr/>
            </a:pPr>
            <a:r>
              <a:rPr lang="es-UY" sz="1351" b="1" dirty="0">
                <a:solidFill>
                  <a:schemeClr val="bg1">
                    <a:lumMod val="85000"/>
                  </a:schemeClr>
                </a:solidFill>
                <a:latin typeface="Arial Narrow" pitchFamily="34" charset="0"/>
                <a:ea typeface="Tahoma" pitchFamily="34" charset="0"/>
                <a:cs typeface="Tahoma" pitchFamily="34" charset="0"/>
              </a:rPr>
              <a:t>Objetivos del PENM</a:t>
            </a:r>
          </a:p>
          <a:p>
            <a:pPr marL="556262" lvl="1" indent="-257449">
              <a:buFont typeface="+mj-lt"/>
              <a:buAutoNum type="arabicPeriod"/>
              <a:defRPr/>
            </a:pPr>
            <a:r>
              <a:rPr lang="es-UY" sz="1200" b="1" dirty="0">
                <a:solidFill>
                  <a:schemeClr val="bg1"/>
                </a:solidFill>
                <a:latin typeface="Arial Narrow" pitchFamily="34" charset="0"/>
                <a:ea typeface="Tahoma" pitchFamily="34" charset="0"/>
                <a:cs typeface="Tahoma" pitchFamily="34" charset="0"/>
              </a:rPr>
              <a:t>Reducción de nuevas infecciones de VIH</a:t>
            </a:r>
            <a:r>
              <a:rPr lang="es-SV" sz="1200" b="1" dirty="0">
                <a:solidFill>
                  <a:schemeClr val="bg1"/>
                </a:solidFill>
                <a:latin typeface="Arial Narrow" pitchFamily="34" charset="0"/>
                <a:ea typeface="Tahoma" pitchFamily="34" charset="0"/>
                <a:cs typeface="Tahoma" pitchFamily="34" charset="0"/>
              </a:rPr>
              <a:t> .</a:t>
            </a:r>
          </a:p>
          <a:p>
            <a:pPr marL="556262" lvl="1" indent="-257449">
              <a:buFont typeface="+mj-lt"/>
              <a:buAutoNum type="arabicPeriod"/>
              <a:defRPr/>
            </a:pPr>
            <a:r>
              <a:rPr lang="es-SV" sz="1200" b="1" dirty="0">
                <a:solidFill>
                  <a:schemeClr val="bg1"/>
                </a:solidFill>
                <a:latin typeface="Arial Narrow" pitchFamily="34" charset="0"/>
                <a:ea typeface="Tahoma" pitchFamily="34" charset="0"/>
                <a:cs typeface="Tahoma" pitchFamily="34" charset="0"/>
              </a:rPr>
              <a:t>Reducción de  </a:t>
            </a:r>
            <a:r>
              <a:rPr lang="es-UY" sz="1200" b="1" dirty="0">
                <a:solidFill>
                  <a:schemeClr val="bg1"/>
                </a:solidFill>
                <a:latin typeface="Arial Narrow" pitchFamily="34" charset="0"/>
                <a:ea typeface="Tahoma" pitchFamily="34" charset="0"/>
                <a:cs typeface="Tahoma" pitchFamily="34" charset="0"/>
              </a:rPr>
              <a:t>muertes relacionadas a Sida   </a:t>
            </a:r>
            <a:endParaRPr lang="es-SV" sz="1200" b="1" dirty="0">
              <a:solidFill>
                <a:schemeClr val="bg1"/>
              </a:solidFill>
              <a:latin typeface="Arial Narrow" pitchFamily="34" charset="0"/>
              <a:ea typeface="Tahoma" pitchFamily="34" charset="0"/>
              <a:cs typeface="Tahoma" pitchFamily="34" charset="0"/>
            </a:endParaRPr>
          </a:p>
          <a:p>
            <a:pPr marL="556262" lvl="1" indent="-257449">
              <a:buFont typeface="+mj-lt"/>
              <a:buAutoNum type="arabicPeriod"/>
              <a:defRPr/>
            </a:pPr>
            <a:r>
              <a:rPr lang="es-UY" sz="1200" b="1" dirty="0">
                <a:solidFill>
                  <a:schemeClr val="bg1"/>
                </a:solidFill>
                <a:latin typeface="Arial Narrow" pitchFamily="34" charset="0"/>
                <a:ea typeface="Tahoma" pitchFamily="34" charset="0"/>
                <a:cs typeface="Tahoma" pitchFamily="34" charset="0"/>
              </a:rPr>
              <a:t>Eliminación de la Transmisión Materno Infantil</a:t>
            </a:r>
            <a:endParaRPr lang="es-SV" sz="1200" b="1" dirty="0">
              <a:solidFill>
                <a:schemeClr val="bg1"/>
              </a:solidFill>
              <a:latin typeface="Arial Narrow" pitchFamily="34" charset="0"/>
              <a:ea typeface="Tahoma" pitchFamily="34" charset="0"/>
              <a:cs typeface="Tahoma" pitchFamily="34" charset="0"/>
            </a:endParaRPr>
          </a:p>
        </p:txBody>
      </p:sp>
      <p:sp>
        <p:nvSpPr>
          <p:cNvPr id="66568" name="11 CuadroTexto"/>
          <p:cNvSpPr txBox="1">
            <a:spLocks noChangeArrowheads="1"/>
          </p:cNvSpPr>
          <p:nvPr/>
        </p:nvSpPr>
        <p:spPr bwMode="auto">
          <a:xfrm>
            <a:off x="258234" y="1428750"/>
            <a:ext cx="4900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UY" altLang="es-SV" sz="1200">
                <a:latin typeface="Segoe UI Symbol" pitchFamily="34" charset="0"/>
                <a:ea typeface="Segoe UI Symbol" pitchFamily="34" charset="0"/>
                <a:cs typeface="Shruti"/>
              </a:rPr>
              <a:t>El Plan Estratégico Nacional Multisectorial (PENM) de ITS y VIH 2016-2020 tiene como marco de referencia la Cascada del Continuo de la Atención en VIH.</a:t>
            </a:r>
          </a:p>
        </p:txBody>
      </p:sp>
      <p:sp>
        <p:nvSpPr>
          <p:cNvPr id="66569" name="12 CuadroTexto"/>
          <p:cNvSpPr txBox="1">
            <a:spLocks noChangeArrowheads="1"/>
          </p:cNvSpPr>
          <p:nvPr/>
        </p:nvSpPr>
        <p:spPr bwMode="auto">
          <a:xfrm>
            <a:off x="258233" y="6407151"/>
            <a:ext cx="519006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SV" altLang="es-SV" sz="900">
                <a:latin typeface="Times New Roman" pitchFamily="18" charset="0"/>
              </a:rPr>
              <a:t>Fuente: Plan Estratégico Nacional  Multisectorial de ITS y VIH 2016-2020</a:t>
            </a:r>
          </a:p>
        </p:txBody>
      </p:sp>
    </p:spTree>
    <p:extLst>
      <p:ext uri="{BB962C8B-B14F-4D97-AF65-F5344CB8AC3E}">
        <p14:creationId xmlns:p14="http://schemas.microsoft.com/office/powerpoint/2010/main" val="368675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719403" y="1700808"/>
            <a:ext cx="10746512" cy="4536504"/>
          </a:xfrm>
          <a:prstGeom prst="rect">
            <a:avLst/>
          </a:prstGeom>
        </p:spPr>
      </p:pic>
      <p:grpSp>
        <p:nvGrpSpPr>
          <p:cNvPr id="9" name="Grupo 8"/>
          <p:cNvGrpSpPr/>
          <p:nvPr/>
        </p:nvGrpSpPr>
        <p:grpSpPr>
          <a:xfrm>
            <a:off x="3023659" y="332657"/>
            <a:ext cx="5664629" cy="1036403"/>
            <a:chOff x="2293955" y="2052228"/>
            <a:chExt cx="2681797" cy="1368152"/>
          </a:xfrm>
        </p:grpSpPr>
        <p:sp>
          <p:nvSpPr>
            <p:cNvPr id="10" name="Rectángulo redondeado 9"/>
            <p:cNvSpPr/>
            <p:nvPr/>
          </p:nvSpPr>
          <p:spPr>
            <a:xfrm>
              <a:off x="2513079" y="2052228"/>
              <a:ext cx="2462673" cy="1368152"/>
            </a:xfrm>
            <a:prstGeom prst="roundRect">
              <a:avLst>
                <a:gd name="adj" fmla="val 10000"/>
              </a:avLst>
            </a:prstGeom>
            <a:solidFill>
              <a:schemeClr val="accent6">
                <a:lumMod val="60000"/>
                <a:lumOff val="40000"/>
              </a:schemeClr>
            </a:solidFill>
            <a:ln>
              <a:solidFill>
                <a:schemeClr val="tx1">
                  <a:lumMod val="85000"/>
                  <a:lumOff val="1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ángulo 10"/>
            <p:cNvSpPr/>
            <p:nvPr/>
          </p:nvSpPr>
          <p:spPr>
            <a:xfrm>
              <a:off x="2293955" y="2092300"/>
              <a:ext cx="2641726" cy="1288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Aft>
                  <a:spcPct val="35000"/>
                </a:spcAft>
              </a:pPr>
              <a:r>
                <a:rPr lang="es-SV" sz="3100" b="1" dirty="0">
                  <a:solidFill>
                    <a:schemeClr val="tx1"/>
                  </a:solidFill>
                  <a:effectLst>
                    <a:outerShdw blurRad="38100" dist="38100" dir="2700000" algn="tl">
                      <a:srgbClr val="000000">
                        <a:alpha val="43137"/>
                      </a:srgbClr>
                    </a:outerShdw>
                  </a:effectLst>
                </a:rPr>
                <a:t>EJES ESTRATÉGICOS</a:t>
              </a:r>
            </a:p>
          </p:txBody>
        </p:sp>
      </p:grpSp>
    </p:spTree>
    <p:extLst>
      <p:ext uri="{BB962C8B-B14F-4D97-AF65-F5344CB8AC3E}">
        <p14:creationId xmlns:p14="http://schemas.microsoft.com/office/powerpoint/2010/main" val="229020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568"/>
            <a:ext cx="16827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768252" y="2354893"/>
            <a:ext cx="6350695"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 resumen</a:t>
            </a:r>
          </a:p>
        </p:txBody>
      </p:sp>
    </p:spTree>
    <p:extLst>
      <p:ext uri="{BB962C8B-B14F-4D97-AF65-F5344CB8AC3E}">
        <p14:creationId xmlns:p14="http://schemas.microsoft.com/office/powerpoint/2010/main" val="332783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121AC7-394A-4429-931A-5327A1F2CE80}"/>
              </a:ext>
            </a:extLst>
          </p:cNvPr>
          <p:cNvPicPr>
            <a:picLocks noChangeAspect="1"/>
          </p:cNvPicPr>
          <p:nvPr/>
        </p:nvPicPr>
        <p:blipFill>
          <a:blip r:embed="rId2"/>
          <a:stretch>
            <a:fillRect/>
          </a:stretch>
        </p:blipFill>
        <p:spPr>
          <a:xfrm>
            <a:off x="939452" y="1290180"/>
            <a:ext cx="4981184" cy="4196220"/>
          </a:xfrm>
          <a:prstGeom prst="rect">
            <a:avLst/>
          </a:prstGeom>
        </p:spPr>
      </p:pic>
      <p:pic>
        <p:nvPicPr>
          <p:cNvPr id="5" name="Imagen 4">
            <a:extLst>
              <a:ext uri="{FF2B5EF4-FFF2-40B4-BE49-F238E27FC236}">
                <a16:creationId xmlns:a16="http://schemas.microsoft.com/office/drawing/2014/main" id="{237877E5-DA4A-4BF8-BDF8-7226D4FFBDCD}"/>
              </a:ext>
            </a:extLst>
          </p:cNvPr>
          <p:cNvPicPr>
            <a:picLocks noChangeAspect="1"/>
          </p:cNvPicPr>
          <p:nvPr/>
        </p:nvPicPr>
        <p:blipFill>
          <a:blip r:embed="rId3"/>
          <a:stretch>
            <a:fillRect/>
          </a:stretch>
        </p:blipFill>
        <p:spPr>
          <a:xfrm>
            <a:off x="5632196" y="1290180"/>
            <a:ext cx="5703859" cy="419622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2EB80C20-236B-4289-8B1B-A95C67F07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6" y="78178"/>
            <a:ext cx="1684192" cy="953105"/>
          </a:xfrm>
          <a:prstGeom prst="rect">
            <a:avLst/>
          </a:prstGeom>
        </p:spPr>
      </p:pic>
      <p:sp>
        <p:nvSpPr>
          <p:cNvPr id="11" name="CuadroTexto 10">
            <a:extLst>
              <a:ext uri="{FF2B5EF4-FFF2-40B4-BE49-F238E27FC236}">
                <a16:creationId xmlns:a16="http://schemas.microsoft.com/office/drawing/2014/main" id="{12B6C982-D943-4968-A506-BFD395933205}"/>
              </a:ext>
            </a:extLst>
          </p:cNvPr>
          <p:cNvSpPr txBox="1"/>
          <p:nvPr/>
        </p:nvSpPr>
        <p:spPr>
          <a:xfrm>
            <a:off x="3038622" y="554731"/>
            <a:ext cx="858129" cy="523220"/>
          </a:xfrm>
          <a:prstGeom prst="rect">
            <a:avLst/>
          </a:prstGeom>
          <a:noFill/>
        </p:spPr>
        <p:txBody>
          <a:bodyPr wrap="square" rtlCol="0">
            <a:spAutoFit/>
          </a:bodyPr>
          <a:lstStyle/>
          <a:p>
            <a:r>
              <a:rPr lang="es-SV" sz="2800" dirty="0">
                <a:latin typeface="Arial Narrow" panose="020B0606020202030204" pitchFamily="34" charset="0"/>
              </a:rPr>
              <a:t>2009</a:t>
            </a:r>
          </a:p>
        </p:txBody>
      </p:sp>
      <p:sp>
        <p:nvSpPr>
          <p:cNvPr id="12" name="CuadroTexto 11">
            <a:extLst>
              <a:ext uri="{FF2B5EF4-FFF2-40B4-BE49-F238E27FC236}">
                <a16:creationId xmlns:a16="http://schemas.microsoft.com/office/drawing/2014/main" id="{BD510F2D-28EB-4BF9-A02C-CF11AABA7DD6}"/>
              </a:ext>
            </a:extLst>
          </p:cNvPr>
          <p:cNvSpPr txBox="1"/>
          <p:nvPr/>
        </p:nvSpPr>
        <p:spPr>
          <a:xfrm>
            <a:off x="8724313" y="554731"/>
            <a:ext cx="858129" cy="523220"/>
          </a:xfrm>
          <a:prstGeom prst="rect">
            <a:avLst/>
          </a:prstGeom>
          <a:noFill/>
        </p:spPr>
        <p:txBody>
          <a:bodyPr wrap="square" rtlCol="0">
            <a:spAutoFit/>
          </a:bodyPr>
          <a:lstStyle/>
          <a:p>
            <a:r>
              <a:rPr lang="es-SV" sz="2800" dirty="0">
                <a:latin typeface="Arial Narrow" panose="020B0606020202030204" pitchFamily="34" charset="0"/>
              </a:rPr>
              <a:t>2019</a:t>
            </a:r>
          </a:p>
        </p:txBody>
      </p:sp>
      <p:sp>
        <p:nvSpPr>
          <p:cNvPr id="2" name="1 CuadroTexto"/>
          <p:cNvSpPr txBox="1"/>
          <p:nvPr/>
        </p:nvSpPr>
        <p:spPr>
          <a:xfrm>
            <a:off x="939452" y="5627027"/>
            <a:ext cx="10396603" cy="646331"/>
          </a:xfrm>
          <a:prstGeom prst="rect">
            <a:avLst/>
          </a:prstGeom>
          <a:noFill/>
        </p:spPr>
        <p:txBody>
          <a:bodyPr wrap="square" rtlCol="0">
            <a:spAutoFit/>
          </a:bodyPr>
          <a:lstStyle/>
          <a:p>
            <a:r>
              <a:rPr lang="es-SV" dirty="0"/>
              <a:t>Antes se tenían que tomar varias pastillas al día de diferentes medicamentos, ahora se dispone de dosis fijas combinadas que facilitan tomar el tratamiento en una sola tableta, mayor beneficio para el paciente.</a:t>
            </a:r>
          </a:p>
        </p:txBody>
      </p:sp>
    </p:spTree>
    <p:extLst>
      <p:ext uri="{BB962C8B-B14F-4D97-AF65-F5344CB8AC3E}">
        <p14:creationId xmlns:p14="http://schemas.microsoft.com/office/powerpoint/2010/main" val="334237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4CE6F762-293C-47FE-98B4-F0CDEABD1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846" y="1579670"/>
            <a:ext cx="5469131" cy="4231590"/>
          </a:xfrm>
          <a:prstGeom prst="rect">
            <a:avLst/>
          </a:prstGeom>
        </p:spPr>
      </p:pic>
      <p:pic>
        <p:nvPicPr>
          <p:cNvPr id="4" name="Imagen 3">
            <a:extLst>
              <a:ext uri="{FF2B5EF4-FFF2-40B4-BE49-F238E27FC236}">
                <a16:creationId xmlns:a16="http://schemas.microsoft.com/office/drawing/2014/main" id="{8FB8AAB7-995F-47BB-A4F9-134CC371E90C}"/>
              </a:ext>
            </a:extLst>
          </p:cNvPr>
          <p:cNvPicPr>
            <a:picLocks noChangeAspect="1"/>
          </p:cNvPicPr>
          <p:nvPr/>
        </p:nvPicPr>
        <p:blipFill>
          <a:blip r:embed="rId3"/>
          <a:stretch>
            <a:fillRect/>
          </a:stretch>
        </p:blipFill>
        <p:spPr>
          <a:xfrm>
            <a:off x="584480" y="1649435"/>
            <a:ext cx="5835120" cy="3458533"/>
          </a:xfrm>
          <a:prstGeom prst="rect">
            <a:avLst/>
          </a:prstGeom>
        </p:spPr>
      </p:pic>
      <p:pic>
        <p:nvPicPr>
          <p:cNvPr id="7" name="Imagen 6">
            <a:extLst>
              <a:ext uri="{FF2B5EF4-FFF2-40B4-BE49-F238E27FC236}">
                <a16:creationId xmlns:a16="http://schemas.microsoft.com/office/drawing/2014/main" id="{00D5255F-C8D8-4211-AC3E-8AA3F975C83E}"/>
              </a:ext>
            </a:extLst>
          </p:cNvPr>
          <p:cNvPicPr>
            <a:picLocks noChangeAspect="1"/>
          </p:cNvPicPr>
          <p:nvPr/>
        </p:nvPicPr>
        <p:blipFill>
          <a:blip r:embed="rId4"/>
          <a:stretch>
            <a:fillRect/>
          </a:stretch>
        </p:blipFill>
        <p:spPr>
          <a:xfrm>
            <a:off x="0" y="56211"/>
            <a:ext cx="1682642" cy="957155"/>
          </a:xfrm>
          <a:prstGeom prst="rect">
            <a:avLst/>
          </a:prstGeom>
        </p:spPr>
      </p:pic>
      <p:pic>
        <p:nvPicPr>
          <p:cNvPr id="9" name="Imagen 8">
            <a:extLst>
              <a:ext uri="{FF2B5EF4-FFF2-40B4-BE49-F238E27FC236}">
                <a16:creationId xmlns:a16="http://schemas.microsoft.com/office/drawing/2014/main" id="{73104DCC-5DB3-4674-A9D7-3FFEE3D1F47A}"/>
              </a:ext>
            </a:extLst>
          </p:cNvPr>
          <p:cNvPicPr>
            <a:picLocks noChangeAspect="1"/>
          </p:cNvPicPr>
          <p:nvPr/>
        </p:nvPicPr>
        <p:blipFill>
          <a:blip r:embed="rId5"/>
          <a:stretch>
            <a:fillRect/>
          </a:stretch>
        </p:blipFill>
        <p:spPr>
          <a:xfrm>
            <a:off x="1390534" y="1143021"/>
            <a:ext cx="1327614" cy="933123"/>
          </a:xfrm>
          <a:prstGeom prst="rect">
            <a:avLst/>
          </a:prstGeom>
        </p:spPr>
      </p:pic>
      <p:pic>
        <p:nvPicPr>
          <p:cNvPr id="10" name="Imagen 9">
            <a:extLst>
              <a:ext uri="{FF2B5EF4-FFF2-40B4-BE49-F238E27FC236}">
                <a16:creationId xmlns:a16="http://schemas.microsoft.com/office/drawing/2014/main" id="{DB4DB3AB-23B4-497F-AE83-D27ABDD4C6EF}"/>
              </a:ext>
            </a:extLst>
          </p:cNvPr>
          <p:cNvPicPr>
            <a:picLocks noChangeAspect="1"/>
          </p:cNvPicPr>
          <p:nvPr/>
        </p:nvPicPr>
        <p:blipFill>
          <a:blip r:embed="rId6"/>
          <a:stretch>
            <a:fillRect/>
          </a:stretch>
        </p:blipFill>
        <p:spPr>
          <a:xfrm>
            <a:off x="9814998" y="1877723"/>
            <a:ext cx="1295587" cy="918017"/>
          </a:xfrm>
          <a:prstGeom prst="rect">
            <a:avLst/>
          </a:prstGeom>
        </p:spPr>
      </p:pic>
      <p:sp>
        <p:nvSpPr>
          <p:cNvPr id="11" name="CuadroTexto 10">
            <a:extLst>
              <a:ext uri="{FF2B5EF4-FFF2-40B4-BE49-F238E27FC236}">
                <a16:creationId xmlns:a16="http://schemas.microsoft.com/office/drawing/2014/main" id="{A84750A4-560F-4466-BF68-AC6B5B50BCD1}"/>
              </a:ext>
            </a:extLst>
          </p:cNvPr>
          <p:cNvSpPr txBox="1"/>
          <p:nvPr/>
        </p:nvSpPr>
        <p:spPr>
          <a:xfrm>
            <a:off x="3438060" y="1003106"/>
            <a:ext cx="6376939" cy="646331"/>
          </a:xfrm>
          <a:prstGeom prst="rect">
            <a:avLst/>
          </a:prstGeom>
          <a:noFill/>
        </p:spPr>
        <p:txBody>
          <a:bodyPr wrap="none" rtlCol="0">
            <a:spAutoFit/>
          </a:bodyPr>
          <a:lstStyle/>
          <a:p>
            <a:r>
              <a:rPr lang="es-SV" sz="3600" dirty="0"/>
              <a:t>Cobertura en la atención médica </a:t>
            </a:r>
          </a:p>
        </p:txBody>
      </p:sp>
    </p:spTree>
    <p:extLst>
      <p:ext uri="{BB962C8B-B14F-4D97-AF65-F5344CB8AC3E}">
        <p14:creationId xmlns:p14="http://schemas.microsoft.com/office/powerpoint/2010/main" val="129627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texto&#10;&#10;Descripción generada automáticamente">
            <a:extLst>
              <a:ext uri="{FF2B5EF4-FFF2-40B4-BE49-F238E27FC236}">
                <a16:creationId xmlns:a16="http://schemas.microsoft.com/office/drawing/2014/main" id="{2EB80C20-236B-4289-8B1B-A95C67F07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1" y="123477"/>
            <a:ext cx="1684192" cy="953105"/>
          </a:xfrm>
          <a:prstGeom prst="rect">
            <a:avLst/>
          </a:prstGeom>
        </p:spPr>
      </p:pic>
      <p:sp>
        <p:nvSpPr>
          <p:cNvPr id="11" name="CuadroTexto 10">
            <a:extLst>
              <a:ext uri="{FF2B5EF4-FFF2-40B4-BE49-F238E27FC236}">
                <a16:creationId xmlns:a16="http://schemas.microsoft.com/office/drawing/2014/main" id="{12B6C982-D943-4968-A506-BFD395933205}"/>
              </a:ext>
            </a:extLst>
          </p:cNvPr>
          <p:cNvSpPr txBox="1"/>
          <p:nvPr/>
        </p:nvSpPr>
        <p:spPr>
          <a:xfrm>
            <a:off x="2668044" y="1076582"/>
            <a:ext cx="1216839" cy="584775"/>
          </a:xfrm>
          <a:prstGeom prst="rect">
            <a:avLst/>
          </a:prstGeom>
          <a:noFill/>
        </p:spPr>
        <p:txBody>
          <a:bodyPr wrap="square" rtlCol="0">
            <a:spAutoFit/>
          </a:bodyPr>
          <a:lstStyle/>
          <a:p>
            <a:r>
              <a:rPr lang="es-SV" sz="3200" dirty="0"/>
              <a:t>2009</a:t>
            </a:r>
          </a:p>
        </p:txBody>
      </p:sp>
      <p:sp>
        <p:nvSpPr>
          <p:cNvPr id="12" name="CuadroTexto 11">
            <a:extLst>
              <a:ext uri="{FF2B5EF4-FFF2-40B4-BE49-F238E27FC236}">
                <a16:creationId xmlns:a16="http://schemas.microsoft.com/office/drawing/2014/main" id="{BD510F2D-28EB-4BF9-A02C-CF11AABA7DD6}"/>
              </a:ext>
            </a:extLst>
          </p:cNvPr>
          <p:cNvSpPr txBox="1"/>
          <p:nvPr/>
        </p:nvSpPr>
        <p:spPr>
          <a:xfrm>
            <a:off x="8724313" y="1218889"/>
            <a:ext cx="1133671" cy="584775"/>
          </a:xfrm>
          <a:prstGeom prst="rect">
            <a:avLst/>
          </a:prstGeom>
          <a:noFill/>
        </p:spPr>
        <p:txBody>
          <a:bodyPr wrap="square" rtlCol="0">
            <a:spAutoFit/>
          </a:bodyPr>
          <a:lstStyle/>
          <a:p>
            <a:r>
              <a:rPr lang="es-SV" sz="3200" dirty="0"/>
              <a:t>2019</a:t>
            </a:r>
          </a:p>
        </p:txBody>
      </p:sp>
      <p:pic>
        <p:nvPicPr>
          <p:cNvPr id="7" name="Imagen 6">
            <a:extLst>
              <a:ext uri="{FF2B5EF4-FFF2-40B4-BE49-F238E27FC236}">
                <a16:creationId xmlns:a16="http://schemas.microsoft.com/office/drawing/2014/main" id="{E94598A6-DFC6-4E19-A389-4163832716B5}"/>
              </a:ext>
            </a:extLst>
          </p:cNvPr>
          <p:cNvPicPr>
            <a:picLocks noChangeAspect="1"/>
          </p:cNvPicPr>
          <p:nvPr/>
        </p:nvPicPr>
        <p:blipFill>
          <a:blip r:embed="rId3"/>
          <a:stretch>
            <a:fillRect/>
          </a:stretch>
        </p:blipFill>
        <p:spPr>
          <a:xfrm>
            <a:off x="313151" y="1806124"/>
            <a:ext cx="5961040" cy="3677885"/>
          </a:xfrm>
          <a:prstGeom prst="rect">
            <a:avLst/>
          </a:prstGeom>
        </p:spPr>
      </p:pic>
      <p:pic>
        <p:nvPicPr>
          <p:cNvPr id="13" name="Imagen 12">
            <a:extLst>
              <a:ext uri="{FF2B5EF4-FFF2-40B4-BE49-F238E27FC236}">
                <a16:creationId xmlns:a16="http://schemas.microsoft.com/office/drawing/2014/main" id="{0E101962-82FB-4609-87B0-3BDE0F7309B6}"/>
              </a:ext>
            </a:extLst>
          </p:cNvPr>
          <p:cNvPicPr>
            <a:picLocks noChangeAspect="1"/>
          </p:cNvPicPr>
          <p:nvPr/>
        </p:nvPicPr>
        <p:blipFill>
          <a:blip r:embed="rId3"/>
          <a:stretch>
            <a:fillRect/>
          </a:stretch>
        </p:blipFill>
        <p:spPr>
          <a:xfrm>
            <a:off x="5961041" y="2193441"/>
            <a:ext cx="5917809" cy="3693235"/>
          </a:xfrm>
          <a:prstGeom prst="rect">
            <a:avLst/>
          </a:prstGeom>
        </p:spPr>
      </p:pic>
      <p:sp>
        <p:nvSpPr>
          <p:cNvPr id="9" name="CuadroTexto 8">
            <a:extLst>
              <a:ext uri="{FF2B5EF4-FFF2-40B4-BE49-F238E27FC236}">
                <a16:creationId xmlns:a16="http://schemas.microsoft.com/office/drawing/2014/main" id="{F4AFA43B-7BF5-4766-BC20-FC4E19549849}"/>
              </a:ext>
            </a:extLst>
          </p:cNvPr>
          <p:cNvSpPr txBox="1"/>
          <p:nvPr/>
        </p:nvSpPr>
        <p:spPr>
          <a:xfrm>
            <a:off x="1293921" y="2803659"/>
            <a:ext cx="4980270" cy="1446550"/>
          </a:xfrm>
          <a:prstGeom prst="rect">
            <a:avLst/>
          </a:prstGeom>
          <a:noFill/>
        </p:spPr>
        <p:txBody>
          <a:bodyPr wrap="square" rtlCol="0">
            <a:spAutoFit/>
          </a:bodyPr>
          <a:lstStyle/>
          <a:p>
            <a:r>
              <a:rPr lang="es-SV" sz="4400" b="1" dirty="0">
                <a:solidFill>
                  <a:schemeClr val="accent1">
                    <a:lumMod val="50000"/>
                  </a:schemeClr>
                </a:solidFill>
                <a:latin typeface="Arial Narrow" panose="020B0606020202030204" pitchFamily="34" charset="0"/>
              </a:rPr>
              <a:t>0 </a:t>
            </a:r>
            <a:r>
              <a:rPr lang="es-SV" b="1" dirty="0">
                <a:solidFill>
                  <a:schemeClr val="accent1">
                    <a:lumMod val="50000"/>
                  </a:schemeClr>
                </a:solidFill>
                <a:latin typeface="Arial Narrow" panose="020B0606020202030204" pitchFamily="34" charset="0"/>
              </a:rPr>
              <a:t>Clínicas VICITS para la atención de personas</a:t>
            </a:r>
          </a:p>
          <a:p>
            <a:r>
              <a:rPr lang="es-SV" sz="4400" b="1" dirty="0">
                <a:solidFill>
                  <a:schemeClr val="accent1">
                    <a:lumMod val="50000"/>
                  </a:schemeClr>
                </a:solidFill>
                <a:latin typeface="Arial Narrow" panose="020B0606020202030204" pitchFamily="34" charset="0"/>
              </a:rPr>
              <a:t>16 </a:t>
            </a:r>
            <a:r>
              <a:rPr lang="es-SV" b="1" dirty="0">
                <a:solidFill>
                  <a:schemeClr val="accent1">
                    <a:lumMod val="50000"/>
                  </a:schemeClr>
                </a:solidFill>
                <a:latin typeface="Arial Narrow" panose="020B0606020202030204" pitchFamily="34" charset="0"/>
              </a:rPr>
              <a:t>Centros de atención de personas con VIH</a:t>
            </a:r>
          </a:p>
        </p:txBody>
      </p:sp>
      <p:sp>
        <p:nvSpPr>
          <p:cNvPr id="14" name="CuadroTexto 13">
            <a:extLst>
              <a:ext uri="{FF2B5EF4-FFF2-40B4-BE49-F238E27FC236}">
                <a16:creationId xmlns:a16="http://schemas.microsoft.com/office/drawing/2014/main" id="{C4D16CDD-F459-4F3D-BEEB-EBFBCAE168B6}"/>
              </a:ext>
            </a:extLst>
          </p:cNvPr>
          <p:cNvSpPr txBox="1"/>
          <p:nvPr/>
        </p:nvSpPr>
        <p:spPr>
          <a:xfrm>
            <a:off x="6826427" y="2444737"/>
            <a:ext cx="4653899" cy="2400657"/>
          </a:xfrm>
          <a:prstGeom prst="rect">
            <a:avLst/>
          </a:prstGeom>
          <a:noFill/>
        </p:spPr>
        <p:txBody>
          <a:bodyPr wrap="square" rtlCol="0">
            <a:spAutoFit/>
          </a:bodyPr>
          <a:lstStyle/>
          <a:p>
            <a:r>
              <a:rPr lang="es-SV" sz="4400" b="1" dirty="0">
                <a:solidFill>
                  <a:schemeClr val="accent1">
                    <a:lumMod val="50000"/>
                  </a:schemeClr>
                </a:solidFill>
                <a:latin typeface="Arial Narrow" panose="020B0606020202030204" pitchFamily="34" charset="0"/>
              </a:rPr>
              <a:t>16 </a:t>
            </a:r>
            <a:r>
              <a:rPr lang="es-SV" b="1" dirty="0">
                <a:solidFill>
                  <a:schemeClr val="accent1">
                    <a:lumMod val="50000"/>
                  </a:schemeClr>
                </a:solidFill>
                <a:latin typeface="Arial Narrow" panose="020B0606020202030204" pitchFamily="34" charset="0"/>
              </a:rPr>
              <a:t>Clínicas VICITS </a:t>
            </a:r>
          </a:p>
          <a:p>
            <a:r>
              <a:rPr lang="es-SV" sz="4400" b="1" dirty="0">
                <a:solidFill>
                  <a:schemeClr val="accent1">
                    <a:lumMod val="50000"/>
                  </a:schemeClr>
                </a:solidFill>
                <a:latin typeface="Arial Narrow" panose="020B0606020202030204" pitchFamily="34" charset="0"/>
              </a:rPr>
              <a:t>12 </a:t>
            </a:r>
            <a:r>
              <a:rPr lang="es-SV" b="1" dirty="0">
                <a:solidFill>
                  <a:schemeClr val="accent1">
                    <a:lumMod val="50000"/>
                  </a:schemeClr>
                </a:solidFill>
                <a:latin typeface="Arial Narrow" panose="020B0606020202030204" pitchFamily="34" charset="0"/>
              </a:rPr>
              <a:t>Clínicas amigables para la atención     de personas</a:t>
            </a:r>
          </a:p>
          <a:p>
            <a:r>
              <a:rPr lang="es-SV" sz="4400" b="1" dirty="0">
                <a:solidFill>
                  <a:schemeClr val="accent1">
                    <a:lumMod val="50000"/>
                  </a:schemeClr>
                </a:solidFill>
                <a:latin typeface="Arial Narrow" panose="020B0606020202030204" pitchFamily="34" charset="0"/>
              </a:rPr>
              <a:t>20</a:t>
            </a:r>
            <a:r>
              <a:rPr lang="es-SV" b="1" dirty="0">
                <a:solidFill>
                  <a:schemeClr val="accent1">
                    <a:lumMod val="50000"/>
                  </a:schemeClr>
                </a:solidFill>
                <a:latin typeface="Arial Narrow" panose="020B0606020202030204" pitchFamily="34" charset="0"/>
              </a:rPr>
              <a:t> Centros de atención de personas con VIH</a:t>
            </a:r>
          </a:p>
        </p:txBody>
      </p:sp>
      <p:sp>
        <p:nvSpPr>
          <p:cNvPr id="2" name="1 CuadroTexto"/>
          <p:cNvSpPr txBox="1"/>
          <p:nvPr/>
        </p:nvSpPr>
        <p:spPr>
          <a:xfrm>
            <a:off x="1293921" y="6025019"/>
            <a:ext cx="9603723" cy="646331"/>
          </a:xfrm>
          <a:prstGeom prst="rect">
            <a:avLst/>
          </a:prstGeom>
          <a:noFill/>
        </p:spPr>
        <p:txBody>
          <a:bodyPr wrap="square" rtlCol="0">
            <a:spAutoFit/>
          </a:bodyPr>
          <a:lstStyle/>
          <a:p>
            <a:pPr algn="ctr"/>
            <a:r>
              <a:rPr lang="es-SV" sz="3600" b="1" dirty="0"/>
              <a:t>ATENCIÓN A POBLACIONES CLAVE</a:t>
            </a:r>
          </a:p>
        </p:txBody>
      </p:sp>
    </p:spTree>
    <p:extLst>
      <p:ext uri="{BB962C8B-B14F-4D97-AF65-F5344CB8AC3E}">
        <p14:creationId xmlns:p14="http://schemas.microsoft.com/office/powerpoint/2010/main" val="87358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7EEDC12-8C89-40CD-9872-99D42353AD6C}"/>
              </a:ext>
            </a:extLst>
          </p:cNvPr>
          <p:cNvPicPr>
            <a:picLocks noChangeAspect="1"/>
          </p:cNvPicPr>
          <p:nvPr/>
        </p:nvPicPr>
        <p:blipFill>
          <a:blip r:embed="rId2"/>
          <a:stretch>
            <a:fillRect/>
          </a:stretch>
        </p:blipFill>
        <p:spPr>
          <a:xfrm>
            <a:off x="6464054" y="993595"/>
            <a:ext cx="3066598" cy="5400292"/>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2EB80C20-236B-4289-8B1B-A95C67F07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0" y="40489"/>
            <a:ext cx="1684192" cy="953105"/>
          </a:xfrm>
          <a:prstGeom prst="rect">
            <a:avLst/>
          </a:prstGeom>
        </p:spPr>
      </p:pic>
      <p:sp>
        <p:nvSpPr>
          <p:cNvPr id="11" name="CuadroTexto 10">
            <a:extLst>
              <a:ext uri="{FF2B5EF4-FFF2-40B4-BE49-F238E27FC236}">
                <a16:creationId xmlns:a16="http://schemas.microsoft.com/office/drawing/2014/main" id="{12B6C982-D943-4968-A506-BFD395933205}"/>
              </a:ext>
            </a:extLst>
          </p:cNvPr>
          <p:cNvSpPr txBox="1"/>
          <p:nvPr/>
        </p:nvSpPr>
        <p:spPr>
          <a:xfrm>
            <a:off x="2709053" y="593216"/>
            <a:ext cx="858129" cy="523220"/>
          </a:xfrm>
          <a:prstGeom prst="rect">
            <a:avLst/>
          </a:prstGeom>
          <a:noFill/>
        </p:spPr>
        <p:txBody>
          <a:bodyPr wrap="square" rtlCol="0">
            <a:spAutoFit/>
          </a:bodyPr>
          <a:lstStyle/>
          <a:p>
            <a:r>
              <a:rPr lang="es-SV" sz="2800" dirty="0">
                <a:latin typeface="Arial Narrow" panose="020B0606020202030204" pitchFamily="34" charset="0"/>
              </a:rPr>
              <a:t>2009</a:t>
            </a:r>
          </a:p>
        </p:txBody>
      </p:sp>
      <p:sp>
        <p:nvSpPr>
          <p:cNvPr id="12" name="CuadroTexto 11">
            <a:extLst>
              <a:ext uri="{FF2B5EF4-FFF2-40B4-BE49-F238E27FC236}">
                <a16:creationId xmlns:a16="http://schemas.microsoft.com/office/drawing/2014/main" id="{BD510F2D-28EB-4BF9-A02C-CF11AABA7DD6}"/>
              </a:ext>
            </a:extLst>
          </p:cNvPr>
          <p:cNvSpPr txBox="1"/>
          <p:nvPr/>
        </p:nvSpPr>
        <p:spPr>
          <a:xfrm>
            <a:off x="8917406" y="731984"/>
            <a:ext cx="858129" cy="523220"/>
          </a:xfrm>
          <a:prstGeom prst="rect">
            <a:avLst/>
          </a:prstGeom>
          <a:noFill/>
        </p:spPr>
        <p:txBody>
          <a:bodyPr wrap="square" rtlCol="0">
            <a:spAutoFit/>
          </a:bodyPr>
          <a:lstStyle/>
          <a:p>
            <a:r>
              <a:rPr lang="es-SV" sz="2800" dirty="0">
                <a:latin typeface="Arial Narrow" panose="020B0606020202030204" pitchFamily="34" charset="0"/>
              </a:rPr>
              <a:t>2019</a:t>
            </a:r>
          </a:p>
        </p:txBody>
      </p:sp>
      <p:pic>
        <p:nvPicPr>
          <p:cNvPr id="2" name="Imagen 1">
            <a:extLst>
              <a:ext uri="{FF2B5EF4-FFF2-40B4-BE49-F238E27FC236}">
                <a16:creationId xmlns:a16="http://schemas.microsoft.com/office/drawing/2014/main" id="{6883E776-A3B8-410D-BD6E-5C3D517BB2C9}"/>
              </a:ext>
            </a:extLst>
          </p:cNvPr>
          <p:cNvPicPr>
            <a:picLocks noChangeAspect="1"/>
          </p:cNvPicPr>
          <p:nvPr/>
        </p:nvPicPr>
        <p:blipFill>
          <a:blip r:embed="rId2"/>
          <a:stretch>
            <a:fillRect/>
          </a:stretch>
        </p:blipFill>
        <p:spPr>
          <a:xfrm>
            <a:off x="795526" y="1116436"/>
            <a:ext cx="3423466" cy="5256383"/>
          </a:xfrm>
          <a:prstGeom prst="rect">
            <a:avLst/>
          </a:prstGeom>
        </p:spPr>
      </p:pic>
      <p:sp>
        <p:nvSpPr>
          <p:cNvPr id="3" name="CuadroTexto 2">
            <a:extLst>
              <a:ext uri="{FF2B5EF4-FFF2-40B4-BE49-F238E27FC236}">
                <a16:creationId xmlns:a16="http://schemas.microsoft.com/office/drawing/2014/main" id="{4E7C7E8B-42E0-414E-A96E-43B0C64A6F4B}"/>
              </a:ext>
            </a:extLst>
          </p:cNvPr>
          <p:cNvSpPr txBox="1"/>
          <p:nvPr/>
        </p:nvSpPr>
        <p:spPr>
          <a:xfrm>
            <a:off x="3567182" y="2818265"/>
            <a:ext cx="2357377" cy="1815882"/>
          </a:xfrm>
          <a:prstGeom prst="rect">
            <a:avLst/>
          </a:prstGeom>
          <a:noFill/>
        </p:spPr>
        <p:txBody>
          <a:bodyPr wrap="none" rtlCol="0">
            <a:spAutoFit/>
          </a:bodyPr>
          <a:lstStyle/>
          <a:p>
            <a:pPr algn="ctr"/>
            <a:r>
              <a:rPr lang="es-SV" sz="2800" b="1" dirty="0"/>
              <a:t>13</a:t>
            </a:r>
            <a:r>
              <a:rPr lang="es-SV" sz="2800" dirty="0"/>
              <a:t> niños </a:t>
            </a:r>
          </a:p>
          <a:p>
            <a:pPr algn="ctr"/>
            <a:r>
              <a:rPr lang="es-SV" sz="2800" dirty="0"/>
              <a:t>infectados por </a:t>
            </a:r>
          </a:p>
          <a:p>
            <a:pPr algn="ctr"/>
            <a:r>
              <a:rPr lang="es-SV" sz="2800" dirty="0"/>
              <a:t>Transmisión</a:t>
            </a:r>
          </a:p>
          <a:p>
            <a:pPr algn="ctr"/>
            <a:r>
              <a:rPr lang="es-SV" sz="2800" dirty="0"/>
              <a:t>Materna</a:t>
            </a:r>
          </a:p>
        </p:txBody>
      </p:sp>
      <p:sp>
        <p:nvSpPr>
          <p:cNvPr id="16" name="CuadroTexto 15">
            <a:extLst>
              <a:ext uri="{FF2B5EF4-FFF2-40B4-BE49-F238E27FC236}">
                <a16:creationId xmlns:a16="http://schemas.microsoft.com/office/drawing/2014/main" id="{9E21B41C-F244-400C-A005-560EFD8F3DC6}"/>
              </a:ext>
            </a:extLst>
          </p:cNvPr>
          <p:cNvSpPr txBox="1"/>
          <p:nvPr/>
        </p:nvSpPr>
        <p:spPr>
          <a:xfrm>
            <a:off x="9070899" y="2839223"/>
            <a:ext cx="2319995" cy="2308324"/>
          </a:xfrm>
          <a:prstGeom prst="rect">
            <a:avLst/>
          </a:prstGeom>
          <a:noFill/>
        </p:spPr>
        <p:txBody>
          <a:bodyPr wrap="none" rtlCol="0">
            <a:spAutoFit/>
          </a:bodyPr>
          <a:lstStyle/>
          <a:p>
            <a:pPr algn="ctr"/>
            <a:r>
              <a:rPr lang="es-SV" sz="2400" b="1" dirty="0"/>
              <a:t>6</a:t>
            </a:r>
            <a:r>
              <a:rPr lang="es-SV" sz="2400" dirty="0"/>
              <a:t> casos en 2018*</a:t>
            </a:r>
          </a:p>
          <a:p>
            <a:pPr algn="ctr"/>
            <a:r>
              <a:rPr lang="es-SV" sz="2400" dirty="0"/>
              <a:t>En camino de la</a:t>
            </a:r>
          </a:p>
          <a:p>
            <a:pPr algn="ctr"/>
            <a:r>
              <a:rPr lang="es-SV" sz="2400" dirty="0"/>
              <a:t>Eliminación</a:t>
            </a:r>
          </a:p>
          <a:p>
            <a:pPr algn="ctr"/>
            <a:r>
              <a:rPr lang="es-SV" sz="2400" dirty="0"/>
              <a:t>de la transmisión</a:t>
            </a:r>
          </a:p>
          <a:p>
            <a:pPr algn="ctr"/>
            <a:r>
              <a:rPr lang="es-SV" sz="2400" dirty="0"/>
              <a:t>Materna del</a:t>
            </a:r>
          </a:p>
          <a:p>
            <a:pPr algn="ctr"/>
            <a:r>
              <a:rPr lang="es-SV" sz="2400" dirty="0"/>
              <a:t>VIH</a:t>
            </a:r>
          </a:p>
        </p:txBody>
      </p:sp>
    </p:spTree>
    <p:extLst>
      <p:ext uri="{BB962C8B-B14F-4D97-AF65-F5344CB8AC3E}">
        <p14:creationId xmlns:p14="http://schemas.microsoft.com/office/powerpoint/2010/main" val="356980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a:extLst>
              <a:ext uri="{FF2B5EF4-FFF2-40B4-BE49-F238E27FC236}">
                <a16:creationId xmlns:a16="http://schemas.microsoft.com/office/drawing/2014/main" id="{ACAB3FF2-FED4-40E2-B0E4-172DF8286510}"/>
              </a:ext>
            </a:extLst>
          </p:cNvPr>
          <p:cNvSpPr>
            <a:spLocks noGrp="1" noChangeArrowheads="1"/>
          </p:cNvSpPr>
          <p:nvPr>
            <p:ph type="title"/>
          </p:nvPr>
        </p:nvSpPr>
        <p:spPr>
          <a:xfrm>
            <a:off x="2063751" y="95250"/>
            <a:ext cx="7292975" cy="1143000"/>
          </a:xfrm>
        </p:spPr>
        <p:txBody>
          <a:bodyPr/>
          <a:lstStyle/>
          <a:p>
            <a:pPr algn="ctr"/>
            <a:r>
              <a:rPr lang="es-SV" altLang="es-SV" sz="2800" b="1" dirty="0">
                <a:solidFill>
                  <a:srgbClr val="002060"/>
                </a:solidFill>
              </a:rPr>
              <a:t>CASOS ACUMULADOS VIH</a:t>
            </a:r>
            <a:br>
              <a:rPr lang="es-SV" altLang="es-SV" sz="2800" b="1" dirty="0">
                <a:solidFill>
                  <a:srgbClr val="002060"/>
                </a:solidFill>
              </a:rPr>
            </a:br>
            <a:r>
              <a:rPr lang="es-SV" altLang="es-SV" sz="2800" b="1" dirty="0">
                <a:solidFill>
                  <a:srgbClr val="002060"/>
                </a:solidFill>
              </a:rPr>
              <a:t>1984 - 2018</a:t>
            </a:r>
          </a:p>
        </p:txBody>
      </p:sp>
      <p:graphicFrame>
        <p:nvGraphicFramePr>
          <p:cNvPr id="9" name="2 Gráfico">
            <a:extLst>
              <a:ext uri="{FF2B5EF4-FFF2-40B4-BE49-F238E27FC236}">
                <a16:creationId xmlns:a16="http://schemas.microsoft.com/office/drawing/2014/main" id="{50B77E33-784E-4D1D-BC7A-D2A9F3197ADD}"/>
              </a:ext>
            </a:extLst>
          </p:cNvPr>
          <p:cNvGraphicFramePr>
            <a:graphicFrameLocks/>
          </p:cNvGraphicFramePr>
          <p:nvPr>
            <p:extLst>
              <p:ext uri="{D42A27DB-BD31-4B8C-83A1-F6EECF244321}">
                <p14:modId xmlns:p14="http://schemas.microsoft.com/office/powerpoint/2010/main" val="3400980116"/>
              </p:ext>
            </p:extLst>
          </p:nvPr>
        </p:nvGraphicFramePr>
        <p:xfrm>
          <a:off x="526093" y="1090762"/>
          <a:ext cx="11235847" cy="552298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de flecha"/>
          <p:cNvCxnSpPr/>
          <p:nvPr/>
        </p:nvCxnSpPr>
        <p:spPr>
          <a:xfrm flipV="1">
            <a:off x="4559474" y="1628384"/>
            <a:ext cx="3369502" cy="17786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Imagen 7" descr="Imagen que contiene texto&#10;&#10;Descripción generada automáticamente">
            <a:extLst>
              <a:ext uri="{FF2B5EF4-FFF2-40B4-BE49-F238E27FC236}">
                <a16:creationId xmlns:a16="http://schemas.microsoft.com/office/drawing/2014/main" id="{2EB80C20-236B-4289-8B1B-A95C67F07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55" y="142225"/>
            <a:ext cx="1684192" cy="953105"/>
          </a:xfrm>
          <a:prstGeom prst="rect">
            <a:avLst/>
          </a:prstGeom>
        </p:spPr>
      </p:pic>
    </p:spTree>
    <p:extLst>
      <p:ext uri="{BB962C8B-B14F-4D97-AF65-F5344CB8AC3E}">
        <p14:creationId xmlns:p14="http://schemas.microsoft.com/office/powerpoint/2010/main" val="79804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endParaRPr lang="es-SV"/>
          </a:p>
        </p:txBody>
      </p:sp>
      <p:pic>
        <p:nvPicPr>
          <p:cNvPr id="20483" name="Picture 5" descr="E:\Frase 4 Pasa la bola.jpg"/>
          <p:cNvPicPr>
            <a:picLocks noChangeAspect="1" noChangeArrowheads="1"/>
          </p:cNvPicPr>
          <p:nvPr/>
        </p:nvPicPr>
        <p:blipFill>
          <a:blip r:embed="rId2" cstate="print"/>
          <a:srcRect/>
          <a:stretch>
            <a:fillRect/>
          </a:stretch>
        </p:blipFill>
        <p:spPr bwMode="auto">
          <a:xfrm>
            <a:off x="814917" y="2249489"/>
            <a:ext cx="9099549" cy="3411537"/>
          </a:xfrm>
          <a:prstGeom prst="rect">
            <a:avLst/>
          </a:prstGeom>
          <a:noFill/>
          <a:ln w="9525">
            <a:noFill/>
            <a:miter lim="800000"/>
            <a:headEnd/>
            <a:tailEnd/>
          </a:ln>
        </p:spPr>
      </p:pic>
    </p:spTree>
    <p:extLst>
      <p:ext uri="{BB962C8B-B14F-4D97-AF65-F5344CB8AC3E}">
        <p14:creationId xmlns:p14="http://schemas.microsoft.com/office/powerpoint/2010/main" val="238865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endParaRPr lang="es-SV"/>
          </a:p>
        </p:txBody>
      </p:sp>
      <p:pic>
        <p:nvPicPr>
          <p:cNvPr id="11267" name="Picture 2"/>
          <p:cNvPicPr>
            <a:picLocks noGrp="1" noChangeAspect="1" noChangeArrowheads="1"/>
          </p:cNvPicPr>
          <p:nvPr>
            <p:ph idx="1"/>
          </p:nvPr>
        </p:nvPicPr>
        <p:blipFill>
          <a:blip r:embed="rId2"/>
          <a:srcRect/>
          <a:stretch>
            <a:fillRect/>
          </a:stretch>
        </p:blipFill>
        <p:spPr>
          <a:xfrm>
            <a:off x="857251" y="500064"/>
            <a:ext cx="9704916" cy="5468937"/>
          </a:xfrm>
        </p:spPr>
      </p:pic>
      <p:sp>
        <p:nvSpPr>
          <p:cNvPr id="11268" name="4 Rectángulo"/>
          <p:cNvSpPr>
            <a:spLocks noChangeArrowheads="1"/>
          </p:cNvSpPr>
          <p:nvPr/>
        </p:nvSpPr>
        <p:spPr bwMode="auto">
          <a:xfrm>
            <a:off x="8763001" y="1071564"/>
            <a:ext cx="1098551" cy="369887"/>
          </a:xfrm>
          <a:prstGeom prst="rect">
            <a:avLst/>
          </a:prstGeom>
          <a:noFill/>
          <a:ln w="9525">
            <a:noFill/>
            <a:miter lim="800000"/>
            <a:headEnd/>
            <a:tailEnd/>
          </a:ln>
        </p:spPr>
        <p:txBody>
          <a:bodyPr>
            <a:spAutoFit/>
          </a:bodyPr>
          <a:lstStyle/>
          <a:p>
            <a:pPr>
              <a:buFont typeface="Wingdings" pitchFamily="2" charset="2"/>
              <a:buNone/>
            </a:pPr>
            <a:r>
              <a:rPr lang="es-MX">
                <a:solidFill>
                  <a:srgbClr val="FF0000"/>
                </a:solidFill>
                <a:latin typeface="Georgia" pitchFamily="18" charset="0"/>
              </a:rPr>
              <a:t>1984</a:t>
            </a:r>
          </a:p>
        </p:txBody>
      </p:sp>
      <p:sp>
        <p:nvSpPr>
          <p:cNvPr id="11269" name="5 Rectángulo"/>
          <p:cNvSpPr>
            <a:spLocks noChangeArrowheads="1"/>
          </p:cNvSpPr>
          <p:nvPr/>
        </p:nvSpPr>
        <p:spPr bwMode="auto">
          <a:xfrm>
            <a:off x="6572252" y="1571625"/>
            <a:ext cx="2909771" cy="369332"/>
          </a:xfrm>
          <a:prstGeom prst="rect">
            <a:avLst/>
          </a:prstGeom>
          <a:noFill/>
          <a:ln w="9525">
            <a:noFill/>
            <a:miter lim="800000"/>
            <a:headEnd/>
            <a:tailEnd/>
          </a:ln>
        </p:spPr>
        <p:txBody>
          <a:bodyPr wrap="none">
            <a:spAutoFit/>
          </a:bodyPr>
          <a:lstStyle/>
          <a:p>
            <a:pPr>
              <a:buFont typeface="Wingdings" pitchFamily="2" charset="2"/>
              <a:buNone/>
            </a:pPr>
            <a:r>
              <a:rPr lang="es-MX">
                <a:solidFill>
                  <a:srgbClr val="FF0000"/>
                </a:solidFill>
                <a:latin typeface="Georgia" pitchFamily="18" charset="0"/>
              </a:rPr>
              <a:t>PRIMER CASO VIH/SIDA</a:t>
            </a:r>
          </a:p>
        </p:txBody>
      </p:sp>
    </p:spTree>
    <p:extLst>
      <p:ext uri="{BB962C8B-B14F-4D97-AF65-F5344CB8AC3E}">
        <p14:creationId xmlns:p14="http://schemas.microsoft.com/office/powerpoint/2010/main" val="110612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idx="4294967295"/>
          </p:nvPr>
        </p:nvSpPr>
        <p:spPr/>
        <p:txBody>
          <a:bodyPr lIns="92075" tIns="46038" rIns="92075" bIns="46038"/>
          <a:lstStyle/>
          <a:p>
            <a:endParaRPr lang="es-MX"/>
          </a:p>
        </p:txBody>
      </p:sp>
      <p:pic>
        <p:nvPicPr>
          <p:cNvPr id="13315"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44" name="3 CuadroTexto"/>
          <p:cNvSpPr txBox="1">
            <a:spLocks noChangeArrowheads="1"/>
          </p:cNvSpPr>
          <p:nvPr/>
        </p:nvSpPr>
        <p:spPr bwMode="auto">
          <a:xfrm>
            <a:off x="9144000" y="1285875"/>
            <a:ext cx="2000251" cy="400050"/>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MX" sz="2000" dirty="0">
                <a:solidFill>
                  <a:srgbClr val="FF0000"/>
                </a:solidFill>
                <a:latin typeface="+mn-lt"/>
              </a:rPr>
              <a:t>1985-1989</a:t>
            </a:r>
          </a:p>
        </p:txBody>
      </p:sp>
      <p:sp>
        <p:nvSpPr>
          <p:cNvPr id="13317" name="3 CuadroTexto"/>
          <p:cNvSpPr txBox="1">
            <a:spLocks noChangeArrowheads="1"/>
          </p:cNvSpPr>
          <p:nvPr/>
        </p:nvSpPr>
        <p:spPr bwMode="auto">
          <a:xfrm>
            <a:off x="6286500" y="6488114"/>
            <a:ext cx="476251" cy="369887"/>
          </a:xfrm>
          <a:prstGeom prst="rect">
            <a:avLst/>
          </a:prstGeom>
          <a:solidFill>
            <a:srgbClr val="002060"/>
          </a:solidFill>
          <a:ln w="9525">
            <a:noFill/>
            <a:miter lim="800000"/>
            <a:headEnd/>
            <a:tailEnd/>
          </a:ln>
        </p:spPr>
        <p:txBody>
          <a:bodyPr>
            <a:spAutoFit/>
          </a:bodyPr>
          <a:lstStyle/>
          <a:p>
            <a:endParaRPr lang="es-MX">
              <a:latin typeface="Georgia" pitchFamily="18" charset="0"/>
            </a:endParaRPr>
          </a:p>
        </p:txBody>
      </p:sp>
      <p:sp>
        <p:nvSpPr>
          <p:cNvPr id="6" name="3 CuadroTexto"/>
          <p:cNvSpPr txBox="1">
            <a:spLocks noChangeArrowheads="1"/>
          </p:cNvSpPr>
          <p:nvPr/>
        </p:nvSpPr>
        <p:spPr bwMode="auto">
          <a:xfrm>
            <a:off x="7715251" y="1857376"/>
            <a:ext cx="4095749"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n-US" sz="2400" dirty="0">
                <a:solidFill>
                  <a:srgbClr val="FF0000"/>
                </a:solidFill>
                <a:effectLst>
                  <a:outerShdw blurRad="38100" dist="38100" dir="2700000" algn="tl">
                    <a:srgbClr val="C0C0C0"/>
                  </a:outerShdw>
                </a:effectLst>
                <a:latin typeface="Arial Narrow" pitchFamily="34" charset="0"/>
              </a:rPr>
              <a:t>227 </a:t>
            </a:r>
            <a:r>
              <a:rPr lang="en-US" sz="2400" dirty="0" err="1">
                <a:solidFill>
                  <a:srgbClr val="FF0000"/>
                </a:solidFill>
                <a:effectLst>
                  <a:outerShdw blurRad="38100" dist="38100" dir="2700000" algn="tl">
                    <a:srgbClr val="C0C0C0"/>
                  </a:outerShdw>
                </a:effectLst>
                <a:latin typeface="Arial Narrow" pitchFamily="34" charset="0"/>
              </a:rPr>
              <a:t>Casos</a:t>
            </a:r>
            <a:r>
              <a:rPr lang="en-US" sz="2400" dirty="0">
                <a:solidFill>
                  <a:srgbClr val="FF0000"/>
                </a:solidFill>
                <a:effectLst>
                  <a:outerShdw blurRad="38100" dist="38100" dir="2700000" algn="tl">
                    <a:srgbClr val="C0C0C0"/>
                  </a:outerShdw>
                </a:effectLst>
                <a:latin typeface="Arial Narrow" pitchFamily="34" charset="0"/>
              </a:rPr>
              <a:t> VIH-SIDA</a:t>
            </a:r>
            <a:endParaRPr lang="es-MX" sz="2400" dirty="0">
              <a:solidFill>
                <a:srgbClr val="FF0000"/>
              </a:solidFill>
              <a:latin typeface="+mn-lt"/>
            </a:endParaRPr>
          </a:p>
        </p:txBody>
      </p:sp>
    </p:spTree>
    <p:extLst>
      <p:ext uri="{BB962C8B-B14F-4D97-AF65-F5344CB8AC3E}">
        <p14:creationId xmlns:p14="http://schemas.microsoft.com/office/powerpoint/2010/main" val="231290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idx="4294967295"/>
          </p:nvPr>
        </p:nvSpPr>
        <p:spPr/>
        <p:txBody>
          <a:bodyPr lIns="92075" tIns="46038" rIns="92075" bIns="46038"/>
          <a:lstStyle/>
          <a:p>
            <a:endParaRPr lang="es-MX"/>
          </a:p>
        </p:txBody>
      </p:sp>
      <p:pic>
        <p:nvPicPr>
          <p:cNvPr id="14339"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268" name="3 CuadroTexto"/>
          <p:cNvSpPr txBox="1">
            <a:spLocks noChangeArrowheads="1"/>
          </p:cNvSpPr>
          <p:nvPr/>
        </p:nvSpPr>
        <p:spPr bwMode="auto">
          <a:xfrm>
            <a:off x="9239251" y="1285875"/>
            <a:ext cx="1905000" cy="400050"/>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MX" sz="2000" dirty="0">
                <a:solidFill>
                  <a:srgbClr val="FF0000"/>
                </a:solidFill>
                <a:latin typeface="+mn-lt"/>
              </a:rPr>
              <a:t>1990-1994</a:t>
            </a:r>
          </a:p>
        </p:txBody>
      </p:sp>
      <p:sp>
        <p:nvSpPr>
          <p:cNvPr id="14341" name="3 CuadroTexto"/>
          <p:cNvSpPr txBox="1">
            <a:spLocks noChangeArrowheads="1"/>
          </p:cNvSpPr>
          <p:nvPr/>
        </p:nvSpPr>
        <p:spPr bwMode="auto">
          <a:xfrm>
            <a:off x="6286500" y="6488114"/>
            <a:ext cx="476251" cy="369887"/>
          </a:xfrm>
          <a:prstGeom prst="rect">
            <a:avLst/>
          </a:prstGeom>
          <a:solidFill>
            <a:srgbClr val="002060"/>
          </a:solidFill>
          <a:ln w="9525">
            <a:noFill/>
            <a:miter lim="800000"/>
            <a:headEnd/>
            <a:tailEnd/>
          </a:ln>
        </p:spPr>
        <p:txBody>
          <a:bodyPr>
            <a:spAutoFit/>
          </a:bodyPr>
          <a:lstStyle/>
          <a:p>
            <a:endParaRPr lang="es-MX">
              <a:latin typeface="Georgia" pitchFamily="18" charset="0"/>
            </a:endParaRPr>
          </a:p>
        </p:txBody>
      </p:sp>
      <p:sp>
        <p:nvSpPr>
          <p:cNvPr id="6" name="3 CuadroTexto"/>
          <p:cNvSpPr txBox="1">
            <a:spLocks noChangeArrowheads="1"/>
          </p:cNvSpPr>
          <p:nvPr/>
        </p:nvSpPr>
        <p:spPr bwMode="auto">
          <a:xfrm>
            <a:off x="7715251" y="1857376"/>
            <a:ext cx="4095749"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n-US" sz="2400" dirty="0">
                <a:solidFill>
                  <a:srgbClr val="FF0000"/>
                </a:solidFill>
                <a:effectLst>
                  <a:outerShdw blurRad="38100" dist="38100" dir="2700000" algn="tl">
                    <a:srgbClr val="C0C0C0"/>
                  </a:outerShdw>
                </a:effectLst>
                <a:latin typeface="Arial Narrow" pitchFamily="34" charset="0"/>
              </a:rPr>
              <a:t>1,905 </a:t>
            </a:r>
            <a:r>
              <a:rPr lang="en-US" sz="2400" dirty="0" err="1">
                <a:solidFill>
                  <a:srgbClr val="FF0000"/>
                </a:solidFill>
                <a:effectLst>
                  <a:outerShdw blurRad="38100" dist="38100" dir="2700000" algn="tl">
                    <a:srgbClr val="C0C0C0"/>
                  </a:outerShdw>
                </a:effectLst>
                <a:latin typeface="Arial Narrow" pitchFamily="34" charset="0"/>
              </a:rPr>
              <a:t>Casos</a:t>
            </a:r>
            <a:r>
              <a:rPr lang="en-US" sz="2400" dirty="0">
                <a:solidFill>
                  <a:srgbClr val="FF0000"/>
                </a:solidFill>
                <a:effectLst>
                  <a:outerShdw blurRad="38100" dist="38100" dir="2700000" algn="tl">
                    <a:srgbClr val="C0C0C0"/>
                  </a:outerShdw>
                </a:effectLst>
                <a:latin typeface="Arial Narrow" pitchFamily="34" charset="0"/>
              </a:rPr>
              <a:t> VIH-SIDA</a:t>
            </a:r>
          </a:p>
        </p:txBody>
      </p:sp>
    </p:spTree>
    <p:extLst>
      <p:ext uri="{BB962C8B-B14F-4D97-AF65-F5344CB8AC3E}">
        <p14:creationId xmlns:p14="http://schemas.microsoft.com/office/powerpoint/2010/main" val="25835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p:txBody>
          <a:bodyPr lIns="92075" tIns="46038" rIns="92075" bIns="46038"/>
          <a:lstStyle/>
          <a:p>
            <a:endParaRPr lang="es-MX"/>
          </a:p>
        </p:txBody>
      </p:sp>
      <p:pic>
        <p:nvPicPr>
          <p:cNvPr id="15363"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292" name="3 CuadroTexto"/>
          <p:cNvSpPr txBox="1">
            <a:spLocks noChangeArrowheads="1"/>
          </p:cNvSpPr>
          <p:nvPr/>
        </p:nvSpPr>
        <p:spPr bwMode="auto">
          <a:xfrm>
            <a:off x="9144000" y="1285875"/>
            <a:ext cx="2000251" cy="400050"/>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MX" sz="2000" dirty="0">
                <a:solidFill>
                  <a:srgbClr val="FF0000"/>
                </a:solidFill>
                <a:latin typeface="+mn-lt"/>
              </a:rPr>
              <a:t>1995-1999</a:t>
            </a:r>
          </a:p>
        </p:txBody>
      </p:sp>
      <p:sp>
        <p:nvSpPr>
          <p:cNvPr id="15365" name="3 CuadroTexto"/>
          <p:cNvSpPr txBox="1">
            <a:spLocks noChangeArrowheads="1"/>
          </p:cNvSpPr>
          <p:nvPr/>
        </p:nvSpPr>
        <p:spPr bwMode="auto">
          <a:xfrm>
            <a:off x="6286500" y="6488114"/>
            <a:ext cx="476251" cy="369887"/>
          </a:xfrm>
          <a:prstGeom prst="rect">
            <a:avLst/>
          </a:prstGeom>
          <a:solidFill>
            <a:srgbClr val="002060"/>
          </a:solidFill>
          <a:ln w="9525">
            <a:noFill/>
            <a:miter lim="800000"/>
            <a:headEnd/>
            <a:tailEnd/>
          </a:ln>
        </p:spPr>
        <p:txBody>
          <a:bodyPr>
            <a:spAutoFit/>
          </a:bodyPr>
          <a:lstStyle/>
          <a:p>
            <a:endParaRPr lang="es-MX">
              <a:latin typeface="Georgia" pitchFamily="18" charset="0"/>
            </a:endParaRPr>
          </a:p>
        </p:txBody>
      </p:sp>
      <p:sp>
        <p:nvSpPr>
          <p:cNvPr id="6" name="3 CuadroTexto"/>
          <p:cNvSpPr txBox="1">
            <a:spLocks noChangeArrowheads="1"/>
          </p:cNvSpPr>
          <p:nvPr/>
        </p:nvSpPr>
        <p:spPr bwMode="auto">
          <a:xfrm>
            <a:off x="7715251" y="1857376"/>
            <a:ext cx="4095749"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n-US" sz="2400" dirty="0">
                <a:solidFill>
                  <a:srgbClr val="FF0000"/>
                </a:solidFill>
                <a:effectLst>
                  <a:outerShdw blurRad="38100" dist="38100" dir="2700000" algn="tl">
                    <a:srgbClr val="C0C0C0"/>
                  </a:outerShdw>
                </a:effectLst>
                <a:latin typeface="Arial Narrow" pitchFamily="34" charset="0"/>
              </a:rPr>
              <a:t>5,946 </a:t>
            </a:r>
            <a:r>
              <a:rPr lang="en-US" sz="2400" dirty="0" err="1">
                <a:solidFill>
                  <a:srgbClr val="FF0000"/>
                </a:solidFill>
                <a:effectLst>
                  <a:outerShdw blurRad="38100" dist="38100" dir="2700000" algn="tl">
                    <a:srgbClr val="C0C0C0"/>
                  </a:outerShdw>
                </a:effectLst>
                <a:latin typeface="Arial Narrow" pitchFamily="34" charset="0"/>
              </a:rPr>
              <a:t>Casos</a:t>
            </a:r>
            <a:r>
              <a:rPr lang="en-US" sz="2400" dirty="0">
                <a:solidFill>
                  <a:srgbClr val="FF0000"/>
                </a:solidFill>
                <a:effectLst>
                  <a:outerShdw blurRad="38100" dist="38100" dir="2700000" algn="tl">
                    <a:srgbClr val="C0C0C0"/>
                  </a:outerShdw>
                </a:effectLst>
                <a:latin typeface="Arial Narrow" pitchFamily="34" charset="0"/>
              </a:rPr>
              <a:t> VIH-SIDA</a:t>
            </a:r>
            <a:endParaRPr lang="es-MX" sz="2400" dirty="0">
              <a:solidFill>
                <a:srgbClr val="FF0000"/>
              </a:solidFill>
              <a:latin typeface="+mn-lt"/>
            </a:endParaRPr>
          </a:p>
        </p:txBody>
      </p:sp>
    </p:spTree>
    <p:extLst>
      <p:ext uri="{BB962C8B-B14F-4D97-AF65-F5344CB8AC3E}">
        <p14:creationId xmlns:p14="http://schemas.microsoft.com/office/powerpoint/2010/main" val="421297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idx="4294967295"/>
          </p:nvPr>
        </p:nvSpPr>
        <p:spPr/>
        <p:txBody>
          <a:bodyPr lIns="92075" tIns="46038" rIns="92075" bIns="46038"/>
          <a:lstStyle/>
          <a:p>
            <a:endParaRPr lang="es-MX"/>
          </a:p>
        </p:txBody>
      </p:sp>
      <p:pic>
        <p:nvPicPr>
          <p:cNvPr id="16387"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6388" name="3 CuadroTexto"/>
          <p:cNvSpPr txBox="1">
            <a:spLocks noChangeArrowheads="1"/>
          </p:cNvSpPr>
          <p:nvPr/>
        </p:nvSpPr>
        <p:spPr bwMode="auto">
          <a:xfrm>
            <a:off x="6286500" y="6488114"/>
            <a:ext cx="476251" cy="369887"/>
          </a:xfrm>
          <a:prstGeom prst="rect">
            <a:avLst/>
          </a:prstGeom>
          <a:solidFill>
            <a:srgbClr val="002060"/>
          </a:solidFill>
          <a:ln w="9525">
            <a:noFill/>
            <a:miter lim="800000"/>
            <a:headEnd/>
            <a:tailEnd/>
          </a:ln>
        </p:spPr>
        <p:txBody>
          <a:bodyPr>
            <a:spAutoFit/>
          </a:bodyPr>
          <a:lstStyle/>
          <a:p>
            <a:endParaRPr lang="es-MX">
              <a:latin typeface="Georgia" pitchFamily="18" charset="0"/>
            </a:endParaRPr>
          </a:p>
        </p:txBody>
      </p:sp>
      <p:sp>
        <p:nvSpPr>
          <p:cNvPr id="13317" name="4 CuadroTexto"/>
          <p:cNvSpPr txBox="1">
            <a:spLocks noChangeArrowheads="1"/>
          </p:cNvSpPr>
          <p:nvPr/>
        </p:nvSpPr>
        <p:spPr bwMode="auto">
          <a:xfrm>
            <a:off x="8286751" y="1285875"/>
            <a:ext cx="3333749" cy="400050"/>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MX" sz="2000" dirty="0">
                <a:solidFill>
                  <a:srgbClr val="FF0000"/>
                </a:solidFill>
                <a:latin typeface="+mn-lt"/>
              </a:rPr>
              <a:t>2000-2005 (JULIO)</a:t>
            </a:r>
          </a:p>
        </p:txBody>
      </p:sp>
      <p:sp>
        <p:nvSpPr>
          <p:cNvPr id="16390" name="7 Conector"/>
          <p:cNvSpPr>
            <a:spLocks noChangeArrowheads="1"/>
          </p:cNvSpPr>
          <p:nvPr/>
        </p:nvSpPr>
        <p:spPr bwMode="auto">
          <a:xfrm flipV="1">
            <a:off x="6477000" y="26431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1" name="8 Conector"/>
          <p:cNvSpPr>
            <a:spLocks noChangeArrowheads="1"/>
          </p:cNvSpPr>
          <p:nvPr/>
        </p:nvSpPr>
        <p:spPr bwMode="auto">
          <a:xfrm flipV="1">
            <a:off x="6680200" y="27955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2" name="9 Conector"/>
          <p:cNvSpPr>
            <a:spLocks noChangeArrowheads="1"/>
          </p:cNvSpPr>
          <p:nvPr/>
        </p:nvSpPr>
        <p:spPr bwMode="auto">
          <a:xfrm flipV="1">
            <a:off x="6883400" y="29479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3" name="10 Conector"/>
          <p:cNvSpPr>
            <a:spLocks noChangeArrowheads="1"/>
          </p:cNvSpPr>
          <p:nvPr/>
        </p:nvSpPr>
        <p:spPr bwMode="auto">
          <a:xfrm flipV="1">
            <a:off x="7086600" y="31003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4" name="11 Conector"/>
          <p:cNvSpPr>
            <a:spLocks noChangeArrowheads="1"/>
          </p:cNvSpPr>
          <p:nvPr/>
        </p:nvSpPr>
        <p:spPr bwMode="auto">
          <a:xfrm flipV="1">
            <a:off x="7289800" y="32527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5" name="12 Conector"/>
          <p:cNvSpPr>
            <a:spLocks noChangeArrowheads="1"/>
          </p:cNvSpPr>
          <p:nvPr/>
        </p:nvSpPr>
        <p:spPr bwMode="auto">
          <a:xfrm flipV="1">
            <a:off x="7493000" y="34051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6" name="13 Conector"/>
          <p:cNvSpPr>
            <a:spLocks noChangeArrowheads="1"/>
          </p:cNvSpPr>
          <p:nvPr/>
        </p:nvSpPr>
        <p:spPr bwMode="auto">
          <a:xfrm flipV="1">
            <a:off x="7696200" y="35575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7" name="14 Conector"/>
          <p:cNvSpPr>
            <a:spLocks noChangeArrowheads="1"/>
          </p:cNvSpPr>
          <p:nvPr/>
        </p:nvSpPr>
        <p:spPr bwMode="auto">
          <a:xfrm flipV="1">
            <a:off x="7899400" y="37099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8" name="15 Conector"/>
          <p:cNvSpPr>
            <a:spLocks noChangeArrowheads="1"/>
          </p:cNvSpPr>
          <p:nvPr/>
        </p:nvSpPr>
        <p:spPr bwMode="auto">
          <a:xfrm flipV="1">
            <a:off x="8102600" y="38623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399" name="16 Conector"/>
          <p:cNvSpPr>
            <a:spLocks noChangeArrowheads="1"/>
          </p:cNvSpPr>
          <p:nvPr/>
        </p:nvSpPr>
        <p:spPr bwMode="auto">
          <a:xfrm flipV="1">
            <a:off x="8305800" y="40147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0" name="17 Conector"/>
          <p:cNvSpPr>
            <a:spLocks noChangeArrowheads="1"/>
          </p:cNvSpPr>
          <p:nvPr/>
        </p:nvSpPr>
        <p:spPr bwMode="auto">
          <a:xfrm flipV="1">
            <a:off x="8509000" y="41671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1" name="18 Conector"/>
          <p:cNvSpPr>
            <a:spLocks noChangeArrowheads="1"/>
          </p:cNvSpPr>
          <p:nvPr/>
        </p:nvSpPr>
        <p:spPr bwMode="auto">
          <a:xfrm flipV="1">
            <a:off x="8712200" y="43195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2" name="19 Conector"/>
          <p:cNvSpPr>
            <a:spLocks noChangeArrowheads="1"/>
          </p:cNvSpPr>
          <p:nvPr/>
        </p:nvSpPr>
        <p:spPr bwMode="auto">
          <a:xfrm flipV="1">
            <a:off x="8915400" y="44719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3" name="20 Conector"/>
          <p:cNvSpPr>
            <a:spLocks noChangeArrowheads="1"/>
          </p:cNvSpPr>
          <p:nvPr/>
        </p:nvSpPr>
        <p:spPr bwMode="auto">
          <a:xfrm flipV="1">
            <a:off x="9118600" y="46243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4" name="21 Conector"/>
          <p:cNvSpPr>
            <a:spLocks noChangeArrowheads="1"/>
          </p:cNvSpPr>
          <p:nvPr/>
        </p:nvSpPr>
        <p:spPr bwMode="auto">
          <a:xfrm flipV="1">
            <a:off x="9321800" y="47767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5" name="22 Conector"/>
          <p:cNvSpPr>
            <a:spLocks noChangeArrowheads="1"/>
          </p:cNvSpPr>
          <p:nvPr/>
        </p:nvSpPr>
        <p:spPr bwMode="auto">
          <a:xfrm flipV="1">
            <a:off x="9525000" y="49291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6" name="23 Conector"/>
          <p:cNvSpPr>
            <a:spLocks noChangeArrowheads="1"/>
          </p:cNvSpPr>
          <p:nvPr/>
        </p:nvSpPr>
        <p:spPr bwMode="auto">
          <a:xfrm flipV="1">
            <a:off x="9728200" y="50815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7" name="24 Conector"/>
          <p:cNvSpPr>
            <a:spLocks noChangeArrowheads="1"/>
          </p:cNvSpPr>
          <p:nvPr/>
        </p:nvSpPr>
        <p:spPr bwMode="auto">
          <a:xfrm flipV="1">
            <a:off x="9931400" y="52339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8" name="25 Conector"/>
          <p:cNvSpPr>
            <a:spLocks noChangeArrowheads="1"/>
          </p:cNvSpPr>
          <p:nvPr/>
        </p:nvSpPr>
        <p:spPr bwMode="auto">
          <a:xfrm flipV="1">
            <a:off x="10134600" y="53863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09" name="26 Conector"/>
          <p:cNvSpPr>
            <a:spLocks noChangeArrowheads="1"/>
          </p:cNvSpPr>
          <p:nvPr/>
        </p:nvSpPr>
        <p:spPr bwMode="auto">
          <a:xfrm flipV="1">
            <a:off x="10337800" y="55387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10" name="27 Conector"/>
          <p:cNvSpPr>
            <a:spLocks noChangeArrowheads="1"/>
          </p:cNvSpPr>
          <p:nvPr/>
        </p:nvSpPr>
        <p:spPr bwMode="auto">
          <a:xfrm flipV="1">
            <a:off x="10541000" y="56911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11" name="28 Conector"/>
          <p:cNvSpPr>
            <a:spLocks noChangeArrowheads="1"/>
          </p:cNvSpPr>
          <p:nvPr/>
        </p:nvSpPr>
        <p:spPr bwMode="auto">
          <a:xfrm flipV="1">
            <a:off x="10744200" y="58435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12" name="29 Conector"/>
          <p:cNvSpPr>
            <a:spLocks noChangeArrowheads="1"/>
          </p:cNvSpPr>
          <p:nvPr/>
        </p:nvSpPr>
        <p:spPr bwMode="auto">
          <a:xfrm flipV="1">
            <a:off x="10947400" y="5995989"/>
            <a:ext cx="95251"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13" name="30 Conector"/>
          <p:cNvSpPr>
            <a:spLocks noChangeArrowheads="1"/>
          </p:cNvSpPr>
          <p:nvPr/>
        </p:nvSpPr>
        <p:spPr bwMode="auto">
          <a:xfrm flipV="1">
            <a:off x="9429752" y="5857875"/>
            <a:ext cx="95249" cy="71438"/>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16414" name="31 Conector"/>
          <p:cNvSpPr>
            <a:spLocks noChangeArrowheads="1"/>
          </p:cNvSpPr>
          <p:nvPr/>
        </p:nvSpPr>
        <p:spPr bwMode="auto">
          <a:xfrm flipV="1">
            <a:off x="9810752" y="3786189"/>
            <a:ext cx="95249" cy="71437"/>
          </a:xfrm>
          <a:prstGeom prst="flowChartConnector">
            <a:avLst/>
          </a:prstGeom>
          <a:solidFill>
            <a:srgbClr val="C00000"/>
          </a:solidFill>
          <a:ln w="9525" algn="ctr">
            <a:solidFill>
              <a:schemeClr val="bg2"/>
            </a:solidFill>
            <a:round/>
            <a:headEnd/>
            <a:tailEnd/>
          </a:ln>
        </p:spPr>
        <p:txBody>
          <a:bodyPr lIns="92075" tIns="46038" rIns="92075" bIns="46038"/>
          <a:lstStyle/>
          <a:p>
            <a:pPr marL="342900" indent="-342900"/>
            <a:endParaRPr lang="es-ES">
              <a:latin typeface="Georgia" pitchFamily="18" charset="0"/>
            </a:endParaRPr>
          </a:p>
        </p:txBody>
      </p:sp>
      <p:sp>
        <p:nvSpPr>
          <p:cNvPr id="31" name="3 CuadroTexto"/>
          <p:cNvSpPr txBox="1">
            <a:spLocks noChangeArrowheads="1"/>
          </p:cNvSpPr>
          <p:nvPr/>
        </p:nvSpPr>
        <p:spPr bwMode="auto">
          <a:xfrm>
            <a:off x="7715251" y="1857376"/>
            <a:ext cx="4095749"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n-US" sz="2400" dirty="0">
                <a:solidFill>
                  <a:srgbClr val="FF0000"/>
                </a:solidFill>
                <a:effectLst>
                  <a:outerShdw blurRad="38100" dist="38100" dir="2700000" algn="tl">
                    <a:srgbClr val="C0C0C0"/>
                  </a:outerShdw>
                </a:effectLst>
                <a:latin typeface="Arial Narrow" pitchFamily="34" charset="0"/>
              </a:rPr>
              <a:t>15,609 </a:t>
            </a:r>
            <a:r>
              <a:rPr lang="en-US" sz="2400" dirty="0" err="1">
                <a:solidFill>
                  <a:srgbClr val="FF0000"/>
                </a:solidFill>
                <a:effectLst>
                  <a:outerShdw blurRad="38100" dist="38100" dir="2700000" algn="tl">
                    <a:srgbClr val="C0C0C0"/>
                  </a:outerShdw>
                </a:effectLst>
                <a:latin typeface="Arial Narrow" pitchFamily="34" charset="0"/>
              </a:rPr>
              <a:t>Casos</a:t>
            </a:r>
            <a:r>
              <a:rPr lang="en-US" sz="2400" dirty="0">
                <a:solidFill>
                  <a:srgbClr val="FF0000"/>
                </a:solidFill>
                <a:effectLst>
                  <a:outerShdw blurRad="38100" dist="38100" dir="2700000" algn="tl">
                    <a:srgbClr val="C0C0C0"/>
                  </a:outerShdw>
                </a:effectLst>
                <a:latin typeface="Arial Narrow" pitchFamily="34" charset="0"/>
              </a:rPr>
              <a:t> VIH-SIDA</a:t>
            </a:r>
            <a:endParaRPr lang="es-MX" sz="2400" dirty="0">
              <a:solidFill>
                <a:srgbClr val="FF0000"/>
              </a:solidFill>
              <a:latin typeface="+mn-lt"/>
            </a:endParaRPr>
          </a:p>
        </p:txBody>
      </p:sp>
      <p:sp>
        <p:nvSpPr>
          <p:cNvPr id="32" name="3 CuadroTexto"/>
          <p:cNvSpPr txBox="1">
            <a:spLocks noChangeArrowheads="1"/>
          </p:cNvSpPr>
          <p:nvPr/>
        </p:nvSpPr>
        <p:spPr bwMode="auto">
          <a:xfrm>
            <a:off x="2000251" y="5429251"/>
            <a:ext cx="3619500"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SV" sz="2400" dirty="0">
                <a:solidFill>
                  <a:srgbClr val="FF3300"/>
                </a:solidFill>
                <a:effectLst>
                  <a:outerShdw blurRad="38100" dist="38100" dir="2700000" algn="tl">
                    <a:srgbClr val="C0C0C0"/>
                  </a:outerShdw>
                </a:effectLst>
                <a:latin typeface="+mn-lt"/>
              </a:rPr>
              <a:t>4 Casos Cada día</a:t>
            </a:r>
            <a:endParaRPr lang="es-MX" sz="2400" dirty="0">
              <a:solidFill>
                <a:srgbClr val="FF0000"/>
              </a:solidFill>
              <a:latin typeface="+mn-lt"/>
            </a:endParaRPr>
          </a:p>
        </p:txBody>
      </p:sp>
    </p:spTree>
    <p:extLst>
      <p:ext uri="{BB962C8B-B14F-4D97-AF65-F5344CB8AC3E}">
        <p14:creationId xmlns:p14="http://schemas.microsoft.com/office/powerpoint/2010/main" val="391645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p:txBody>
          <a:bodyPr lIns="92075" tIns="46038" rIns="92075" bIns="46038"/>
          <a:lstStyle/>
          <a:p>
            <a:endParaRPr lang="es-MX"/>
          </a:p>
        </p:txBody>
      </p:sp>
      <p:pic>
        <p:nvPicPr>
          <p:cNvPr id="15363"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292" name="3 CuadroTexto"/>
          <p:cNvSpPr txBox="1">
            <a:spLocks noChangeArrowheads="1"/>
          </p:cNvSpPr>
          <p:nvPr/>
        </p:nvSpPr>
        <p:spPr bwMode="auto">
          <a:xfrm>
            <a:off x="9144000" y="1285875"/>
            <a:ext cx="2000251" cy="400050"/>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s-MX" sz="2000" dirty="0">
                <a:solidFill>
                  <a:srgbClr val="FF0000"/>
                </a:solidFill>
                <a:latin typeface="+mn-lt"/>
              </a:rPr>
              <a:t>1995-1999</a:t>
            </a:r>
          </a:p>
        </p:txBody>
      </p:sp>
      <p:sp>
        <p:nvSpPr>
          <p:cNvPr id="15365" name="3 CuadroTexto"/>
          <p:cNvSpPr txBox="1">
            <a:spLocks noChangeArrowheads="1"/>
          </p:cNvSpPr>
          <p:nvPr/>
        </p:nvSpPr>
        <p:spPr bwMode="auto">
          <a:xfrm>
            <a:off x="6286500" y="6488114"/>
            <a:ext cx="476251" cy="369887"/>
          </a:xfrm>
          <a:prstGeom prst="rect">
            <a:avLst/>
          </a:prstGeom>
          <a:solidFill>
            <a:srgbClr val="002060"/>
          </a:solidFill>
          <a:ln w="9525">
            <a:noFill/>
            <a:miter lim="800000"/>
            <a:headEnd/>
            <a:tailEnd/>
          </a:ln>
        </p:spPr>
        <p:txBody>
          <a:bodyPr>
            <a:spAutoFit/>
          </a:bodyPr>
          <a:lstStyle/>
          <a:p>
            <a:endParaRPr lang="es-MX">
              <a:latin typeface="Georgia" pitchFamily="18" charset="0"/>
            </a:endParaRPr>
          </a:p>
        </p:txBody>
      </p:sp>
      <p:sp>
        <p:nvSpPr>
          <p:cNvPr id="6" name="3 CuadroTexto"/>
          <p:cNvSpPr txBox="1">
            <a:spLocks noChangeArrowheads="1"/>
          </p:cNvSpPr>
          <p:nvPr/>
        </p:nvSpPr>
        <p:spPr bwMode="auto">
          <a:xfrm>
            <a:off x="7715251" y="1857376"/>
            <a:ext cx="4095749" cy="461963"/>
          </a:xfrm>
          <a:prstGeom prst="rect">
            <a:avLst/>
          </a:prstGeom>
          <a:solidFill>
            <a:schemeClr val="accent5">
              <a:lumMod val="25000"/>
            </a:schemeClr>
          </a:solidFill>
          <a:ln w="9525">
            <a:noFill/>
            <a:miter lim="800000"/>
            <a:headEnd/>
            <a:tailEnd/>
          </a:ln>
        </p:spPr>
        <p:txBody>
          <a:bodyPr>
            <a:spAutoFit/>
          </a:bodyPr>
          <a:lstStyle/>
          <a:p>
            <a:pPr fontAlgn="auto">
              <a:spcBef>
                <a:spcPts val="0"/>
              </a:spcBef>
              <a:spcAft>
                <a:spcPts val="0"/>
              </a:spcAft>
              <a:buFont typeface="Wingdings" pitchFamily="2" charset="2"/>
              <a:buNone/>
              <a:defRPr/>
            </a:pPr>
            <a:r>
              <a:rPr lang="en-US" sz="2400" dirty="0">
                <a:solidFill>
                  <a:srgbClr val="FF0000"/>
                </a:solidFill>
                <a:effectLst>
                  <a:outerShdw blurRad="38100" dist="38100" dir="2700000" algn="tl">
                    <a:srgbClr val="C0C0C0"/>
                  </a:outerShdw>
                </a:effectLst>
                <a:latin typeface="Arial Narrow" pitchFamily="34" charset="0"/>
              </a:rPr>
              <a:t>5,946 </a:t>
            </a:r>
            <a:r>
              <a:rPr lang="en-US" sz="2400" dirty="0" err="1">
                <a:solidFill>
                  <a:srgbClr val="FF0000"/>
                </a:solidFill>
                <a:effectLst>
                  <a:outerShdw blurRad="38100" dist="38100" dir="2700000" algn="tl">
                    <a:srgbClr val="C0C0C0"/>
                  </a:outerShdw>
                </a:effectLst>
                <a:latin typeface="Arial Narrow" pitchFamily="34" charset="0"/>
              </a:rPr>
              <a:t>Casos</a:t>
            </a:r>
            <a:r>
              <a:rPr lang="en-US" sz="2400" dirty="0">
                <a:solidFill>
                  <a:srgbClr val="FF0000"/>
                </a:solidFill>
                <a:effectLst>
                  <a:outerShdw blurRad="38100" dist="38100" dir="2700000" algn="tl">
                    <a:srgbClr val="C0C0C0"/>
                  </a:outerShdw>
                </a:effectLst>
                <a:latin typeface="Arial Narrow" pitchFamily="34" charset="0"/>
              </a:rPr>
              <a:t> VIH-SIDA</a:t>
            </a:r>
            <a:endParaRPr lang="es-MX" sz="2400" dirty="0">
              <a:solidFill>
                <a:srgbClr val="FF0000"/>
              </a:solidFill>
              <a:latin typeface="+mn-lt"/>
            </a:endParaRPr>
          </a:p>
        </p:txBody>
      </p:sp>
    </p:spTree>
    <p:extLst>
      <p:ext uri="{BB962C8B-B14F-4D97-AF65-F5344CB8AC3E}">
        <p14:creationId xmlns:p14="http://schemas.microsoft.com/office/powerpoint/2010/main" val="112494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699" y="914400"/>
            <a:ext cx="9238216" cy="5956883"/>
          </a:xfrm>
        </p:spPr>
      </p:pic>
      <p:sp>
        <p:nvSpPr>
          <p:cNvPr id="2" name="1 Título"/>
          <p:cNvSpPr>
            <a:spLocks noGrp="1"/>
          </p:cNvSpPr>
          <p:nvPr>
            <p:ph type="title"/>
          </p:nvPr>
        </p:nvSpPr>
        <p:spPr>
          <a:xfrm>
            <a:off x="1965542" y="49886"/>
            <a:ext cx="9470721" cy="1325563"/>
          </a:xfrm>
        </p:spPr>
        <p:txBody>
          <a:bodyPr/>
          <a:lstStyle/>
          <a:p>
            <a:r>
              <a:rPr lang="es-SV" dirty="0"/>
              <a:t>Casos nuevos 2008- a mayo 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568"/>
            <a:ext cx="16827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1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SV" sz="4000" b="1" dirty="0"/>
              <a:t>Planes Estratégicos Nacionales Multisectoriales</a:t>
            </a:r>
          </a:p>
        </p:txBody>
      </p:sp>
      <p:sp>
        <p:nvSpPr>
          <p:cNvPr id="3" name="2 Marcador de contenido"/>
          <p:cNvSpPr>
            <a:spLocks noGrp="1"/>
          </p:cNvSpPr>
          <p:nvPr>
            <p:ph idx="1"/>
          </p:nvPr>
        </p:nvSpPr>
        <p:spPr/>
        <p:txBody>
          <a:bodyPr/>
          <a:lstStyle/>
          <a:p>
            <a:r>
              <a:rPr lang="es-SV" dirty="0"/>
              <a:t>PEN 2006-2010 (evaluación)</a:t>
            </a:r>
          </a:p>
          <a:p>
            <a:r>
              <a:rPr lang="es-SV" dirty="0"/>
              <a:t>Construcción del PEN  2011-2016 y su evaluación</a:t>
            </a:r>
          </a:p>
          <a:p>
            <a:r>
              <a:rPr lang="es-SV" dirty="0"/>
              <a:t>Construcción del PENM 2016-2020</a:t>
            </a:r>
          </a:p>
          <a:p>
            <a:r>
              <a:rPr lang="es-SV" dirty="0"/>
              <a:t>Actualización del PENM 2016-2021</a:t>
            </a:r>
          </a:p>
          <a:p>
            <a:r>
              <a:rPr lang="es-SV" dirty="0"/>
              <a:t>Todos los planes cuentan con Plan de Monitoreo y Evaluación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568"/>
            <a:ext cx="16827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7907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405</Words>
  <Application>Microsoft Office PowerPoint</Application>
  <PresentationFormat>Panorámica</PresentationFormat>
  <Paragraphs>75</Paragraphs>
  <Slides>18</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vt:lpstr>
      <vt:lpstr>Arial Narrow</vt:lpstr>
      <vt:lpstr>Calibri</vt:lpstr>
      <vt:lpstr>Calibri Light</vt:lpstr>
      <vt:lpstr>Georgia</vt:lpstr>
      <vt:lpstr>Impact</vt:lpstr>
      <vt:lpstr>Segoe UI Symbol</vt:lpstr>
      <vt:lpstr>Times New Roman</vt:lpstr>
      <vt:lpstr>Wingdings</vt:lpstr>
      <vt:lpstr>Tema de Office</vt:lpstr>
      <vt:lpstr>Logros de país en la respuesta nacional al VIH</vt:lpstr>
      <vt:lpstr>Presentación de PowerPoint</vt:lpstr>
      <vt:lpstr>Presentación de PowerPoint</vt:lpstr>
      <vt:lpstr>Presentación de PowerPoint</vt:lpstr>
      <vt:lpstr>Presentación de PowerPoint</vt:lpstr>
      <vt:lpstr>Presentación de PowerPoint</vt:lpstr>
      <vt:lpstr>Presentación de PowerPoint</vt:lpstr>
      <vt:lpstr>Casos nuevos 2008- a mayo 2019</vt:lpstr>
      <vt:lpstr>Planes Estratégicos Nacionales Multisectoriales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CASOS ACUMULADOS VIH 1984 - 2018</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Humberto Andreu</dc:creator>
  <cp:lastModifiedBy>Karla Eugenia Rivera Arévalo</cp:lastModifiedBy>
  <cp:revision>18</cp:revision>
  <cp:lastPrinted>2019-02-22T15:36:14Z</cp:lastPrinted>
  <dcterms:created xsi:type="dcterms:W3CDTF">2019-01-17T13:34:32Z</dcterms:created>
  <dcterms:modified xsi:type="dcterms:W3CDTF">2019-05-21T15:29:03Z</dcterms:modified>
</cp:coreProperties>
</file>