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7" r:id="rId2"/>
    <p:sldId id="262" r:id="rId3"/>
    <p:sldId id="388" r:id="rId4"/>
    <p:sldId id="372" r:id="rId5"/>
    <p:sldId id="401" r:id="rId6"/>
    <p:sldId id="398" r:id="rId7"/>
    <p:sldId id="389" r:id="rId8"/>
    <p:sldId id="379" r:id="rId9"/>
    <p:sldId id="402" r:id="rId10"/>
    <p:sldId id="392" r:id="rId11"/>
    <p:sldId id="397" r:id="rId12"/>
    <p:sldId id="378" r:id="rId13"/>
    <p:sldId id="403" r:id="rId14"/>
    <p:sldId id="394" r:id="rId15"/>
    <p:sldId id="395" r:id="rId16"/>
    <p:sldId id="396" r:id="rId17"/>
    <p:sldId id="366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senia Segovia" initials="YS" lastIdx="19" clrIdx="0">
    <p:extLst>
      <p:ext uri="{19B8F6BF-5375-455C-9EA6-DF929625EA0E}">
        <p15:presenceInfo xmlns:p15="http://schemas.microsoft.com/office/powerpoint/2012/main" userId="S-1-5-21-3535016857-1483001787-2476811386-1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0B4"/>
    <a:srgbClr val="EFEAE4"/>
    <a:srgbClr val="FDFDFE"/>
    <a:srgbClr val="004DBA"/>
    <a:srgbClr val="FDFDFD"/>
    <a:srgbClr val="EF0080"/>
    <a:srgbClr val="74D8F1"/>
    <a:srgbClr val="008346"/>
    <a:srgbClr val="FFC400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71813" autoAdjust="0"/>
  </p:normalViewPr>
  <p:slideViewPr>
    <p:cSldViewPr snapToGrid="0">
      <p:cViewPr varScale="1">
        <p:scale>
          <a:sx n="90" d="100"/>
          <a:sy n="90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6D997-4E15-47E2-BA22-3F76AD9777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35F38A4F-3891-49D4-A097-5BB638E0F2C7}">
      <dgm:prSet phldrT="[Texto]" custT="1"/>
      <dgm:spPr/>
      <dgm:t>
        <a:bodyPr/>
        <a:lstStyle/>
        <a:p>
          <a:r>
            <a:rPr lang="es-SV" sz="2400" dirty="0"/>
            <a:t>Test</a:t>
          </a:r>
        </a:p>
      </dgm:t>
    </dgm:pt>
    <dgm:pt modelId="{A52044A4-EA81-477D-9A11-D52FB6D40B3A}" type="parTrans" cxnId="{C89E2502-0780-41B8-AA12-DA6D0C54129C}">
      <dgm:prSet/>
      <dgm:spPr/>
      <dgm:t>
        <a:bodyPr/>
        <a:lstStyle/>
        <a:p>
          <a:endParaRPr lang="es-SV"/>
        </a:p>
      </dgm:t>
    </dgm:pt>
    <dgm:pt modelId="{564A7F43-4554-43B8-B52D-7EC869EC9633}" type="sibTrans" cxnId="{C89E2502-0780-41B8-AA12-DA6D0C54129C}">
      <dgm:prSet/>
      <dgm:spPr/>
      <dgm:t>
        <a:bodyPr/>
        <a:lstStyle/>
        <a:p>
          <a:endParaRPr lang="es-SV"/>
        </a:p>
      </dgm:t>
    </dgm:pt>
    <dgm:pt modelId="{9C8A5A42-C630-43E8-88E2-D6C7F5F813F2}">
      <dgm:prSet phldrT="[Texto]" custT="1"/>
      <dgm:spPr/>
      <dgm:t>
        <a:bodyPr/>
        <a:lstStyle/>
        <a:p>
          <a:r>
            <a:rPr lang="es-SV" sz="2400" dirty="0"/>
            <a:t>Chat confidencial</a:t>
          </a:r>
        </a:p>
      </dgm:t>
    </dgm:pt>
    <dgm:pt modelId="{CFBA2DA2-69CC-4622-85F5-5A5D3E536EC8}" type="parTrans" cxnId="{DC5BF095-9096-4412-86CC-742AC7BF94B2}">
      <dgm:prSet/>
      <dgm:spPr/>
      <dgm:t>
        <a:bodyPr/>
        <a:lstStyle/>
        <a:p>
          <a:endParaRPr lang="es-SV"/>
        </a:p>
      </dgm:t>
    </dgm:pt>
    <dgm:pt modelId="{58768A2A-9ABF-47F6-A173-87E09CDD1C7D}" type="sibTrans" cxnId="{DC5BF095-9096-4412-86CC-742AC7BF94B2}">
      <dgm:prSet/>
      <dgm:spPr/>
      <dgm:t>
        <a:bodyPr/>
        <a:lstStyle/>
        <a:p>
          <a:endParaRPr lang="es-SV"/>
        </a:p>
      </dgm:t>
    </dgm:pt>
    <dgm:pt modelId="{AC4D30D5-D6B3-4811-82BC-165804D7E3FC}">
      <dgm:prSet phldrT="[Texto]" custT="1"/>
      <dgm:spPr/>
      <dgm:t>
        <a:bodyPr/>
        <a:lstStyle/>
        <a:p>
          <a:r>
            <a:rPr lang="es-SV" sz="2400" dirty="0"/>
            <a:t>Prueba de VIH</a:t>
          </a:r>
        </a:p>
      </dgm:t>
    </dgm:pt>
    <dgm:pt modelId="{81463406-F5EB-4A66-99FE-F218A82D94F9}" type="parTrans" cxnId="{FCCAD7F8-8B56-49AB-9AFD-1EA38928B0C7}">
      <dgm:prSet/>
      <dgm:spPr/>
      <dgm:t>
        <a:bodyPr/>
        <a:lstStyle/>
        <a:p>
          <a:endParaRPr lang="es-SV"/>
        </a:p>
      </dgm:t>
    </dgm:pt>
    <dgm:pt modelId="{B59AA81F-6423-45E9-9CD6-88C340229854}" type="sibTrans" cxnId="{FCCAD7F8-8B56-49AB-9AFD-1EA38928B0C7}">
      <dgm:prSet/>
      <dgm:spPr/>
      <dgm:t>
        <a:bodyPr/>
        <a:lstStyle/>
        <a:p>
          <a:endParaRPr lang="es-SV"/>
        </a:p>
      </dgm:t>
    </dgm:pt>
    <dgm:pt modelId="{F91EE3E0-5149-4079-8185-F620873416BC}">
      <dgm:prSet phldrT="[Texto]" custT="1"/>
      <dgm:spPr/>
      <dgm:t>
        <a:bodyPr/>
        <a:lstStyle/>
        <a:p>
          <a:r>
            <a:rPr lang="es-SV" sz="2400" dirty="0"/>
            <a:t>Foro de preguntas y respuestas</a:t>
          </a:r>
        </a:p>
      </dgm:t>
    </dgm:pt>
    <dgm:pt modelId="{247BF823-6C3B-4F52-91D1-590DDF2F5F3D}" type="parTrans" cxnId="{02CE4081-80A1-4EA0-AD53-AF228C93E3BE}">
      <dgm:prSet/>
      <dgm:spPr/>
      <dgm:t>
        <a:bodyPr/>
        <a:lstStyle/>
        <a:p>
          <a:endParaRPr lang="es-SV"/>
        </a:p>
      </dgm:t>
    </dgm:pt>
    <dgm:pt modelId="{E206F0A4-7164-44A4-B787-C65095776482}" type="sibTrans" cxnId="{02CE4081-80A1-4EA0-AD53-AF228C93E3BE}">
      <dgm:prSet/>
      <dgm:spPr/>
      <dgm:t>
        <a:bodyPr/>
        <a:lstStyle/>
        <a:p>
          <a:endParaRPr lang="es-SV"/>
        </a:p>
      </dgm:t>
    </dgm:pt>
    <dgm:pt modelId="{D12006A9-CC68-48D3-B52B-7309BB8A0081}">
      <dgm:prSet phldrT="[Texto]" custT="1"/>
      <dgm:spPr/>
      <dgm:t>
        <a:bodyPr/>
        <a:lstStyle/>
        <a:p>
          <a:r>
            <a:rPr lang="es-SV" sz="2400" dirty="0"/>
            <a:t>Empresas aliadas</a:t>
          </a:r>
        </a:p>
      </dgm:t>
    </dgm:pt>
    <dgm:pt modelId="{EBCA4231-B1D5-44AC-96EE-BEC0C1A609C6}" type="parTrans" cxnId="{728E2C1F-AFE1-4B48-9A82-01452CFAEEDC}">
      <dgm:prSet/>
      <dgm:spPr/>
      <dgm:t>
        <a:bodyPr/>
        <a:lstStyle/>
        <a:p>
          <a:endParaRPr lang="es-SV"/>
        </a:p>
      </dgm:t>
    </dgm:pt>
    <dgm:pt modelId="{7DC6C091-2B33-425B-A54C-6B5301DA542C}" type="sibTrans" cxnId="{728E2C1F-AFE1-4B48-9A82-01452CFAEEDC}">
      <dgm:prSet/>
      <dgm:spPr/>
      <dgm:t>
        <a:bodyPr/>
        <a:lstStyle/>
        <a:p>
          <a:endParaRPr lang="es-SV"/>
        </a:p>
      </dgm:t>
    </dgm:pt>
    <dgm:pt modelId="{A33C07A3-0863-49CA-ABEF-132B1CA80EFD}">
      <dgm:prSet phldrT="[Texto]" custT="1"/>
      <dgm:spPr/>
      <dgm:t>
        <a:bodyPr/>
        <a:lstStyle/>
        <a:p>
          <a:r>
            <a:rPr lang="es-SV" sz="2400" dirty="0"/>
            <a:t>Contenido de interés</a:t>
          </a:r>
        </a:p>
      </dgm:t>
    </dgm:pt>
    <dgm:pt modelId="{AABEB9FF-FCC1-4BA0-89D8-E0697FE3BAAC}" type="parTrans" cxnId="{E2CF74E3-8097-4DD5-B843-BE9C41A2D271}">
      <dgm:prSet/>
      <dgm:spPr/>
      <dgm:t>
        <a:bodyPr/>
        <a:lstStyle/>
        <a:p>
          <a:endParaRPr lang="es-SV"/>
        </a:p>
      </dgm:t>
    </dgm:pt>
    <dgm:pt modelId="{5E092594-7E03-4202-AD32-A46D9C3241BB}" type="sibTrans" cxnId="{E2CF74E3-8097-4DD5-B843-BE9C41A2D271}">
      <dgm:prSet/>
      <dgm:spPr/>
      <dgm:t>
        <a:bodyPr/>
        <a:lstStyle/>
        <a:p>
          <a:endParaRPr lang="es-SV"/>
        </a:p>
      </dgm:t>
    </dgm:pt>
    <dgm:pt modelId="{A69CCDE5-98E1-430A-9D5F-F72D6E2CB2F3}" type="pres">
      <dgm:prSet presAssocID="{19B6D997-4E15-47E2-BA22-3F76AD97770E}" presName="Name0" presStyleCnt="0">
        <dgm:presLayoutVars>
          <dgm:chMax val="7"/>
          <dgm:chPref val="7"/>
          <dgm:dir/>
        </dgm:presLayoutVars>
      </dgm:prSet>
      <dgm:spPr/>
    </dgm:pt>
    <dgm:pt modelId="{F1B87847-66F9-476D-93CE-F0A7062CD903}" type="pres">
      <dgm:prSet presAssocID="{19B6D997-4E15-47E2-BA22-3F76AD97770E}" presName="Name1" presStyleCnt="0"/>
      <dgm:spPr/>
    </dgm:pt>
    <dgm:pt modelId="{ADCA281A-49D1-49DC-8A1C-BB396FC41B61}" type="pres">
      <dgm:prSet presAssocID="{19B6D997-4E15-47E2-BA22-3F76AD97770E}" presName="cycle" presStyleCnt="0"/>
      <dgm:spPr/>
    </dgm:pt>
    <dgm:pt modelId="{63DC8EA3-A90A-4AB7-BD31-11BCB3B95A57}" type="pres">
      <dgm:prSet presAssocID="{19B6D997-4E15-47E2-BA22-3F76AD97770E}" presName="srcNode" presStyleLbl="node1" presStyleIdx="0" presStyleCnt="6"/>
      <dgm:spPr/>
    </dgm:pt>
    <dgm:pt modelId="{B24D5140-500D-44AF-AD92-22C3CA2D16A9}" type="pres">
      <dgm:prSet presAssocID="{19B6D997-4E15-47E2-BA22-3F76AD97770E}" presName="conn" presStyleLbl="parChTrans1D2" presStyleIdx="0" presStyleCnt="1"/>
      <dgm:spPr/>
    </dgm:pt>
    <dgm:pt modelId="{1CD90753-56EC-4FFA-9082-D3507991D9A2}" type="pres">
      <dgm:prSet presAssocID="{19B6D997-4E15-47E2-BA22-3F76AD97770E}" presName="extraNode" presStyleLbl="node1" presStyleIdx="0" presStyleCnt="6"/>
      <dgm:spPr/>
    </dgm:pt>
    <dgm:pt modelId="{83129206-EC27-48F7-A238-F1FF7E0594FC}" type="pres">
      <dgm:prSet presAssocID="{19B6D997-4E15-47E2-BA22-3F76AD97770E}" presName="dstNode" presStyleLbl="node1" presStyleIdx="0" presStyleCnt="6"/>
      <dgm:spPr/>
    </dgm:pt>
    <dgm:pt modelId="{E50C2061-E84D-4191-B2ED-EDF83AE74506}" type="pres">
      <dgm:prSet presAssocID="{35F38A4F-3891-49D4-A097-5BB638E0F2C7}" presName="text_1" presStyleLbl="node1" presStyleIdx="0" presStyleCnt="6">
        <dgm:presLayoutVars>
          <dgm:bulletEnabled val="1"/>
        </dgm:presLayoutVars>
      </dgm:prSet>
      <dgm:spPr/>
    </dgm:pt>
    <dgm:pt modelId="{C13669C3-2960-4C5F-A2F4-DC70019442A5}" type="pres">
      <dgm:prSet presAssocID="{35F38A4F-3891-49D4-A097-5BB638E0F2C7}" presName="accent_1" presStyleCnt="0"/>
      <dgm:spPr/>
    </dgm:pt>
    <dgm:pt modelId="{DD5EBCFC-488C-45EE-AB99-97A71DF998FC}" type="pres">
      <dgm:prSet presAssocID="{35F38A4F-3891-49D4-A097-5BB638E0F2C7}" presName="accentRepeatNode" presStyleLbl="solidFgAcc1" presStyleIdx="0" presStyleCnt="6" custLinFactNeighborX="-5445"/>
      <dgm:spPr/>
    </dgm:pt>
    <dgm:pt modelId="{8685491B-F0DF-4679-B620-654FC195098D}" type="pres">
      <dgm:prSet presAssocID="{9C8A5A42-C630-43E8-88E2-D6C7F5F813F2}" presName="text_2" presStyleLbl="node1" presStyleIdx="1" presStyleCnt="6">
        <dgm:presLayoutVars>
          <dgm:bulletEnabled val="1"/>
        </dgm:presLayoutVars>
      </dgm:prSet>
      <dgm:spPr/>
    </dgm:pt>
    <dgm:pt modelId="{407E730D-79F1-4B1E-858E-8A4B05764E85}" type="pres">
      <dgm:prSet presAssocID="{9C8A5A42-C630-43E8-88E2-D6C7F5F813F2}" presName="accent_2" presStyleCnt="0"/>
      <dgm:spPr/>
    </dgm:pt>
    <dgm:pt modelId="{42942FE9-2A9E-46A7-87AA-CF50A21156C3}" type="pres">
      <dgm:prSet presAssocID="{9C8A5A42-C630-43E8-88E2-D6C7F5F813F2}" presName="accentRepeatNode" presStyleLbl="solidFgAcc1" presStyleIdx="1" presStyleCnt="6"/>
      <dgm:spPr/>
    </dgm:pt>
    <dgm:pt modelId="{C95BF00C-5987-4AEF-94C7-914DF607ADEF}" type="pres">
      <dgm:prSet presAssocID="{AC4D30D5-D6B3-4811-82BC-165804D7E3FC}" presName="text_3" presStyleLbl="node1" presStyleIdx="2" presStyleCnt="6">
        <dgm:presLayoutVars>
          <dgm:bulletEnabled val="1"/>
        </dgm:presLayoutVars>
      </dgm:prSet>
      <dgm:spPr/>
    </dgm:pt>
    <dgm:pt modelId="{C15AE1FF-C78C-4398-A439-E867B201F339}" type="pres">
      <dgm:prSet presAssocID="{AC4D30D5-D6B3-4811-82BC-165804D7E3FC}" presName="accent_3" presStyleCnt="0"/>
      <dgm:spPr/>
    </dgm:pt>
    <dgm:pt modelId="{8E6E59DC-568B-434C-8137-3BB77A8E8BA9}" type="pres">
      <dgm:prSet presAssocID="{AC4D30D5-D6B3-4811-82BC-165804D7E3FC}" presName="accentRepeatNode" presStyleLbl="solidFgAcc1" presStyleIdx="2" presStyleCnt="6"/>
      <dgm:spPr/>
    </dgm:pt>
    <dgm:pt modelId="{82D06450-4728-4927-8C94-72474F1255E2}" type="pres">
      <dgm:prSet presAssocID="{F91EE3E0-5149-4079-8185-F620873416BC}" presName="text_4" presStyleLbl="node1" presStyleIdx="3" presStyleCnt="6">
        <dgm:presLayoutVars>
          <dgm:bulletEnabled val="1"/>
        </dgm:presLayoutVars>
      </dgm:prSet>
      <dgm:spPr/>
    </dgm:pt>
    <dgm:pt modelId="{833FB9C5-95F9-47C8-AC5C-4CD8E7634993}" type="pres">
      <dgm:prSet presAssocID="{F91EE3E0-5149-4079-8185-F620873416BC}" presName="accent_4" presStyleCnt="0"/>
      <dgm:spPr/>
    </dgm:pt>
    <dgm:pt modelId="{D4D2E3D3-9EE5-416A-BA71-F1BD5CE8A7C8}" type="pres">
      <dgm:prSet presAssocID="{F91EE3E0-5149-4079-8185-F620873416BC}" presName="accentRepeatNode" presStyleLbl="solidFgAcc1" presStyleIdx="3" presStyleCnt="6"/>
      <dgm:spPr/>
    </dgm:pt>
    <dgm:pt modelId="{74165DBD-07F8-4EC9-932D-936AFCB8CC95}" type="pres">
      <dgm:prSet presAssocID="{D12006A9-CC68-48D3-B52B-7309BB8A0081}" presName="text_5" presStyleLbl="node1" presStyleIdx="4" presStyleCnt="6">
        <dgm:presLayoutVars>
          <dgm:bulletEnabled val="1"/>
        </dgm:presLayoutVars>
      </dgm:prSet>
      <dgm:spPr/>
    </dgm:pt>
    <dgm:pt modelId="{5D6448AA-FFE4-4218-812A-760492B21684}" type="pres">
      <dgm:prSet presAssocID="{D12006A9-CC68-48D3-B52B-7309BB8A0081}" presName="accent_5" presStyleCnt="0"/>
      <dgm:spPr/>
    </dgm:pt>
    <dgm:pt modelId="{F6DF970C-C9DD-457C-8B49-DC9DB144E203}" type="pres">
      <dgm:prSet presAssocID="{D12006A9-CC68-48D3-B52B-7309BB8A0081}" presName="accentRepeatNode" presStyleLbl="solidFgAcc1" presStyleIdx="4" presStyleCnt="6"/>
      <dgm:spPr/>
    </dgm:pt>
    <dgm:pt modelId="{882D21FE-CBC4-4510-A0E7-2850694A138B}" type="pres">
      <dgm:prSet presAssocID="{A33C07A3-0863-49CA-ABEF-132B1CA80EFD}" presName="text_6" presStyleLbl="node1" presStyleIdx="5" presStyleCnt="6">
        <dgm:presLayoutVars>
          <dgm:bulletEnabled val="1"/>
        </dgm:presLayoutVars>
      </dgm:prSet>
      <dgm:spPr/>
    </dgm:pt>
    <dgm:pt modelId="{D5479647-723B-4D5C-AE1E-4CBA96EAC0F3}" type="pres">
      <dgm:prSet presAssocID="{A33C07A3-0863-49CA-ABEF-132B1CA80EFD}" presName="accent_6" presStyleCnt="0"/>
      <dgm:spPr/>
    </dgm:pt>
    <dgm:pt modelId="{C5281DF4-208F-46B9-B488-9DF1B7D74880}" type="pres">
      <dgm:prSet presAssocID="{A33C07A3-0863-49CA-ABEF-132B1CA80EFD}" presName="accentRepeatNode" presStyleLbl="solidFgAcc1" presStyleIdx="5" presStyleCnt="6"/>
      <dgm:spPr/>
    </dgm:pt>
  </dgm:ptLst>
  <dgm:cxnLst>
    <dgm:cxn modelId="{1CDD6700-68FA-4635-9EA4-DE9D4B409CDA}" type="presOf" srcId="{564A7F43-4554-43B8-B52D-7EC869EC9633}" destId="{B24D5140-500D-44AF-AD92-22C3CA2D16A9}" srcOrd="0" destOrd="0" presId="urn:microsoft.com/office/officeart/2008/layout/VerticalCurvedList"/>
    <dgm:cxn modelId="{C89E2502-0780-41B8-AA12-DA6D0C54129C}" srcId="{19B6D997-4E15-47E2-BA22-3F76AD97770E}" destId="{35F38A4F-3891-49D4-A097-5BB638E0F2C7}" srcOrd="0" destOrd="0" parTransId="{A52044A4-EA81-477D-9A11-D52FB6D40B3A}" sibTransId="{564A7F43-4554-43B8-B52D-7EC869EC9633}"/>
    <dgm:cxn modelId="{EDF3060C-B489-41FE-9EE8-DF02D09A41A7}" type="presOf" srcId="{19B6D997-4E15-47E2-BA22-3F76AD97770E}" destId="{A69CCDE5-98E1-430A-9D5F-F72D6E2CB2F3}" srcOrd="0" destOrd="0" presId="urn:microsoft.com/office/officeart/2008/layout/VerticalCurvedList"/>
    <dgm:cxn modelId="{7BDDEC1A-67F3-4657-9334-4CCC3B26F8AE}" type="presOf" srcId="{D12006A9-CC68-48D3-B52B-7309BB8A0081}" destId="{74165DBD-07F8-4EC9-932D-936AFCB8CC95}" srcOrd="0" destOrd="0" presId="urn:microsoft.com/office/officeart/2008/layout/VerticalCurvedList"/>
    <dgm:cxn modelId="{728E2C1F-AFE1-4B48-9A82-01452CFAEEDC}" srcId="{19B6D997-4E15-47E2-BA22-3F76AD97770E}" destId="{D12006A9-CC68-48D3-B52B-7309BB8A0081}" srcOrd="4" destOrd="0" parTransId="{EBCA4231-B1D5-44AC-96EE-BEC0C1A609C6}" sibTransId="{7DC6C091-2B33-425B-A54C-6B5301DA542C}"/>
    <dgm:cxn modelId="{18A03239-DDDF-4DDD-8567-1C4055346206}" type="presOf" srcId="{F91EE3E0-5149-4079-8185-F620873416BC}" destId="{82D06450-4728-4927-8C94-72474F1255E2}" srcOrd="0" destOrd="0" presId="urn:microsoft.com/office/officeart/2008/layout/VerticalCurvedList"/>
    <dgm:cxn modelId="{02CE4081-80A1-4EA0-AD53-AF228C93E3BE}" srcId="{19B6D997-4E15-47E2-BA22-3F76AD97770E}" destId="{F91EE3E0-5149-4079-8185-F620873416BC}" srcOrd="3" destOrd="0" parTransId="{247BF823-6C3B-4F52-91D1-590DDF2F5F3D}" sibTransId="{E206F0A4-7164-44A4-B787-C65095776482}"/>
    <dgm:cxn modelId="{DC5BF095-9096-4412-86CC-742AC7BF94B2}" srcId="{19B6D997-4E15-47E2-BA22-3F76AD97770E}" destId="{9C8A5A42-C630-43E8-88E2-D6C7F5F813F2}" srcOrd="1" destOrd="0" parTransId="{CFBA2DA2-69CC-4622-85F5-5A5D3E536EC8}" sibTransId="{58768A2A-9ABF-47F6-A173-87E09CDD1C7D}"/>
    <dgm:cxn modelId="{A32DC29E-A2AF-4024-85BB-2699DE6232D9}" type="presOf" srcId="{9C8A5A42-C630-43E8-88E2-D6C7F5F813F2}" destId="{8685491B-F0DF-4679-B620-654FC195098D}" srcOrd="0" destOrd="0" presId="urn:microsoft.com/office/officeart/2008/layout/VerticalCurvedList"/>
    <dgm:cxn modelId="{E21DC5A3-1759-47D5-AE88-05E976D40A8D}" type="presOf" srcId="{A33C07A3-0863-49CA-ABEF-132B1CA80EFD}" destId="{882D21FE-CBC4-4510-A0E7-2850694A138B}" srcOrd="0" destOrd="0" presId="urn:microsoft.com/office/officeart/2008/layout/VerticalCurvedList"/>
    <dgm:cxn modelId="{473140C7-37E5-4110-A9D9-4B18FB766B81}" type="presOf" srcId="{AC4D30D5-D6B3-4811-82BC-165804D7E3FC}" destId="{C95BF00C-5987-4AEF-94C7-914DF607ADEF}" srcOrd="0" destOrd="0" presId="urn:microsoft.com/office/officeart/2008/layout/VerticalCurvedList"/>
    <dgm:cxn modelId="{D0FBF3DB-A379-4975-92AC-358029B41136}" type="presOf" srcId="{35F38A4F-3891-49D4-A097-5BB638E0F2C7}" destId="{E50C2061-E84D-4191-B2ED-EDF83AE74506}" srcOrd="0" destOrd="0" presId="urn:microsoft.com/office/officeart/2008/layout/VerticalCurvedList"/>
    <dgm:cxn modelId="{E2CF74E3-8097-4DD5-B843-BE9C41A2D271}" srcId="{19B6D997-4E15-47E2-BA22-3F76AD97770E}" destId="{A33C07A3-0863-49CA-ABEF-132B1CA80EFD}" srcOrd="5" destOrd="0" parTransId="{AABEB9FF-FCC1-4BA0-89D8-E0697FE3BAAC}" sibTransId="{5E092594-7E03-4202-AD32-A46D9C3241BB}"/>
    <dgm:cxn modelId="{FCCAD7F8-8B56-49AB-9AFD-1EA38928B0C7}" srcId="{19B6D997-4E15-47E2-BA22-3F76AD97770E}" destId="{AC4D30D5-D6B3-4811-82BC-165804D7E3FC}" srcOrd="2" destOrd="0" parTransId="{81463406-F5EB-4A66-99FE-F218A82D94F9}" sibTransId="{B59AA81F-6423-45E9-9CD6-88C340229854}"/>
    <dgm:cxn modelId="{F0480039-1189-4ECD-BEFC-D8DC33A3BCE9}" type="presParOf" srcId="{A69CCDE5-98E1-430A-9D5F-F72D6E2CB2F3}" destId="{F1B87847-66F9-476D-93CE-F0A7062CD903}" srcOrd="0" destOrd="0" presId="urn:microsoft.com/office/officeart/2008/layout/VerticalCurvedList"/>
    <dgm:cxn modelId="{EE660209-9C43-45DE-AD00-B75F7B141E6E}" type="presParOf" srcId="{F1B87847-66F9-476D-93CE-F0A7062CD903}" destId="{ADCA281A-49D1-49DC-8A1C-BB396FC41B61}" srcOrd="0" destOrd="0" presId="urn:microsoft.com/office/officeart/2008/layout/VerticalCurvedList"/>
    <dgm:cxn modelId="{43CB9E25-FF43-4F72-8D0E-DF400AEF1000}" type="presParOf" srcId="{ADCA281A-49D1-49DC-8A1C-BB396FC41B61}" destId="{63DC8EA3-A90A-4AB7-BD31-11BCB3B95A57}" srcOrd="0" destOrd="0" presId="urn:microsoft.com/office/officeart/2008/layout/VerticalCurvedList"/>
    <dgm:cxn modelId="{1B9D9D01-05E1-4583-8E17-E6C0523AE88D}" type="presParOf" srcId="{ADCA281A-49D1-49DC-8A1C-BB396FC41B61}" destId="{B24D5140-500D-44AF-AD92-22C3CA2D16A9}" srcOrd="1" destOrd="0" presId="urn:microsoft.com/office/officeart/2008/layout/VerticalCurvedList"/>
    <dgm:cxn modelId="{1CA8219D-6A03-4C6E-9435-5264CBAA420C}" type="presParOf" srcId="{ADCA281A-49D1-49DC-8A1C-BB396FC41B61}" destId="{1CD90753-56EC-4FFA-9082-D3507991D9A2}" srcOrd="2" destOrd="0" presId="urn:microsoft.com/office/officeart/2008/layout/VerticalCurvedList"/>
    <dgm:cxn modelId="{0D414E3E-A922-450F-8EED-6A15A55BD78A}" type="presParOf" srcId="{ADCA281A-49D1-49DC-8A1C-BB396FC41B61}" destId="{83129206-EC27-48F7-A238-F1FF7E0594FC}" srcOrd="3" destOrd="0" presId="urn:microsoft.com/office/officeart/2008/layout/VerticalCurvedList"/>
    <dgm:cxn modelId="{78C275C5-403B-49AD-8665-0C6A4753F26A}" type="presParOf" srcId="{F1B87847-66F9-476D-93CE-F0A7062CD903}" destId="{E50C2061-E84D-4191-B2ED-EDF83AE74506}" srcOrd="1" destOrd="0" presId="urn:microsoft.com/office/officeart/2008/layout/VerticalCurvedList"/>
    <dgm:cxn modelId="{0D0D8369-856B-45B7-92EE-D395B8972605}" type="presParOf" srcId="{F1B87847-66F9-476D-93CE-F0A7062CD903}" destId="{C13669C3-2960-4C5F-A2F4-DC70019442A5}" srcOrd="2" destOrd="0" presId="urn:microsoft.com/office/officeart/2008/layout/VerticalCurvedList"/>
    <dgm:cxn modelId="{3E1BF87F-4AE5-4B57-9EF9-11E79DE8D707}" type="presParOf" srcId="{C13669C3-2960-4C5F-A2F4-DC70019442A5}" destId="{DD5EBCFC-488C-45EE-AB99-97A71DF998FC}" srcOrd="0" destOrd="0" presId="urn:microsoft.com/office/officeart/2008/layout/VerticalCurvedList"/>
    <dgm:cxn modelId="{58753D68-B51A-438B-B230-F9E8A2FBA4C4}" type="presParOf" srcId="{F1B87847-66F9-476D-93CE-F0A7062CD903}" destId="{8685491B-F0DF-4679-B620-654FC195098D}" srcOrd="3" destOrd="0" presId="urn:microsoft.com/office/officeart/2008/layout/VerticalCurvedList"/>
    <dgm:cxn modelId="{2F158152-0E6E-4EE0-8A3F-EC6930A319BD}" type="presParOf" srcId="{F1B87847-66F9-476D-93CE-F0A7062CD903}" destId="{407E730D-79F1-4B1E-858E-8A4B05764E85}" srcOrd="4" destOrd="0" presId="urn:microsoft.com/office/officeart/2008/layout/VerticalCurvedList"/>
    <dgm:cxn modelId="{AB4BCD9D-B0FC-4D75-B702-C00B7AE96E3A}" type="presParOf" srcId="{407E730D-79F1-4B1E-858E-8A4B05764E85}" destId="{42942FE9-2A9E-46A7-87AA-CF50A21156C3}" srcOrd="0" destOrd="0" presId="urn:microsoft.com/office/officeart/2008/layout/VerticalCurvedList"/>
    <dgm:cxn modelId="{F207D4E5-47D9-4228-BC65-00AC492800A7}" type="presParOf" srcId="{F1B87847-66F9-476D-93CE-F0A7062CD903}" destId="{C95BF00C-5987-4AEF-94C7-914DF607ADEF}" srcOrd="5" destOrd="0" presId="urn:microsoft.com/office/officeart/2008/layout/VerticalCurvedList"/>
    <dgm:cxn modelId="{39639DE1-A04E-43D3-B9FA-3B8FE4A483F5}" type="presParOf" srcId="{F1B87847-66F9-476D-93CE-F0A7062CD903}" destId="{C15AE1FF-C78C-4398-A439-E867B201F339}" srcOrd="6" destOrd="0" presId="urn:microsoft.com/office/officeart/2008/layout/VerticalCurvedList"/>
    <dgm:cxn modelId="{8AC89795-8B24-464D-BD76-358D70D32C1E}" type="presParOf" srcId="{C15AE1FF-C78C-4398-A439-E867B201F339}" destId="{8E6E59DC-568B-434C-8137-3BB77A8E8BA9}" srcOrd="0" destOrd="0" presId="urn:microsoft.com/office/officeart/2008/layout/VerticalCurvedList"/>
    <dgm:cxn modelId="{C43E1260-A418-4192-97BD-DFE87F2331BD}" type="presParOf" srcId="{F1B87847-66F9-476D-93CE-F0A7062CD903}" destId="{82D06450-4728-4927-8C94-72474F1255E2}" srcOrd="7" destOrd="0" presId="urn:microsoft.com/office/officeart/2008/layout/VerticalCurvedList"/>
    <dgm:cxn modelId="{3858FDD7-32B3-4EF6-A3BD-64E5BCC78D0D}" type="presParOf" srcId="{F1B87847-66F9-476D-93CE-F0A7062CD903}" destId="{833FB9C5-95F9-47C8-AC5C-4CD8E7634993}" srcOrd="8" destOrd="0" presId="urn:microsoft.com/office/officeart/2008/layout/VerticalCurvedList"/>
    <dgm:cxn modelId="{DE826235-26B4-43D1-B3E6-19BF7D41DEEF}" type="presParOf" srcId="{833FB9C5-95F9-47C8-AC5C-4CD8E7634993}" destId="{D4D2E3D3-9EE5-416A-BA71-F1BD5CE8A7C8}" srcOrd="0" destOrd="0" presId="urn:microsoft.com/office/officeart/2008/layout/VerticalCurvedList"/>
    <dgm:cxn modelId="{490E88C6-A75A-4985-AA16-8CC99B7569CF}" type="presParOf" srcId="{F1B87847-66F9-476D-93CE-F0A7062CD903}" destId="{74165DBD-07F8-4EC9-932D-936AFCB8CC95}" srcOrd="9" destOrd="0" presId="urn:microsoft.com/office/officeart/2008/layout/VerticalCurvedList"/>
    <dgm:cxn modelId="{47B7029A-5CC2-4798-BCA3-7F00ED7B0647}" type="presParOf" srcId="{F1B87847-66F9-476D-93CE-F0A7062CD903}" destId="{5D6448AA-FFE4-4218-812A-760492B21684}" srcOrd="10" destOrd="0" presId="urn:microsoft.com/office/officeart/2008/layout/VerticalCurvedList"/>
    <dgm:cxn modelId="{8702D878-5322-4F39-B415-4A8F84684143}" type="presParOf" srcId="{5D6448AA-FFE4-4218-812A-760492B21684}" destId="{F6DF970C-C9DD-457C-8B49-DC9DB144E203}" srcOrd="0" destOrd="0" presId="urn:microsoft.com/office/officeart/2008/layout/VerticalCurvedList"/>
    <dgm:cxn modelId="{9DE5F381-72F0-4001-BAEA-3FB8C71DE2F9}" type="presParOf" srcId="{F1B87847-66F9-476D-93CE-F0A7062CD903}" destId="{882D21FE-CBC4-4510-A0E7-2850694A138B}" srcOrd="11" destOrd="0" presId="urn:microsoft.com/office/officeart/2008/layout/VerticalCurvedList"/>
    <dgm:cxn modelId="{2D12FD54-EC62-4401-BD4B-AE2341C7BE83}" type="presParOf" srcId="{F1B87847-66F9-476D-93CE-F0A7062CD903}" destId="{D5479647-723B-4D5C-AE1E-4CBA96EAC0F3}" srcOrd="12" destOrd="0" presId="urn:microsoft.com/office/officeart/2008/layout/VerticalCurvedList"/>
    <dgm:cxn modelId="{C8B3FED1-E38C-4650-B0DD-AF300B4BDA4E}" type="presParOf" srcId="{D5479647-723B-4D5C-AE1E-4CBA96EAC0F3}" destId="{C5281DF4-208F-46B9-B488-9DF1B7D748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D5140-500D-44AF-AD92-22C3CA2D16A9}">
      <dsp:nvSpPr>
        <dsp:cNvPr id="0" name=""/>
        <dsp:cNvSpPr/>
      </dsp:nvSpPr>
      <dsp:spPr>
        <a:xfrm>
          <a:off x="-6096762" y="-932816"/>
          <a:ext cx="7257590" cy="7257590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C2061-E84D-4191-B2ED-EDF83AE74506}">
      <dsp:nvSpPr>
        <dsp:cNvPr id="0" name=""/>
        <dsp:cNvSpPr/>
      </dsp:nvSpPr>
      <dsp:spPr>
        <a:xfrm>
          <a:off x="432301" y="283940"/>
          <a:ext cx="7579472" cy="567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5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Test</a:t>
          </a:r>
        </a:p>
      </dsp:txBody>
      <dsp:txXfrm>
        <a:off x="432301" y="283940"/>
        <a:ext cx="7579472" cy="567665"/>
      </dsp:txXfrm>
    </dsp:sp>
    <dsp:sp modelId="{DD5EBCFC-488C-45EE-AB99-97A71DF998FC}">
      <dsp:nvSpPr>
        <dsp:cNvPr id="0" name=""/>
        <dsp:cNvSpPr/>
      </dsp:nvSpPr>
      <dsp:spPr>
        <a:xfrm>
          <a:off x="38873" y="212982"/>
          <a:ext cx="709581" cy="709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5491B-F0DF-4679-B620-654FC195098D}">
      <dsp:nvSpPr>
        <dsp:cNvPr id="0" name=""/>
        <dsp:cNvSpPr/>
      </dsp:nvSpPr>
      <dsp:spPr>
        <a:xfrm>
          <a:off x="899244" y="1135330"/>
          <a:ext cx="7112528" cy="567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5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Chat confidencial</a:t>
          </a:r>
        </a:p>
      </dsp:txBody>
      <dsp:txXfrm>
        <a:off x="899244" y="1135330"/>
        <a:ext cx="7112528" cy="567665"/>
      </dsp:txXfrm>
    </dsp:sp>
    <dsp:sp modelId="{42942FE9-2A9E-46A7-87AA-CF50A21156C3}">
      <dsp:nvSpPr>
        <dsp:cNvPr id="0" name=""/>
        <dsp:cNvSpPr/>
      </dsp:nvSpPr>
      <dsp:spPr>
        <a:xfrm>
          <a:off x="544454" y="1064372"/>
          <a:ext cx="709581" cy="709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BF00C-5987-4AEF-94C7-914DF607ADEF}">
      <dsp:nvSpPr>
        <dsp:cNvPr id="0" name=""/>
        <dsp:cNvSpPr/>
      </dsp:nvSpPr>
      <dsp:spPr>
        <a:xfrm>
          <a:off x="1112766" y="1986720"/>
          <a:ext cx="6899007" cy="567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5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Prueba de VIH</a:t>
          </a:r>
        </a:p>
      </dsp:txBody>
      <dsp:txXfrm>
        <a:off x="1112766" y="1986720"/>
        <a:ext cx="6899007" cy="567665"/>
      </dsp:txXfrm>
    </dsp:sp>
    <dsp:sp modelId="{8E6E59DC-568B-434C-8137-3BB77A8E8BA9}">
      <dsp:nvSpPr>
        <dsp:cNvPr id="0" name=""/>
        <dsp:cNvSpPr/>
      </dsp:nvSpPr>
      <dsp:spPr>
        <a:xfrm>
          <a:off x="757975" y="1915762"/>
          <a:ext cx="709581" cy="709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06450-4728-4927-8C94-72474F1255E2}">
      <dsp:nvSpPr>
        <dsp:cNvPr id="0" name=""/>
        <dsp:cNvSpPr/>
      </dsp:nvSpPr>
      <dsp:spPr>
        <a:xfrm>
          <a:off x="1112766" y="2837571"/>
          <a:ext cx="6899007" cy="567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5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Foro de preguntas y respuestas</a:t>
          </a:r>
        </a:p>
      </dsp:txBody>
      <dsp:txXfrm>
        <a:off x="1112766" y="2837571"/>
        <a:ext cx="6899007" cy="567665"/>
      </dsp:txXfrm>
    </dsp:sp>
    <dsp:sp modelId="{D4D2E3D3-9EE5-416A-BA71-F1BD5CE8A7C8}">
      <dsp:nvSpPr>
        <dsp:cNvPr id="0" name=""/>
        <dsp:cNvSpPr/>
      </dsp:nvSpPr>
      <dsp:spPr>
        <a:xfrm>
          <a:off x="757975" y="2766613"/>
          <a:ext cx="709581" cy="709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65DBD-07F8-4EC9-932D-936AFCB8CC95}">
      <dsp:nvSpPr>
        <dsp:cNvPr id="0" name=""/>
        <dsp:cNvSpPr/>
      </dsp:nvSpPr>
      <dsp:spPr>
        <a:xfrm>
          <a:off x="899244" y="3688961"/>
          <a:ext cx="7112528" cy="567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5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Empresas aliadas</a:t>
          </a:r>
        </a:p>
      </dsp:txBody>
      <dsp:txXfrm>
        <a:off x="899244" y="3688961"/>
        <a:ext cx="7112528" cy="567665"/>
      </dsp:txXfrm>
    </dsp:sp>
    <dsp:sp modelId="{F6DF970C-C9DD-457C-8B49-DC9DB144E203}">
      <dsp:nvSpPr>
        <dsp:cNvPr id="0" name=""/>
        <dsp:cNvSpPr/>
      </dsp:nvSpPr>
      <dsp:spPr>
        <a:xfrm>
          <a:off x="544454" y="3618003"/>
          <a:ext cx="709581" cy="709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D21FE-CBC4-4510-A0E7-2850694A138B}">
      <dsp:nvSpPr>
        <dsp:cNvPr id="0" name=""/>
        <dsp:cNvSpPr/>
      </dsp:nvSpPr>
      <dsp:spPr>
        <a:xfrm>
          <a:off x="432301" y="4540351"/>
          <a:ext cx="7579472" cy="567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5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Contenido de interés</a:t>
          </a:r>
        </a:p>
      </dsp:txBody>
      <dsp:txXfrm>
        <a:off x="432301" y="4540351"/>
        <a:ext cx="7579472" cy="567665"/>
      </dsp:txXfrm>
    </dsp:sp>
    <dsp:sp modelId="{C5281DF4-208F-46B9-B488-9DF1B7D74880}">
      <dsp:nvSpPr>
        <dsp:cNvPr id="0" name=""/>
        <dsp:cNvSpPr/>
      </dsp:nvSpPr>
      <dsp:spPr>
        <a:xfrm>
          <a:off x="77510" y="4469393"/>
          <a:ext cx="709581" cy="709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25E1A-5E0B-4785-80E3-779B7C21BF22}" type="datetimeFigureOut">
              <a:rPr lang="es-ES" smtClean="0"/>
              <a:t>27/05/2019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44B1A-61C6-4939-8831-AA1BEEC0D8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548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E079-55FD-4C61-8468-AD86DDE64750}" type="datetimeFigureOut">
              <a:rPr lang="es-SV" smtClean="0"/>
              <a:t>27/5/2019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5C7E2-7CF1-4BB7-B533-8FEC0B16A5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0635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5C7E2-7CF1-4BB7-B533-8FEC0B16A530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783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5C7E2-7CF1-4BB7-B533-8FEC0B16A530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614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5C7E2-7CF1-4BB7-B533-8FEC0B16A530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70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5C7E2-7CF1-4BB7-B533-8FEC0B16A530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0796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5C7E2-7CF1-4BB7-B533-8FEC0B16A530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6407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5C7E2-7CF1-4BB7-B533-8FEC0B16A530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379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5C7E2-7CF1-4BB7-B533-8FEC0B16A530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4799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5C7E2-7CF1-4BB7-B533-8FEC0B16A530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520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neer" panose="02000806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27/05/2019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5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27/05/2019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84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27/05/2019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7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27/05/2019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179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27/05/2019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72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27/05/2019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14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27/05/2019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5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27/05/2019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36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27/05/2019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91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27/05/2019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40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27/05/2019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868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89B82-DD43-4F1A-BFA0-76723C9AFCCF}" type="datetimeFigureOut">
              <a:rPr lang="es-MX" smtClean="0"/>
              <a:t>27/05/2019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174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neer" panose="02000806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351"/>
            <a:ext cx="12192000" cy="6858000"/>
          </a:xfrm>
          <a:prstGeom prst="rect">
            <a:avLst/>
          </a:prstGeom>
        </p:spPr>
      </p:pic>
      <p:pic>
        <p:nvPicPr>
          <p:cNvPr id="12" name="Picture 2" descr="C:\Users\agiolitti.SVPLAN\Documents\Trabajo\COMUNICACIONES\Lineamiento Corporativo PlanBIIAG\Plan\2015\Flag\Flag Sin Fondo\Flag Mediana (Para resaltar una palabra con 6-9 letras)\Flag Cele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0" y="5117431"/>
            <a:ext cx="4440289" cy="12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693185" y="1539153"/>
            <a:ext cx="5632664" cy="2021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s-SV" sz="8800" dirty="0">
                <a:solidFill>
                  <a:schemeClr val="bg1"/>
                </a:solidFill>
                <a:latin typeface="Veneer"/>
              </a:rPr>
              <a:t>PROPUESTA</a:t>
            </a:r>
          </a:p>
          <a:p>
            <a:pPr algn="l">
              <a:lnSpc>
                <a:spcPct val="80000"/>
              </a:lnSpc>
            </a:pPr>
            <a:r>
              <a:rPr lang="es-SV" sz="8800" dirty="0">
                <a:solidFill>
                  <a:schemeClr val="bg1"/>
                </a:solidFill>
                <a:latin typeface="Veneer"/>
              </a:rPr>
              <a:t>APP </a:t>
            </a:r>
          </a:p>
          <a:p>
            <a:pPr algn="l">
              <a:lnSpc>
                <a:spcPct val="80000"/>
              </a:lnSpc>
            </a:pPr>
            <a:r>
              <a:rPr lang="es-SV" sz="8800" dirty="0">
                <a:solidFill>
                  <a:schemeClr val="bg1"/>
                </a:solidFill>
                <a:latin typeface="Veneer"/>
              </a:rPr>
              <a:t>MÓVIL</a:t>
            </a:r>
            <a:endParaRPr lang="es-SV" sz="8800" dirty="0">
              <a:solidFill>
                <a:schemeClr val="bg1"/>
              </a:solidFill>
              <a:latin typeface="Veneer" pitchFamily="50" charset="0"/>
            </a:endParaRPr>
          </a:p>
        </p:txBody>
      </p:sp>
      <p:pic>
        <p:nvPicPr>
          <p:cNvPr id="15" name="Picture 2" descr="C:\Users\agiolitti\Desktop\PI_Logo_CMYK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5" y="507038"/>
            <a:ext cx="2118441" cy="8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6866021" y="1141384"/>
            <a:ext cx="2550695" cy="4684294"/>
          </a:xfrm>
          <a:prstGeom prst="rect">
            <a:avLst/>
          </a:prstGeom>
          <a:solidFill>
            <a:srgbClr val="1C70B4"/>
          </a:solidFill>
          <a:ln>
            <a:solidFill>
              <a:srgbClr val="1C7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6866021" y="2549915"/>
            <a:ext cx="2550695" cy="1609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SV" sz="6000" dirty="0">
                <a:solidFill>
                  <a:schemeClr val="bg1"/>
                </a:solidFill>
                <a:latin typeface="Veneer"/>
              </a:rPr>
              <a:t>APP</a:t>
            </a:r>
          </a:p>
          <a:p>
            <a:pPr>
              <a:lnSpc>
                <a:spcPct val="80000"/>
              </a:lnSpc>
            </a:pPr>
            <a:r>
              <a:rPr lang="es-SV" sz="6000" dirty="0">
                <a:solidFill>
                  <a:schemeClr val="bg1"/>
                </a:solidFill>
                <a:latin typeface="Veneer"/>
              </a:rPr>
              <a:t>MÓVIL</a:t>
            </a:r>
            <a:endParaRPr lang="es-SV" sz="6000" dirty="0">
              <a:solidFill>
                <a:schemeClr val="bg1"/>
              </a:solidFill>
              <a:latin typeface="Veneer" pitchFamily="50" charset="0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CBF3B745-332B-4681-BDDB-874094A73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53" y="5320128"/>
            <a:ext cx="932100" cy="3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0506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ítulo 1"/>
          <p:cNvSpPr txBox="1">
            <a:spLocks/>
          </p:cNvSpPr>
          <p:nvPr/>
        </p:nvSpPr>
        <p:spPr>
          <a:xfrm>
            <a:off x="150959" y="73603"/>
            <a:ext cx="6943164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</a:t>
            </a:r>
            <a:endParaRPr lang="es-SV" sz="32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b="3453"/>
          <a:stretch/>
        </p:blipFill>
        <p:spPr>
          <a:xfrm flipH="1">
            <a:off x="5882183" y="1214306"/>
            <a:ext cx="6305268" cy="565051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CuadroTexto 41"/>
          <p:cNvSpPr txBox="1"/>
          <p:nvPr/>
        </p:nvSpPr>
        <p:spPr>
          <a:xfrm>
            <a:off x="252290" y="2352338"/>
            <a:ext cx="513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¿Qué tan vulnerable </a:t>
            </a:r>
          </a:p>
          <a:p>
            <a:pPr algn="ctr"/>
            <a:r>
              <a:rPr lang="es-SV" sz="3200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soy al </a:t>
            </a:r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VIH?</a:t>
            </a:r>
          </a:p>
          <a:p>
            <a:endParaRPr lang="es-SV" b="1" dirty="0"/>
          </a:p>
        </p:txBody>
      </p:sp>
      <p:sp>
        <p:nvSpPr>
          <p:cNvPr id="43" name="Rectángulo 42"/>
          <p:cNvSpPr/>
          <p:nvPr/>
        </p:nvSpPr>
        <p:spPr>
          <a:xfrm rot="20126024">
            <a:off x="6798229" y="1854308"/>
            <a:ext cx="2100983" cy="3704494"/>
          </a:xfrm>
          <a:prstGeom prst="rect">
            <a:avLst/>
          </a:prstGeom>
          <a:solidFill>
            <a:srgbClr val="004DBA"/>
          </a:solidFill>
          <a:ln>
            <a:solidFill>
              <a:srgbClr val="1C7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4" name="2 Subtítulo"/>
          <p:cNvSpPr txBox="1">
            <a:spLocks/>
          </p:cNvSpPr>
          <p:nvPr/>
        </p:nvSpPr>
        <p:spPr>
          <a:xfrm rot="20220024">
            <a:off x="6898490" y="2334457"/>
            <a:ext cx="1621851" cy="2021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SV" sz="2400" dirty="0">
                <a:solidFill>
                  <a:schemeClr val="bg1"/>
                </a:solidFill>
                <a:latin typeface="Veneer"/>
              </a:rPr>
              <a:t>80%</a:t>
            </a:r>
          </a:p>
          <a:p>
            <a:pPr>
              <a:lnSpc>
                <a:spcPct val="80000"/>
              </a:lnSpc>
            </a:pPr>
            <a:r>
              <a:rPr lang="es-SV" sz="2400" dirty="0">
                <a:solidFill>
                  <a:schemeClr val="bg1"/>
                </a:solidFill>
                <a:latin typeface="Veneer"/>
              </a:rPr>
              <a:t> vulnerable</a:t>
            </a:r>
            <a:endParaRPr lang="es-SV" sz="2400" dirty="0">
              <a:solidFill>
                <a:schemeClr val="bg1"/>
              </a:solidFill>
              <a:latin typeface="Veneer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215">
            <a:off x="6743156" y="3452595"/>
            <a:ext cx="1060458" cy="106045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20087053">
            <a:off x="7584392" y="3060964"/>
            <a:ext cx="122180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SV" sz="1100" dirty="0">
                <a:solidFill>
                  <a:srgbClr val="FDFDFD"/>
                </a:solidFill>
              </a:rPr>
              <a:t>Recuerda siempre</a:t>
            </a:r>
          </a:p>
          <a:p>
            <a:pPr algn="just"/>
            <a:r>
              <a:rPr lang="es-SV" sz="1100" dirty="0">
                <a:solidFill>
                  <a:srgbClr val="FDFDFD"/>
                </a:solidFill>
              </a:rPr>
              <a:t> utilizar Condón, </a:t>
            </a:r>
          </a:p>
          <a:p>
            <a:pPr algn="just"/>
            <a:r>
              <a:rPr lang="es-SV" sz="1100" dirty="0">
                <a:solidFill>
                  <a:srgbClr val="FDFDFD"/>
                </a:solidFill>
              </a:rPr>
              <a:t>esto reduce </a:t>
            </a:r>
          </a:p>
          <a:p>
            <a:pPr algn="just"/>
            <a:r>
              <a:rPr lang="es-SV" sz="1100" dirty="0">
                <a:solidFill>
                  <a:srgbClr val="FDFDFD"/>
                </a:solidFill>
              </a:rPr>
              <a:t>tus niveles de</a:t>
            </a:r>
          </a:p>
          <a:p>
            <a:pPr algn="just"/>
            <a:r>
              <a:rPr lang="es-SV" sz="1100" dirty="0">
                <a:solidFill>
                  <a:srgbClr val="FDFDFD"/>
                </a:solidFill>
              </a:rPr>
              <a:t> vulnerabilidad</a:t>
            </a:r>
          </a:p>
        </p:txBody>
      </p:sp>
      <p:sp>
        <p:nvSpPr>
          <p:cNvPr id="7" name="Proceso alternativo 6"/>
          <p:cNvSpPr/>
          <p:nvPr/>
        </p:nvSpPr>
        <p:spPr>
          <a:xfrm rot="20181796">
            <a:off x="7621119" y="4469821"/>
            <a:ext cx="1519551" cy="436729"/>
          </a:xfrm>
          <a:prstGeom prst="flowChartAlternateProcess">
            <a:avLst/>
          </a:prstGeom>
          <a:solidFill>
            <a:srgbClr val="FFC400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b="1" dirty="0"/>
              <a:t>HACERME LA PRUEBA</a:t>
            </a:r>
          </a:p>
        </p:txBody>
      </p:sp>
    </p:spTree>
    <p:extLst>
      <p:ext uri="{BB962C8B-B14F-4D97-AF65-F5344CB8AC3E}">
        <p14:creationId xmlns:p14="http://schemas.microsoft.com/office/powerpoint/2010/main" val="992189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 animBg="1"/>
      <p:bldP spid="44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ítulo 1"/>
          <p:cNvSpPr txBox="1">
            <a:spLocks/>
          </p:cNvSpPr>
          <p:nvPr/>
        </p:nvSpPr>
        <p:spPr>
          <a:xfrm>
            <a:off x="150959" y="73603"/>
            <a:ext cx="6943164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Chat con el especialista</a:t>
            </a:r>
            <a:endParaRPr lang="es-SV" sz="32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4" y="481065"/>
            <a:ext cx="5044664" cy="638149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 rot="21446507">
            <a:off x="8384789" y="1304846"/>
            <a:ext cx="2177715" cy="3772510"/>
          </a:xfrm>
          <a:prstGeom prst="rect">
            <a:avLst/>
          </a:prstGeom>
          <a:solidFill>
            <a:srgbClr val="004D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30" y="3383056"/>
            <a:ext cx="2128032" cy="5775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630" y="3824396"/>
            <a:ext cx="2045476" cy="10965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255782" y="3455064"/>
            <a:ext cx="1199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err="1">
                <a:solidFill>
                  <a:srgbClr val="FDFDF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Holaaa</a:t>
            </a:r>
            <a:r>
              <a:rPr lang="es-SV" sz="1600" dirty="0">
                <a:solidFill>
                  <a:srgbClr val="FDFDF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 :D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589450" y="4064664"/>
            <a:ext cx="1673487" cy="523220"/>
          </a:xfrm>
          <a:prstGeom prst="rect">
            <a:avLst/>
          </a:prstGeom>
          <a:noFill/>
          <a:ln>
            <a:solidFill>
              <a:srgbClr val="9B9B9B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dirty="0">
                <a:solidFill>
                  <a:srgbClr val="FDFDF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¡hola! ¿Cómo has </a:t>
            </a:r>
          </a:p>
          <a:p>
            <a:r>
              <a:rPr lang="es-SV" sz="1400" dirty="0">
                <a:solidFill>
                  <a:srgbClr val="FDFDF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estado?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04540" y="2331679"/>
            <a:ext cx="513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¡Mis dudas serán resueltas por un </a:t>
            </a:r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especialista</a:t>
            </a:r>
            <a:r>
              <a:rPr lang="es-SV" sz="3200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  <a:p>
            <a:pPr algn="ctr"/>
            <a:endParaRPr lang="es-SV" sz="32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SV" sz="32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26746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 animBg="1"/>
      <p:bldP spid="6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1"/>
          <a:stretch/>
        </p:blipFill>
        <p:spPr>
          <a:xfrm>
            <a:off x="3401163" y="1088265"/>
            <a:ext cx="5724525" cy="5769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2A788F-E010-4025-8D0C-A6D9D8711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9" y="5924293"/>
            <a:ext cx="1582996" cy="601224"/>
          </a:xfrm>
          <a:prstGeom prst="rect">
            <a:avLst/>
          </a:prstGeom>
        </p:spPr>
      </p:pic>
      <p:sp>
        <p:nvSpPr>
          <p:cNvPr id="40" name="Título 1"/>
          <p:cNvSpPr txBox="1">
            <a:spLocks/>
          </p:cNvSpPr>
          <p:nvPr/>
        </p:nvSpPr>
        <p:spPr>
          <a:xfrm>
            <a:off x="150959" y="73603"/>
            <a:ext cx="6943164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Quiero hacerme la prueba</a:t>
            </a:r>
            <a:endParaRPr lang="es-SV" sz="32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50959" y="652449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VIH</a:t>
            </a:r>
            <a:endParaRPr lang="en-GB" sz="2800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159877" y="2881518"/>
            <a:ext cx="2034861" cy="2308667"/>
          </a:xfrm>
          <a:prstGeom prst="rect">
            <a:avLst/>
          </a:prstGeom>
          <a:solidFill>
            <a:srgbClr val="FDFDFE"/>
          </a:solidFill>
          <a:ln>
            <a:solidFill>
              <a:srgbClr val="FDFD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Rectángulo 6"/>
          <p:cNvSpPr/>
          <p:nvPr/>
        </p:nvSpPr>
        <p:spPr>
          <a:xfrm>
            <a:off x="4082603" y="1918823"/>
            <a:ext cx="2215166" cy="772732"/>
          </a:xfrm>
          <a:prstGeom prst="rect">
            <a:avLst/>
          </a:prstGeom>
          <a:solidFill>
            <a:srgbClr val="EFEAE4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4" t="788" r="16391" b="5901"/>
          <a:stretch/>
        </p:blipFill>
        <p:spPr>
          <a:xfrm>
            <a:off x="4082603" y="2240924"/>
            <a:ext cx="2215166" cy="3593206"/>
          </a:xfrm>
          <a:prstGeom prst="rect">
            <a:avLst/>
          </a:prstGeom>
        </p:spPr>
      </p:pic>
      <p:sp>
        <p:nvSpPr>
          <p:cNvPr id="8" name="Arco 7"/>
          <p:cNvSpPr/>
          <p:nvPr/>
        </p:nvSpPr>
        <p:spPr>
          <a:xfrm rot="18751202">
            <a:off x="5580670" y="2643547"/>
            <a:ext cx="2640863" cy="2364220"/>
          </a:xfrm>
          <a:prstGeom prst="arc">
            <a:avLst>
              <a:gd name="adj1" fmla="val 15349967"/>
              <a:gd name="adj2" fmla="val 2032676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9" name="Arco 48"/>
          <p:cNvSpPr/>
          <p:nvPr/>
        </p:nvSpPr>
        <p:spPr>
          <a:xfrm rot="13669971" flipV="1">
            <a:off x="1704558" y="3556085"/>
            <a:ext cx="2614768" cy="2791720"/>
          </a:xfrm>
          <a:prstGeom prst="arc">
            <a:avLst>
              <a:gd name="adj1" fmla="val 15349967"/>
              <a:gd name="adj2" fmla="val 2032676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0" name="Arco 49"/>
          <p:cNvSpPr/>
          <p:nvPr/>
        </p:nvSpPr>
        <p:spPr>
          <a:xfrm rot="20237084">
            <a:off x="4817426" y="4312902"/>
            <a:ext cx="3819871" cy="2364220"/>
          </a:xfrm>
          <a:prstGeom prst="arc">
            <a:avLst>
              <a:gd name="adj1" fmla="val 15349967"/>
              <a:gd name="adj2" fmla="val 2032676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CuadroTexto 10"/>
          <p:cNvSpPr txBox="1"/>
          <p:nvPr/>
        </p:nvSpPr>
        <p:spPr>
          <a:xfrm>
            <a:off x="7387040" y="2214724"/>
            <a:ext cx="3477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>
                <a:solidFill>
                  <a:srgbClr val="1C70B4"/>
                </a:solidFill>
              </a:rPr>
              <a:t>La geolocalización indicará cuál centro de atención me queda más cerca para realizarme la prueba (público o privado)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363585" y="3511855"/>
            <a:ext cx="2252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600" dirty="0">
                <a:solidFill>
                  <a:srgbClr val="1C70B4"/>
                </a:solidFill>
              </a:rPr>
              <a:t>El lugar seleccionado tendrá la información del médico/centro de servicio, teléfono, horarios o correo electrónico 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8007568" y="4028615"/>
            <a:ext cx="3477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>
                <a:solidFill>
                  <a:srgbClr val="1C70B4"/>
                </a:solidFill>
              </a:rPr>
              <a:t>Se programará cita a través de un formulario y el centro/médico será notificado</a:t>
            </a:r>
          </a:p>
        </p:txBody>
      </p:sp>
    </p:spTree>
    <p:extLst>
      <p:ext uri="{BB962C8B-B14F-4D97-AF65-F5344CB8AC3E}">
        <p14:creationId xmlns:p14="http://schemas.microsoft.com/office/powerpoint/2010/main" val="1471020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7" grpId="0" animBg="1"/>
      <p:bldP spid="8" grpId="0" animBg="1"/>
      <p:bldP spid="49" grpId="0" animBg="1"/>
      <p:bldP spid="50" grpId="0" animBg="1"/>
      <p:bldP spid="11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2A788F-E010-4025-8D0C-A6D9D8711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9" y="5924293"/>
            <a:ext cx="1582996" cy="60122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0FC5978-DB1B-4606-BA48-B6096C1DED67}"/>
              </a:ext>
            </a:extLst>
          </p:cNvPr>
          <p:cNvCxnSpPr/>
          <p:nvPr/>
        </p:nvCxnSpPr>
        <p:spPr>
          <a:xfrm>
            <a:off x="5868515" y="3432294"/>
            <a:ext cx="1299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09E3490-5936-4DBC-B057-141FB69BC87D}"/>
              </a:ext>
            </a:extLst>
          </p:cNvPr>
          <p:cNvCxnSpPr>
            <a:cxnSpLocks/>
          </p:cNvCxnSpPr>
          <p:nvPr/>
        </p:nvCxnSpPr>
        <p:spPr>
          <a:xfrm flipV="1">
            <a:off x="4751672" y="2424923"/>
            <a:ext cx="31899" cy="261452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7676311-41CE-4AB2-A2F3-D041D8BC4C97}"/>
              </a:ext>
            </a:extLst>
          </p:cNvPr>
          <p:cNvCxnSpPr>
            <a:cxnSpLocks/>
          </p:cNvCxnSpPr>
          <p:nvPr/>
        </p:nvCxnSpPr>
        <p:spPr>
          <a:xfrm>
            <a:off x="8816454" y="1743652"/>
            <a:ext cx="1546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FC01F21-4C86-466C-96B3-EB7C54E1E374}"/>
              </a:ext>
            </a:extLst>
          </p:cNvPr>
          <p:cNvCxnSpPr>
            <a:cxnSpLocks/>
          </p:cNvCxnSpPr>
          <p:nvPr/>
        </p:nvCxnSpPr>
        <p:spPr>
          <a:xfrm flipV="1">
            <a:off x="5665886" y="3577956"/>
            <a:ext cx="0" cy="444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9FBC5A9-0DE7-48E5-8A7B-AD43DF551AE3}"/>
              </a:ext>
            </a:extLst>
          </p:cNvPr>
          <p:cNvSpPr/>
          <p:nvPr/>
        </p:nvSpPr>
        <p:spPr>
          <a:xfrm>
            <a:off x="3323739" y="3134003"/>
            <a:ext cx="1219201" cy="616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Ingreso aplicación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3B1AFE2-06A5-4DD4-9C05-D4E5DF98A2C5}"/>
              </a:ext>
            </a:extLst>
          </p:cNvPr>
          <p:cNvCxnSpPr/>
          <p:nvPr/>
        </p:nvCxnSpPr>
        <p:spPr>
          <a:xfrm>
            <a:off x="4366476" y="3432294"/>
            <a:ext cx="1299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84C441-EBAF-4C5E-945C-79DCC6277F4C}"/>
              </a:ext>
            </a:extLst>
          </p:cNvPr>
          <p:cNvSpPr/>
          <p:nvPr/>
        </p:nvSpPr>
        <p:spPr>
          <a:xfrm>
            <a:off x="5016181" y="4020276"/>
            <a:ext cx="1299410" cy="6259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CUI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C0492A6-85FF-466E-805E-DD8EF3FBCB73}"/>
              </a:ext>
            </a:extLst>
          </p:cNvPr>
          <p:cNvCxnSpPr>
            <a:cxnSpLocks/>
          </p:cNvCxnSpPr>
          <p:nvPr/>
        </p:nvCxnSpPr>
        <p:spPr>
          <a:xfrm flipV="1">
            <a:off x="7438537" y="2825937"/>
            <a:ext cx="0" cy="1196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C9C5A27-1071-4EF1-82AD-DC9019056ADA}"/>
              </a:ext>
            </a:extLst>
          </p:cNvPr>
          <p:cNvSpPr/>
          <p:nvPr/>
        </p:nvSpPr>
        <p:spPr>
          <a:xfrm>
            <a:off x="6780810" y="4020275"/>
            <a:ext cx="1299410" cy="6259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B)    Público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D4F281F-5FC1-4A0E-8BC5-D95A6B13FC67}"/>
              </a:ext>
            </a:extLst>
          </p:cNvPr>
          <p:cNvSpPr/>
          <p:nvPr/>
        </p:nvSpPr>
        <p:spPr>
          <a:xfrm>
            <a:off x="8614697" y="1366850"/>
            <a:ext cx="1299410" cy="625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Programa cita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D6123A1-5997-4F5B-8BDE-92B053FD9BFE}"/>
              </a:ext>
            </a:extLst>
          </p:cNvPr>
          <p:cNvSpPr/>
          <p:nvPr/>
        </p:nvSpPr>
        <p:spPr>
          <a:xfrm>
            <a:off x="897324" y="3976425"/>
            <a:ext cx="1299410" cy="616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Población Clave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04BEB29-6DF8-4973-9826-9FB2CEC34A98}"/>
              </a:ext>
            </a:extLst>
          </p:cNvPr>
          <p:cNvSpPr/>
          <p:nvPr/>
        </p:nvSpPr>
        <p:spPr>
          <a:xfrm>
            <a:off x="897324" y="4709850"/>
            <a:ext cx="1299410" cy="6259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Aliado (Público/</a:t>
            </a:r>
          </a:p>
          <a:p>
            <a:pPr algn="ctr"/>
            <a:r>
              <a:rPr lang="es-SV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privado)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52B52E1-BA1E-4F7E-8E49-5BDAFD84C5F4}"/>
              </a:ext>
            </a:extLst>
          </p:cNvPr>
          <p:cNvSpPr/>
          <p:nvPr/>
        </p:nvSpPr>
        <p:spPr>
          <a:xfrm>
            <a:off x="225579" y="3134003"/>
            <a:ext cx="2641327" cy="23432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Responsable de acciones</a:t>
            </a:r>
          </a:p>
          <a:p>
            <a:pPr algn="ctr"/>
            <a:endParaRPr lang="es-SV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SV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SV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SV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SV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SV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SV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SV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7D014B8-BC07-48D0-8469-5AE1CA5A3ABD}"/>
              </a:ext>
            </a:extLst>
          </p:cNvPr>
          <p:cNvSpPr txBox="1"/>
          <p:nvPr/>
        </p:nvSpPr>
        <p:spPr>
          <a:xfrm>
            <a:off x="3907897" y="5213977"/>
            <a:ext cx="193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dirty="0">
                <a:latin typeface="Helvetica" panose="020B0604020202020204" pitchFamily="34" charset="0"/>
                <a:cs typeface="Helvetica" panose="020B0604020202020204" pitchFamily="34" charset="0"/>
              </a:rPr>
              <a:t>Formulario/juego o método para filtrar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4C4C70D-4BBE-4E3E-B572-93022314D5FE}"/>
              </a:ext>
            </a:extLst>
          </p:cNvPr>
          <p:cNvSpPr/>
          <p:nvPr/>
        </p:nvSpPr>
        <p:spPr>
          <a:xfrm>
            <a:off x="5016181" y="3114408"/>
            <a:ext cx="1299410" cy="625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Toma de datos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C9C5A27-1071-4EF1-82AD-DC9019056ADA}"/>
              </a:ext>
            </a:extLst>
          </p:cNvPr>
          <p:cNvSpPr/>
          <p:nvPr/>
        </p:nvSpPr>
        <p:spPr>
          <a:xfrm>
            <a:off x="6788832" y="2194441"/>
            <a:ext cx="1299410" cy="6259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UcParenR"/>
            </a:pPr>
            <a:r>
              <a:rPr lang="es-SV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Privado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C8A62FA-A535-4920-81F7-CFCC1B4A928E}"/>
              </a:ext>
            </a:extLst>
          </p:cNvPr>
          <p:cNvSpPr/>
          <p:nvPr/>
        </p:nvSpPr>
        <p:spPr>
          <a:xfrm>
            <a:off x="6788832" y="3114408"/>
            <a:ext cx="1299410" cy="625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¿Dónde hacerse la prueba?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C0492A6-85FF-466E-805E-DD8EF3FBCB73}"/>
              </a:ext>
            </a:extLst>
          </p:cNvPr>
          <p:cNvCxnSpPr>
            <a:cxnSpLocks/>
          </p:cNvCxnSpPr>
          <p:nvPr/>
        </p:nvCxnSpPr>
        <p:spPr>
          <a:xfrm flipV="1">
            <a:off x="10916741" y="1837875"/>
            <a:ext cx="0" cy="3006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7B011AA-AA02-40E0-9DD7-D59D24A61595}"/>
              </a:ext>
            </a:extLst>
          </p:cNvPr>
          <p:cNvSpPr/>
          <p:nvPr/>
        </p:nvSpPr>
        <p:spPr>
          <a:xfrm>
            <a:off x="10267036" y="1384730"/>
            <a:ext cx="1299410" cy="6259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Médico recibe usuario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7B011AA-AA02-40E0-9DD7-D59D24A61595}"/>
              </a:ext>
            </a:extLst>
          </p:cNvPr>
          <p:cNvSpPr/>
          <p:nvPr/>
        </p:nvSpPr>
        <p:spPr>
          <a:xfrm>
            <a:off x="10271050" y="2253660"/>
            <a:ext cx="1299410" cy="6259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Médico interviene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7B011AA-AA02-40E0-9DD7-D59D24A61595}"/>
              </a:ext>
            </a:extLst>
          </p:cNvPr>
          <p:cNvSpPr/>
          <p:nvPr/>
        </p:nvSpPr>
        <p:spPr>
          <a:xfrm>
            <a:off x="10267036" y="3110750"/>
            <a:ext cx="1299410" cy="6259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Médico brinda consejería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7B011AA-AA02-40E0-9DD7-D59D24A61595}"/>
              </a:ext>
            </a:extLst>
          </p:cNvPr>
          <p:cNvSpPr/>
          <p:nvPr/>
        </p:nvSpPr>
        <p:spPr>
          <a:xfrm>
            <a:off x="10267036" y="3944348"/>
            <a:ext cx="1299410" cy="6259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Realizar prueba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009E3490-5936-4DBC-B057-141FB69BC87D}"/>
              </a:ext>
            </a:extLst>
          </p:cNvPr>
          <p:cNvCxnSpPr>
            <a:cxnSpLocks/>
          </p:cNvCxnSpPr>
          <p:nvPr/>
        </p:nvCxnSpPr>
        <p:spPr>
          <a:xfrm flipH="1">
            <a:off x="10057856" y="347289"/>
            <a:ext cx="41993" cy="5492665"/>
          </a:xfrm>
          <a:prstGeom prst="line">
            <a:avLst/>
          </a:prstGeom>
          <a:ln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10299124" y="396452"/>
            <a:ext cx="110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/>
              <a:t>Proceso Offline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827278" y="567975"/>
            <a:ext cx="110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/>
              <a:t>Proceso Online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B7B011AA-AA02-40E0-9DD7-D59D24A61595}"/>
              </a:ext>
            </a:extLst>
          </p:cNvPr>
          <p:cNvSpPr/>
          <p:nvPr/>
        </p:nvSpPr>
        <p:spPr>
          <a:xfrm>
            <a:off x="10267036" y="4767267"/>
            <a:ext cx="1299410" cy="6259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Seguimiento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4C0492A6-85FF-466E-805E-DD8EF3FBCB73}"/>
              </a:ext>
            </a:extLst>
          </p:cNvPr>
          <p:cNvCxnSpPr>
            <a:cxnSpLocks/>
          </p:cNvCxnSpPr>
          <p:nvPr/>
        </p:nvCxnSpPr>
        <p:spPr>
          <a:xfrm flipV="1">
            <a:off x="9249148" y="1042783"/>
            <a:ext cx="0" cy="795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7B011AA-AA02-40E0-9DD7-D59D24A61595}"/>
              </a:ext>
            </a:extLst>
          </p:cNvPr>
          <p:cNvSpPr/>
          <p:nvPr/>
        </p:nvSpPr>
        <p:spPr>
          <a:xfrm>
            <a:off x="8559172" y="406177"/>
            <a:ext cx="1299410" cy="6259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Médico es notificado vía</a:t>
            </a:r>
          </a:p>
          <a:p>
            <a:pPr algn="ctr"/>
            <a:r>
              <a:rPr lang="es-SV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e-mail</a:t>
            </a:r>
          </a:p>
        </p:txBody>
      </p:sp>
      <p:sp>
        <p:nvSpPr>
          <p:cNvPr id="40" name="Título 1"/>
          <p:cNvSpPr txBox="1">
            <a:spLocks/>
          </p:cNvSpPr>
          <p:nvPr/>
        </p:nvSpPr>
        <p:spPr>
          <a:xfrm>
            <a:off x="150959" y="73603"/>
            <a:ext cx="6943164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Quiero hacerme la prueba</a:t>
            </a:r>
            <a:endParaRPr lang="es-SV" sz="32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311380" y="691086"/>
            <a:ext cx="5702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en-US" sz="2800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propuesto</a:t>
            </a:r>
            <a:r>
              <a:rPr lang="en-US" sz="2800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Apartado</a:t>
            </a:r>
            <a:r>
              <a:rPr lang="en-US" sz="2800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VIH)</a:t>
            </a:r>
            <a:endParaRPr lang="en-GB" sz="2800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7D014B8-BC07-48D0-8469-5AE1CA5A3ABD}"/>
              </a:ext>
            </a:extLst>
          </p:cNvPr>
          <p:cNvSpPr txBox="1"/>
          <p:nvPr/>
        </p:nvSpPr>
        <p:spPr>
          <a:xfrm>
            <a:off x="2312217" y="6143741"/>
            <a:ext cx="805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dirty="0">
                <a:latin typeface="Helvetica" panose="020B0604020202020204" pitchFamily="34" charset="0"/>
                <a:cs typeface="Helvetica" panose="020B0604020202020204" pitchFamily="34" charset="0"/>
              </a:rPr>
              <a:t>*La aplicación tendrá una interfaz tanto para el médico o contacto del laboratorio, como usuario.</a:t>
            </a:r>
          </a:p>
          <a:p>
            <a:pPr algn="ctr"/>
            <a:r>
              <a:rPr lang="es-SV" sz="1200" dirty="0">
                <a:latin typeface="Helvetica" panose="020B0604020202020204" pitchFamily="34" charset="0"/>
                <a:cs typeface="Helvetica" panose="020B0604020202020204" pitchFamily="34" charset="0"/>
              </a:rPr>
              <a:t>**La geolocalización incluirá datos del lugar seleccionado (dirección, horarios, teléfonos, contactos, servicios </a:t>
            </a:r>
            <a:r>
              <a:rPr lang="es-SV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etc</a:t>
            </a:r>
            <a:r>
              <a:rPr lang="es-SV" sz="12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pPr algn="ctr"/>
            <a:r>
              <a:rPr lang="es-SV" sz="1200" dirty="0">
                <a:latin typeface="Helvetica" panose="020B0604020202020204" pitchFamily="34" charset="0"/>
                <a:cs typeface="Helvetica" panose="020B0604020202020204" pitchFamily="34" charset="0"/>
              </a:rPr>
              <a:t>***Se verificará si es factible el uso de geolocalización para unidades móviles.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C0492A6-85FF-466E-805E-DD8EF3FBCB73}"/>
              </a:ext>
            </a:extLst>
          </p:cNvPr>
          <p:cNvCxnSpPr>
            <a:cxnSpLocks/>
          </p:cNvCxnSpPr>
          <p:nvPr/>
        </p:nvCxnSpPr>
        <p:spPr>
          <a:xfrm flipV="1">
            <a:off x="7438537" y="4646254"/>
            <a:ext cx="0" cy="49887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6C9C5A27-1071-4EF1-82AD-DC9019056ADA}"/>
              </a:ext>
            </a:extLst>
          </p:cNvPr>
          <p:cNvSpPr/>
          <p:nvPr/>
        </p:nvSpPr>
        <p:spPr>
          <a:xfrm>
            <a:off x="6660909" y="5213977"/>
            <a:ext cx="1555255" cy="625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05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Geolocalización de clínicas, hospitales del sistema público cercanos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75" y="5256740"/>
            <a:ext cx="464328" cy="464328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6C9C5A27-1071-4EF1-82AD-DC9019056ADA}"/>
              </a:ext>
            </a:extLst>
          </p:cNvPr>
          <p:cNvSpPr/>
          <p:nvPr/>
        </p:nvSpPr>
        <p:spPr>
          <a:xfrm>
            <a:off x="6641853" y="1200205"/>
            <a:ext cx="1555255" cy="625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05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Geolocalización de clínicas, hospitales del sistema privado cercanos</a:t>
            </a: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15" y="1231733"/>
            <a:ext cx="464328" cy="464328"/>
          </a:xfrm>
          <a:prstGeom prst="rect">
            <a:avLst/>
          </a:prstGeom>
        </p:spPr>
      </p:pic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4C0492A6-85FF-466E-805E-DD8EF3FBCB73}"/>
              </a:ext>
            </a:extLst>
          </p:cNvPr>
          <p:cNvCxnSpPr>
            <a:cxnSpLocks/>
          </p:cNvCxnSpPr>
          <p:nvPr/>
        </p:nvCxnSpPr>
        <p:spPr>
          <a:xfrm>
            <a:off x="7419481" y="1898028"/>
            <a:ext cx="0" cy="296413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4C0492A6-85FF-466E-805E-DD8EF3FBCB73}"/>
              </a:ext>
            </a:extLst>
          </p:cNvPr>
          <p:cNvCxnSpPr>
            <a:cxnSpLocks/>
          </p:cNvCxnSpPr>
          <p:nvPr/>
        </p:nvCxnSpPr>
        <p:spPr>
          <a:xfrm flipH="1" flipV="1">
            <a:off x="8105861" y="1527798"/>
            <a:ext cx="592103" cy="19147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2549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ítulo 1"/>
          <p:cNvSpPr txBox="1">
            <a:spLocks/>
          </p:cNvSpPr>
          <p:nvPr/>
        </p:nvSpPr>
        <p:spPr>
          <a:xfrm>
            <a:off x="150959" y="73603"/>
            <a:ext cx="6943164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Chat/foro</a:t>
            </a:r>
            <a:endParaRPr lang="es-SV" sz="32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93071" y="2414566"/>
            <a:ext cx="513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¡Un foro de colaboración, en donde mis </a:t>
            </a:r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consultas</a:t>
            </a:r>
            <a:r>
              <a:rPr lang="es-SV" sz="3200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servirán a otros!</a:t>
            </a:r>
          </a:p>
          <a:p>
            <a:pPr algn="just"/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SV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69" y="213511"/>
            <a:ext cx="8859318" cy="6644489"/>
          </a:xfrm>
          <a:prstGeom prst="rect">
            <a:avLst/>
          </a:prstGeom>
        </p:spPr>
      </p:pic>
      <p:sp>
        <p:nvSpPr>
          <p:cNvPr id="7" name="Proceso alternativo 6"/>
          <p:cNvSpPr/>
          <p:nvPr/>
        </p:nvSpPr>
        <p:spPr>
          <a:xfrm>
            <a:off x="7262038" y="1041991"/>
            <a:ext cx="2372356" cy="5042209"/>
          </a:xfrm>
          <a:prstGeom prst="flowChartAlternateProcess">
            <a:avLst/>
          </a:prstGeom>
          <a:solidFill>
            <a:srgbClr val="004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Proceso alternativo 13"/>
          <p:cNvSpPr/>
          <p:nvPr/>
        </p:nvSpPr>
        <p:spPr>
          <a:xfrm>
            <a:off x="7365081" y="2475796"/>
            <a:ext cx="2221187" cy="436729"/>
          </a:xfrm>
          <a:prstGeom prst="flowChartAlternateProcess">
            <a:avLst/>
          </a:prstGeom>
          <a:solidFill>
            <a:srgbClr val="FFC400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400" b="1" dirty="0"/>
          </a:p>
        </p:txBody>
      </p:sp>
      <p:sp>
        <p:nvSpPr>
          <p:cNvPr id="13" name="Elipse 12"/>
          <p:cNvSpPr/>
          <p:nvPr/>
        </p:nvSpPr>
        <p:spPr>
          <a:xfrm>
            <a:off x="7399953" y="2499200"/>
            <a:ext cx="389920" cy="389920"/>
          </a:xfrm>
          <a:prstGeom prst="ellipse">
            <a:avLst/>
          </a:prstGeom>
          <a:solidFill>
            <a:srgbClr val="9B9B9B"/>
          </a:solidFill>
          <a:ln>
            <a:solidFill>
              <a:srgbClr val="9B9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Proceso alternativo 16"/>
          <p:cNvSpPr/>
          <p:nvPr/>
        </p:nvSpPr>
        <p:spPr>
          <a:xfrm>
            <a:off x="7562482" y="3077432"/>
            <a:ext cx="2023786" cy="436729"/>
          </a:xfrm>
          <a:prstGeom prst="flowChartAlternateProcess">
            <a:avLst/>
          </a:prstGeom>
          <a:solidFill>
            <a:srgbClr val="74D8F1"/>
          </a:solidFill>
          <a:ln>
            <a:solidFill>
              <a:srgbClr val="74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400" b="1" dirty="0"/>
          </a:p>
        </p:txBody>
      </p:sp>
      <p:sp>
        <p:nvSpPr>
          <p:cNvPr id="18" name="Elipse 17"/>
          <p:cNvSpPr/>
          <p:nvPr/>
        </p:nvSpPr>
        <p:spPr>
          <a:xfrm>
            <a:off x="9157521" y="3100836"/>
            <a:ext cx="389920" cy="389920"/>
          </a:xfrm>
          <a:prstGeom prst="ellipse">
            <a:avLst/>
          </a:prstGeom>
          <a:solidFill>
            <a:srgbClr val="FFC4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Proceso alternativo 18"/>
          <p:cNvSpPr/>
          <p:nvPr/>
        </p:nvSpPr>
        <p:spPr>
          <a:xfrm>
            <a:off x="7365081" y="3707228"/>
            <a:ext cx="2221187" cy="436729"/>
          </a:xfrm>
          <a:prstGeom prst="flowChartAlternateProcess">
            <a:avLst/>
          </a:prstGeom>
          <a:solidFill>
            <a:srgbClr val="EF0080"/>
          </a:solidFill>
          <a:ln>
            <a:solidFill>
              <a:srgbClr val="E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400" b="1" dirty="0"/>
          </a:p>
        </p:txBody>
      </p:sp>
      <p:sp>
        <p:nvSpPr>
          <p:cNvPr id="20" name="Elipse 19"/>
          <p:cNvSpPr/>
          <p:nvPr/>
        </p:nvSpPr>
        <p:spPr>
          <a:xfrm>
            <a:off x="7399953" y="3730632"/>
            <a:ext cx="389920" cy="389920"/>
          </a:xfrm>
          <a:prstGeom prst="ellipse">
            <a:avLst/>
          </a:prstGeom>
          <a:solidFill>
            <a:srgbClr val="FDFDFD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1" name="Proceso alternativo 20"/>
          <p:cNvSpPr/>
          <p:nvPr/>
        </p:nvSpPr>
        <p:spPr>
          <a:xfrm>
            <a:off x="7328695" y="4400368"/>
            <a:ext cx="2023786" cy="436729"/>
          </a:xfrm>
          <a:prstGeom prst="flowChartAlternateProcess">
            <a:avLst/>
          </a:prstGeom>
          <a:solidFill>
            <a:srgbClr val="008346"/>
          </a:solidFill>
          <a:ln>
            <a:solidFill>
              <a:srgbClr val="008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400" b="1" dirty="0"/>
          </a:p>
        </p:txBody>
      </p:sp>
      <p:sp>
        <p:nvSpPr>
          <p:cNvPr id="22" name="Elipse 21"/>
          <p:cNvSpPr/>
          <p:nvPr/>
        </p:nvSpPr>
        <p:spPr>
          <a:xfrm>
            <a:off x="7367522" y="4423772"/>
            <a:ext cx="389920" cy="389920"/>
          </a:xfrm>
          <a:prstGeom prst="ellipse">
            <a:avLst/>
          </a:prstGeom>
          <a:solidFill>
            <a:srgbClr val="74D8F1"/>
          </a:solidFill>
          <a:ln>
            <a:solidFill>
              <a:srgbClr val="74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6" name="2 Subtítulo"/>
          <p:cNvSpPr txBox="1">
            <a:spLocks/>
          </p:cNvSpPr>
          <p:nvPr/>
        </p:nvSpPr>
        <p:spPr>
          <a:xfrm>
            <a:off x="7570710" y="1410333"/>
            <a:ext cx="1621851" cy="2021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SV" sz="2000" dirty="0">
                <a:solidFill>
                  <a:schemeClr val="bg1"/>
                </a:solidFill>
                <a:latin typeface="Veneer"/>
              </a:rPr>
              <a:t>Escribe tu pregunta…</a:t>
            </a:r>
            <a:endParaRPr lang="es-SV" sz="2000" dirty="0">
              <a:solidFill>
                <a:schemeClr val="bg1"/>
              </a:solidFill>
              <a:latin typeface="Venee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36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" grpId="0"/>
      <p:bldP spid="14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ítulo 1"/>
          <p:cNvSpPr txBox="1">
            <a:spLocks/>
          </p:cNvSpPr>
          <p:nvPr/>
        </p:nvSpPr>
        <p:spPr>
          <a:xfrm>
            <a:off x="150959" y="73603"/>
            <a:ext cx="6943164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Descuentos</a:t>
            </a:r>
            <a:endParaRPr lang="es-SV" sz="32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725080" y="2516425"/>
            <a:ext cx="494595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¡Queremos que las </a:t>
            </a:r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marcas</a:t>
            </a:r>
            <a:r>
              <a:rPr lang="es-SV" sz="3200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se unan para promover prácticas saludables!</a:t>
            </a:r>
          </a:p>
          <a:p>
            <a:pPr algn="just"/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SV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3" y="627369"/>
            <a:ext cx="5044664" cy="638149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21446507">
            <a:off x="3688898" y="1451150"/>
            <a:ext cx="2177715" cy="3772510"/>
          </a:xfrm>
          <a:prstGeom prst="rect">
            <a:avLst/>
          </a:prstGeom>
          <a:solidFill>
            <a:srgbClr val="004D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989">
            <a:off x="4220972" y="1713962"/>
            <a:ext cx="1051552" cy="1051552"/>
          </a:xfrm>
          <a:prstGeom prst="rect">
            <a:avLst/>
          </a:prstGeom>
        </p:spPr>
      </p:pic>
      <p:sp>
        <p:nvSpPr>
          <p:cNvPr id="9" name="Proceso alternativo 8"/>
          <p:cNvSpPr/>
          <p:nvPr/>
        </p:nvSpPr>
        <p:spPr>
          <a:xfrm rot="21407437">
            <a:off x="4093209" y="3224391"/>
            <a:ext cx="1519551" cy="436729"/>
          </a:xfrm>
          <a:prstGeom prst="flowChartAlternateProcess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b="1" dirty="0" err="1">
                <a:solidFill>
                  <a:schemeClr val="tx1"/>
                </a:solidFill>
              </a:rPr>
              <a:t>cuidomisalud</a:t>
            </a:r>
            <a:endParaRPr lang="es-SV" sz="14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 rot="21405525">
            <a:off x="3795755" y="2646195"/>
            <a:ext cx="1964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1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vas a realizarte la prueba, </a:t>
            </a:r>
          </a:p>
          <a:p>
            <a:pPr algn="ctr"/>
            <a:r>
              <a:rPr lang="es-SV" sz="1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utiliza este código promocional:</a:t>
            </a:r>
          </a:p>
        </p:txBody>
      </p:sp>
      <p:sp>
        <p:nvSpPr>
          <p:cNvPr id="8" name="Flecha a la derecha con bandas 7"/>
          <p:cNvSpPr/>
          <p:nvPr/>
        </p:nvSpPr>
        <p:spPr>
          <a:xfrm rot="21414475">
            <a:off x="10137820" y="4469647"/>
            <a:ext cx="228432" cy="206660"/>
          </a:xfrm>
          <a:prstGeom prst="stripedRightArrow">
            <a:avLst/>
          </a:prstGeom>
          <a:solidFill>
            <a:srgbClr val="FDFD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Flecha a la derecha con bandas 11"/>
          <p:cNvSpPr/>
          <p:nvPr/>
        </p:nvSpPr>
        <p:spPr>
          <a:xfrm rot="10588359">
            <a:off x="8720360" y="4540254"/>
            <a:ext cx="228432" cy="206660"/>
          </a:xfrm>
          <a:prstGeom prst="stripedRightArrow">
            <a:avLst/>
          </a:prstGeom>
          <a:solidFill>
            <a:srgbClr val="FDFD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Rectángulo 12"/>
          <p:cNvSpPr/>
          <p:nvPr/>
        </p:nvSpPr>
        <p:spPr>
          <a:xfrm rot="21440695">
            <a:off x="3790221" y="3974732"/>
            <a:ext cx="21210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9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Marcas comprometidas con la salud: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390">
            <a:off x="4471469" y="4587034"/>
            <a:ext cx="763030" cy="35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6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" grpId="0"/>
      <p:bldP spid="6" grpId="0" animBg="1"/>
      <p:bldP spid="9" grpId="0" animBg="1"/>
      <p:bldP spid="7" grpId="0"/>
      <p:bldP spid="8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ítulo 1"/>
          <p:cNvSpPr txBox="1">
            <a:spLocks/>
          </p:cNvSpPr>
          <p:nvPr/>
        </p:nvSpPr>
        <p:spPr>
          <a:xfrm>
            <a:off x="150959" y="73603"/>
            <a:ext cx="6943164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Contenido</a:t>
            </a:r>
            <a:endParaRPr lang="es-SV" sz="32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b="3453"/>
          <a:stretch/>
        </p:blipFill>
        <p:spPr>
          <a:xfrm flipH="1">
            <a:off x="5882183" y="1214306"/>
            <a:ext cx="6305268" cy="56505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 rot="20126024">
            <a:off x="6798229" y="1854308"/>
            <a:ext cx="2100983" cy="3704494"/>
          </a:xfrm>
          <a:prstGeom prst="rect">
            <a:avLst/>
          </a:prstGeom>
          <a:solidFill>
            <a:srgbClr val="004DBA"/>
          </a:solidFill>
          <a:ln>
            <a:solidFill>
              <a:srgbClr val="1C7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 rot="20220024">
            <a:off x="6898490" y="2334457"/>
            <a:ext cx="1621851" cy="2021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SV" sz="2400" dirty="0">
                <a:solidFill>
                  <a:schemeClr val="bg1"/>
                </a:solidFill>
                <a:latin typeface="Veneer"/>
              </a:rPr>
              <a:t>¿MITO O REALIDAD?</a:t>
            </a:r>
            <a:endParaRPr lang="es-SV" sz="2400" dirty="0">
              <a:solidFill>
                <a:schemeClr val="bg1"/>
              </a:solidFill>
              <a:latin typeface="Veneer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 rot="20152192">
            <a:off x="6777196" y="3237195"/>
            <a:ext cx="221406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SV" sz="1100" dirty="0">
                <a:solidFill>
                  <a:srgbClr val="FDFDFD"/>
                </a:solidFill>
              </a:rPr>
              <a:t>En algunos medios de noticias se </a:t>
            </a:r>
          </a:p>
          <a:p>
            <a:pPr algn="just"/>
            <a:r>
              <a:rPr lang="es-SV" sz="1100" dirty="0">
                <a:solidFill>
                  <a:srgbClr val="FDFDFD"/>
                </a:solidFill>
              </a:rPr>
              <a:t>ha dicho que se ha encontrado la</a:t>
            </a:r>
          </a:p>
          <a:p>
            <a:pPr algn="just"/>
            <a:r>
              <a:rPr lang="es-SV" sz="1100" dirty="0">
                <a:solidFill>
                  <a:srgbClr val="FDFDFD"/>
                </a:solidFill>
              </a:rPr>
              <a:t>cura para el VIH, sin embargo, esto</a:t>
            </a:r>
          </a:p>
          <a:p>
            <a:pPr algn="just"/>
            <a:r>
              <a:rPr lang="es-SV" sz="1100" dirty="0">
                <a:solidFill>
                  <a:srgbClr val="FDFDFD"/>
                </a:solidFill>
              </a:rPr>
              <a:t>pudiera parecer verdad, pero no lo </a:t>
            </a:r>
          </a:p>
          <a:p>
            <a:pPr algn="just"/>
            <a:r>
              <a:rPr lang="es-SV" sz="1100" dirty="0">
                <a:solidFill>
                  <a:srgbClr val="FDFDFD"/>
                </a:solidFill>
              </a:rPr>
              <a:t>es…</a:t>
            </a:r>
          </a:p>
        </p:txBody>
      </p:sp>
      <p:sp>
        <p:nvSpPr>
          <p:cNvPr id="9" name="Proceso alternativo 8"/>
          <p:cNvSpPr/>
          <p:nvPr/>
        </p:nvSpPr>
        <p:spPr>
          <a:xfrm rot="20181796">
            <a:off x="7621119" y="4469821"/>
            <a:ext cx="1519551" cy="436729"/>
          </a:xfrm>
          <a:prstGeom prst="flowChartAlternateProcess">
            <a:avLst/>
          </a:prstGeom>
          <a:solidFill>
            <a:srgbClr val="FFC400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b="1" dirty="0"/>
              <a:t>Seguir leyendo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8512" y="2623793"/>
            <a:ext cx="5130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¡Crearemos contenido de </a:t>
            </a:r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interés</a:t>
            </a:r>
            <a:r>
              <a:rPr lang="es-SV" sz="3200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para nuestra comunidad! </a:t>
            </a:r>
          </a:p>
          <a:p>
            <a:pPr algn="ctr"/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39333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  <p:bldP spid="6" grpId="0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04DF037-C7E2-450B-806F-F33D2CF21F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70" y="-908688"/>
            <a:ext cx="12187066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33" y="2091186"/>
            <a:ext cx="7045734" cy="26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6564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17833F-165D-4B42-909E-3D6DDEA302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6943908"/>
            <a:ext cx="1218706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627" y="476109"/>
            <a:ext cx="3269521" cy="814925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rgbClr val="0056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sp>
        <p:nvSpPr>
          <p:cNvPr id="18" name="Marcador de contenido 2"/>
          <p:cNvSpPr>
            <a:spLocks noGrp="1"/>
          </p:cNvSpPr>
          <p:nvPr>
            <p:ph idx="1"/>
          </p:nvPr>
        </p:nvSpPr>
        <p:spPr>
          <a:xfrm>
            <a:off x="741005" y="1861740"/>
            <a:ext cx="5130000" cy="330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General</a:t>
            </a:r>
          </a:p>
          <a:p>
            <a:pPr marL="0" indent="0">
              <a:buNone/>
            </a:pPr>
            <a:endParaRPr lang="es-SV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SV" sz="2000" dirty="0">
                <a:latin typeface="Helvetica" panose="020B0604020202020204" pitchFamily="34" charset="0"/>
                <a:cs typeface="Helvetica" panose="020B0604020202020204" pitchFamily="34" charset="0"/>
              </a:rPr>
              <a:t>Posicionar una aplicación móvil para sistemas Android &amp; </a:t>
            </a:r>
            <a:r>
              <a:rPr lang="es-SV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iOs</a:t>
            </a:r>
            <a:r>
              <a:rPr lang="es-SV" sz="2000" dirty="0">
                <a:latin typeface="Helvetica" panose="020B0604020202020204" pitchFamily="34" charset="0"/>
                <a:cs typeface="Helvetica" panose="020B0604020202020204" pitchFamily="34" charset="0"/>
              </a:rPr>
              <a:t> que garantice el acceso a la educación, información y conexión entre las poblaciones clave del proyecto y entidades públicas o privadas que brindan el servicio de la  prueba del VIH.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272461" y="1861740"/>
            <a:ext cx="5130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/>
            <a:r>
              <a:rPr lang="es-SV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Específicos: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SV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SV" sz="2000" dirty="0">
                <a:latin typeface="Helvetica" panose="020B0604020202020204" pitchFamily="34" charset="0"/>
                <a:cs typeface="Helvetica" panose="020B0604020202020204" pitchFamily="34" charset="0"/>
              </a:rPr>
              <a:t>Alcanzar a las poblaciones clave a través de tácticas de promoción, en especial acciones digitales.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SV" sz="2000" dirty="0">
                <a:latin typeface="Helvetica" panose="020B0604020202020204" pitchFamily="34" charset="0"/>
                <a:cs typeface="Helvetica" panose="020B0604020202020204" pitchFamily="34" charset="0"/>
              </a:rPr>
              <a:t>Crear un espacio de educación y prevención para todo el interesado o interesada en ampliar sus conocimientos sobre VIH y otras ITS.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SV" sz="2000" dirty="0">
                <a:latin typeface="Helvetica" panose="020B0604020202020204" pitchFamily="34" charset="0"/>
                <a:cs typeface="Helvetica" panose="020B0604020202020204" pitchFamily="34" charset="0"/>
              </a:rPr>
              <a:t>Concretar pruebas de VIH en la aplicación con confidencialidad y con mayor interés en los HSH. </a:t>
            </a:r>
            <a:endParaRPr lang="es-SV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SV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35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17833F-165D-4B42-909E-3D6DDEA302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9" name="7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C2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11" name="Picture 2" descr="C:\Users\agiolitti.SVPLAN\Documents\Trabajo\COMUNICACIONES\Lineamiento Corporativo PlanBIIAG\Plan\2015\Flag\Flag Sin Fondo\Flag Mediana (Para resaltar una palabra con 6-9 letras)\Flag Azu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" y="4930314"/>
            <a:ext cx="3614219" cy="12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3 Título"/>
          <p:cNvSpPr>
            <a:spLocks noGrp="1"/>
          </p:cNvSpPr>
          <p:nvPr>
            <p:ph type="title"/>
          </p:nvPr>
        </p:nvSpPr>
        <p:spPr>
          <a:xfrm>
            <a:off x="657366" y="3401616"/>
            <a:ext cx="7992888" cy="3456384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s-ES" sz="8800" dirty="0">
                <a:solidFill>
                  <a:schemeClr val="bg1"/>
                </a:solidFill>
              </a:rPr>
              <a:t>NUESTRO </a:t>
            </a:r>
            <a:br>
              <a:rPr lang="es-ES" sz="8800" dirty="0">
                <a:solidFill>
                  <a:schemeClr val="bg1"/>
                </a:solidFill>
              </a:rPr>
            </a:br>
            <a:r>
              <a:rPr lang="es-ES" sz="8800" dirty="0">
                <a:solidFill>
                  <a:schemeClr val="bg1"/>
                </a:solidFill>
              </a:rPr>
              <a:t>PÚBLICO</a:t>
            </a:r>
            <a:endParaRPr lang="es-SV" sz="8800" dirty="0">
              <a:solidFill>
                <a:srgbClr val="2070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169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921" y="348264"/>
            <a:ext cx="4187932" cy="814925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Enfoque</a:t>
            </a:r>
            <a:endParaRPr lang="es-SV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08921" y="1029805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n-GB" sz="2800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38" y="2236750"/>
            <a:ext cx="2550019" cy="25500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5" y="2197588"/>
            <a:ext cx="2550019" cy="255001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094900" y="4725213"/>
            <a:ext cx="2055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/>
              <a:t>80% HSH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37915" y="4663658"/>
            <a:ext cx="1365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b="1" dirty="0"/>
              <a:t>20%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96452" y="4725213"/>
            <a:ext cx="322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/>
              <a:t>Sexo</a:t>
            </a:r>
          </a:p>
          <a:p>
            <a:r>
              <a:rPr lang="es-SV" sz="1600" b="1" dirty="0"/>
              <a:t>Transaccional</a:t>
            </a:r>
          </a:p>
        </p:txBody>
      </p:sp>
    </p:spTree>
    <p:extLst>
      <p:ext uri="{BB962C8B-B14F-4D97-AF65-F5344CB8AC3E}">
        <p14:creationId xmlns:p14="http://schemas.microsoft.com/office/powerpoint/2010/main" val="11947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921" y="348264"/>
            <a:ext cx="4187932" cy="814925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Omar Martínez</a:t>
            </a:r>
            <a:endParaRPr lang="es-SV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42500" y="1629897"/>
            <a:ext cx="52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>
                <a:latin typeface="Helvetica" panose="020B0604020202020204" pitchFamily="34" charset="0"/>
                <a:cs typeface="Helvetica" panose="020B0604020202020204" pitchFamily="34" charset="0"/>
              </a:rPr>
              <a:t>Omar Martínez es un chico de 26 años (18-35). Actualmente estudia en la Universidad Francisco Gavidia y es egresado de la carrera de Administración de Empresas. </a:t>
            </a:r>
          </a:p>
          <a:p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SV" sz="1600" dirty="0">
                <a:latin typeface="Helvetica" panose="020B0604020202020204" pitchFamily="34" charset="0"/>
                <a:cs typeface="Helvetica" panose="020B0604020202020204" pitchFamily="34" charset="0"/>
              </a:rPr>
              <a:t>Tiene carro, pero a veces viaja en UBER y trabaja medio tiempo en </a:t>
            </a:r>
            <a:r>
              <a:rPr lang="es-SV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Teleperformance</a:t>
            </a:r>
            <a:r>
              <a:rPr lang="es-SV" sz="1600" dirty="0">
                <a:latin typeface="Helvetica" panose="020B0604020202020204" pitchFamily="34" charset="0"/>
                <a:cs typeface="Helvetica" panose="020B0604020202020204" pitchFamily="34" charset="0"/>
              </a:rPr>
              <a:t>, vive en Santa Tecla junto a su familia (mamá, papá y hermanos). Practica </a:t>
            </a:r>
            <a:r>
              <a:rPr lang="es-SV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crossfit</a:t>
            </a:r>
            <a:r>
              <a:rPr lang="es-SV" sz="1600" dirty="0">
                <a:latin typeface="Helvetica" panose="020B0604020202020204" pitchFamily="34" charset="0"/>
                <a:cs typeface="Helvetica" panose="020B0604020202020204" pitchFamily="34" charset="0"/>
              </a:rPr>
              <a:t> en un gimnasio cerca de su casa. Visita bares, parques, discotecas, centros comerciales, saunas, le encanta el cine y la playa. Se mantiene conectado a través de </a:t>
            </a:r>
            <a:r>
              <a:rPr lang="es-SV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WhatsApp, Facebook, Instagram, </a:t>
            </a:r>
            <a:r>
              <a:rPr lang="es-SV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Tinder</a:t>
            </a:r>
            <a:r>
              <a:rPr lang="es-SV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y </a:t>
            </a:r>
            <a:r>
              <a:rPr lang="es-SV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Grinder</a:t>
            </a:r>
            <a:r>
              <a:rPr lang="es-SV" sz="1600" dirty="0">
                <a:latin typeface="Helvetica" panose="020B0604020202020204" pitchFamily="34" charset="0"/>
                <a:cs typeface="Helvetica" panose="020B0604020202020204" pitchFamily="34" charset="0"/>
              </a:rPr>
              <a:t> (en esta última tiene usualmente encuentros con otros hombres). </a:t>
            </a:r>
          </a:p>
          <a:p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SV" sz="1600" dirty="0">
                <a:latin typeface="Helvetica" panose="020B0604020202020204" pitchFamily="34" charset="0"/>
                <a:cs typeface="Helvetica" panose="020B0604020202020204" pitchFamily="34" charset="0"/>
              </a:rPr>
              <a:t>Sabe el riesgo que se corre si no utiliza preservativo, sin embargo, tiene más dudas pero se siente incómodo al preguntar. Tiene relaciones sexuales casi a diario.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08921" y="1029805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</a:t>
            </a:r>
            <a:r>
              <a:rPr lang="en-US" sz="2800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primario</a:t>
            </a:r>
            <a:endParaRPr lang="en-GB" sz="2800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0933" t="37805" r="60373" b="17397"/>
          <a:stretch/>
        </p:blipFill>
        <p:spPr>
          <a:xfrm>
            <a:off x="7347380" y="897394"/>
            <a:ext cx="3617732" cy="487418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0117615" y="5669374"/>
            <a:ext cx="1072086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SV" sz="28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80%</a:t>
            </a:r>
            <a:endParaRPr lang="es-SV" sz="28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42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08137" y="1163189"/>
            <a:ext cx="5130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SV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SV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SV" sz="1600" dirty="0">
                <a:latin typeface="Helvetica" panose="020B0604020202020204" pitchFamily="34" charset="0"/>
                <a:cs typeface="Helvetica" panose="020B0604020202020204" pitchFamily="34" charset="0"/>
              </a:rPr>
              <a:t>Karla Contreras es una joven de 22 años, estudiante universitaria y vive en la zona metropolitana de San Salvador. </a:t>
            </a:r>
          </a:p>
          <a:p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SV" sz="1600" dirty="0">
                <a:latin typeface="Helvetica" panose="020B0604020202020204" pitchFamily="34" charset="0"/>
                <a:cs typeface="Helvetica" panose="020B0604020202020204" pitchFamily="34" charset="0"/>
              </a:rPr>
              <a:t>Estudia y trabaja medio tiempo; por su condición física tiene varios pretendientes, algunos de estos le ofrecen dinero y regalías para pasar tiempo con ella. </a:t>
            </a:r>
          </a:p>
          <a:p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SV" sz="1600" dirty="0">
                <a:latin typeface="Helvetica" panose="020B0604020202020204" pitchFamily="34" charset="0"/>
                <a:cs typeface="Helvetica" panose="020B0604020202020204" pitchFamily="34" charset="0"/>
              </a:rPr>
              <a:t>A pesar  de parecer que no accede a lo que le ofrecen, ha tenido varios encuentros con algunos y a su vez tiene una pareja estable, quien tiene 15 años más que ella. </a:t>
            </a:r>
          </a:p>
          <a:p>
            <a:endParaRPr lang="es-SV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SV" sz="1600" dirty="0">
                <a:latin typeface="Helvetica" panose="020B0604020202020204" pitchFamily="34" charset="0"/>
                <a:cs typeface="Helvetica" panose="020B0604020202020204" pitchFamily="34" charset="0"/>
              </a:rPr>
              <a:t>Karla conoce poco sobre el VIH y las ITS, sin embargo, siempre trata de protegerse. No se ha realizado la prueba porque no sabe cómo, ni dónde hacérsela, </a:t>
            </a:r>
          </a:p>
          <a:p>
            <a:endParaRPr lang="es-SV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708920" y="348264"/>
            <a:ext cx="6943164" cy="814925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Karla Contreras</a:t>
            </a:r>
            <a:endParaRPr lang="es-SV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08920" y="901579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</a:t>
            </a:r>
            <a:r>
              <a:rPr lang="en-US" sz="2800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secundario</a:t>
            </a:r>
            <a:endParaRPr lang="en-GB" sz="2800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Resultado de imagen para universitaria la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993" t="32031" r="53966" b="17596"/>
          <a:stretch/>
        </p:blipFill>
        <p:spPr>
          <a:xfrm>
            <a:off x="6837354" y="1894158"/>
            <a:ext cx="4230806" cy="373948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117615" y="5669375"/>
            <a:ext cx="950545" cy="484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es-SV" sz="28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20%</a:t>
            </a:r>
            <a:endParaRPr lang="es-SV" sz="28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44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17833F-165D-4B42-909E-3D6DDEA302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9" name="7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C2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11" name="Picture 2" descr="C:\Users\agiolitti.SVPLAN\Documents\Trabajo\COMUNICACIONES\Lineamiento Corporativo PlanBIIAG\Plan\2015\Flag\Flag Sin Fondo\Flag Mediana (Para resaltar una palabra con 6-9 letras)\Flag Azu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" y="4930314"/>
            <a:ext cx="4966500" cy="12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3 Título"/>
          <p:cNvSpPr>
            <a:spLocks noGrp="1"/>
          </p:cNvSpPr>
          <p:nvPr>
            <p:ph type="title"/>
          </p:nvPr>
        </p:nvSpPr>
        <p:spPr>
          <a:xfrm>
            <a:off x="657366" y="3401616"/>
            <a:ext cx="7992888" cy="3456384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s-ES" sz="8800" dirty="0">
                <a:solidFill>
                  <a:schemeClr val="bg1"/>
                </a:solidFill>
              </a:rPr>
              <a:t>CONCEPTO DE</a:t>
            </a:r>
            <a:br>
              <a:rPr lang="es-ES" sz="8800" dirty="0">
                <a:solidFill>
                  <a:schemeClr val="bg1"/>
                </a:solidFill>
              </a:rPr>
            </a:br>
            <a:r>
              <a:rPr lang="es-ES" sz="8800" dirty="0">
                <a:solidFill>
                  <a:schemeClr val="bg1"/>
                </a:solidFill>
              </a:rPr>
              <a:t>APLICACIÓN</a:t>
            </a:r>
            <a:endParaRPr lang="es-SV" sz="8800" dirty="0">
              <a:solidFill>
                <a:srgbClr val="2070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9920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2A788F-E010-4025-8D0C-A6D9D8711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50959" y="217177"/>
            <a:ext cx="6943164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Secciones de la App</a:t>
            </a:r>
            <a:endParaRPr lang="es-SV" sz="32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70909" y="770493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</a:t>
            </a:r>
            <a:endParaRPr lang="en-GB" sz="2800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79995781"/>
              </p:ext>
            </p:extLst>
          </p:nvPr>
        </p:nvGraphicFramePr>
        <p:xfrm>
          <a:off x="2855132" y="1148042"/>
          <a:ext cx="8087934" cy="539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04" y="1484499"/>
            <a:ext cx="443256" cy="44325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76" y="2373360"/>
            <a:ext cx="419657" cy="41965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66" y="3183376"/>
            <a:ext cx="474176" cy="47417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12" y="4047911"/>
            <a:ext cx="469630" cy="46963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9" y="4907900"/>
            <a:ext cx="493189" cy="49318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13" y="5754365"/>
            <a:ext cx="399847" cy="3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44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4D5140-500D-44AF-AD92-22C3CA2D1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24D5140-500D-44AF-AD92-22C3CA2D1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5EBCFC-488C-45EE-AB99-97A71DF99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D5EBCFC-488C-45EE-AB99-97A71DF99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0C2061-E84D-4191-B2ED-EDF83AE74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50C2061-E84D-4191-B2ED-EDF83AE74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942FE9-2A9E-46A7-87AA-CF50A2115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2942FE9-2A9E-46A7-87AA-CF50A2115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85491B-F0DF-4679-B620-654FC1950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685491B-F0DF-4679-B620-654FC1950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6E59DC-568B-434C-8137-3BB77A8E8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8E6E59DC-568B-434C-8137-3BB77A8E8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5BF00C-5987-4AEF-94C7-914DF607A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C95BF00C-5987-4AEF-94C7-914DF607A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D2E3D3-9EE5-416A-BA71-F1BD5CE8A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D4D2E3D3-9EE5-416A-BA71-F1BD5CE8A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D06450-4728-4927-8C94-72474F125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82D06450-4728-4927-8C94-72474F125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DF970C-C9DD-457C-8B49-DC9DB144E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F6DF970C-C9DD-457C-8B49-DC9DB144E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DBD-07F8-4EC9-932D-936AFCB8C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4165DBD-07F8-4EC9-932D-936AFCB8C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281DF4-208F-46B9-B488-9DF1B7D74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C5281DF4-208F-46B9-B488-9DF1B7D74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2D21FE-CBC4-4510-A0E7-2850694A1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882D21FE-CBC4-4510-A0E7-2850694A1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2A788F-E010-4025-8D0C-A6D9D8711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1D0BDED-8674-4A39-A69C-B013C675B81B}"/>
              </a:ext>
            </a:extLst>
          </p:cNvPr>
          <p:cNvSpPr txBox="1">
            <a:spLocks/>
          </p:cNvSpPr>
          <p:nvPr/>
        </p:nvSpPr>
        <p:spPr>
          <a:xfrm>
            <a:off x="1033485" y="1585418"/>
            <a:ext cx="5130000" cy="41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1800" dirty="0">
                <a:latin typeface="Helvetica" panose="020B0604020202020204" pitchFamily="34" charset="0"/>
                <a:cs typeface="Helvetica" panose="020B0604020202020204" pitchFamily="34" charset="0"/>
              </a:rPr>
              <a:t>“Primera aplicación salvadoreña que se preocupa por generar </a:t>
            </a:r>
            <a:r>
              <a:rPr lang="es-SV" sz="1800" b="1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prácticas</a:t>
            </a:r>
            <a:r>
              <a:rPr lang="es-SV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SV" sz="1800" b="1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saludables</a:t>
            </a:r>
            <a:r>
              <a:rPr lang="es-SV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SV" sz="1800" b="1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educación </a:t>
            </a:r>
            <a:r>
              <a:rPr lang="es-SV" sz="1800" dirty="0">
                <a:latin typeface="Helvetica" panose="020B0604020202020204" pitchFamily="34" charset="0"/>
                <a:cs typeface="Helvetica" panose="020B0604020202020204" pitchFamily="34" charset="0"/>
              </a:rPr>
              <a:t>para la 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prevención de VIH/ITS y </a:t>
            </a:r>
            <a:r>
              <a:rPr lang="es-ES" sz="1800" b="1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referencia</a:t>
            </a:r>
            <a:r>
              <a:rPr lang="es-ES" sz="1800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a prueba voluntaria en el sistema público o privado, a través de una plataforma amigable, </a:t>
            </a:r>
            <a:r>
              <a:rPr lang="es-E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responsive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 y </a:t>
            </a:r>
            <a:r>
              <a:rPr lang="es-ES" sz="1800" b="1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confidencial</a:t>
            </a:r>
            <a:r>
              <a:rPr lang="es-ES" sz="1800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a solo un </a:t>
            </a:r>
            <a:r>
              <a:rPr lang="es-ES" sz="1800" b="1" dirty="0" err="1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tap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s-E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 Además cuenta con un </a:t>
            </a:r>
            <a:r>
              <a:rPr lang="es-ES" sz="1800" b="1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chat</a:t>
            </a:r>
            <a:r>
              <a:rPr lang="es-ES" sz="1800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en el que puedes interactuar con un </a:t>
            </a:r>
            <a:r>
              <a:rPr lang="es-ES" sz="1800" b="1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especialista</a:t>
            </a:r>
            <a:r>
              <a:rPr lang="es-ES" sz="1800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y resolver todas tus dudas al respecto; puedes conocer qué tan </a:t>
            </a:r>
            <a:r>
              <a:rPr lang="es-ES" sz="1800" b="1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vulnerable</a:t>
            </a:r>
            <a:r>
              <a:rPr lang="es-ES" sz="1800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eres al VIH a través de nuestro test y disfrutar de todos los </a:t>
            </a:r>
            <a:r>
              <a:rPr lang="es-ES" sz="1800" b="1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descuentos</a:t>
            </a:r>
            <a:r>
              <a:rPr lang="es-ES" sz="1800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de nuestros aliados que se preocupan por la </a:t>
            </a:r>
            <a:r>
              <a:rPr lang="es-ES" sz="1800" b="1" dirty="0">
                <a:solidFill>
                  <a:srgbClr val="004D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salud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 de los salvadoreños”. </a:t>
            </a:r>
            <a:endParaRPr lang="es-SV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0959" y="217177"/>
            <a:ext cx="6943164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32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Declaración Conceptual</a:t>
            </a:r>
            <a:endParaRPr lang="es-SV" sz="32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70909" y="770493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</a:t>
            </a:r>
            <a:endParaRPr lang="en-GB" sz="2800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13" y="1293713"/>
            <a:ext cx="5564287" cy="55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016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13577</TotalTime>
  <Words>881</Words>
  <Application>Microsoft Office PowerPoint</Application>
  <PresentationFormat>Panorámica</PresentationFormat>
  <Paragraphs>148</Paragraphs>
  <Slides>17</Slides>
  <Notes>8</Notes>
  <HiddenSlides>2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Veneer</vt:lpstr>
      <vt:lpstr>Tema de Office</vt:lpstr>
      <vt:lpstr>Presentación de PowerPoint</vt:lpstr>
      <vt:lpstr>Objetivos</vt:lpstr>
      <vt:lpstr>NUESTRO  PÚBLICO</vt:lpstr>
      <vt:lpstr>Enfoque</vt:lpstr>
      <vt:lpstr>Omar Martínez</vt:lpstr>
      <vt:lpstr>Karla Contreras</vt:lpstr>
      <vt:lpstr>CONCEPTO DE APLICACIÓN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Nacional sobre Matrimonio y Uniones Forzadas de Niñas en El Salvador INFORME FINAL</dc:title>
  <dc:creator>Yesenia Segovia</dc:creator>
  <cp:lastModifiedBy>Karla Eugenia Rivera Arévalo</cp:lastModifiedBy>
  <cp:revision>846</cp:revision>
  <dcterms:created xsi:type="dcterms:W3CDTF">2018-11-26T20:42:04Z</dcterms:created>
  <dcterms:modified xsi:type="dcterms:W3CDTF">2019-05-27T15:30:50Z</dcterms:modified>
</cp:coreProperties>
</file>