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64" r:id="rId2"/>
    <p:sldId id="277" r:id="rId3"/>
    <p:sldId id="266" r:id="rId4"/>
    <p:sldId id="281" r:id="rId5"/>
    <p:sldId id="279" r:id="rId6"/>
    <p:sldId id="288" r:id="rId7"/>
    <p:sldId id="292" r:id="rId8"/>
    <p:sldId id="287" r:id="rId9"/>
    <p:sldId id="283" r:id="rId10"/>
    <p:sldId id="289" r:id="rId11"/>
    <p:sldId id="284" r:id="rId12"/>
    <p:sldId id="290" r:id="rId13"/>
    <p:sldId id="285" r:id="rId14"/>
    <p:sldId id="291" r:id="rId15"/>
    <p:sldId id="286" r:id="rId16"/>
    <p:sldId id="282" r:id="rId17"/>
    <p:sldId id="294" r:id="rId18"/>
    <p:sldId id="296" r:id="rId19"/>
    <p:sldId id="293" r:id="rId20"/>
    <p:sldId id="297" r:id="rId21"/>
    <p:sldId id="298" r:id="rId22"/>
    <p:sldId id="295" r:id="rId23"/>
    <p:sldId id="300" r:id="rId24"/>
    <p:sldId id="301" r:id="rId25"/>
    <p:sldId id="299" r:id="rId2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99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1" autoAdjust="0"/>
    <p:restoredTop sz="94660"/>
  </p:normalViewPr>
  <p:slideViewPr>
    <p:cSldViewPr>
      <p:cViewPr>
        <p:scale>
          <a:sx n="66" d="100"/>
          <a:sy n="66" d="100"/>
        </p:scale>
        <p:origin x="146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Hoja1!$C$4</c:f>
              <c:strCache>
                <c:ptCount val="1"/>
                <c:pt idx="0">
                  <c:v>Estimados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Hoja1!$D$4</c:f>
              <c:numCache>
                <c:formatCode>General</c:formatCode>
                <c:ptCount val="1"/>
                <c:pt idx="0">
                  <c:v>24583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6D-4A7F-B45E-91D0C9B77C10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Diagnosticados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Hoja1!$D$5</c:f>
              <c:numCache>
                <c:formatCode>General</c:formatCode>
                <c:ptCount val="1"/>
                <c:pt idx="0">
                  <c:v>18284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6D-4A7F-B45E-91D0C9B77C10}"/>
            </c:ext>
          </c:extLst>
        </c:ser>
        <c:ser>
          <c:idx val="2"/>
          <c:order val="2"/>
          <c:tx>
            <c:strRef>
              <c:f>Hoja1!$C$6</c:f>
              <c:strCache>
                <c:ptCount val="1"/>
                <c:pt idx="0">
                  <c:v>Vinculados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76D-4A7F-B45E-91D0C9B77C10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Hoja1!$D$6</c:f>
              <c:numCache>
                <c:formatCode>General</c:formatCode>
                <c:ptCount val="1"/>
                <c:pt idx="0">
                  <c:v>13530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6D-4A7F-B45E-91D0C9B77C10}"/>
            </c:ext>
          </c:extLst>
        </c:ser>
        <c:ser>
          <c:idx val="3"/>
          <c:order val="3"/>
          <c:tx>
            <c:strRef>
              <c:f>Hoja1!$C$7</c:f>
              <c:strCache>
                <c:ptCount val="1"/>
                <c:pt idx="0">
                  <c:v>Retenidos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232576264856999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76D-4A7F-B45E-91D0C9B77C10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Hoja1!$D$7</c:f>
              <c:numCache>
                <c:formatCode>General</c:formatCode>
                <c:ptCount val="1"/>
                <c:pt idx="0">
                  <c:v>10124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6D-4A7F-B45E-91D0C9B77C10}"/>
            </c:ext>
          </c:extLst>
        </c:ser>
        <c:ser>
          <c:idx val="4"/>
          <c:order val="4"/>
          <c:tx>
            <c:strRef>
              <c:f>Hoja1!$C$8</c:f>
              <c:strCache>
                <c:ptCount val="1"/>
                <c:pt idx="0">
                  <c:v>En TAR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5865146416745771E-3"/>
                  <c:y val="0.20620903460087306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A-076D-4A7F-B45E-91D0C9B77C10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67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Hoja1!$D$8</c:f>
              <c:numCache>
                <c:formatCode>General</c:formatCode>
                <c:ptCount val="1"/>
                <c:pt idx="0">
                  <c:v>9204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6D-4A7F-B45E-91D0C9B77C10}"/>
            </c:ext>
          </c:extLst>
        </c:ser>
        <c:ser>
          <c:idx val="5"/>
          <c:order val="5"/>
          <c:tx>
            <c:strRef>
              <c:f>Hoja1!$C$9</c:f>
              <c:strCache>
                <c:ptCount val="1"/>
                <c:pt idx="0">
                  <c:v>En SV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116519904445753E-3"/>
                  <c:y val="0.20173637169566194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076D-4A7F-B45E-91D0C9B77C10}"/>
                </c:ext>
              </c:extLst>
            </c:dLbl>
            <c:spPr>
              <a:noFill/>
              <a:ln w="1905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Hoja1!$D$9</c:f>
              <c:numCache>
                <c:formatCode>General</c:formatCode>
                <c:ptCount val="1"/>
                <c:pt idx="0">
                  <c:v>7947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6D-4A7F-B45E-91D0C9B77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86189439"/>
        <c:axId val="1"/>
      </c:barChart>
      <c:catAx>
        <c:axId val="148618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14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4764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86189439"/>
        <c:crosses val="autoZero"/>
        <c:crossBetween val="between"/>
      </c:valAx>
      <c:spPr>
        <a:noFill/>
        <a:ln w="19055">
          <a:noFill/>
        </a:ln>
        <a:effectLst/>
      </c:spPr>
    </c:plotArea>
    <c:legend>
      <c:legendPos val="b"/>
      <c:layout/>
      <c:overlay val="0"/>
      <c:spPr>
        <a:noFill/>
        <a:ln w="1905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Hoja1!$C$4</c:f>
              <c:strCache>
                <c:ptCount val="1"/>
                <c:pt idx="0">
                  <c:v>Estimados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Hoja1!$D$4</c:f>
              <c:numCache>
                <c:formatCode>General</c:formatCode>
                <c:ptCount val="1"/>
                <c:pt idx="0">
                  <c:v>24583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2-4A4A-A1EC-79D39ADB4043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Diagnosticados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Hoja1!$D$5</c:f>
              <c:numCache>
                <c:formatCode>General</c:formatCode>
                <c:ptCount val="1"/>
                <c:pt idx="0">
                  <c:v>18284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2-4A4A-A1EC-79D39ADB4043}"/>
            </c:ext>
          </c:extLst>
        </c:ser>
        <c:ser>
          <c:idx val="2"/>
          <c:order val="2"/>
          <c:tx>
            <c:strRef>
              <c:f>Hoja1!$C$6</c:f>
              <c:strCache>
                <c:ptCount val="1"/>
                <c:pt idx="0">
                  <c:v>Vinculados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B2-4A4A-A1EC-79D39ADB4043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Hoja1!$D$6</c:f>
              <c:numCache>
                <c:formatCode>General</c:formatCode>
                <c:ptCount val="1"/>
                <c:pt idx="0">
                  <c:v>13530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B2-4A4A-A1EC-79D39ADB4043}"/>
            </c:ext>
          </c:extLst>
        </c:ser>
        <c:ser>
          <c:idx val="3"/>
          <c:order val="3"/>
          <c:tx>
            <c:strRef>
              <c:f>Hoja1!$C$7</c:f>
              <c:strCache>
                <c:ptCount val="1"/>
                <c:pt idx="0">
                  <c:v>Retenidos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232576264856999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Hoja1!$D$7</c:f>
              <c:numCache>
                <c:formatCode>General</c:formatCode>
                <c:ptCount val="1"/>
                <c:pt idx="0">
                  <c:v>10124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B2-4A4A-A1EC-79D39ADB4043}"/>
            </c:ext>
          </c:extLst>
        </c:ser>
        <c:ser>
          <c:idx val="4"/>
          <c:order val="4"/>
          <c:tx>
            <c:strRef>
              <c:f>Hoja1!$C$8</c:f>
              <c:strCache>
                <c:ptCount val="1"/>
                <c:pt idx="0">
                  <c:v>En TAR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5865146416745771E-3"/>
                  <c:y val="0.20620903460087306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67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Hoja1!$D$8</c:f>
              <c:numCache>
                <c:formatCode>General</c:formatCode>
                <c:ptCount val="1"/>
                <c:pt idx="0">
                  <c:v>9204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B2-4A4A-A1EC-79D39ADB4043}"/>
            </c:ext>
          </c:extLst>
        </c:ser>
        <c:ser>
          <c:idx val="5"/>
          <c:order val="5"/>
          <c:tx>
            <c:strRef>
              <c:f>Hoja1!$C$9</c:f>
              <c:strCache>
                <c:ptCount val="1"/>
                <c:pt idx="0">
                  <c:v>En SV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116519904445753E-3"/>
                  <c:y val="0.20173637169566194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9-F3B2-4A4A-A1EC-79D39ADB4043}"/>
                </c:ext>
              </c:extLst>
            </c:dLbl>
            <c:spPr>
              <a:noFill/>
              <a:ln w="1905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Hoja1!$D$9</c:f>
              <c:numCache>
                <c:formatCode>General</c:formatCode>
                <c:ptCount val="1"/>
                <c:pt idx="0">
                  <c:v>7947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B2-4A4A-A1EC-79D39ADB4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86189439"/>
        <c:axId val="1"/>
      </c:barChart>
      <c:catAx>
        <c:axId val="148618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14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4764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86189439"/>
        <c:crosses val="autoZero"/>
        <c:crossBetween val="between"/>
      </c:valAx>
      <c:spPr>
        <a:noFill/>
        <a:ln w="19055">
          <a:noFill/>
        </a:ln>
        <a:effectLst/>
      </c:spPr>
    </c:plotArea>
    <c:legend>
      <c:legendPos val="b"/>
      <c:layout/>
      <c:overlay val="0"/>
      <c:spPr>
        <a:noFill/>
        <a:ln w="1905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Hoja1!$C$4</c:f>
              <c:strCache>
                <c:ptCount val="1"/>
                <c:pt idx="0">
                  <c:v>Estimados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Hoja1!$D$4</c:f>
              <c:numCache>
                <c:formatCode>General</c:formatCode>
                <c:ptCount val="1"/>
                <c:pt idx="0">
                  <c:v>24583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2-4A4A-A1EC-79D39ADB4043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Diagnosticados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Hoja1!$D$5</c:f>
              <c:numCache>
                <c:formatCode>General</c:formatCode>
                <c:ptCount val="1"/>
                <c:pt idx="0">
                  <c:v>18284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2-4A4A-A1EC-79D39ADB4043}"/>
            </c:ext>
          </c:extLst>
        </c:ser>
        <c:ser>
          <c:idx val="2"/>
          <c:order val="2"/>
          <c:tx>
            <c:strRef>
              <c:f>Hoja1!$C$6</c:f>
              <c:strCache>
                <c:ptCount val="1"/>
                <c:pt idx="0">
                  <c:v>Vinculados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B2-4A4A-A1EC-79D39ADB4043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Hoja1!$D$6</c:f>
              <c:numCache>
                <c:formatCode>General</c:formatCode>
                <c:ptCount val="1"/>
                <c:pt idx="0">
                  <c:v>13530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B2-4A4A-A1EC-79D39ADB4043}"/>
            </c:ext>
          </c:extLst>
        </c:ser>
        <c:ser>
          <c:idx val="3"/>
          <c:order val="3"/>
          <c:tx>
            <c:strRef>
              <c:f>Hoja1!$C$7</c:f>
              <c:strCache>
                <c:ptCount val="1"/>
                <c:pt idx="0">
                  <c:v>Retenidos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232576264856999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Hoja1!$D$7</c:f>
              <c:numCache>
                <c:formatCode>General</c:formatCode>
                <c:ptCount val="1"/>
                <c:pt idx="0">
                  <c:v>10124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B2-4A4A-A1EC-79D39ADB4043}"/>
            </c:ext>
          </c:extLst>
        </c:ser>
        <c:ser>
          <c:idx val="4"/>
          <c:order val="4"/>
          <c:tx>
            <c:strRef>
              <c:f>Hoja1!$C$8</c:f>
              <c:strCache>
                <c:ptCount val="1"/>
                <c:pt idx="0">
                  <c:v>En TAR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5865146416745771E-3"/>
                  <c:y val="0.20620903460087306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67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Hoja1!$D$8</c:f>
              <c:numCache>
                <c:formatCode>General</c:formatCode>
                <c:ptCount val="1"/>
                <c:pt idx="0">
                  <c:v>9204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B2-4A4A-A1EC-79D39ADB4043}"/>
            </c:ext>
          </c:extLst>
        </c:ser>
        <c:ser>
          <c:idx val="5"/>
          <c:order val="5"/>
          <c:tx>
            <c:strRef>
              <c:f>Hoja1!$C$9</c:f>
              <c:strCache>
                <c:ptCount val="1"/>
                <c:pt idx="0">
                  <c:v>En SV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116519904445753E-3"/>
                  <c:y val="0.20173637169566194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9-F3B2-4A4A-A1EC-79D39ADB4043}"/>
                </c:ext>
              </c:extLst>
            </c:dLbl>
            <c:spPr>
              <a:noFill/>
              <a:ln w="1905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Hoja1!$D$9</c:f>
              <c:numCache>
                <c:formatCode>General</c:formatCode>
                <c:ptCount val="1"/>
                <c:pt idx="0">
                  <c:v>7947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B2-4A4A-A1EC-79D39ADB4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86189439"/>
        <c:axId val="1"/>
      </c:barChart>
      <c:catAx>
        <c:axId val="148618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14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4764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86189439"/>
        <c:crosses val="autoZero"/>
        <c:crossBetween val="between"/>
      </c:valAx>
      <c:spPr>
        <a:noFill/>
        <a:ln w="19055">
          <a:noFill/>
        </a:ln>
        <a:effectLst/>
      </c:spPr>
    </c:plotArea>
    <c:legend>
      <c:legendPos val="b"/>
      <c:layout/>
      <c:overlay val="0"/>
      <c:spPr>
        <a:noFill/>
        <a:ln w="1905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Hoja1!$C$4</c:f>
              <c:strCache>
                <c:ptCount val="1"/>
                <c:pt idx="0">
                  <c:v>Estimados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Hoja1!$D$4</c:f>
              <c:numCache>
                <c:formatCode>General</c:formatCode>
                <c:ptCount val="1"/>
                <c:pt idx="0">
                  <c:v>24583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2-4A4A-A1EC-79D39ADB4043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Diagnosticados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Hoja1!$D$5</c:f>
              <c:numCache>
                <c:formatCode>General</c:formatCode>
                <c:ptCount val="1"/>
                <c:pt idx="0">
                  <c:v>18284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2-4A4A-A1EC-79D39ADB4043}"/>
            </c:ext>
          </c:extLst>
        </c:ser>
        <c:ser>
          <c:idx val="2"/>
          <c:order val="2"/>
          <c:tx>
            <c:strRef>
              <c:f>Hoja1!$C$6</c:f>
              <c:strCache>
                <c:ptCount val="1"/>
                <c:pt idx="0">
                  <c:v>Vinculados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B2-4A4A-A1EC-79D39ADB4043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Hoja1!$D$6</c:f>
              <c:numCache>
                <c:formatCode>General</c:formatCode>
                <c:ptCount val="1"/>
                <c:pt idx="0">
                  <c:v>13530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B2-4A4A-A1EC-79D39ADB4043}"/>
            </c:ext>
          </c:extLst>
        </c:ser>
        <c:ser>
          <c:idx val="3"/>
          <c:order val="3"/>
          <c:tx>
            <c:strRef>
              <c:f>Hoja1!$C$7</c:f>
              <c:strCache>
                <c:ptCount val="1"/>
                <c:pt idx="0">
                  <c:v>Retenidos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232576264856999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Hoja1!$D$7</c:f>
              <c:numCache>
                <c:formatCode>General</c:formatCode>
                <c:ptCount val="1"/>
                <c:pt idx="0">
                  <c:v>10124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B2-4A4A-A1EC-79D39ADB4043}"/>
            </c:ext>
          </c:extLst>
        </c:ser>
        <c:ser>
          <c:idx val="4"/>
          <c:order val="4"/>
          <c:tx>
            <c:strRef>
              <c:f>Hoja1!$C$8</c:f>
              <c:strCache>
                <c:ptCount val="1"/>
                <c:pt idx="0">
                  <c:v>En TAR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5865146416745771E-3"/>
                  <c:y val="0.20620903460087306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67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Hoja1!$D$8</c:f>
              <c:numCache>
                <c:formatCode>General</c:formatCode>
                <c:ptCount val="1"/>
                <c:pt idx="0">
                  <c:v>9204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B2-4A4A-A1EC-79D39ADB4043}"/>
            </c:ext>
          </c:extLst>
        </c:ser>
        <c:ser>
          <c:idx val="5"/>
          <c:order val="5"/>
          <c:tx>
            <c:strRef>
              <c:f>Hoja1!$C$9</c:f>
              <c:strCache>
                <c:ptCount val="1"/>
                <c:pt idx="0">
                  <c:v>En SV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116519904445753E-3"/>
                  <c:y val="0.20173637169566194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9-F3B2-4A4A-A1EC-79D39ADB4043}"/>
                </c:ext>
              </c:extLst>
            </c:dLbl>
            <c:spPr>
              <a:noFill/>
              <a:ln w="1905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Hoja1!$D$9</c:f>
              <c:numCache>
                <c:formatCode>General</c:formatCode>
                <c:ptCount val="1"/>
                <c:pt idx="0">
                  <c:v>7947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B2-4A4A-A1EC-79D39ADB4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86189439"/>
        <c:axId val="1"/>
      </c:barChart>
      <c:catAx>
        <c:axId val="148618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14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4764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86189439"/>
        <c:crosses val="autoZero"/>
        <c:crossBetween val="between"/>
      </c:valAx>
      <c:spPr>
        <a:noFill/>
        <a:ln w="19055">
          <a:noFill/>
        </a:ln>
        <a:effectLst/>
      </c:spPr>
    </c:plotArea>
    <c:legend>
      <c:legendPos val="b"/>
      <c:layout/>
      <c:overlay val="0"/>
      <c:spPr>
        <a:noFill/>
        <a:ln w="1905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Hoja1!$C$4</c:f>
              <c:strCache>
                <c:ptCount val="1"/>
                <c:pt idx="0">
                  <c:v>Estimados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Hoja1!$D$4</c:f>
              <c:numCache>
                <c:formatCode>General</c:formatCode>
                <c:ptCount val="1"/>
                <c:pt idx="0">
                  <c:v>24583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2-4A4A-A1EC-79D39ADB4043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Diagnosticados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Hoja1!$D$5</c:f>
              <c:numCache>
                <c:formatCode>General</c:formatCode>
                <c:ptCount val="1"/>
                <c:pt idx="0">
                  <c:v>18284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2-4A4A-A1EC-79D39ADB4043}"/>
            </c:ext>
          </c:extLst>
        </c:ser>
        <c:ser>
          <c:idx val="2"/>
          <c:order val="2"/>
          <c:tx>
            <c:strRef>
              <c:f>Hoja1!$C$6</c:f>
              <c:strCache>
                <c:ptCount val="1"/>
                <c:pt idx="0">
                  <c:v>Vinculados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B2-4A4A-A1EC-79D39ADB4043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Hoja1!$D$6</c:f>
              <c:numCache>
                <c:formatCode>General</c:formatCode>
                <c:ptCount val="1"/>
                <c:pt idx="0">
                  <c:v>13530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B2-4A4A-A1EC-79D39ADB4043}"/>
            </c:ext>
          </c:extLst>
        </c:ser>
        <c:ser>
          <c:idx val="3"/>
          <c:order val="3"/>
          <c:tx>
            <c:strRef>
              <c:f>Hoja1!$C$7</c:f>
              <c:strCache>
                <c:ptCount val="1"/>
                <c:pt idx="0">
                  <c:v>Retenidos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232576264856999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Hoja1!$D$7</c:f>
              <c:numCache>
                <c:formatCode>General</c:formatCode>
                <c:ptCount val="1"/>
                <c:pt idx="0">
                  <c:v>10124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B2-4A4A-A1EC-79D39ADB4043}"/>
            </c:ext>
          </c:extLst>
        </c:ser>
        <c:ser>
          <c:idx val="4"/>
          <c:order val="4"/>
          <c:tx>
            <c:strRef>
              <c:f>Hoja1!$C$8</c:f>
              <c:strCache>
                <c:ptCount val="1"/>
                <c:pt idx="0">
                  <c:v>En TAR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5865146416745771E-3"/>
                  <c:y val="0.20620903460087306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67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Hoja1!$D$8</c:f>
              <c:numCache>
                <c:formatCode>General</c:formatCode>
                <c:ptCount val="1"/>
                <c:pt idx="0">
                  <c:v>9204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B2-4A4A-A1EC-79D39ADB4043}"/>
            </c:ext>
          </c:extLst>
        </c:ser>
        <c:ser>
          <c:idx val="5"/>
          <c:order val="5"/>
          <c:tx>
            <c:strRef>
              <c:f>Hoja1!$C$9</c:f>
              <c:strCache>
                <c:ptCount val="1"/>
                <c:pt idx="0">
                  <c:v>En SV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116519904445753E-3"/>
                  <c:y val="0.20173637169566194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9-F3B2-4A4A-A1EC-79D39ADB4043}"/>
                </c:ext>
              </c:extLst>
            </c:dLbl>
            <c:spPr>
              <a:noFill/>
              <a:ln w="1905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Hoja1!$D$9</c:f>
              <c:numCache>
                <c:formatCode>General</c:formatCode>
                <c:ptCount val="1"/>
                <c:pt idx="0">
                  <c:v>7947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B2-4A4A-A1EC-79D39ADB4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86189439"/>
        <c:axId val="1"/>
      </c:barChart>
      <c:catAx>
        <c:axId val="148618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14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4764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86189439"/>
        <c:crosses val="autoZero"/>
        <c:crossBetween val="between"/>
      </c:valAx>
      <c:spPr>
        <a:noFill/>
        <a:ln w="19055">
          <a:noFill/>
        </a:ln>
        <a:effectLst/>
      </c:spPr>
    </c:plotArea>
    <c:legend>
      <c:legendPos val="b"/>
      <c:layout/>
      <c:overlay val="0"/>
      <c:spPr>
        <a:noFill/>
        <a:ln w="1905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Hoja1!$C$4</c:f>
              <c:strCache>
                <c:ptCount val="1"/>
                <c:pt idx="0">
                  <c:v>Estimados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Hoja1!$D$4</c:f>
              <c:numCache>
                <c:formatCode>General</c:formatCode>
                <c:ptCount val="1"/>
                <c:pt idx="0">
                  <c:v>24583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2-4A4A-A1EC-79D39ADB4043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Diagnosticados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Hoja1!$D$5</c:f>
              <c:numCache>
                <c:formatCode>General</c:formatCode>
                <c:ptCount val="1"/>
                <c:pt idx="0">
                  <c:v>18284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2-4A4A-A1EC-79D39ADB4043}"/>
            </c:ext>
          </c:extLst>
        </c:ser>
        <c:ser>
          <c:idx val="2"/>
          <c:order val="2"/>
          <c:tx>
            <c:strRef>
              <c:f>Hoja1!$C$6</c:f>
              <c:strCache>
                <c:ptCount val="1"/>
                <c:pt idx="0">
                  <c:v>Vinculados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B2-4A4A-A1EC-79D39ADB4043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val>
            <c:numRef>
              <c:f>Hoja1!$D$6</c:f>
              <c:numCache>
                <c:formatCode>General</c:formatCode>
                <c:ptCount val="1"/>
                <c:pt idx="0">
                  <c:v>13530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B2-4A4A-A1EC-79D39ADB4043}"/>
            </c:ext>
          </c:extLst>
        </c:ser>
        <c:ser>
          <c:idx val="3"/>
          <c:order val="3"/>
          <c:tx>
            <c:strRef>
              <c:f>Hoja1!$C$7</c:f>
              <c:strCache>
                <c:ptCount val="1"/>
                <c:pt idx="0">
                  <c:v>Retenidos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232576264856999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Hoja1!$D$7</c:f>
              <c:numCache>
                <c:formatCode>General</c:formatCode>
                <c:ptCount val="1"/>
                <c:pt idx="0">
                  <c:v>10124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B2-4A4A-A1EC-79D39ADB4043}"/>
            </c:ext>
          </c:extLst>
        </c:ser>
        <c:ser>
          <c:idx val="4"/>
          <c:order val="4"/>
          <c:tx>
            <c:strRef>
              <c:f>Hoja1!$C$8</c:f>
              <c:strCache>
                <c:ptCount val="1"/>
                <c:pt idx="0">
                  <c:v>En TAR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5865146416745771E-3"/>
                  <c:y val="0.20620903460087306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67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Hoja1!$D$8</c:f>
              <c:numCache>
                <c:formatCode>General</c:formatCode>
                <c:ptCount val="1"/>
                <c:pt idx="0">
                  <c:v>9204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B2-4A4A-A1EC-79D39ADB4043}"/>
            </c:ext>
          </c:extLst>
        </c:ser>
        <c:ser>
          <c:idx val="5"/>
          <c:order val="5"/>
          <c:tx>
            <c:strRef>
              <c:f>Hoja1!$C$9</c:f>
              <c:strCache>
                <c:ptCount val="1"/>
                <c:pt idx="0">
                  <c:v>En SV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116519904445753E-3"/>
                  <c:y val="0.20173637169566194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9-F3B2-4A4A-A1EC-79D39ADB4043}"/>
                </c:ext>
              </c:extLst>
            </c:dLbl>
            <c:spPr>
              <a:noFill/>
              <a:ln w="1905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Hoja1!$D$9</c:f>
              <c:numCache>
                <c:formatCode>General</c:formatCode>
                <c:ptCount val="1"/>
                <c:pt idx="0">
                  <c:v>7947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B2-4A4A-A1EC-79D39ADB4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86189439"/>
        <c:axId val="1"/>
      </c:barChart>
      <c:catAx>
        <c:axId val="148618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14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4764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86189439"/>
        <c:crosses val="autoZero"/>
        <c:crossBetween val="between"/>
      </c:valAx>
      <c:spPr>
        <a:noFill/>
        <a:ln w="19055">
          <a:noFill/>
        </a:ln>
        <a:effectLst/>
      </c:spPr>
    </c:plotArea>
    <c:legend>
      <c:legendPos val="b"/>
      <c:layout/>
      <c:overlay val="0"/>
      <c:spPr>
        <a:noFill/>
        <a:ln w="1905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Prevención</a:t>
            </a:r>
            <a:r>
              <a:rPr lang="es-SV" baseline="0"/>
              <a:t>, Atención y tratamiento y Gestión y Admón de Programas 2017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Hoja6!$A$2</c:f>
              <c:strCache>
                <c:ptCount val="1"/>
                <c:pt idx="0">
                  <c:v>Prevención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9.3240106930984994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22-4FCD-91F3-C4C8F7E2F1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Hoja6!$B$1:$D$1</c:f>
              <c:strCache>
                <c:ptCount val="3"/>
                <c:pt idx="0">
                  <c:v>Fuente Pública</c:v>
                </c:pt>
                <c:pt idx="1">
                  <c:v>Fuente Privada</c:v>
                </c:pt>
                <c:pt idx="2">
                  <c:v>Fuente intl.</c:v>
                </c:pt>
              </c:strCache>
            </c:strRef>
          </c:cat>
          <c:val>
            <c:numRef>
              <c:f>Hoja6!$B$2:$D$2</c:f>
              <c:numCache>
                <c:formatCode>"$"#,##0_);[Red]\("$"#,##0\)</c:formatCode>
                <c:ptCount val="3"/>
                <c:pt idx="0">
                  <c:v>19646182</c:v>
                </c:pt>
                <c:pt idx="1">
                  <c:v>2891554</c:v>
                </c:pt>
                <c:pt idx="2">
                  <c:v>2484698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22-4FCD-91F3-C4C8F7E2F1DA}"/>
            </c:ext>
          </c:extLst>
        </c:ser>
        <c:ser>
          <c:idx val="1"/>
          <c:order val="1"/>
          <c:tx>
            <c:strRef>
              <c:f>Hoja6!$A$3</c:f>
              <c:strCache>
                <c:ptCount val="1"/>
                <c:pt idx="0">
                  <c:v>Atención y Tratamiento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Hoja6!$B$1:$D$1</c:f>
              <c:strCache>
                <c:ptCount val="3"/>
                <c:pt idx="0">
                  <c:v>Fuente Pública</c:v>
                </c:pt>
                <c:pt idx="1">
                  <c:v>Fuente Privada</c:v>
                </c:pt>
                <c:pt idx="2">
                  <c:v>Fuente intl.</c:v>
                </c:pt>
              </c:strCache>
            </c:strRef>
          </c:cat>
          <c:val>
            <c:numRef>
              <c:f>Hoja6!$B$3:$D$3</c:f>
              <c:numCache>
                <c:formatCode>"$"#,##0_);[Red]\("$"#,##0\)</c:formatCode>
                <c:ptCount val="3"/>
                <c:pt idx="0">
                  <c:v>25035517</c:v>
                </c:pt>
                <c:pt idx="1">
                  <c:v>41175</c:v>
                </c:pt>
                <c:pt idx="2">
                  <c:v>1181125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2-4FCD-91F3-C4C8F7E2F1DA}"/>
            </c:ext>
          </c:extLst>
        </c:ser>
        <c:ser>
          <c:idx val="2"/>
          <c:order val="2"/>
          <c:tx>
            <c:strRef>
              <c:f>Hoja6!$A$4</c:f>
              <c:strCache>
                <c:ptCount val="1"/>
                <c:pt idx="0">
                  <c:v>Gestión y Administración de Programas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111111111111112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22-4FCD-91F3-C4C8F7E2F1DA}"/>
                </c:ext>
              </c:extLst>
            </c:dLbl>
            <c:dLbl>
              <c:idx val="1"/>
              <c:layout>
                <c:manualLayout>
                  <c:x val="1.6666666666666666E-2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22-4FCD-91F3-C4C8F7E2F1DA}"/>
                </c:ext>
              </c:extLst>
            </c:dLbl>
            <c:dLbl>
              <c:idx val="2"/>
              <c:layout>
                <c:manualLayout>
                  <c:x val="2.6107229940675797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422-4FCD-91F3-C4C8F7E2F1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Hoja6!$B$1:$D$1</c:f>
              <c:strCache>
                <c:ptCount val="3"/>
                <c:pt idx="0">
                  <c:v>Fuente Pública</c:v>
                </c:pt>
                <c:pt idx="1">
                  <c:v>Fuente Privada</c:v>
                </c:pt>
                <c:pt idx="2">
                  <c:v>Fuente intl.</c:v>
                </c:pt>
              </c:strCache>
            </c:strRef>
          </c:cat>
          <c:val>
            <c:numRef>
              <c:f>Hoja6!$B$4:$D$4</c:f>
              <c:numCache>
                <c:formatCode>"$"#,##0_);[Red]\("$"#,##0\)</c:formatCode>
                <c:ptCount val="3"/>
                <c:pt idx="0">
                  <c:v>827358</c:v>
                </c:pt>
                <c:pt idx="1">
                  <c:v>162376</c:v>
                </c:pt>
                <c:pt idx="2">
                  <c:v>3225605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22-4FCD-91F3-C4C8F7E2F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4291983"/>
        <c:axId val="814294063"/>
      </c:barChart>
      <c:catAx>
        <c:axId val="81429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14294063"/>
        <c:crosses val="autoZero"/>
        <c:auto val="1"/>
        <c:lblAlgn val="ctr"/>
        <c:lblOffset val="100"/>
        <c:noMultiLvlLbl val="0"/>
      </c:catAx>
      <c:valAx>
        <c:axId val="81429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14291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0.39025</cdr:x>
      <cdr:y>0.35097</cdr:y>
    </cdr:from>
    <cdr:to>
      <cdr:x>0.5</cdr:x>
      <cdr:y>0.42914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2613150" y="1238365"/>
          <a:ext cx="734896" cy="275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55 %</a:t>
          </a:r>
        </a:p>
      </cdr:txBody>
    </cdr:sp>
  </cdr:relSizeAnchor>
  <cdr:relSizeAnchor xmlns:cdr="http://schemas.openxmlformats.org/drawingml/2006/chartDrawing">
    <cdr:from>
      <cdr:x>0.52693</cdr:x>
      <cdr:y>0.45339</cdr:y>
    </cdr:from>
    <cdr:to>
      <cdr:x>0.63668</cdr:x>
      <cdr:y>0.5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2CADF346-70B3-4A72-B041-94E04DD93512}"/>
            </a:ext>
          </a:extLst>
        </cdr:cNvPr>
        <cdr:cNvSpPr txBox="1"/>
      </cdr:nvSpPr>
      <cdr:spPr>
        <a:xfrm xmlns:a="http://schemas.openxmlformats.org/drawingml/2006/main">
          <a:off x="3528392" y="1599737"/>
          <a:ext cx="734896" cy="164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41 %</a:t>
          </a:r>
        </a:p>
      </cdr:txBody>
    </cdr:sp>
  </cdr:relSizeAnchor>
  <cdr:relSizeAnchor xmlns:cdr="http://schemas.openxmlformats.org/drawingml/2006/chartDrawing">
    <cdr:from>
      <cdr:x>0.66673</cdr:x>
      <cdr:y>0.5</cdr:y>
    </cdr:from>
    <cdr:to>
      <cdr:x>0.77698</cdr:x>
      <cdr:y>0.54662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4464496" y="1764196"/>
          <a:ext cx="738244" cy="164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37 %</a:t>
          </a:r>
        </a:p>
      </cdr:txBody>
    </cdr:sp>
  </cdr:relSizeAnchor>
  <cdr:relSizeAnchor xmlns:cdr="http://schemas.openxmlformats.org/drawingml/2006/chartDrawing">
    <cdr:from>
      <cdr:x>0.81542</cdr:x>
      <cdr:y>0.5</cdr:y>
    </cdr:from>
    <cdr:to>
      <cdr:x>0.93355</cdr:x>
      <cdr:y>0.54662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5460097" y="1764196"/>
          <a:ext cx="791009" cy="16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32 %</a:t>
          </a:r>
        </a:p>
      </cdr:txBody>
    </cdr:sp>
  </cdr:relSizeAnchor>
  <cdr:relSizeAnchor xmlns:cdr="http://schemas.openxmlformats.org/drawingml/2006/chartDrawing">
    <cdr:from>
      <cdr:x>0.25809</cdr:x>
      <cdr:y>0.22449</cdr:y>
    </cdr:from>
    <cdr:to>
      <cdr:x>0.36784</cdr:x>
      <cdr:y>0.31585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1728192" y="792088"/>
          <a:ext cx="734896" cy="32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74 </a:t>
          </a:r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0.39025</cdr:x>
      <cdr:y>0.35097</cdr:y>
    </cdr:from>
    <cdr:to>
      <cdr:x>0.5</cdr:x>
      <cdr:y>0.42914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2613150" y="1238365"/>
          <a:ext cx="734896" cy="275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55 %</a:t>
          </a:r>
        </a:p>
      </cdr:txBody>
    </cdr:sp>
  </cdr:relSizeAnchor>
  <cdr:relSizeAnchor xmlns:cdr="http://schemas.openxmlformats.org/drawingml/2006/chartDrawing">
    <cdr:from>
      <cdr:x>0.52693</cdr:x>
      <cdr:y>0.45339</cdr:y>
    </cdr:from>
    <cdr:to>
      <cdr:x>0.63668</cdr:x>
      <cdr:y>0.5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2CADF346-70B3-4A72-B041-94E04DD93512}"/>
            </a:ext>
          </a:extLst>
        </cdr:cNvPr>
        <cdr:cNvSpPr txBox="1"/>
      </cdr:nvSpPr>
      <cdr:spPr>
        <a:xfrm xmlns:a="http://schemas.openxmlformats.org/drawingml/2006/main">
          <a:off x="3528392" y="1599737"/>
          <a:ext cx="734896" cy="164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41 %</a:t>
          </a:r>
        </a:p>
      </cdr:txBody>
    </cdr:sp>
  </cdr:relSizeAnchor>
  <cdr:relSizeAnchor xmlns:cdr="http://schemas.openxmlformats.org/drawingml/2006/chartDrawing">
    <cdr:from>
      <cdr:x>0.66673</cdr:x>
      <cdr:y>0.5</cdr:y>
    </cdr:from>
    <cdr:to>
      <cdr:x>0.77698</cdr:x>
      <cdr:y>0.54662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4464496" y="1764196"/>
          <a:ext cx="738244" cy="164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37 %</a:t>
          </a:r>
        </a:p>
      </cdr:txBody>
    </cdr:sp>
  </cdr:relSizeAnchor>
  <cdr:relSizeAnchor xmlns:cdr="http://schemas.openxmlformats.org/drawingml/2006/chartDrawing">
    <cdr:from>
      <cdr:x>0.81542</cdr:x>
      <cdr:y>0.5</cdr:y>
    </cdr:from>
    <cdr:to>
      <cdr:x>0.93355</cdr:x>
      <cdr:y>0.54662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5460097" y="1764196"/>
          <a:ext cx="791009" cy="16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32 %</a:t>
          </a:r>
        </a:p>
      </cdr:txBody>
    </cdr:sp>
  </cdr:relSizeAnchor>
  <cdr:relSizeAnchor xmlns:cdr="http://schemas.openxmlformats.org/drawingml/2006/chartDrawing">
    <cdr:from>
      <cdr:x>0.25809</cdr:x>
      <cdr:y>0.22449</cdr:y>
    </cdr:from>
    <cdr:to>
      <cdr:x>0.36784</cdr:x>
      <cdr:y>0.31585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1728192" y="792088"/>
          <a:ext cx="734896" cy="32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74 </a:t>
          </a:r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0.39025</cdr:x>
      <cdr:y>0.35097</cdr:y>
    </cdr:from>
    <cdr:to>
      <cdr:x>0.5</cdr:x>
      <cdr:y>0.42914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2613150" y="1238365"/>
          <a:ext cx="734896" cy="275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55 %</a:t>
          </a:r>
        </a:p>
      </cdr:txBody>
    </cdr:sp>
  </cdr:relSizeAnchor>
  <cdr:relSizeAnchor xmlns:cdr="http://schemas.openxmlformats.org/drawingml/2006/chartDrawing">
    <cdr:from>
      <cdr:x>0.52693</cdr:x>
      <cdr:y>0.45339</cdr:y>
    </cdr:from>
    <cdr:to>
      <cdr:x>0.63668</cdr:x>
      <cdr:y>0.5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2CADF346-70B3-4A72-B041-94E04DD93512}"/>
            </a:ext>
          </a:extLst>
        </cdr:cNvPr>
        <cdr:cNvSpPr txBox="1"/>
      </cdr:nvSpPr>
      <cdr:spPr>
        <a:xfrm xmlns:a="http://schemas.openxmlformats.org/drawingml/2006/main">
          <a:off x="3528392" y="1599737"/>
          <a:ext cx="734896" cy="164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41 %</a:t>
          </a:r>
        </a:p>
      </cdr:txBody>
    </cdr:sp>
  </cdr:relSizeAnchor>
  <cdr:relSizeAnchor xmlns:cdr="http://schemas.openxmlformats.org/drawingml/2006/chartDrawing">
    <cdr:from>
      <cdr:x>0.66673</cdr:x>
      <cdr:y>0.5</cdr:y>
    </cdr:from>
    <cdr:to>
      <cdr:x>0.77698</cdr:x>
      <cdr:y>0.54662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4464496" y="1764196"/>
          <a:ext cx="738244" cy="164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37 %</a:t>
          </a:r>
        </a:p>
      </cdr:txBody>
    </cdr:sp>
  </cdr:relSizeAnchor>
  <cdr:relSizeAnchor xmlns:cdr="http://schemas.openxmlformats.org/drawingml/2006/chartDrawing">
    <cdr:from>
      <cdr:x>0.81542</cdr:x>
      <cdr:y>0.5</cdr:y>
    </cdr:from>
    <cdr:to>
      <cdr:x>0.93355</cdr:x>
      <cdr:y>0.54662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5460097" y="1764196"/>
          <a:ext cx="791009" cy="16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32 %</a:t>
          </a:r>
        </a:p>
      </cdr:txBody>
    </cdr:sp>
  </cdr:relSizeAnchor>
  <cdr:relSizeAnchor xmlns:cdr="http://schemas.openxmlformats.org/drawingml/2006/chartDrawing">
    <cdr:from>
      <cdr:x>0.25809</cdr:x>
      <cdr:y>0.22449</cdr:y>
    </cdr:from>
    <cdr:to>
      <cdr:x>0.36784</cdr:x>
      <cdr:y>0.31585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1728192" y="792088"/>
          <a:ext cx="734896" cy="32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74 </a:t>
          </a:r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0.39025</cdr:x>
      <cdr:y>0.35097</cdr:y>
    </cdr:from>
    <cdr:to>
      <cdr:x>0.5</cdr:x>
      <cdr:y>0.42914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2613150" y="1238365"/>
          <a:ext cx="734896" cy="275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55 %</a:t>
          </a:r>
        </a:p>
      </cdr:txBody>
    </cdr:sp>
  </cdr:relSizeAnchor>
  <cdr:relSizeAnchor xmlns:cdr="http://schemas.openxmlformats.org/drawingml/2006/chartDrawing">
    <cdr:from>
      <cdr:x>0.52693</cdr:x>
      <cdr:y>0.45339</cdr:y>
    </cdr:from>
    <cdr:to>
      <cdr:x>0.63668</cdr:x>
      <cdr:y>0.5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2CADF346-70B3-4A72-B041-94E04DD93512}"/>
            </a:ext>
          </a:extLst>
        </cdr:cNvPr>
        <cdr:cNvSpPr txBox="1"/>
      </cdr:nvSpPr>
      <cdr:spPr>
        <a:xfrm xmlns:a="http://schemas.openxmlformats.org/drawingml/2006/main">
          <a:off x="3528392" y="1599737"/>
          <a:ext cx="734896" cy="164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41 %</a:t>
          </a:r>
        </a:p>
      </cdr:txBody>
    </cdr:sp>
  </cdr:relSizeAnchor>
  <cdr:relSizeAnchor xmlns:cdr="http://schemas.openxmlformats.org/drawingml/2006/chartDrawing">
    <cdr:from>
      <cdr:x>0.66673</cdr:x>
      <cdr:y>0.5</cdr:y>
    </cdr:from>
    <cdr:to>
      <cdr:x>0.77698</cdr:x>
      <cdr:y>0.54662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4464496" y="1764196"/>
          <a:ext cx="738244" cy="164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37 %</a:t>
          </a:r>
        </a:p>
      </cdr:txBody>
    </cdr:sp>
  </cdr:relSizeAnchor>
  <cdr:relSizeAnchor xmlns:cdr="http://schemas.openxmlformats.org/drawingml/2006/chartDrawing">
    <cdr:from>
      <cdr:x>0.81542</cdr:x>
      <cdr:y>0.5</cdr:y>
    </cdr:from>
    <cdr:to>
      <cdr:x>0.93355</cdr:x>
      <cdr:y>0.54662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5460097" y="1764196"/>
          <a:ext cx="791009" cy="16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32 %</a:t>
          </a:r>
        </a:p>
      </cdr:txBody>
    </cdr:sp>
  </cdr:relSizeAnchor>
  <cdr:relSizeAnchor xmlns:cdr="http://schemas.openxmlformats.org/drawingml/2006/chartDrawing">
    <cdr:from>
      <cdr:x>0.25809</cdr:x>
      <cdr:y>0.22449</cdr:y>
    </cdr:from>
    <cdr:to>
      <cdr:x>0.36784</cdr:x>
      <cdr:y>0.31585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1728192" y="792088"/>
          <a:ext cx="734896" cy="32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74 </a:t>
          </a:r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0.39025</cdr:x>
      <cdr:y>0.35097</cdr:y>
    </cdr:from>
    <cdr:to>
      <cdr:x>0.5</cdr:x>
      <cdr:y>0.42914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2613150" y="1238365"/>
          <a:ext cx="734896" cy="275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55 %</a:t>
          </a:r>
        </a:p>
      </cdr:txBody>
    </cdr:sp>
  </cdr:relSizeAnchor>
  <cdr:relSizeAnchor xmlns:cdr="http://schemas.openxmlformats.org/drawingml/2006/chartDrawing">
    <cdr:from>
      <cdr:x>0.52693</cdr:x>
      <cdr:y>0.45339</cdr:y>
    </cdr:from>
    <cdr:to>
      <cdr:x>0.63668</cdr:x>
      <cdr:y>0.5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2CADF346-70B3-4A72-B041-94E04DD93512}"/>
            </a:ext>
          </a:extLst>
        </cdr:cNvPr>
        <cdr:cNvSpPr txBox="1"/>
      </cdr:nvSpPr>
      <cdr:spPr>
        <a:xfrm xmlns:a="http://schemas.openxmlformats.org/drawingml/2006/main">
          <a:off x="3528392" y="1599737"/>
          <a:ext cx="734896" cy="164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41 %</a:t>
          </a:r>
        </a:p>
      </cdr:txBody>
    </cdr:sp>
  </cdr:relSizeAnchor>
  <cdr:relSizeAnchor xmlns:cdr="http://schemas.openxmlformats.org/drawingml/2006/chartDrawing">
    <cdr:from>
      <cdr:x>0.66673</cdr:x>
      <cdr:y>0.5</cdr:y>
    </cdr:from>
    <cdr:to>
      <cdr:x>0.77698</cdr:x>
      <cdr:y>0.54662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4464496" y="1764196"/>
          <a:ext cx="738244" cy="164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37 %</a:t>
          </a:r>
        </a:p>
      </cdr:txBody>
    </cdr:sp>
  </cdr:relSizeAnchor>
  <cdr:relSizeAnchor xmlns:cdr="http://schemas.openxmlformats.org/drawingml/2006/chartDrawing">
    <cdr:from>
      <cdr:x>0.81542</cdr:x>
      <cdr:y>0.5</cdr:y>
    </cdr:from>
    <cdr:to>
      <cdr:x>0.93355</cdr:x>
      <cdr:y>0.54662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5460097" y="1764196"/>
          <a:ext cx="791009" cy="16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32 %</a:t>
          </a:r>
        </a:p>
      </cdr:txBody>
    </cdr:sp>
  </cdr:relSizeAnchor>
  <cdr:relSizeAnchor xmlns:cdr="http://schemas.openxmlformats.org/drawingml/2006/chartDrawing">
    <cdr:from>
      <cdr:x>0.25809</cdr:x>
      <cdr:y>0.22449</cdr:y>
    </cdr:from>
    <cdr:to>
      <cdr:x>0.36784</cdr:x>
      <cdr:y>0.31585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1728192" y="792088"/>
          <a:ext cx="734896" cy="32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74 </a:t>
          </a:r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0.39025</cdr:x>
      <cdr:y>0.35097</cdr:y>
    </cdr:from>
    <cdr:to>
      <cdr:x>0.5</cdr:x>
      <cdr:y>0.42914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2613150" y="1238365"/>
          <a:ext cx="734896" cy="275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55 %</a:t>
          </a:r>
        </a:p>
      </cdr:txBody>
    </cdr:sp>
  </cdr:relSizeAnchor>
  <cdr:relSizeAnchor xmlns:cdr="http://schemas.openxmlformats.org/drawingml/2006/chartDrawing">
    <cdr:from>
      <cdr:x>0.52693</cdr:x>
      <cdr:y>0.45339</cdr:y>
    </cdr:from>
    <cdr:to>
      <cdr:x>0.63668</cdr:x>
      <cdr:y>0.5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2CADF346-70B3-4A72-B041-94E04DD93512}"/>
            </a:ext>
          </a:extLst>
        </cdr:cNvPr>
        <cdr:cNvSpPr txBox="1"/>
      </cdr:nvSpPr>
      <cdr:spPr>
        <a:xfrm xmlns:a="http://schemas.openxmlformats.org/drawingml/2006/main">
          <a:off x="3528392" y="1599737"/>
          <a:ext cx="734896" cy="164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41 %</a:t>
          </a:r>
        </a:p>
      </cdr:txBody>
    </cdr:sp>
  </cdr:relSizeAnchor>
  <cdr:relSizeAnchor xmlns:cdr="http://schemas.openxmlformats.org/drawingml/2006/chartDrawing">
    <cdr:from>
      <cdr:x>0.66673</cdr:x>
      <cdr:y>0.5</cdr:y>
    </cdr:from>
    <cdr:to>
      <cdr:x>0.77698</cdr:x>
      <cdr:y>0.54662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4464496" y="1764196"/>
          <a:ext cx="738244" cy="164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37 %</a:t>
          </a:r>
        </a:p>
      </cdr:txBody>
    </cdr:sp>
  </cdr:relSizeAnchor>
  <cdr:relSizeAnchor xmlns:cdr="http://schemas.openxmlformats.org/drawingml/2006/chartDrawing">
    <cdr:from>
      <cdr:x>0.81542</cdr:x>
      <cdr:y>0.5</cdr:y>
    </cdr:from>
    <cdr:to>
      <cdr:x>0.93355</cdr:x>
      <cdr:y>0.54662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5460097" y="1764196"/>
          <a:ext cx="791009" cy="16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32 %</a:t>
          </a:r>
        </a:p>
      </cdr:txBody>
    </cdr:sp>
  </cdr:relSizeAnchor>
  <cdr:relSizeAnchor xmlns:cdr="http://schemas.openxmlformats.org/drawingml/2006/chartDrawing">
    <cdr:from>
      <cdr:x>0.25809</cdr:x>
      <cdr:y>0.22449</cdr:y>
    </cdr:from>
    <cdr:to>
      <cdr:x>0.36784</cdr:x>
      <cdr:y>0.31585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1728192" y="792088"/>
          <a:ext cx="734896" cy="32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74 </a:t>
          </a:r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8567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4415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16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09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0807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7912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3567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0698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7561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1142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8967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DD95-A646-49A4-B235-26B132652C85}" type="datetimeFigureOut">
              <a:rPr lang="es-PA" smtClean="0"/>
              <a:t>05/20/2019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8442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0109" y="1345681"/>
            <a:ext cx="7772400" cy="3221814"/>
          </a:xfrm>
        </p:spPr>
        <p:txBody>
          <a:bodyPr>
            <a:noAutofit/>
          </a:bodyPr>
          <a:lstStyle/>
          <a:p>
            <a:r>
              <a:rPr lang="es-GT" sz="3200" dirty="0"/>
              <a:t/>
            </a:r>
            <a:br>
              <a:rPr lang="es-GT" sz="3200" dirty="0"/>
            </a:br>
            <a:r>
              <a:rPr lang="es-GT" sz="3200" dirty="0" smtClean="0"/>
              <a:t/>
            </a:r>
            <a:br>
              <a:rPr lang="es-GT" sz="3200" dirty="0" smtClean="0"/>
            </a:br>
            <a:r>
              <a:rPr lang="es-GT" sz="3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</a:t>
            </a:r>
            <a:r>
              <a:rPr lang="es-SV" sz="3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Compromisos de El Salvador frente a la contención de la Epidemia de VIH en El Salvador</a:t>
            </a:r>
            <a:r>
              <a:rPr lang="es-PA" sz="3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</a:t>
            </a:r>
            <a:endParaRPr lang="es-PA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4576230"/>
            <a:ext cx="6400800" cy="21126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PA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Dra. Mirna García </a:t>
            </a:r>
            <a:endParaRPr lang="es-PA" sz="2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s-PA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es-PA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San Salvador</a:t>
            </a:r>
            <a:endParaRPr lang="es-PA" sz="16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es-PA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21 </a:t>
            </a:r>
            <a:r>
              <a:rPr lang="es-P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de </a:t>
            </a:r>
            <a:r>
              <a:rPr lang="es-PA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mayo de 2019</a:t>
            </a:r>
            <a:endParaRPr lang="es-PA" sz="16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Brechas en Personas con VIH retenidas en los servicios de salud </a:t>
            </a:r>
            <a:endParaRPr lang="es-GT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59632" y="3042671"/>
          <a:ext cx="66960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Llamada ovalada 7"/>
          <p:cNvSpPr/>
          <p:nvPr/>
        </p:nvSpPr>
        <p:spPr>
          <a:xfrm>
            <a:off x="3707904" y="1475656"/>
            <a:ext cx="5039908" cy="2277604"/>
          </a:xfrm>
          <a:prstGeom prst="wedgeEllipseCallout">
            <a:avLst>
              <a:gd name="adj1" fmla="val -17839"/>
              <a:gd name="adj2" fmla="val 90321"/>
            </a:avLst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 smtClean="0">
                <a:solidFill>
                  <a:schemeClr val="tx1"/>
                </a:solidFill>
              </a:rPr>
              <a:t>De las personas diagnosticadas el 100% tienen que estar retenidas en  los servicios de salud.</a:t>
            </a:r>
          </a:p>
          <a:p>
            <a:pPr algn="ctr"/>
            <a:r>
              <a:rPr lang="es-SV" b="1" dirty="0" smtClean="0">
                <a:solidFill>
                  <a:schemeClr val="tx1"/>
                </a:solidFill>
              </a:rPr>
              <a:t>De las personas que deberían estar  diagnosticadas, </a:t>
            </a:r>
            <a:r>
              <a:rPr lang="es-SV" b="1" dirty="0" smtClean="0">
                <a:solidFill>
                  <a:srgbClr val="FF0000"/>
                </a:solidFill>
              </a:rPr>
              <a:t>faltan 10,771 </a:t>
            </a:r>
            <a:r>
              <a:rPr lang="es-SV" b="1" dirty="0" smtClean="0">
                <a:solidFill>
                  <a:schemeClr val="tx1"/>
                </a:solidFill>
              </a:rPr>
              <a:t>personas con VIH que no están retenidas a los servicios de salud</a:t>
            </a:r>
            <a:endParaRPr lang="es-S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s-MX" sz="2800" dirty="0"/>
              <a:t>Ampliar la  atención integral en VIH a los  30  Hospitales  </a:t>
            </a:r>
            <a:r>
              <a:rPr lang="es-MX" sz="2800" dirty="0" smtClean="0"/>
              <a:t>Nacionales</a:t>
            </a:r>
          </a:p>
          <a:p>
            <a:r>
              <a:rPr lang="es-MX" sz="2800" dirty="0"/>
              <a:t>Proporcionar atención integral a las personas con VIH a través de las CAI.</a:t>
            </a:r>
            <a:endParaRPr lang="es-MX" sz="2800" dirty="0" smtClean="0"/>
          </a:p>
          <a:p>
            <a:r>
              <a:rPr lang="es-MX" sz="2800" dirty="0"/>
              <a:t>Desarrollar un modelo de servicios diferenciados de salud a las personas con VIH basada en perfiles de usuarios y el estadio de su </a:t>
            </a:r>
            <a:r>
              <a:rPr lang="es-MX" sz="2800" dirty="0" smtClean="0"/>
              <a:t>enfermedad.</a:t>
            </a:r>
          </a:p>
          <a:p>
            <a:r>
              <a:rPr lang="es-MX" sz="2800" dirty="0" smtClean="0"/>
              <a:t>Garantizar </a:t>
            </a:r>
            <a:r>
              <a:rPr lang="es-MX" sz="2800" dirty="0"/>
              <a:t>el abastecimiento y distribución de reactivos para pruebas de seguimiento CV y </a:t>
            </a:r>
            <a:r>
              <a:rPr lang="es-MX" sz="2800" dirty="0" smtClean="0"/>
              <a:t>CD4.</a:t>
            </a:r>
          </a:p>
          <a:p>
            <a:r>
              <a:rPr lang="es-GT" dirty="0" smtClean="0"/>
              <a:t>Regular la distribución descentralizada </a:t>
            </a:r>
            <a:r>
              <a:rPr lang="es-GT" dirty="0"/>
              <a:t>de </a:t>
            </a:r>
            <a:r>
              <a:rPr lang="es-GT" dirty="0" err="1" smtClean="0"/>
              <a:t>ARVs</a:t>
            </a:r>
            <a:endParaRPr lang="es-GT" dirty="0" smtClean="0"/>
          </a:p>
          <a:p>
            <a:r>
              <a:rPr lang="es-MX" sz="2800" dirty="0"/>
              <a:t>Medir el disminuir el estigma y discriminación hacia las personas con VIH y poblaciones claves, que ejerce el personal de salud.</a:t>
            </a:r>
          </a:p>
          <a:p>
            <a:endParaRPr lang="es-MX" sz="2800" dirty="0"/>
          </a:p>
          <a:p>
            <a:endParaRPr lang="es-SV" sz="28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 smtClean="0">
                <a:solidFill>
                  <a:srgbClr val="00B0F0"/>
                </a:solidFill>
              </a:rPr>
              <a:t>Compromisos de país para alcanzar la meta de Personas retenidas</a:t>
            </a:r>
            <a:endParaRPr lang="es-G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Brechas en Personas con VIH en Tratamiento Antirretroviral</a:t>
            </a:r>
            <a:endParaRPr lang="es-GT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59632" y="3042671"/>
          <a:ext cx="66960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Llamada ovalada 7"/>
          <p:cNvSpPr/>
          <p:nvPr/>
        </p:nvSpPr>
        <p:spPr>
          <a:xfrm>
            <a:off x="3707904" y="1475656"/>
            <a:ext cx="5039908" cy="2277604"/>
          </a:xfrm>
          <a:prstGeom prst="wedgeEllipseCallout">
            <a:avLst>
              <a:gd name="adj1" fmla="val -992"/>
              <a:gd name="adj2" fmla="val 96056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 smtClean="0">
                <a:solidFill>
                  <a:schemeClr val="tx1"/>
                </a:solidFill>
              </a:rPr>
              <a:t>De las personas diagnosticadas el 85% tienen que estar en TAR</a:t>
            </a:r>
          </a:p>
          <a:p>
            <a:pPr algn="ctr"/>
            <a:r>
              <a:rPr lang="es-SV" b="1" dirty="0" smtClean="0">
                <a:solidFill>
                  <a:schemeClr val="tx1"/>
                </a:solidFill>
              </a:rPr>
              <a:t>De las personas que deberían estar diagnosticadas, </a:t>
            </a:r>
            <a:r>
              <a:rPr lang="es-SV" b="1" dirty="0" smtClean="0">
                <a:solidFill>
                  <a:srgbClr val="FF0000"/>
                </a:solidFill>
              </a:rPr>
              <a:t>faltan 8,557 </a:t>
            </a:r>
            <a:r>
              <a:rPr lang="es-SV" b="1" dirty="0" smtClean="0">
                <a:solidFill>
                  <a:schemeClr val="tx1"/>
                </a:solidFill>
              </a:rPr>
              <a:t>personas con VIH que no están en Tratamiento antirretroviral</a:t>
            </a:r>
            <a:endParaRPr lang="es-S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31440" y="1916832"/>
            <a:ext cx="8229600" cy="4464496"/>
          </a:xfrm>
        </p:spPr>
        <p:txBody>
          <a:bodyPr>
            <a:normAutofit fontScale="85000" lnSpcReduction="20000"/>
          </a:bodyPr>
          <a:lstStyle/>
          <a:p>
            <a:r>
              <a:rPr lang="es-MX" sz="2400" dirty="0"/>
              <a:t>Actualizar, homologar y oficializar la  Guía de Atención de VIH cada dos años en concordancia con las directrices de la OMS, incluyendo en la misma el manejo integral del adolescente.</a:t>
            </a:r>
          </a:p>
          <a:p>
            <a:r>
              <a:rPr lang="es-MX" sz="2400" dirty="0" smtClean="0"/>
              <a:t>Iniciar </a:t>
            </a:r>
            <a:r>
              <a:rPr lang="es-MX" sz="2400" dirty="0"/>
              <a:t>la terapia antirretroviral a las personas de las poblaciones claves y aumentar gradualmente el acceso a la TAR a toda persona diagnosticada conforme a lo establecido por las Guías 2015 de la OMS</a:t>
            </a:r>
            <a:r>
              <a:rPr lang="es-MX" sz="2400" dirty="0" smtClean="0"/>
              <a:t>.</a:t>
            </a:r>
          </a:p>
          <a:p>
            <a:r>
              <a:rPr lang="es-GT" sz="2400" dirty="0"/>
              <a:t>Incorporar </a:t>
            </a:r>
            <a:r>
              <a:rPr lang="es-GT" sz="2400" dirty="0" err="1"/>
              <a:t>Dolutegravir</a:t>
            </a:r>
            <a:r>
              <a:rPr lang="es-GT" sz="2400" dirty="0"/>
              <a:t> (TDL) en  esquemas de primera, segunda y tercera línea de tratamiento por VIH</a:t>
            </a:r>
            <a:r>
              <a:rPr lang="es-GT" sz="2400" dirty="0" smtClean="0"/>
              <a:t>.</a:t>
            </a:r>
          </a:p>
          <a:p>
            <a:r>
              <a:rPr lang="es-GT" sz="2400" dirty="0" smtClean="0"/>
              <a:t>Establecer servicios diferenciados para personas estables.</a:t>
            </a:r>
          </a:p>
          <a:p>
            <a:r>
              <a:rPr lang="es-MX" sz="2400" dirty="0"/>
              <a:t>Medir el disminuir el estigma y discriminación hacia las personas con VIH y poblaciones claves, que ejerce el personal de salud</a:t>
            </a:r>
            <a:r>
              <a:rPr lang="es-MX" sz="2400" dirty="0" smtClean="0"/>
              <a:t>.</a:t>
            </a:r>
          </a:p>
          <a:p>
            <a:r>
              <a:rPr lang="es-MX" sz="2400" dirty="0"/>
              <a:t>Garantizar el sistema de abastecimiento y logística de ARV, reactivos para pruebas de seguimiento en todos los CAI y </a:t>
            </a:r>
            <a:r>
              <a:rPr lang="es-MX" sz="2400" dirty="0" smtClean="0"/>
              <a:t>Hospitales.</a:t>
            </a:r>
          </a:p>
          <a:p>
            <a:r>
              <a:rPr lang="es-MX" sz="2400" dirty="0"/>
              <a:t>Mejorar el sistema de información electrónica, estableciendo una estrategia de transición hacia los Hospitales y hacia primer nivel y hospitales para garantizar la continuidad de la atención.</a:t>
            </a:r>
          </a:p>
          <a:p>
            <a:endParaRPr lang="es-MX" sz="2400" dirty="0"/>
          </a:p>
          <a:p>
            <a:endParaRPr lang="es-GT" sz="2400" dirty="0"/>
          </a:p>
          <a:p>
            <a:endParaRPr lang="es-GT" dirty="0" smtClean="0"/>
          </a:p>
          <a:p>
            <a:endParaRPr lang="es-MX" sz="2400" dirty="0" smtClean="0"/>
          </a:p>
          <a:p>
            <a:endParaRPr lang="es-SV" sz="24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8892480" cy="1143000"/>
          </a:xfrm>
        </p:spPr>
        <p:txBody>
          <a:bodyPr>
            <a:noAutofit/>
          </a:bodyPr>
          <a:lstStyle/>
          <a:p>
            <a:r>
              <a:rPr lang="es-GT" sz="3600" dirty="0" smtClean="0">
                <a:solidFill>
                  <a:srgbClr val="FF0000"/>
                </a:solidFill>
              </a:rPr>
              <a:t>Compromisos de país para alcanzar la meta de Personas en </a:t>
            </a:r>
            <a:r>
              <a:rPr lang="es-GT" sz="3600" dirty="0">
                <a:solidFill>
                  <a:srgbClr val="FF0000"/>
                </a:solidFill>
              </a:rPr>
              <a:t>Tratamiento Antirretroviral</a:t>
            </a:r>
          </a:p>
        </p:txBody>
      </p:sp>
    </p:spTree>
    <p:extLst>
      <p:ext uri="{BB962C8B-B14F-4D97-AF65-F5344CB8AC3E}">
        <p14:creationId xmlns:p14="http://schemas.microsoft.com/office/powerpoint/2010/main" val="41953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Brechas en Personas con VIH en Tratamiento Antirretroviral</a:t>
            </a:r>
            <a:endParaRPr lang="es-GT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59632" y="3042671"/>
          <a:ext cx="66960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Llamada ovalada 7"/>
          <p:cNvSpPr/>
          <p:nvPr/>
        </p:nvSpPr>
        <p:spPr>
          <a:xfrm>
            <a:off x="3707904" y="1475656"/>
            <a:ext cx="5039908" cy="2277604"/>
          </a:xfrm>
          <a:prstGeom prst="wedgeEllipseCallout">
            <a:avLst>
              <a:gd name="adj1" fmla="val 18188"/>
              <a:gd name="adj2" fmla="val 93188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 smtClean="0">
                <a:solidFill>
                  <a:schemeClr val="tx1"/>
                </a:solidFill>
              </a:rPr>
              <a:t>De las personas en TAR el 85% tienen que estar con supresión viral. </a:t>
            </a:r>
          </a:p>
          <a:p>
            <a:pPr algn="ctr"/>
            <a:endParaRPr lang="es-SV" b="1" dirty="0">
              <a:solidFill>
                <a:schemeClr val="tx1"/>
              </a:solidFill>
            </a:endParaRPr>
          </a:p>
          <a:p>
            <a:pPr algn="ctr"/>
            <a:r>
              <a:rPr lang="es-SV" b="1" dirty="0" smtClean="0">
                <a:solidFill>
                  <a:schemeClr val="tx1"/>
                </a:solidFill>
              </a:rPr>
              <a:t>De las personas que debería estar en TAR, </a:t>
            </a:r>
            <a:r>
              <a:rPr lang="es-SV" b="1" dirty="0" smtClean="0">
                <a:solidFill>
                  <a:srgbClr val="FF0000"/>
                </a:solidFill>
              </a:rPr>
              <a:t>faltan 7,150 </a:t>
            </a:r>
            <a:r>
              <a:rPr lang="es-SV" b="1" dirty="0" smtClean="0">
                <a:solidFill>
                  <a:schemeClr val="tx1"/>
                </a:solidFill>
              </a:rPr>
              <a:t>personas en supresión viral</a:t>
            </a:r>
            <a:endParaRPr lang="es-S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es-GT" sz="3200" dirty="0">
                <a:solidFill>
                  <a:schemeClr val="accent4">
                    <a:lumMod val="75000"/>
                  </a:schemeClr>
                </a:solidFill>
              </a:rPr>
              <a:t>Compromisos de país para alcanzar la meta de Personas con Carga Viral Suprimida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Rediseño  e Implementación de  la estrategia nacional de adherencia en las clínicas del sistema nacional de salud que brindan terapia ARV, con énfasis en reducción de estigma y discriminación.</a:t>
            </a:r>
          </a:p>
          <a:p>
            <a:r>
              <a:rPr lang="es-MX" dirty="0"/>
              <a:t>Descentralizar  la adherencia a la TAR a los niveles locales del sistema nacional de </a:t>
            </a:r>
            <a:r>
              <a:rPr lang="es-MX" dirty="0" smtClean="0"/>
              <a:t>salud.</a:t>
            </a:r>
          </a:p>
          <a:p>
            <a:r>
              <a:rPr lang="es-MX" dirty="0" smtClean="0"/>
              <a:t>Establecer modelos diferenciados de atención en personas estables.</a:t>
            </a:r>
          </a:p>
          <a:p>
            <a:r>
              <a:rPr lang="es-MX" dirty="0"/>
              <a:t>Visitas domiciliares de apoyo, por promotores, educadores pares y personal de las CAI, para conocer factores de falta de adherencia, con conteo de tabletas y apoyo para recuperar la adherencia</a:t>
            </a:r>
            <a:r>
              <a:rPr lang="es-MX" dirty="0" smtClean="0"/>
              <a:t>.</a:t>
            </a:r>
          </a:p>
          <a:p>
            <a:r>
              <a:rPr lang="es-MX" dirty="0"/>
              <a:t>Fomentar en las organizaciones con subsidio estatal,  que dentro de sus planes de trabajo incorporen el apoyo a la adherencia a la TAR en personas con VIH.</a:t>
            </a:r>
          </a:p>
          <a:p>
            <a:endParaRPr lang="es-MX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788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/>
          <a:lstStyle/>
          <a:p>
            <a:r>
              <a:rPr lang="es-GT" dirty="0" smtClean="0"/>
              <a:t>Sostenibilidad a la respuesta al VIH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4030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r>
              <a:rPr lang="es-GT" dirty="0" smtClean="0"/>
              <a:t>Brechas</a:t>
            </a:r>
            <a:endParaRPr lang="es-GT" dirty="0"/>
          </a:p>
        </p:txBody>
      </p:sp>
      <p:pic>
        <p:nvPicPr>
          <p:cNvPr id="3" name="Imagen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29"/>
          <a:stretch/>
        </p:blipFill>
        <p:spPr bwMode="auto">
          <a:xfrm>
            <a:off x="611560" y="2708920"/>
            <a:ext cx="7704856" cy="36004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259632" y="1893830"/>
            <a:ext cx="523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Gasto total por fuentes de financiamiento, 2017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999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50547"/>
            <a:ext cx="8229600" cy="1143000"/>
          </a:xfrm>
        </p:spPr>
        <p:txBody>
          <a:bodyPr/>
          <a:lstStyle/>
          <a:p>
            <a:r>
              <a:rPr lang="es-GT" dirty="0" smtClean="0"/>
              <a:t>Brechas</a:t>
            </a:r>
            <a:endParaRPr lang="es-GT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972330"/>
              </p:ext>
            </p:extLst>
          </p:nvPr>
        </p:nvGraphicFramePr>
        <p:xfrm>
          <a:off x="621904" y="1603202"/>
          <a:ext cx="7776864" cy="43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91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Mayores brechas financieras</a:t>
            </a:r>
            <a:endParaRPr lang="es-SV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Prevención en poblaciones clave</a:t>
            </a:r>
          </a:p>
          <a:p>
            <a:r>
              <a:rPr lang="es-SV" dirty="0" smtClean="0"/>
              <a:t>Financiamiento para la adopción de la estrategia de Prueba y Tratamiento</a:t>
            </a:r>
          </a:p>
          <a:p>
            <a:r>
              <a:rPr lang="es-SV" dirty="0" smtClean="0"/>
              <a:t>Financiamiento para insumos y reactivos para pruebas de VIH</a:t>
            </a:r>
          </a:p>
          <a:p>
            <a:r>
              <a:rPr lang="es-SV" dirty="0" smtClean="0"/>
              <a:t>Financiamiento para insumos y reactivos para pruebas de seguimiento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804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539552" y="893161"/>
            <a:ext cx="7776864" cy="2331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es-GT" dirty="0" smtClean="0"/>
              <a:t>Finalidad </a:t>
            </a:r>
            <a:endParaRPr lang="es-GT" dirty="0"/>
          </a:p>
        </p:txBody>
      </p:sp>
      <p:sp>
        <p:nvSpPr>
          <p:cNvPr id="5" name="CuadroTexto 4"/>
          <p:cNvSpPr txBox="1"/>
          <p:nvPr/>
        </p:nvSpPr>
        <p:spPr>
          <a:xfrm>
            <a:off x="1547664" y="197971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600" b="1" dirty="0" smtClean="0"/>
              <a:t>Contener la epidemia al 2030 </a:t>
            </a:r>
            <a:endParaRPr lang="es-SV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922332" y="362206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 smtClean="0"/>
              <a:t>Objetivos del Plan Estratégico Nacional Multisectorial 2016-2021 </a:t>
            </a:r>
            <a:endParaRPr lang="es-SV" sz="2000" b="1" dirty="0"/>
          </a:p>
        </p:txBody>
      </p:sp>
      <p:sp>
        <p:nvSpPr>
          <p:cNvPr id="11" name="Estrella de 4 puntas 10"/>
          <p:cNvSpPr/>
          <p:nvPr/>
        </p:nvSpPr>
        <p:spPr>
          <a:xfrm>
            <a:off x="1025902" y="2071146"/>
            <a:ext cx="426083" cy="432048"/>
          </a:xfrm>
          <a:prstGeom prst="star4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2" name="CuadroTexto 11"/>
          <p:cNvSpPr txBox="1"/>
          <p:nvPr/>
        </p:nvSpPr>
        <p:spPr>
          <a:xfrm>
            <a:off x="395536" y="4866701"/>
            <a:ext cx="2829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SV" sz="2000" b="1" dirty="0">
                <a:solidFill>
                  <a:schemeClr val="accent2">
                    <a:lumMod val="75000"/>
                  </a:schemeClr>
                </a:solidFill>
              </a:rPr>
              <a:t>Reducción de nuevas infecciones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010995" y="5486480"/>
            <a:ext cx="2829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SV" sz="2000" b="1" dirty="0">
                <a:solidFill>
                  <a:schemeClr val="accent2">
                    <a:lumMod val="75000"/>
                  </a:schemeClr>
                </a:solidFill>
              </a:rPr>
              <a:t>Reducción de muertes relacionadas al Sida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156176" y="4730813"/>
            <a:ext cx="2829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SV" sz="2000" b="1" dirty="0">
                <a:solidFill>
                  <a:schemeClr val="accent2">
                    <a:lumMod val="75000"/>
                  </a:schemeClr>
                </a:solidFill>
              </a:rPr>
              <a:t>Eliminación de la Transmisión Materno Infantil del VIH y sífilis congénita 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 flipH="1">
            <a:off x="2619949" y="4268399"/>
            <a:ext cx="748604" cy="4162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4623340" y="4476522"/>
            <a:ext cx="7404" cy="6674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6732240" y="4268399"/>
            <a:ext cx="504056" cy="4162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7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Acciones para la sostenibilidad</a:t>
            </a:r>
            <a:endParaRPr lang="es-SV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Estrategia Nacional de Sostenibilidad</a:t>
            </a:r>
            <a:endParaRPr lang="es-SV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04522">
            <a:off x="2511235" y="2462138"/>
            <a:ext cx="3384376" cy="40891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07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Acciones para la sostenibilidad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s-SV" dirty="0" smtClean="0"/>
              <a:t>Movilización de recursos</a:t>
            </a:r>
          </a:p>
          <a:p>
            <a:pPr lvl="2"/>
            <a:r>
              <a:rPr lang="es-SV" dirty="0" smtClean="0"/>
              <a:t>Movilización de recursos Públicos</a:t>
            </a:r>
          </a:p>
          <a:p>
            <a:pPr lvl="2"/>
            <a:r>
              <a:rPr lang="es-SV" dirty="0" smtClean="0"/>
              <a:t>Movilización de recursos privados</a:t>
            </a:r>
          </a:p>
          <a:p>
            <a:pPr marL="914400" lvl="2" indent="0">
              <a:buNone/>
            </a:pP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0" y="3356993"/>
            <a:ext cx="8229600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Desarrollo de Acciones costo-efectivas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264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15222"/>
              </p:ext>
            </p:extLst>
          </p:nvPr>
        </p:nvGraphicFramePr>
        <p:xfrm>
          <a:off x="395536" y="692697"/>
          <a:ext cx="8064895" cy="4467861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8064895">
                  <a:extLst>
                    <a:ext uri="{9D8B030D-6E8A-4147-A177-3AD203B41FA5}">
                      <a16:colId xmlns:a16="http://schemas.microsoft.com/office/drawing/2014/main" val="2153978637"/>
                    </a:ext>
                  </a:extLst>
                </a:gridCol>
              </a:tblGrid>
              <a:tr h="2642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>
                          <a:effectLst/>
                        </a:rPr>
                        <a:t>Estrategias para la movilización de  Financiamiento Público</a:t>
                      </a:r>
                      <a:endParaRPr lang="es-SV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53846742"/>
                  </a:ext>
                </a:extLst>
              </a:tr>
              <a:tr h="1012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1.Movilización de recursos mediante el </a:t>
                      </a:r>
                      <a:r>
                        <a:rPr lang="es-SV" sz="2400" dirty="0">
                          <a:solidFill>
                            <a:srgbClr val="7030A0"/>
                          </a:solidFill>
                          <a:effectLst/>
                        </a:rPr>
                        <a:t>incremento del presupuesto de fondos</a:t>
                      </a:r>
                      <a:r>
                        <a:rPr lang="es-SV" sz="1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s-SV" sz="1800" dirty="0">
                          <a:effectLst/>
                        </a:rPr>
                        <a:t>públicos para VIH que permita aumentar  la proporción de gastos cubiertos con fondos nacionales, cubrir necesidades actuales y el aumento de cobertura requeridos 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36896509"/>
                  </a:ext>
                </a:extLst>
              </a:tr>
              <a:tr h="693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2.Movilización y aseguramiento de recursos mediante la </a:t>
                      </a:r>
                      <a:r>
                        <a:rPr lang="es-SV" sz="2000" dirty="0">
                          <a:solidFill>
                            <a:srgbClr val="7030A0"/>
                          </a:solidFill>
                          <a:effectLst/>
                        </a:rPr>
                        <a:t>creación de línea del  presupuesto público   etiquetada para VIH </a:t>
                      </a:r>
                      <a:r>
                        <a:rPr lang="es-SV" sz="1800" dirty="0">
                          <a:effectLst/>
                        </a:rPr>
                        <a:t>que asegure los recursos necesarios año  con año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76500507"/>
                  </a:ext>
                </a:extLst>
              </a:tr>
              <a:tr h="676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s-SV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Redireccionar</a:t>
                      </a:r>
                      <a:r>
                        <a:rPr lang="es-SV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recursos de </a:t>
                      </a:r>
                      <a:r>
                        <a:rPr lang="es-SV" sz="2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contribuciones existentes </a:t>
                      </a:r>
                      <a:r>
                        <a:rPr lang="es-SV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(Ejemplo FONSALUD) 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58518635"/>
                  </a:ext>
                </a:extLst>
              </a:tr>
              <a:tr h="817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</a:rPr>
                        <a:t>4.Movilización de recursos mediante la </a:t>
                      </a:r>
                      <a:r>
                        <a:rPr lang="es-SV" sz="2400" dirty="0">
                          <a:solidFill>
                            <a:srgbClr val="7030A0"/>
                          </a:solidFill>
                          <a:effectLst/>
                        </a:rPr>
                        <a:t>canalización de fondos públicos provenientes de gobiernos Locales/Municipales </a:t>
                      </a:r>
                      <a:r>
                        <a:rPr lang="es-SV" sz="1800" dirty="0">
                          <a:effectLst/>
                        </a:rPr>
                        <a:t>para  la respuesta al VIH y su asignación a intervenciones costo-efectivas</a:t>
                      </a:r>
                      <a:endParaRPr lang="es-S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9579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0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164798"/>
              </p:ext>
            </p:extLst>
          </p:nvPr>
        </p:nvGraphicFramePr>
        <p:xfrm>
          <a:off x="395536" y="404664"/>
          <a:ext cx="8352928" cy="547890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40818090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2000">
                          <a:effectLst/>
                        </a:rPr>
                        <a:t>Estrategias para la movilización de  Financiamiento Privado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0958021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1.Movilización de recursos mediante la coordinación con  </a:t>
                      </a:r>
                      <a:r>
                        <a:rPr lang="es-SV" sz="2800" dirty="0">
                          <a:solidFill>
                            <a:srgbClr val="0070C0"/>
                          </a:solidFill>
                          <a:effectLst/>
                        </a:rPr>
                        <a:t>seguros privados </a:t>
                      </a:r>
                      <a:r>
                        <a:rPr lang="es-SV" sz="2000" dirty="0">
                          <a:effectLst/>
                        </a:rPr>
                        <a:t>de salud dirigidos a determinados  segmentos  de la  población,  para su integración en la respuesta nacional al VIH 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08841133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2.Movilización de recursos mediante la coordinación </a:t>
                      </a:r>
                      <a:r>
                        <a:rPr lang="es-SV" sz="2800" dirty="0">
                          <a:solidFill>
                            <a:srgbClr val="0070C0"/>
                          </a:solidFill>
                          <a:effectLst/>
                        </a:rPr>
                        <a:t>con proveedores de servicios de salud privados</a:t>
                      </a:r>
                      <a:r>
                        <a:rPr lang="es-SV" sz="2000" dirty="0">
                          <a:effectLst/>
                        </a:rPr>
                        <a:t>,  con servicios dirigidos a determinados segmentos de la población,  para su integración en la respuesta nacional al VIH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64595882"/>
                  </a:ext>
                </a:extLst>
              </a:tr>
              <a:tr h="529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3.Movilización de recursos  mediante la </a:t>
                      </a:r>
                      <a:r>
                        <a:rPr lang="es-SV" sz="2800" dirty="0">
                          <a:solidFill>
                            <a:srgbClr val="0070C0"/>
                          </a:solidFill>
                          <a:effectLst/>
                        </a:rPr>
                        <a:t>coordinación con ONG que  implementan acciones de prevención</a:t>
                      </a:r>
                      <a:r>
                        <a:rPr lang="es-SV" sz="2000" dirty="0">
                          <a:effectLst/>
                        </a:rPr>
                        <a:t>  en VIH y cuentan con planes de sostenibilidad implementándose, para su integración en la respuesta nacional al VIH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32794272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2000" dirty="0">
                          <a:effectLst/>
                        </a:rPr>
                        <a:t>4.Movilización de recursos privados   mediante </a:t>
                      </a:r>
                      <a:r>
                        <a:rPr lang="es-SV" sz="24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mecanismos de diálogo político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s-SV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alianzas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6840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4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356377"/>
              </p:ext>
            </p:extLst>
          </p:nvPr>
        </p:nvGraphicFramePr>
        <p:xfrm>
          <a:off x="539552" y="369642"/>
          <a:ext cx="8136904" cy="645703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4259992199"/>
                    </a:ext>
                  </a:extLst>
                </a:gridCol>
              </a:tblGrid>
              <a:tr h="272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>
                          <a:effectLst/>
                        </a:rPr>
                        <a:t>Estrategias para la asignación costo-efectiva y optimización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21174216"/>
                  </a:ext>
                </a:extLst>
              </a:tr>
              <a:tr h="558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 smtClean="0">
                          <a:effectLst/>
                        </a:rPr>
                        <a:t>1.</a:t>
                      </a:r>
                      <a:r>
                        <a:rPr lang="es-SV" sz="1600" baseline="0" dirty="0" smtClean="0">
                          <a:effectLst/>
                        </a:rPr>
                        <a:t>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Reducción de costos mediante el </a:t>
                      </a:r>
                      <a:r>
                        <a:rPr lang="es-SV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rediseño de programas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la disminución de actividades de baja prioridad </a:t>
                      </a:r>
                      <a:endParaRPr lang="es-SV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10762102"/>
                  </a:ext>
                </a:extLst>
              </a:tr>
              <a:tr h="393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 smtClean="0">
                          <a:effectLst/>
                        </a:rPr>
                        <a:t>2.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Ampliar cobertura de las intervenciones del </a:t>
                      </a:r>
                      <a:r>
                        <a:rPr lang="es-SV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continuo de la atención </a:t>
                      </a:r>
                      <a:endParaRPr lang="es-SV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534696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 smtClean="0">
                          <a:solidFill>
                            <a:schemeClr val="dk1"/>
                          </a:solidFill>
                          <a:effectLst/>
                        </a:rPr>
                        <a:t>3</a:t>
                      </a:r>
                      <a:r>
                        <a:rPr lang="es-SV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estandarizada  de  los </a:t>
                      </a:r>
                      <a:r>
                        <a:rPr lang="es-SV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Lineamientos OMS 2015 para inicio de tratamiento en todas  las edades</a:t>
                      </a:r>
                      <a:endParaRPr lang="es-SV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158263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 smtClean="0">
                          <a:effectLst/>
                        </a:rPr>
                        <a:t>4.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Establecimiento de </a:t>
                      </a:r>
                      <a:r>
                        <a:rPr lang="es-SV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modelos diferenciados  de atención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personas con VIH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65782207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 smtClean="0">
                          <a:effectLst/>
                        </a:rPr>
                        <a:t>5.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Reducción de costos y optimización de recursos  en la </a:t>
                      </a:r>
                      <a:r>
                        <a:rPr lang="es-SV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compra de medicamentos, insumos y reactivos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mediante el uso de mecanismos fortalecidos que ofrecen economías de escala, incluyendo negociación conjunta de precios COMISCA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78757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Reducción de costos mediante</a:t>
                      </a:r>
                      <a:r>
                        <a:rPr lang="es-SV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temas relacionados con  impuestos a medicamentos </a:t>
                      </a:r>
                      <a:r>
                        <a:rPr lang="es-SV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Exención</a:t>
                      </a:r>
                      <a:r>
                        <a:rPr lang="es-SV" sz="20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IVA</a:t>
                      </a:r>
                      <a:r>
                        <a:rPr lang="es-SV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Ley</a:t>
                      </a:r>
                      <a:r>
                        <a:rPr lang="es-SV" sz="20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Propiedad intelectual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entre otros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23479843"/>
                  </a:ext>
                </a:extLst>
              </a:tr>
              <a:tr h="914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Adopción de </a:t>
                      </a:r>
                      <a:r>
                        <a:rPr lang="es-SV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nuevas tecnologías sanitarias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costo reducido y eficiencia comprobada que generan un impacto positivo  en el  control  de costos y en los resultados de la epidemia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12842438"/>
                  </a:ext>
                </a:extLst>
              </a:tr>
              <a:tr h="914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Fortalecimiento </a:t>
                      </a:r>
                      <a:r>
                        <a:rPr lang="es-SV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marco de políticas y  procesos relacionados con la conducción y  gestión para la movilización</a:t>
                      </a:r>
                      <a:r>
                        <a:rPr lang="es-SV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asignación y ejecución presupuestaria oportunas.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32979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8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/>
          <a:lstStyle/>
          <a:p>
            <a:r>
              <a:rPr lang="es-GT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2050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89" y="344883"/>
            <a:ext cx="8229600" cy="1143000"/>
          </a:xfrm>
        </p:spPr>
        <p:txBody>
          <a:bodyPr/>
          <a:lstStyle/>
          <a:p>
            <a:r>
              <a:rPr lang="es-GT" dirty="0" smtClean="0"/>
              <a:t>¿Cómo lograrlo ?</a:t>
            </a:r>
            <a:endParaRPr lang="es-GT" dirty="0"/>
          </a:p>
        </p:txBody>
      </p:sp>
      <p:sp>
        <p:nvSpPr>
          <p:cNvPr id="6" name="CuadroTexto 5"/>
          <p:cNvSpPr txBox="1"/>
          <p:nvPr/>
        </p:nvSpPr>
        <p:spPr>
          <a:xfrm>
            <a:off x="883345" y="1404596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600" b="1" dirty="0" smtClean="0"/>
              <a:t>Enfocarse en poblaciones clave</a:t>
            </a:r>
          </a:p>
          <a:p>
            <a:r>
              <a:rPr lang="es-SV" dirty="0" smtClean="0"/>
              <a:t>Entendida </a:t>
            </a:r>
            <a:r>
              <a:rPr lang="es-SV" dirty="0"/>
              <a:t>como los grupos que sufren un mayor impacto epidemiológico y pertenecen a subpoblaciones que </a:t>
            </a:r>
            <a:r>
              <a:rPr lang="es-SV" dirty="0" smtClean="0"/>
              <a:t>son marginadas</a:t>
            </a:r>
            <a:endParaRPr lang="es-SV" dirty="0"/>
          </a:p>
          <a:p>
            <a:endParaRPr lang="es-SV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83568" y="3312091"/>
            <a:ext cx="460851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SV" sz="2800" dirty="0"/>
              <a:t>TS, parejas sexuales y clientes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339752" y="4086905"/>
            <a:ext cx="352839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SV" sz="2800" dirty="0"/>
              <a:t>HSH y parejas sexuales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007581" y="4860494"/>
            <a:ext cx="500455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SV" sz="2800" dirty="0"/>
              <a:t>Personas </a:t>
            </a:r>
            <a:r>
              <a:rPr lang="es-SV" sz="2800" dirty="0" err="1"/>
              <a:t>Trans</a:t>
            </a:r>
            <a:r>
              <a:rPr lang="es-SV" sz="2800" dirty="0"/>
              <a:t> y parejas sexuales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938025" y="5588444"/>
            <a:ext cx="417646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SV" sz="2800" dirty="0"/>
              <a:t>Población de Privados de Libertad y parejas sexuales</a:t>
            </a:r>
          </a:p>
        </p:txBody>
      </p:sp>
    </p:spTree>
    <p:extLst>
      <p:ext uri="{BB962C8B-B14F-4D97-AF65-F5344CB8AC3E}">
        <p14:creationId xmlns:p14="http://schemas.microsoft.com/office/powerpoint/2010/main" val="311184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Centrarse en el continuo de Atención</a:t>
            </a:r>
            <a:endParaRPr lang="es-GT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182406879"/>
              </p:ext>
            </p:extLst>
          </p:nvPr>
        </p:nvGraphicFramePr>
        <p:xfrm>
          <a:off x="1259632" y="1916832"/>
          <a:ext cx="66960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899592" y="5445224"/>
            <a:ext cx="6624736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es-ES" sz="1200" b="1" dirty="0">
                <a:latin typeface="Arial" panose="020B0604020202020204" pitchFamily="34" charset="0"/>
                <a:ea typeface="Arial" panose="020B0604020202020204" pitchFamily="34" charset="0"/>
              </a:rPr>
              <a:t>Fuente: </a:t>
            </a:r>
            <a:r>
              <a:rPr lang="es-ES" sz="1200" b="1" dirty="0" smtClean="0">
                <a:latin typeface="Arial" panose="020B0604020202020204" pitchFamily="34" charset="0"/>
                <a:ea typeface="Arial" panose="020B0604020202020204" pitchFamily="34" charset="0"/>
              </a:rPr>
              <a:t>MINSAL </a:t>
            </a:r>
            <a:r>
              <a:rPr lang="es-ES" sz="1200" b="1" dirty="0">
                <a:latin typeface="Arial" panose="020B0604020202020204" pitchFamily="34" charset="0"/>
                <a:ea typeface="Arial" panose="020B0604020202020204" pitchFamily="34" charset="0"/>
              </a:rPr>
              <a:t>Marzo </a:t>
            </a:r>
            <a:r>
              <a:rPr lang="es-ES" sz="1200" b="1" dirty="0" smtClean="0">
                <a:latin typeface="Arial" panose="020B0604020202020204" pitchFamily="34" charset="0"/>
                <a:ea typeface="Arial" panose="020B0604020202020204" pitchFamily="34" charset="0"/>
              </a:rPr>
              <a:t>2019</a:t>
            </a:r>
            <a:endParaRPr lang="es-SV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5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266424"/>
            <a:ext cx="4186518" cy="59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Brechas en Personas con VIH diagnosticadas</a:t>
            </a:r>
            <a:endParaRPr lang="es-GT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46010822"/>
              </p:ext>
            </p:extLst>
          </p:nvPr>
        </p:nvGraphicFramePr>
        <p:xfrm>
          <a:off x="1259632" y="3042671"/>
          <a:ext cx="66960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Llamada ovalada 7"/>
          <p:cNvSpPr/>
          <p:nvPr/>
        </p:nvSpPr>
        <p:spPr>
          <a:xfrm>
            <a:off x="3203848" y="1449083"/>
            <a:ext cx="4751876" cy="2052452"/>
          </a:xfrm>
          <a:prstGeom prst="wedgeEllipseCallout">
            <a:avLst>
              <a:gd name="adj1" fmla="val -41425"/>
              <a:gd name="adj2" fmla="val 67953"/>
            </a:avLst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Meta: 85%</a:t>
            </a:r>
          </a:p>
          <a:p>
            <a:pPr algn="ctr"/>
            <a:r>
              <a:rPr lang="es-SV" dirty="0" smtClean="0">
                <a:solidFill>
                  <a:schemeClr val="tx1"/>
                </a:solidFill>
              </a:rPr>
              <a:t>Faltan 11%  de personas que no se han hecho la prueba de VIH y no conocen su  diagnóstico, lo que corresponde a</a:t>
            </a:r>
            <a:r>
              <a:rPr lang="es-SV" b="1" dirty="0" smtClean="0">
                <a:solidFill>
                  <a:schemeClr val="tx1"/>
                </a:solidFill>
              </a:rPr>
              <a:t> </a:t>
            </a:r>
            <a:r>
              <a:rPr lang="es-SV" b="1" dirty="0" smtClean="0">
                <a:solidFill>
                  <a:srgbClr val="FF0000"/>
                </a:solidFill>
              </a:rPr>
              <a:t>2,611 </a:t>
            </a:r>
            <a:r>
              <a:rPr lang="es-SV" dirty="0" smtClean="0">
                <a:solidFill>
                  <a:schemeClr val="tx1"/>
                </a:solidFill>
              </a:rPr>
              <a:t>personas</a:t>
            </a:r>
            <a:endParaRPr lang="es-S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58242"/>
            <a:ext cx="8445624" cy="1503040"/>
          </a:xfrm>
        </p:spPr>
        <p:txBody>
          <a:bodyPr>
            <a:normAutofit/>
          </a:bodyPr>
          <a:lstStyle/>
          <a:p>
            <a:r>
              <a:rPr lang="es-GT" sz="3600" dirty="0" smtClean="0">
                <a:solidFill>
                  <a:schemeClr val="tx2">
                    <a:lumMod val="75000"/>
                  </a:schemeClr>
                </a:solidFill>
              </a:rPr>
              <a:t>Compromisos de país para alcanzar la meta de personas con VIH diagnosticadas</a:t>
            </a:r>
            <a:endParaRPr lang="es-GT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11560" y="1731978"/>
            <a:ext cx="8229600" cy="4525963"/>
          </a:xfrm>
        </p:spPr>
        <p:txBody>
          <a:bodyPr>
            <a:normAutofit/>
          </a:bodyPr>
          <a:lstStyle/>
          <a:p>
            <a:r>
              <a:rPr lang="es-SV" dirty="0" smtClean="0"/>
              <a:t>Tamizaje a poblaciones clave en Clínicas VICITS, Hospitales, establecimientos del primer nivel de atención del MINSAL, ISSS Sector Privado, ONG´S, pruebas </a:t>
            </a:r>
            <a:r>
              <a:rPr lang="es-SV" dirty="0" err="1" smtClean="0"/>
              <a:t>autoadministradas</a:t>
            </a:r>
            <a:endParaRPr lang="es-SV" dirty="0" smtClean="0"/>
          </a:p>
          <a:p>
            <a:pPr marL="0" indent="0">
              <a:buNone/>
            </a:pPr>
            <a:endParaRPr lang="es-SV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82" y="4149080"/>
            <a:ext cx="771114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60648"/>
            <a:ext cx="8445624" cy="1503040"/>
          </a:xfrm>
        </p:spPr>
        <p:txBody>
          <a:bodyPr>
            <a:normAutofit/>
          </a:bodyPr>
          <a:lstStyle/>
          <a:p>
            <a:r>
              <a:rPr lang="es-GT" sz="3600" dirty="0" smtClean="0">
                <a:solidFill>
                  <a:schemeClr val="tx2">
                    <a:lumMod val="75000"/>
                  </a:schemeClr>
                </a:solidFill>
              </a:rPr>
              <a:t>Compromisos de país para alcanzar la meta de personas con VIH diagnosticadas</a:t>
            </a:r>
            <a:endParaRPr lang="es-GT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SV" sz="2400" dirty="0"/>
              <a:t>Establecimiento </a:t>
            </a:r>
            <a:r>
              <a:rPr lang="es-SV" sz="2400" dirty="0" smtClean="0"/>
              <a:t>de </a:t>
            </a:r>
            <a:r>
              <a:rPr lang="es-SV" sz="2400" dirty="0"/>
              <a:t>diagnóstico </a:t>
            </a:r>
            <a:r>
              <a:rPr lang="es-SV" sz="2400" dirty="0" smtClean="0"/>
              <a:t>de VIH a </a:t>
            </a:r>
            <a:r>
              <a:rPr lang="es-SV" sz="2400" dirty="0"/>
              <a:t>partir de pruebas </a:t>
            </a:r>
            <a:r>
              <a:rPr lang="es-SV" sz="2400" dirty="0" smtClean="0"/>
              <a:t>rápidas, cambio en normativas.</a:t>
            </a:r>
          </a:p>
          <a:p>
            <a:endParaRPr lang="es-SV" sz="2400" dirty="0"/>
          </a:p>
          <a:p>
            <a:r>
              <a:rPr lang="es-SV" sz="2400" dirty="0" smtClean="0"/>
              <a:t>Adquirir </a:t>
            </a:r>
            <a:r>
              <a:rPr lang="es-SV" sz="2400" dirty="0"/>
              <a:t>la estrategia de </a:t>
            </a:r>
            <a:r>
              <a:rPr lang="es-SV" sz="2400" dirty="0" err="1"/>
              <a:t>index</a:t>
            </a:r>
            <a:r>
              <a:rPr lang="es-SV" sz="2400" dirty="0"/>
              <a:t> </a:t>
            </a:r>
            <a:r>
              <a:rPr lang="es-SV" sz="2400" dirty="0" err="1"/>
              <a:t>testing</a:t>
            </a:r>
            <a:r>
              <a:rPr lang="es-SV" sz="2400" dirty="0"/>
              <a:t>: </a:t>
            </a:r>
            <a:r>
              <a:rPr lang="es-MX" sz="2400" dirty="0"/>
              <a:t>Incremento de Toma de Prueba VIH a población vulnerable, sus parejas sexuales y otras personas, familias y comunidades vulnerables en departamentos de mayor incidencia de </a:t>
            </a:r>
            <a:r>
              <a:rPr lang="es-MX" sz="2400" dirty="0" smtClean="0"/>
              <a:t>VIH.</a:t>
            </a:r>
          </a:p>
          <a:p>
            <a:endParaRPr lang="es-MX" sz="2400" dirty="0" smtClean="0"/>
          </a:p>
          <a:p>
            <a:r>
              <a:rPr lang="es-SV" sz="2400" dirty="0" smtClean="0"/>
              <a:t>Mejorar la cobertura de pruebas de VIH para poblaciones clave y hombres.</a:t>
            </a:r>
          </a:p>
          <a:p>
            <a:endParaRPr lang="es-SV" sz="2400" dirty="0" smtClean="0"/>
          </a:p>
          <a:p>
            <a:r>
              <a:rPr lang="es-SV" sz="2400" dirty="0" smtClean="0"/>
              <a:t>Coordinar con la empresa privada para la inclusión de datos epidemiológicos al SUMEVE</a:t>
            </a:r>
          </a:p>
        </p:txBody>
      </p:sp>
    </p:spTree>
    <p:extLst>
      <p:ext uri="{BB962C8B-B14F-4D97-AF65-F5344CB8AC3E}">
        <p14:creationId xmlns:p14="http://schemas.microsoft.com/office/powerpoint/2010/main" val="16814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Brechas en Personas con VIH vinculadas a los servicios de salud </a:t>
            </a:r>
            <a:endParaRPr lang="es-GT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46010822"/>
              </p:ext>
            </p:extLst>
          </p:nvPr>
        </p:nvGraphicFramePr>
        <p:xfrm>
          <a:off x="1259632" y="3042671"/>
          <a:ext cx="66960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Llamada ovalada 7"/>
          <p:cNvSpPr/>
          <p:nvPr/>
        </p:nvSpPr>
        <p:spPr>
          <a:xfrm>
            <a:off x="3707904" y="1475656"/>
            <a:ext cx="5039908" cy="2277604"/>
          </a:xfrm>
          <a:prstGeom prst="wedgeEllipseCallout">
            <a:avLst>
              <a:gd name="adj1" fmla="val -41425"/>
              <a:gd name="adj2" fmla="val 67953"/>
            </a:avLst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 smtClean="0">
                <a:solidFill>
                  <a:schemeClr val="tx1"/>
                </a:solidFill>
              </a:rPr>
              <a:t>De las personas diagnosticadas el 100% tienen que estar vinculadas a los servicios de salud.</a:t>
            </a:r>
          </a:p>
          <a:p>
            <a:pPr algn="ctr"/>
            <a:r>
              <a:rPr lang="es-SV" b="1" dirty="0" smtClean="0">
                <a:solidFill>
                  <a:schemeClr val="tx1"/>
                </a:solidFill>
              </a:rPr>
              <a:t>De las personas que deberían estar diagnosticadas (85%), faltan </a:t>
            </a:r>
            <a:r>
              <a:rPr lang="es-SV" b="1" dirty="0" smtClean="0">
                <a:solidFill>
                  <a:srgbClr val="FF0000"/>
                </a:solidFill>
              </a:rPr>
              <a:t>7,365 </a:t>
            </a:r>
            <a:r>
              <a:rPr lang="es-SV" b="1" dirty="0" smtClean="0">
                <a:solidFill>
                  <a:schemeClr val="tx1"/>
                </a:solidFill>
              </a:rPr>
              <a:t>personas con VIH que no están vinculadas a los servicios de salud</a:t>
            </a:r>
            <a:endParaRPr lang="es-S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 smtClean="0">
                <a:solidFill>
                  <a:schemeClr val="tx2">
                    <a:lumMod val="75000"/>
                  </a:schemeClr>
                </a:solidFill>
              </a:rPr>
              <a:t>Compromisos de país para alcanzar la meta de Personas vinculadas</a:t>
            </a:r>
            <a:endParaRPr lang="es-G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es-MX" sz="2400" dirty="0"/>
              <a:t>Asegurar el cumplimiento de los Lineamientos Técnicos para la referencia, retorno e interconsulta en la RIIS por medio de una comunicación efectiva entre los </a:t>
            </a:r>
            <a:r>
              <a:rPr lang="es-MX" sz="2400" dirty="0" smtClean="0"/>
              <a:t>niveles MINSAL locales </a:t>
            </a:r>
            <a:r>
              <a:rPr lang="es-MX" sz="2400" dirty="0"/>
              <a:t>y los Hospitales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Medir el disminuir </a:t>
            </a:r>
            <a:r>
              <a:rPr lang="es-MX" sz="2400" dirty="0"/>
              <a:t>el estigma y discriminación hacia las personas con VIH y poblaciones </a:t>
            </a:r>
            <a:r>
              <a:rPr lang="es-MX" sz="2400" dirty="0" smtClean="0"/>
              <a:t>claves, que ejerce el personal de salud.</a:t>
            </a:r>
          </a:p>
          <a:p>
            <a:endParaRPr lang="es-GT" sz="2400" dirty="0" smtClean="0"/>
          </a:p>
          <a:p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9309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5446</TotalTime>
  <Words>1495</Words>
  <Application>Microsoft Office PowerPoint</Application>
  <PresentationFormat>Presentación en pantalla (4:3)</PresentationFormat>
  <Paragraphs>162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Calibri</vt:lpstr>
      <vt:lpstr>Times New Roman</vt:lpstr>
      <vt:lpstr>Wingdings</vt:lpstr>
      <vt:lpstr>Tema de Office</vt:lpstr>
      <vt:lpstr>  -Compromisos de El Salvador frente a la contención de la Epidemia de VIH en El Salvador-</vt:lpstr>
      <vt:lpstr>Finalidad </vt:lpstr>
      <vt:lpstr>¿Cómo lograrlo ?</vt:lpstr>
      <vt:lpstr>Centrarse en el continuo de Atención</vt:lpstr>
      <vt:lpstr>Brechas en Personas con VIH diagnosticadas</vt:lpstr>
      <vt:lpstr>Compromisos de país para alcanzar la meta de personas con VIH diagnosticadas</vt:lpstr>
      <vt:lpstr>Compromisos de país para alcanzar la meta de personas con VIH diagnosticadas</vt:lpstr>
      <vt:lpstr>Brechas en Personas con VIH vinculadas a los servicios de salud </vt:lpstr>
      <vt:lpstr>Compromisos de país para alcanzar la meta de Personas vinculadas</vt:lpstr>
      <vt:lpstr>Brechas en Personas con VIH retenidas en los servicios de salud </vt:lpstr>
      <vt:lpstr>Compromisos de país para alcanzar la meta de Personas retenidas</vt:lpstr>
      <vt:lpstr>Brechas en Personas con VIH en Tratamiento Antirretroviral</vt:lpstr>
      <vt:lpstr>Compromisos de país para alcanzar la meta de Personas en Tratamiento Antirretroviral</vt:lpstr>
      <vt:lpstr>Brechas en Personas con VIH en Tratamiento Antirretroviral</vt:lpstr>
      <vt:lpstr>Compromisos de país para alcanzar la meta de Personas con Carga Viral Suprimida</vt:lpstr>
      <vt:lpstr>Sostenibilidad a la respuesta al VIH</vt:lpstr>
      <vt:lpstr>Brechas</vt:lpstr>
      <vt:lpstr>Brechas</vt:lpstr>
      <vt:lpstr>Mayores brechas financieras</vt:lpstr>
      <vt:lpstr>Acciones para la sostenibilidad</vt:lpstr>
      <vt:lpstr>Acciones para la sostenibilidad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LMerino</dc:creator>
  <cp:lastModifiedBy>Mirna Garcia</cp:lastModifiedBy>
  <cp:revision>182</cp:revision>
  <dcterms:created xsi:type="dcterms:W3CDTF">2018-04-08T21:45:55Z</dcterms:created>
  <dcterms:modified xsi:type="dcterms:W3CDTF">2019-05-20T20:49:00Z</dcterms:modified>
</cp:coreProperties>
</file>