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Bynw1o3oePTzV0utsUkffYEIF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9b4c64b09_0_1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9b4c64b09_0_1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9b4c64b09_0_1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9b4c64b09_0_1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9b4c64b09_0_1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9b4c64b09_0_1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9b4c64b09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9b4c64b09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9b4c64b09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9b4c64b09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9b4c64b09_0_1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9b4c64b09_0_1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9b4c64b09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59b4c64b09_0_6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Sesgo de primera impresión:</a:t>
            </a:r>
            <a:r>
              <a:rPr lang="es-SV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cuando se realiza un juicio rápido y superficial basado en la primera impresión sobre un candidato, puede ser positiva o negativa. Si alguien bota algo la primera vez que lo conocemos, es torpe.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Sesgo de confirmación: </a:t>
            </a:r>
            <a:r>
              <a:rPr lang="es-SV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se tiende a buscar información que respalde la primera impresión que tuvo sobre un candidato. – Cuando alguien meses después vuelve a botar algo, se confirma la primera impresión.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Sesgo de afinidad:</a:t>
            </a:r>
            <a:r>
              <a:rPr lang="es-SV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evalúa de mejor manera a aquellos candidatos que presentan características similares a sí mismo. Pensar que alguien es buena persona porque comparte una característica con nosotros.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Efecto de halo:</a:t>
            </a:r>
            <a:r>
              <a:rPr lang="es-SV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centrar su atención en un aspecto positivo (a veces negativo) del candidato influenciando su evaluación general. Por lo general es un solo evento/ característica.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Basarse en estereotipos:</a:t>
            </a:r>
            <a:r>
              <a:rPr lang="es-SV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trata de un juicio sobre cómo las personas de un determinado género, raza, religión u otra característica pensarán y actuarán, sin evidencia concreta que sustente esa evaluación.</a:t>
            </a:r>
            <a:endParaRPr/>
          </a:p>
        </p:txBody>
      </p:sp>
      <p:sp>
        <p:nvSpPr>
          <p:cNvPr id="155" name="Google Shape;155;g59b4c64b09_0_6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9b4c64b09_0_1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9b4c64b09_0_1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9b4c64b09_0_1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9b4c64b09_0_1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9b4c64b09_0_1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9b4c64b09_0_1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9b4c64b09_0_1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9b4c64b09_0_1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59b4c64b09_0_968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g59b4c64b09_0_968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g59b4c64b09_0_968"/>
          <p:cNvSpPr/>
          <p:nvPr/>
        </p:nvSpPr>
        <p:spPr>
          <a:xfrm rot="10800000">
            <a:off x="5058905" y="-100"/>
            <a:ext cx="4085100" cy="2736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g59b4c64b09_0_968"/>
          <p:cNvSpPr/>
          <p:nvPr/>
        </p:nvSpPr>
        <p:spPr>
          <a:xfrm>
            <a:off x="20327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g59b4c64b09_0_968"/>
          <p:cNvGrpSpPr/>
          <p:nvPr/>
        </p:nvGrpSpPr>
        <p:grpSpPr>
          <a:xfrm>
            <a:off x="255200" y="790"/>
            <a:ext cx="2250363" cy="1392365"/>
            <a:chOff x="255200" y="592"/>
            <a:chExt cx="2250363" cy="1044300"/>
          </a:xfrm>
        </p:grpSpPr>
        <p:sp>
          <p:nvSpPr>
            <p:cNvPr id="15" name="Google Shape;15;g59b4c64b09_0_968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g59b4c64b09_0_968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g59b4c64b09_0_968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g59b4c64b09_0_968"/>
          <p:cNvGrpSpPr/>
          <p:nvPr/>
        </p:nvGrpSpPr>
        <p:grpSpPr>
          <a:xfrm>
            <a:off x="905395" y="790"/>
            <a:ext cx="2250363" cy="1392365"/>
            <a:chOff x="905395" y="592"/>
            <a:chExt cx="2250363" cy="1044300"/>
          </a:xfrm>
        </p:grpSpPr>
        <p:sp>
          <p:nvSpPr>
            <p:cNvPr id="19" name="Google Shape;19;g59b4c64b09_0_968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g59b4c64b09_0_968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g59b4c64b09_0_968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g59b4c64b09_0_968"/>
          <p:cNvGrpSpPr/>
          <p:nvPr/>
        </p:nvGrpSpPr>
        <p:grpSpPr>
          <a:xfrm>
            <a:off x="7057468" y="6784"/>
            <a:ext cx="1851282" cy="1002839"/>
            <a:chOff x="6917201" y="0"/>
            <a:chExt cx="2227777" cy="863400"/>
          </a:xfrm>
        </p:grpSpPr>
        <p:sp>
          <p:nvSpPr>
            <p:cNvPr id="23" name="Google Shape;23;g59b4c64b09_0_96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g59b4c64b09_0_96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g59b4c64b09_0_96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g59b4c64b09_0_968"/>
          <p:cNvGrpSpPr/>
          <p:nvPr/>
        </p:nvGrpSpPr>
        <p:grpSpPr>
          <a:xfrm>
            <a:off x="6553032" y="5623802"/>
            <a:ext cx="2389068" cy="1234317"/>
            <a:chOff x="6917201" y="0"/>
            <a:chExt cx="2227777" cy="863400"/>
          </a:xfrm>
        </p:grpSpPr>
        <p:sp>
          <p:nvSpPr>
            <p:cNvPr id="27" name="Google Shape;27;g59b4c64b09_0_96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g59b4c64b09_0_96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g59b4c64b09_0_96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g59b4c64b09_0_968"/>
          <p:cNvGrpSpPr/>
          <p:nvPr/>
        </p:nvGrpSpPr>
        <p:grpSpPr>
          <a:xfrm>
            <a:off x="199149" y="5407536"/>
            <a:ext cx="2795414" cy="1444382"/>
            <a:chOff x="6917201" y="0"/>
            <a:chExt cx="2227777" cy="863400"/>
          </a:xfrm>
        </p:grpSpPr>
        <p:sp>
          <p:nvSpPr>
            <p:cNvPr id="31" name="Google Shape;31;g59b4c64b09_0_96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g59b4c64b09_0_96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g59b4c64b09_0_96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g59b4c64b09_0_968"/>
          <p:cNvSpPr txBox="1">
            <a:spLocks noGrp="1"/>
          </p:cNvSpPr>
          <p:nvPr>
            <p:ph type="ctrTitle"/>
          </p:nvPr>
        </p:nvSpPr>
        <p:spPr>
          <a:xfrm>
            <a:off x="1858703" y="2430444"/>
            <a:ext cx="5361300" cy="1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g59b4c64b09_0_968"/>
          <p:cNvSpPr txBox="1">
            <a:spLocks noGrp="1"/>
          </p:cNvSpPr>
          <p:nvPr>
            <p:ph type="subTitle" idx="1"/>
          </p:nvPr>
        </p:nvSpPr>
        <p:spPr>
          <a:xfrm>
            <a:off x="1858700" y="4550878"/>
            <a:ext cx="53613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g59b4c64b09_0_968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9b4c64b09_0_1068"/>
          <p:cNvSpPr/>
          <p:nvPr/>
        </p:nvSpPr>
        <p:spPr>
          <a:xfrm flipH="1">
            <a:off x="5569200" y="3778767"/>
            <a:ext cx="35748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g59b4c64b09_0_1068"/>
          <p:cNvGrpSpPr/>
          <p:nvPr/>
        </p:nvGrpSpPr>
        <p:grpSpPr>
          <a:xfrm>
            <a:off x="5959222" y="5492768"/>
            <a:ext cx="2520952" cy="1365553"/>
            <a:chOff x="6917201" y="0"/>
            <a:chExt cx="2227777" cy="863400"/>
          </a:xfrm>
        </p:grpSpPr>
        <p:sp>
          <p:nvSpPr>
            <p:cNvPr id="112" name="Google Shape;112;g59b4c64b09_0_106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g59b4c64b09_0_106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g59b4c64b09_0_106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g59b4c64b09_0_1068"/>
          <p:cNvGrpSpPr/>
          <p:nvPr/>
        </p:nvGrpSpPr>
        <p:grpSpPr>
          <a:xfrm>
            <a:off x="199149" y="3"/>
            <a:ext cx="2795414" cy="1444382"/>
            <a:chOff x="6917201" y="0"/>
            <a:chExt cx="2227777" cy="863400"/>
          </a:xfrm>
        </p:grpSpPr>
        <p:sp>
          <p:nvSpPr>
            <p:cNvPr id="116" name="Google Shape;116;g59b4c64b09_0_106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g59b4c64b09_0_106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g59b4c64b09_0_106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g59b4c64b09_0_1068"/>
          <p:cNvSpPr txBox="1">
            <a:spLocks noGrp="1"/>
          </p:cNvSpPr>
          <p:nvPr>
            <p:ph type="title" hasCustomPrompt="1"/>
          </p:nvPr>
        </p:nvSpPr>
        <p:spPr>
          <a:xfrm>
            <a:off x="1385850" y="1845133"/>
            <a:ext cx="63723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g59b4c64b09_0_1068"/>
          <p:cNvSpPr txBox="1">
            <a:spLocks noGrp="1"/>
          </p:cNvSpPr>
          <p:nvPr>
            <p:ph type="body" idx="1"/>
          </p:nvPr>
        </p:nvSpPr>
        <p:spPr>
          <a:xfrm>
            <a:off x="1385850" y="3818467"/>
            <a:ext cx="6372300" cy="85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g59b4c64b09_0_1068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9b4c64b09_0_108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9b4c64b09_0_1083"/>
          <p:cNvSpPr/>
          <p:nvPr/>
        </p:nvSpPr>
        <p:spPr>
          <a:xfrm>
            <a:off x="0" y="0"/>
            <a:ext cx="9144000" cy="1455600"/>
          </a:xfrm>
          <a:prstGeom prst="rect">
            <a:avLst/>
          </a:prstGeom>
          <a:solidFill>
            <a:srgbClr val="17B8D7"/>
          </a:solidFill>
          <a:ln>
            <a:noFill/>
          </a:ln>
        </p:spPr>
        <p:txBody>
          <a:bodyPr spcFirstLastPara="1" wrap="square" lIns="129700" tIns="129700" rIns="129700" bIns="129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17B8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59b4c64b09_0_1083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59b4c64b09_0_108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718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7B8D7"/>
              </a:buClr>
              <a:buSzPts val="2025"/>
              <a:buChar char="●"/>
              <a:defRPr sz="1350"/>
            </a:lvl1pPr>
            <a:lvl2pPr marL="914400" lvl="1" indent="-35718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7B8D7"/>
              </a:buClr>
              <a:buSzPts val="2025"/>
              <a:buChar char="○"/>
              <a:defRPr sz="1350"/>
            </a:lvl2pPr>
            <a:lvl3pPr marL="1371600" lvl="2" indent="-35718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7B8D7"/>
              </a:buClr>
              <a:buSzPts val="2025"/>
              <a:buChar char="■"/>
              <a:defRPr sz="1350"/>
            </a:lvl3pPr>
            <a:lvl4pPr marL="1828800" lvl="3" indent="-35718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7B8D7"/>
              </a:buClr>
              <a:buSzPts val="2025"/>
              <a:buChar char="●"/>
              <a:defRPr sz="1350"/>
            </a:lvl4pPr>
            <a:lvl5pPr marL="2286000" lvl="4" indent="-35718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7B8D7"/>
              </a:buClr>
              <a:buSzPts val="2025"/>
              <a:buChar char="○"/>
              <a:defRPr sz="1350"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59b4c64b09_0_996"/>
          <p:cNvSpPr/>
          <p:nvPr/>
        </p:nvSpPr>
        <p:spPr>
          <a:xfrm flipH="1">
            <a:off x="4757100" y="3079200"/>
            <a:ext cx="43869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g59b4c64b09_0_996"/>
          <p:cNvGrpSpPr/>
          <p:nvPr/>
        </p:nvGrpSpPr>
        <p:grpSpPr>
          <a:xfrm>
            <a:off x="5594191" y="5281486"/>
            <a:ext cx="2910145" cy="1576482"/>
            <a:chOff x="6917201" y="0"/>
            <a:chExt cx="2227777" cy="863400"/>
          </a:xfrm>
        </p:grpSpPr>
        <p:sp>
          <p:nvSpPr>
            <p:cNvPr id="40" name="Google Shape;40;g59b4c64b09_0_99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g59b4c64b09_0_99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g59b4c64b09_0_99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g59b4c64b09_0_996"/>
          <p:cNvGrpSpPr/>
          <p:nvPr/>
        </p:nvGrpSpPr>
        <p:grpSpPr>
          <a:xfrm>
            <a:off x="199149" y="3"/>
            <a:ext cx="2795414" cy="1444382"/>
            <a:chOff x="6917201" y="0"/>
            <a:chExt cx="2227777" cy="863400"/>
          </a:xfrm>
        </p:grpSpPr>
        <p:sp>
          <p:nvSpPr>
            <p:cNvPr id="44" name="Google Shape;44;g59b4c64b09_0_99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g59b4c64b09_0_99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g59b4c64b09_0_99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g59b4c64b09_0_996"/>
          <p:cNvSpPr txBox="1">
            <a:spLocks noGrp="1"/>
          </p:cNvSpPr>
          <p:nvPr>
            <p:ph type="title"/>
          </p:nvPr>
        </p:nvSpPr>
        <p:spPr>
          <a:xfrm>
            <a:off x="1888684" y="2328133"/>
            <a:ext cx="5377500" cy="2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g59b4c64b09_0_996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59b4c64b09_0_1008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59b4c64b09_0_1008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59b4c64b09_0_1008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59b4c64b09_0_1008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g59b4c64b09_0_1008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59b4c64b09_0_1008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9b4c64b09_0_1015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59b4c64b09_0_1015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59b4c64b09_0_1015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59b4c64b09_0_1015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g59b4c64b09_0_1015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3686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g59b4c64b09_0_1015"/>
          <p:cNvSpPr txBox="1">
            <a:spLocks noGrp="1"/>
          </p:cNvSpPr>
          <p:nvPr>
            <p:ph type="body" idx="2"/>
          </p:nvPr>
        </p:nvSpPr>
        <p:spPr>
          <a:xfrm>
            <a:off x="4638675" y="2654300"/>
            <a:ext cx="3686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g59b4c64b09_0_1015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9b4c64b09_0_1023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59b4c64b09_0_1023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59b4c64b09_0_1023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59b4c64b09_0_1023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g59b4c64b09_0_1023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9b4c64b09_0_1029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59b4c64b09_0_1029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59b4c64b09_0_1029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59b4c64b09_0_1029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3709200" cy="184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g59b4c64b09_0_1029"/>
          <p:cNvSpPr txBox="1">
            <a:spLocks noGrp="1"/>
          </p:cNvSpPr>
          <p:nvPr>
            <p:ph type="body" idx="1"/>
          </p:nvPr>
        </p:nvSpPr>
        <p:spPr>
          <a:xfrm>
            <a:off x="830700" y="3092067"/>
            <a:ext cx="3709200" cy="282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g59b4c64b09_0_1029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9b4c64b09_0_1036"/>
          <p:cNvSpPr/>
          <p:nvPr/>
        </p:nvSpPr>
        <p:spPr>
          <a:xfrm>
            <a:off x="0" y="3764192"/>
            <a:ext cx="7369200" cy="30891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59b4c64b09_0_1036"/>
          <p:cNvSpPr/>
          <p:nvPr/>
        </p:nvSpPr>
        <p:spPr>
          <a:xfrm flipH="1">
            <a:off x="3583210" y="2072150"/>
            <a:ext cx="5560500" cy="478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g59b4c64b09_0_1036"/>
          <p:cNvGrpSpPr/>
          <p:nvPr/>
        </p:nvGrpSpPr>
        <p:grpSpPr>
          <a:xfrm>
            <a:off x="255991" y="-11"/>
            <a:ext cx="2251347" cy="1391229"/>
            <a:chOff x="3961956" y="4383950"/>
            <a:chExt cx="1160548" cy="548700"/>
          </a:xfrm>
        </p:grpSpPr>
        <p:sp>
          <p:nvSpPr>
            <p:cNvPr id="81" name="Google Shape;81;g59b4c64b09_0_1036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g59b4c64b09_0_1036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g59b4c64b09_0_1036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g59b4c64b09_0_1036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g59b4c64b09_0_1036"/>
          <p:cNvGrpSpPr/>
          <p:nvPr/>
        </p:nvGrpSpPr>
        <p:grpSpPr>
          <a:xfrm>
            <a:off x="34934" y="6029501"/>
            <a:ext cx="1593306" cy="822734"/>
            <a:chOff x="6917201" y="0"/>
            <a:chExt cx="2227777" cy="863400"/>
          </a:xfrm>
        </p:grpSpPr>
        <p:sp>
          <p:nvSpPr>
            <p:cNvPr id="86" name="Google Shape;86;g59b4c64b09_0_103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g59b4c64b09_0_103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g59b4c64b09_0_103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g59b4c64b09_0_1036"/>
          <p:cNvGrpSpPr/>
          <p:nvPr/>
        </p:nvGrpSpPr>
        <p:grpSpPr>
          <a:xfrm>
            <a:off x="5886353" y="1657"/>
            <a:ext cx="3257455" cy="1681990"/>
            <a:chOff x="6917201" y="0"/>
            <a:chExt cx="2227777" cy="863400"/>
          </a:xfrm>
        </p:grpSpPr>
        <p:sp>
          <p:nvSpPr>
            <p:cNvPr id="90" name="Google Shape;90;g59b4c64b09_0_103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g59b4c64b09_0_103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g59b4c64b09_0_103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g59b4c64b09_0_1036"/>
          <p:cNvSpPr txBox="1">
            <a:spLocks noGrp="1"/>
          </p:cNvSpPr>
          <p:nvPr>
            <p:ph type="title"/>
          </p:nvPr>
        </p:nvSpPr>
        <p:spPr>
          <a:xfrm>
            <a:off x="1393929" y="1734861"/>
            <a:ext cx="6366900" cy="33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g59b4c64b09_0_1036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9b4c64b09_0_1054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59b4c64b09_0_1054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59b4c64b09_0_1054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59b4c64b09_0_1054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64242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g59b4c64b09_0_1054"/>
          <p:cNvSpPr txBox="1">
            <a:spLocks noGrp="1"/>
          </p:cNvSpPr>
          <p:nvPr>
            <p:ph type="subTitle" idx="1"/>
          </p:nvPr>
        </p:nvSpPr>
        <p:spPr>
          <a:xfrm>
            <a:off x="819150" y="2067600"/>
            <a:ext cx="58599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g59b4c64b09_0_1054"/>
          <p:cNvSpPr txBox="1">
            <a:spLocks noGrp="1"/>
          </p:cNvSpPr>
          <p:nvPr>
            <p:ph type="body" idx="2"/>
          </p:nvPr>
        </p:nvSpPr>
        <p:spPr>
          <a:xfrm>
            <a:off x="819150" y="3289400"/>
            <a:ext cx="5859900" cy="279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g59b4c64b09_0_1054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9b4c64b09_0_1062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59b4c64b09_0_1062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59b4c64b09_0_1062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59b4c64b09_0_1062"/>
          <p:cNvSpPr txBox="1">
            <a:spLocks noGrp="1"/>
          </p:cNvSpPr>
          <p:nvPr>
            <p:ph type="body" idx="1"/>
          </p:nvPr>
        </p:nvSpPr>
        <p:spPr>
          <a:xfrm>
            <a:off x="328025" y="5551333"/>
            <a:ext cx="7415100" cy="806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g59b4c64b09_0_1062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59b4c64b09_0_96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g59b4c64b09_0_96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59b4c64b09_0_964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ruzedgardotorres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>
            <a:spLocks noGrp="1"/>
          </p:cNvSpPr>
          <p:nvPr>
            <p:ph type="ctrTitle"/>
          </p:nvPr>
        </p:nvSpPr>
        <p:spPr>
          <a:xfrm>
            <a:off x="891320" y="2149381"/>
            <a:ext cx="70569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30"/>
              <a:buFont typeface="Century Schoolbook"/>
              <a:buNone/>
            </a:pPr>
            <a:r>
              <a:rPr lang="es-SV" sz="2430"/>
              <a:t>Discriminación</a:t>
            </a:r>
            <a:endParaRPr sz="2160"/>
          </a:p>
        </p:txBody>
      </p:sp>
      <p:sp>
        <p:nvSpPr>
          <p:cNvPr id="133" name="Google Shape;133;p1"/>
          <p:cNvSpPr txBox="1">
            <a:spLocks noGrp="1"/>
          </p:cNvSpPr>
          <p:nvPr>
            <p:ph type="subTitle" idx="1"/>
          </p:nvPr>
        </p:nvSpPr>
        <p:spPr>
          <a:xfrm>
            <a:off x="3084714" y="2922177"/>
            <a:ext cx="2670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"/>
              <a:buNone/>
            </a:pPr>
            <a:r>
              <a:rPr lang="es-SV" sz="1200"/>
              <a:t>Cruz Edgardo Torres Cornejo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40"/>
              <a:buNone/>
            </a:pPr>
            <a:r>
              <a:rPr lang="es-SV" sz="1200"/>
              <a:t>Psicólogo</a:t>
            </a:r>
            <a:endParaRPr sz="120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40"/>
              <a:buNone/>
            </a:pPr>
            <a:r>
              <a:rPr lang="es-SV" sz="1200"/>
              <a:t>JVPP 3558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9b4c64b09_0_1097"/>
          <p:cNvSpPr txBox="1">
            <a:spLocks noGrp="1"/>
          </p:cNvSpPr>
          <p:nvPr>
            <p:ph type="ctrTitle"/>
          </p:nvPr>
        </p:nvSpPr>
        <p:spPr>
          <a:xfrm>
            <a:off x="1858703" y="2430444"/>
            <a:ext cx="5361300" cy="1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/>
              <a:t>Opiniones</a:t>
            </a:r>
            <a:endParaRPr/>
          </a:p>
        </p:txBody>
      </p:sp>
      <p:sp>
        <p:nvSpPr>
          <p:cNvPr id="192" name="Google Shape;192;g59b4c64b09_0_1097"/>
          <p:cNvSpPr txBox="1">
            <a:spLocks noGrp="1"/>
          </p:cNvSpPr>
          <p:nvPr>
            <p:ph type="subTitle" idx="1"/>
          </p:nvPr>
        </p:nvSpPr>
        <p:spPr>
          <a:xfrm>
            <a:off x="1858700" y="4550878"/>
            <a:ext cx="53613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9b4c64b09_0_1102"/>
          <p:cNvSpPr txBox="1">
            <a:spLocks noGrp="1"/>
          </p:cNvSpPr>
          <p:nvPr>
            <p:ph type="ctrTitle"/>
          </p:nvPr>
        </p:nvSpPr>
        <p:spPr>
          <a:xfrm>
            <a:off x="1858703" y="2430444"/>
            <a:ext cx="5361300" cy="1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/>
              <a:t>Relajación</a:t>
            </a:r>
            <a:endParaRPr/>
          </a:p>
        </p:txBody>
      </p:sp>
      <p:sp>
        <p:nvSpPr>
          <p:cNvPr id="198" name="Google Shape;198;g59b4c64b09_0_1102"/>
          <p:cNvSpPr txBox="1">
            <a:spLocks noGrp="1"/>
          </p:cNvSpPr>
          <p:nvPr>
            <p:ph type="subTitle" idx="1"/>
          </p:nvPr>
        </p:nvSpPr>
        <p:spPr>
          <a:xfrm>
            <a:off x="1858700" y="4550878"/>
            <a:ext cx="53613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9b4c64b09_0_1107"/>
          <p:cNvSpPr txBox="1">
            <a:spLocks noGrp="1"/>
          </p:cNvSpPr>
          <p:nvPr>
            <p:ph type="ctrTitle"/>
          </p:nvPr>
        </p:nvSpPr>
        <p:spPr>
          <a:xfrm>
            <a:off x="1858703" y="2430444"/>
            <a:ext cx="5361300" cy="1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/>
              <a:t>Cierre</a:t>
            </a:r>
            <a:endParaRPr/>
          </a:p>
        </p:txBody>
      </p:sp>
      <p:sp>
        <p:nvSpPr>
          <p:cNvPr id="204" name="Google Shape;204;g59b4c64b09_0_1107"/>
          <p:cNvSpPr txBox="1">
            <a:spLocks noGrp="1"/>
          </p:cNvSpPr>
          <p:nvPr>
            <p:ph type="subTitle" idx="1"/>
          </p:nvPr>
        </p:nvSpPr>
        <p:spPr>
          <a:xfrm>
            <a:off x="1858700" y="4550878"/>
            <a:ext cx="53613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 sz="1800"/>
              <a:t>Cruz Edgardo Torres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 sz="1800"/>
              <a:t>Psicólogo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 sz="1800"/>
              <a:t>JVPP 3558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 sz="1800" u="sng">
                <a:solidFill>
                  <a:schemeClr val="hlink"/>
                </a:solidFill>
                <a:hlinkClick r:id="rId3"/>
              </a:rPr>
              <a:t>cruzedgardotorres@gmail.com</a:t>
            </a:r>
            <a:r>
              <a:rPr lang="es-SV" sz="1800"/>
              <a:t> 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 sz="1800"/>
              <a:t>(503) 7122-1328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9b4c64b09_0_447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/>
              <a:t>Dinámica: Papa Caliente</a:t>
            </a:r>
            <a:endParaRPr/>
          </a:p>
        </p:txBody>
      </p:sp>
      <p:sp>
        <p:nvSpPr>
          <p:cNvPr id="139" name="Google Shape;139;g59b4c64b09_0_447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 sz="1400"/>
              <a:t>Hagamos un círculo y al compás de la música iremos pasando la bola de papel, cuando la música termine a quien le quede la bola de papel tomará la hoja de encima:</a:t>
            </a: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s-SV" sz="1400"/>
              <a:t>Escogerá a alguien con quien responder la pregunta.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s-SV" sz="1400"/>
              <a:t>Responde la pregunta.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s-SV" sz="1400"/>
              <a:t>Solicita a la persona escogida que también responda a la pregunta.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s-SV" sz="1400"/>
              <a:t>La persona que le toca la Papa caliente se puede repetir, pero la persona escogida siempre debe ser distinta, para garantizar la mayor participación. 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9b4c64b09_0_452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/>
              <a:t>Construyamos un concepto</a:t>
            </a:r>
            <a:endParaRPr/>
          </a:p>
        </p:txBody>
      </p:sp>
      <p:sp>
        <p:nvSpPr>
          <p:cNvPr id="145" name="Google Shape;145;g59b4c64b09_0_452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-SV" sz="1800"/>
              <a:t>Escribir de la manera más sencilla posible </a:t>
            </a: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SV" sz="1800"/>
              <a:t>¿Qué es para mí la discriminación?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9b4c64b09_0_1113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 dirty="0"/>
              <a:t>Definición OEA</a:t>
            </a:r>
            <a:endParaRPr dirty="0"/>
          </a:p>
        </p:txBody>
      </p:sp>
      <p:sp>
        <p:nvSpPr>
          <p:cNvPr id="151" name="Google Shape;151;g59b4c64b09_0_1113"/>
          <p:cNvSpPr txBox="1">
            <a:spLocks noGrp="1"/>
          </p:cNvSpPr>
          <p:nvPr>
            <p:ph type="body" idx="1"/>
          </p:nvPr>
        </p:nvSpPr>
        <p:spPr>
          <a:xfrm>
            <a:off x="555199" y="17970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SV" sz="1800" dirty="0"/>
              <a:t>“toda	distinción,	exclusión,	restricción	o	preferencia	que	se	basen	en	determinados	motivos,	 como	la	raza,	el	color,	el	sexo,	el	idioma,	la	religión,	la	opinión	política	o	de	otra	índole,	el	 origen	nacional	o	social,	la	propiedad,	el	nacimiento	o	cualquier	otra	condición	social,	y	que	 tengan	por	objeto	o	por	resultado 	anular	o	menoscabar	el	reconocimiento,	goce	o	ejercicio,	 en	condiciones	de	igualdad,	de	los	derechos	humanos	y	libertades	fundamentales	de	todas	 las	personas”</a:t>
            </a:r>
            <a:endParaRPr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9b4c64b09_0_647"/>
          <p:cNvSpPr txBox="1"/>
          <p:nvPr/>
        </p:nvSpPr>
        <p:spPr>
          <a:xfrm>
            <a:off x="4241822" y="1931546"/>
            <a:ext cx="4902300" cy="42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 sz="22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Prejuicios que alguien tiene y que no está consciente de tenerlos.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 sz="22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 automático y provocado cuando hacemos juicios sobre gente y/o situaciones: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7B8D7"/>
              </a:buClr>
              <a:buSzPts val="2400"/>
              <a:buFont typeface="Calibri"/>
              <a:buAutoNum type="romanUcPeriod"/>
            </a:pPr>
            <a:r>
              <a:rPr lang="es-SV" sz="24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Sesgo de primera impresión;</a:t>
            </a:r>
            <a:endParaRPr sz="24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7B8D7"/>
              </a:buClr>
              <a:buSzPts val="2400"/>
              <a:buFont typeface="Calibri"/>
              <a:buAutoNum type="romanUcPeriod"/>
            </a:pPr>
            <a:r>
              <a:rPr lang="es-SV" sz="24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Sesgo de confirmación;</a:t>
            </a:r>
            <a:endParaRPr sz="24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7B8D7"/>
              </a:buClr>
              <a:buSzPts val="2400"/>
              <a:buFont typeface="Calibri"/>
              <a:buAutoNum type="romanUcPeriod"/>
            </a:pPr>
            <a:r>
              <a:rPr lang="es-SV" sz="24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Sesgo de afinidad;</a:t>
            </a:r>
            <a:endParaRPr sz="24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7B8D7"/>
              </a:buClr>
              <a:buSzPts val="2400"/>
              <a:buFont typeface="Calibri"/>
              <a:buAutoNum type="romanUcPeriod"/>
            </a:pPr>
            <a:r>
              <a:rPr lang="es-SV" sz="24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Efecto de halo;</a:t>
            </a:r>
            <a:endParaRPr sz="24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7B8D7"/>
              </a:buClr>
              <a:buSzPts val="2400"/>
              <a:buFont typeface="Calibri"/>
              <a:buAutoNum type="romanUcPeriod"/>
            </a:pPr>
            <a:r>
              <a:rPr lang="es-SV" sz="24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Basarse en estereotipos…</a:t>
            </a:r>
            <a:endParaRPr sz="24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g59b4c64b09_0_6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784" y="2726298"/>
            <a:ext cx="3255303" cy="2709111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9" name="Google Shape;159;g59b4c64b09_0_647"/>
          <p:cNvSpPr txBox="1">
            <a:spLocks noGrp="1"/>
          </p:cNvSpPr>
          <p:nvPr>
            <p:ph type="title"/>
          </p:nvPr>
        </p:nvSpPr>
        <p:spPr>
          <a:xfrm>
            <a:off x="628650" y="11029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s-SV" sz="3000">
                <a:latin typeface="Arial"/>
                <a:ea typeface="Arial"/>
                <a:cs typeface="Arial"/>
                <a:sym typeface="Arial"/>
              </a:rPr>
              <a:t>El pilar de la discriminación: SESGO</a:t>
            </a:r>
            <a:endParaRPr sz="3000"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9b4c64b09_0_1087"/>
          <p:cNvSpPr txBox="1">
            <a:spLocks noGrp="1"/>
          </p:cNvSpPr>
          <p:nvPr>
            <p:ph type="title"/>
          </p:nvPr>
        </p:nvSpPr>
        <p:spPr>
          <a:xfrm>
            <a:off x="819150" y="400342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/>
              <a:t>Paradojas reales</a:t>
            </a:r>
            <a:endParaRPr/>
          </a:p>
        </p:txBody>
      </p:sp>
      <p:pic>
        <p:nvPicPr>
          <p:cNvPr id="165" name="Google Shape;165;g59b4c64b09_0_10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900" y="1012525"/>
            <a:ext cx="6779400" cy="533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9b4c64b09_0_1092"/>
          <p:cNvSpPr txBox="1">
            <a:spLocks noGrp="1"/>
          </p:cNvSpPr>
          <p:nvPr>
            <p:ph type="title"/>
          </p:nvPr>
        </p:nvSpPr>
        <p:spPr>
          <a:xfrm>
            <a:off x="819150" y="4057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/>
              <a:t>Paradojas ficticias</a:t>
            </a:r>
            <a:endParaRPr/>
          </a:p>
        </p:txBody>
      </p:sp>
      <p:sp>
        <p:nvSpPr>
          <p:cNvPr id="171" name="Google Shape;171;g59b4c64b09_0_1092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2" name="Google Shape;172;g59b4c64b09_0_10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555450"/>
            <a:ext cx="7505700" cy="4221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9b4c64b09_0_1122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59b4c64b09_0_1122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9" name="Google Shape;179;g59b4c64b09_0_1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075" y="1646150"/>
            <a:ext cx="7401850" cy="35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9b4c64b09_0_1128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59b4c64b09_0_1128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6" name="Google Shape;186;g59b4c64b09_0_1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900" y="1318607"/>
            <a:ext cx="6916191" cy="45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378</Words>
  <Application>Microsoft Office PowerPoint</Application>
  <PresentationFormat>Presentación en pantalla (4:3)</PresentationFormat>
  <Paragraphs>41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Schoolbook</vt:lpstr>
      <vt:lpstr>Nunito</vt:lpstr>
      <vt:lpstr>Shift</vt:lpstr>
      <vt:lpstr>Discriminación</vt:lpstr>
      <vt:lpstr>Dinámica: Papa Caliente</vt:lpstr>
      <vt:lpstr>Construyamos un concepto</vt:lpstr>
      <vt:lpstr>Definición OEA</vt:lpstr>
      <vt:lpstr>El pilar de la discriminación: SESGO</vt:lpstr>
      <vt:lpstr>Paradojas reales</vt:lpstr>
      <vt:lpstr>Paradojas ficticias</vt:lpstr>
      <vt:lpstr>Presentación de PowerPoint</vt:lpstr>
      <vt:lpstr>Presentación de PowerPoint</vt:lpstr>
      <vt:lpstr>Opiniones</vt:lpstr>
      <vt:lpstr>Relajación</vt:lpstr>
      <vt:lpstr>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Discriminación</dc:title>
  <dc:creator>Cruz Torres</dc:creator>
  <cp:lastModifiedBy>Karla Eugenia Rivera Arévalo</cp:lastModifiedBy>
  <cp:revision>2</cp:revision>
  <dcterms:created xsi:type="dcterms:W3CDTF">2017-12-06T14:12:48Z</dcterms:created>
  <dcterms:modified xsi:type="dcterms:W3CDTF">2019-06-20T15:50:45Z</dcterms:modified>
</cp:coreProperties>
</file>